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38"/>
  </p:notesMasterIdLst>
  <p:handoutMasterIdLst>
    <p:handoutMasterId r:id="rId39"/>
  </p:handoutMasterIdLst>
  <p:sldIdLst>
    <p:sldId id="327" r:id="rId3"/>
    <p:sldId id="345" r:id="rId4"/>
    <p:sldId id="346" r:id="rId5"/>
    <p:sldId id="347" r:id="rId6"/>
    <p:sldId id="348" r:id="rId7"/>
    <p:sldId id="349" r:id="rId8"/>
    <p:sldId id="352" r:id="rId9"/>
    <p:sldId id="353" r:id="rId10"/>
    <p:sldId id="354" r:id="rId11"/>
    <p:sldId id="355" r:id="rId12"/>
    <p:sldId id="357" r:id="rId13"/>
    <p:sldId id="358" r:id="rId14"/>
    <p:sldId id="359" r:id="rId15"/>
    <p:sldId id="360" r:id="rId16"/>
    <p:sldId id="361" r:id="rId17"/>
    <p:sldId id="362" r:id="rId18"/>
    <p:sldId id="366" r:id="rId19"/>
    <p:sldId id="367" r:id="rId20"/>
    <p:sldId id="368" r:id="rId21"/>
    <p:sldId id="369" r:id="rId22"/>
    <p:sldId id="371"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70" r:id="rId3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5" autoAdjust="0"/>
    <p:restoredTop sz="94991" autoAdjust="0"/>
  </p:normalViewPr>
  <p:slideViewPr>
    <p:cSldViewPr snapToGrid="0">
      <p:cViewPr varScale="1">
        <p:scale>
          <a:sx n="61" d="100"/>
          <a:sy n="61" d="100"/>
        </p:scale>
        <p:origin x="724" y="60"/>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CF827-FD54-4123-9D8E-387916C08BA4}" type="doc">
      <dgm:prSet loTypeId="urn:microsoft.com/office/officeart/2005/8/layout/arrow2" loCatId="process" qsTypeId="urn:microsoft.com/office/officeart/2005/8/quickstyle/simple1" qsCatId="simple" csTypeId="urn:microsoft.com/office/officeart/2005/8/colors/accent1_2" csCatId="accent1" phldr="1"/>
      <dgm:spPr/>
    </dgm:pt>
    <dgm:pt modelId="{B72EC1BF-2221-4AE4-8778-BCB92EFF66C9}">
      <dgm:prSet phldrT="[Text]"/>
      <dgm:spPr/>
      <dgm:t>
        <a:bodyPr/>
        <a:lstStyle/>
        <a:p>
          <a:r>
            <a:rPr lang="sv-SE" dirty="0">
              <a:latin typeface="Bahnschrift Light SemiCondensed" panose="020B0502040204020203" pitchFamily="34" charset="0"/>
            </a:rPr>
            <a:t>2024</a:t>
          </a:r>
        </a:p>
      </dgm:t>
    </dgm:pt>
    <dgm:pt modelId="{2E8F0B12-F442-4911-BB0B-472A1F4A292A}" type="parTrans" cxnId="{94FC2E57-65DF-4936-8341-55B30BBB17F6}">
      <dgm:prSet/>
      <dgm:spPr/>
      <dgm:t>
        <a:bodyPr/>
        <a:lstStyle/>
        <a:p>
          <a:endParaRPr lang="sv-SE"/>
        </a:p>
      </dgm:t>
    </dgm:pt>
    <dgm:pt modelId="{B2434578-DC8A-453B-BC52-DE091452ED37}" type="sibTrans" cxnId="{94FC2E57-65DF-4936-8341-55B30BBB17F6}">
      <dgm:prSet/>
      <dgm:spPr/>
      <dgm:t>
        <a:bodyPr/>
        <a:lstStyle/>
        <a:p>
          <a:endParaRPr lang="sv-SE"/>
        </a:p>
      </dgm:t>
    </dgm:pt>
    <dgm:pt modelId="{4C3C77A4-0CC6-47DC-8BDC-FC63EFA20D57}">
      <dgm:prSet phldrT="[Text]"/>
      <dgm:spPr/>
      <dgm:t>
        <a:bodyPr/>
        <a:lstStyle/>
        <a:p>
          <a:r>
            <a:rPr lang="sv-SE" dirty="0">
              <a:latin typeface="Bahnschrift Light SemiCondensed" panose="020B0502040204020203" pitchFamily="34" charset="0"/>
            </a:rPr>
            <a:t>2025</a:t>
          </a:r>
        </a:p>
      </dgm:t>
    </dgm:pt>
    <dgm:pt modelId="{BEA5CFE8-9C81-4425-B783-555CB68C58DF}" type="parTrans" cxnId="{CF7D6440-88BA-4B39-8827-1C8C5E7BCE22}">
      <dgm:prSet/>
      <dgm:spPr/>
      <dgm:t>
        <a:bodyPr/>
        <a:lstStyle/>
        <a:p>
          <a:endParaRPr lang="sv-SE"/>
        </a:p>
      </dgm:t>
    </dgm:pt>
    <dgm:pt modelId="{C007FCA2-DD79-42DF-9AA2-AC350815B388}" type="sibTrans" cxnId="{CF7D6440-88BA-4B39-8827-1C8C5E7BCE22}">
      <dgm:prSet/>
      <dgm:spPr/>
      <dgm:t>
        <a:bodyPr/>
        <a:lstStyle/>
        <a:p>
          <a:endParaRPr lang="sv-SE"/>
        </a:p>
      </dgm:t>
    </dgm:pt>
    <dgm:pt modelId="{84383D1A-C14E-4F7C-9580-6B718713E3F2}">
      <dgm:prSet phldrT="[Text]"/>
      <dgm:spPr/>
      <dgm:t>
        <a:bodyPr/>
        <a:lstStyle/>
        <a:p>
          <a:r>
            <a:rPr lang="sv-SE" dirty="0">
              <a:latin typeface="Bahnschrift Light SemiCondensed" panose="020B0502040204020203" pitchFamily="34" charset="0"/>
            </a:rPr>
            <a:t>2028?</a:t>
          </a:r>
        </a:p>
      </dgm:t>
    </dgm:pt>
    <dgm:pt modelId="{13E34CEF-2594-4F19-96C1-74472B2A8AB1}" type="parTrans" cxnId="{F4064E43-9384-457B-8816-47BEA1D6D5D7}">
      <dgm:prSet/>
      <dgm:spPr/>
      <dgm:t>
        <a:bodyPr/>
        <a:lstStyle/>
        <a:p>
          <a:endParaRPr lang="sv-SE"/>
        </a:p>
      </dgm:t>
    </dgm:pt>
    <dgm:pt modelId="{E9C5C6FF-F29E-48E4-BBC6-0E4D41B2C957}" type="sibTrans" cxnId="{F4064E43-9384-457B-8816-47BEA1D6D5D7}">
      <dgm:prSet/>
      <dgm:spPr/>
      <dgm:t>
        <a:bodyPr/>
        <a:lstStyle/>
        <a:p>
          <a:endParaRPr lang="sv-SE"/>
        </a:p>
      </dgm:t>
    </dgm:pt>
    <dgm:pt modelId="{8455EB6D-2D7C-4E3C-B79C-7A3B51820943}">
      <dgm:prSet phldrT="[Text]"/>
      <dgm:spPr/>
      <dgm:t>
        <a:bodyPr/>
        <a:lstStyle/>
        <a:p>
          <a:r>
            <a:rPr lang="sv-SE" dirty="0">
              <a:latin typeface="Bahnschrift Light Condensed" panose="020B0502040204020203" pitchFamily="34" charset="0"/>
            </a:rPr>
            <a:t>2023</a:t>
          </a:r>
        </a:p>
      </dgm:t>
    </dgm:pt>
    <dgm:pt modelId="{DB657896-DACA-4CE8-B660-0F0F249D598D}" type="parTrans" cxnId="{43F1D3AB-0D65-4152-A03C-3836A365AD99}">
      <dgm:prSet/>
      <dgm:spPr/>
      <dgm:t>
        <a:bodyPr/>
        <a:lstStyle/>
        <a:p>
          <a:endParaRPr lang="sv-SE"/>
        </a:p>
      </dgm:t>
    </dgm:pt>
    <dgm:pt modelId="{DAA04FD1-A316-46DB-8CBC-E1E3087CF284}" type="sibTrans" cxnId="{43F1D3AB-0D65-4152-A03C-3836A365AD99}">
      <dgm:prSet/>
      <dgm:spPr/>
      <dgm:t>
        <a:bodyPr/>
        <a:lstStyle/>
        <a:p>
          <a:endParaRPr lang="sv-SE"/>
        </a:p>
      </dgm:t>
    </dgm:pt>
    <dgm:pt modelId="{CAFB77E5-A662-404A-A1EE-65CB4CB24BBD}" type="pres">
      <dgm:prSet presAssocID="{2FACF827-FD54-4123-9D8E-387916C08BA4}" presName="arrowDiagram" presStyleCnt="0">
        <dgm:presLayoutVars>
          <dgm:chMax val="5"/>
          <dgm:dir/>
          <dgm:resizeHandles val="exact"/>
        </dgm:presLayoutVars>
      </dgm:prSet>
      <dgm:spPr/>
    </dgm:pt>
    <dgm:pt modelId="{E5DD7DDB-56BF-431A-8853-E25F408162EC}" type="pres">
      <dgm:prSet presAssocID="{2FACF827-FD54-4123-9D8E-387916C08BA4}" presName="arrow" presStyleLbl="bgShp" presStyleIdx="0" presStyleCnt="1" custAng="547091" custScaleX="104254" custLinFactNeighborX="5169" custLinFactNeighborY="-1101"/>
      <dgm:spPr/>
    </dgm:pt>
    <dgm:pt modelId="{60C7003C-7EAD-4A42-B148-FEB6C77A0573}" type="pres">
      <dgm:prSet presAssocID="{2FACF827-FD54-4123-9D8E-387916C08BA4}" presName="arrowDiagram4" presStyleCnt="0"/>
      <dgm:spPr/>
    </dgm:pt>
    <dgm:pt modelId="{F612499C-E49D-44C3-9417-53AD006716EE}" type="pres">
      <dgm:prSet presAssocID="{8455EB6D-2D7C-4E3C-B79C-7A3B51820943}" presName="bullet4a" presStyleLbl="node1" presStyleIdx="0" presStyleCnt="4" custLinFactX="-101159" custLinFactNeighborX="-200000" custLinFactNeighborY="32363"/>
      <dgm:spPr/>
    </dgm:pt>
    <dgm:pt modelId="{A7FBB946-EBCA-452B-BD4D-C913CB10FDFA}" type="pres">
      <dgm:prSet presAssocID="{8455EB6D-2D7C-4E3C-B79C-7A3B51820943}" presName="textBox4a" presStyleLbl="revTx" presStyleIdx="0" presStyleCnt="4" custLinFactNeighborX="-26977" custLinFactNeighborY="-33386">
        <dgm:presLayoutVars>
          <dgm:bulletEnabled val="1"/>
        </dgm:presLayoutVars>
      </dgm:prSet>
      <dgm:spPr/>
      <dgm:t>
        <a:bodyPr/>
        <a:lstStyle/>
        <a:p>
          <a:endParaRPr lang="sv-SE"/>
        </a:p>
      </dgm:t>
    </dgm:pt>
    <dgm:pt modelId="{6F1D1CD1-E584-474F-9925-4C35F3E605B6}" type="pres">
      <dgm:prSet presAssocID="{B72EC1BF-2221-4AE4-8778-BCB92EFF66C9}" presName="bullet4b" presStyleLbl="node1" presStyleIdx="1" presStyleCnt="4" custLinFactX="100000" custLinFactY="-18303" custLinFactNeighborX="129313" custLinFactNeighborY="-100000"/>
      <dgm:spPr/>
    </dgm:pt>
    <dgm:pt modelId="{4B8DC9B4-3A12-43D4-A863-CB847235BDDC}" type="pres">
      <dgm:prSet presAssocID="{B72EC1BF-2221-4AE4-8778-BCB92EFF66C9}" presName="textBox4b" presStyleLbl="revTx" presStyleIdx="1" presStyleCnt="4" custScaleY="63108" custLinFactNeighborX="30098" custLinFactNeighborY="-23110">
        <dgm:presLayoutVars>
          <dgm:bulletEnabled val="1"/>
        </dgm:presLayoutVars>
      </dgm:prSet>
      <dgm:spPr/>
      <dgm:t>
        <a:bodyPr/>
        <a:lstStyle/>
        <a:p>
          <a:endParaRPr lang="sv-SE"/>
        </a:p>
      </dgm:t>
    </dgm:pt>
    <dgm:pt modelId="{B2140EE1-D236-49EA-B490-71AF11C7E191}" type="pres">
      <dgm:prSet presAssocID="{4C3C77A4-0CC6-47DC-8BDC-FC63EFA20D57}" presName="bullet4c" presStyleLbl="node1" presStyleIdx="2" presStyleCnt="4" custLinFactX="165468" custLinFactNeighborX="200000" custLinFactNeighborY="-34147"/>
      <dgm:spPr/>
    </dgm:pt>
    <dgm:pt modelId="{A975477D-4C28-44DF-9D6A-343E27EA1DB7}" type="pres">
      <dgm:prSet presAssocID="{4C3C77A4-0CC6-47DC-8BDC-FC63EFA20D57}" presName="textBox4c" presStyleLbl="revTx" presStyleIdx="2" presStyleCnt="4" custScaleY="28701" custLinFactNeighborX="81422" custLinFactNeighborY="-29823">
        <dgm:presLayoutVars>
          <dgm:bulletEnabled val="1"/>
        </dgm:presLayoutVars>
      </dgm:prSet>
      <dgm:spPr/>
      <dgm:t>
        <a:bodyPr/>
        <a:lstStyle/>
        <a:p>
          <a:endParaRPr lang="sv-SE"/>
        </a:p>
      </dgm:t>
    </dgm:pt>
    <dgm:pt modelId="{F0919800-BC14-4AAC-A737-91A85DF1ADA8}" type="pres">
      <dgm:prSet presAssocID="{84383D1A-C14E-4F7C-9580-6B718713E3F2}" presName="bullet4d" presStyleLbl="node1" presStyleIdx="3" presStyleCnt="4" custLinFactX="155453" custLinFactNeighborX="200000" custLinFactNeighborY="41253"/>
      <dgm:spPr/>
    </dgm:pt>
    <dgm:pt modelId="{51E37ABD-AC90-4CFD-8772-F76AC29984AF}" type="pres">
      <dgm:prSet presAssocID="{84383D1A-C14E-4F7C-9580-6B718713E3F2}" presName="textBox4d" presStyleLbl="revTx" presStyleIdx="3" presStyleCnt="4" custScaleX="74481" custScaleY="35641" custLinFactNeighborX="51460" custLinFactNeighborY="-15810">
        <dgm:presLayoutVars>
          <dgm:bulletEnabled val="1"/>
        </dgm:presLayoutVars>
      </dgm:prSet>
      <dgm:spPr/>
      <dgm:t>
        <a:bodyPr/>
        <a:lstStyle/>
        <a:p>
          <a:endParaRPr lang="sv-SE"/>
        </a:p>
      </dgm:t>
    </dgm:pt>
  </dgm:ptLst>
  <dgm:cxnLst>
    <dgm:cxn modelId="{F4064E43-9384-457B-8816-47BEA1D6D5D7}" srcId="{2FACF827-FD54-4123-9D8E-387916C08BA4}" destId="{84383D1A-C14E-4F7C-9580-6B718713E3F2}" srcOrd="3" destOrd="0" parTransId="{13E34CEF-2594-4F19-96C1-74472B2A8AB1}" sibTransId="{E9C5C6FF-F29E-48E4-BBC6-0E4D41B2C957}"/>
    <dgm:cxn modelId="{43F1D3AB-0D65-4152-A03C-3836A365AD99}" srcId="{2FACF827-FD54-4123-9D8E-387916C08BA4}" destId="{8455EB6D-2D7C-4E3C-B79C-7A3B51820943}" srcOrd="0" destOrd="0" parTransId="{DB657896-DACA-4CE8-B660-0F0F249D598D}" sibTransId="{DAA04FD1-A316-46DB-8CBC-E1E3087CF284}"/>
    <dgm:cxn modelId="{0FCA3A8B-4E5B-4F68-B3F7-0152A8763A6E}" type="presOf" srcId="{8455EB6D-2D7C-4E3C-B79C-7A3B51820943}" destId="{A7FBB946-EBCA-452B-BD4D-C913CB10FDFA}" srcOrd="0" destOrd="0" presId="urn:microsoft.com/office/officeart/2005/8/layout/arrow2"/>
    <dgm:cxn modelId="{94FC2E57-65DF-4936-8341-55B30BBB17F6}" srcId="{2FACF827-FD54-4123-9D8E-387916C08BA4}" destId="{B72EC1BF-2221-4AE4-8778-BCB92EFF66C9}" srcOrd="1" destOrd="0" parTransId="{2E8F0B12-F442-4911-BB0B-472A1F4A292A}" sibTransId="{B2434578-DC8A-453B-BC52-DE091452ED37}"/>
    <dgm:cxn modelId="{912721CA-E8B2-4BFC-89F3-CE4B3100FAAC}" type="presOf" srcId="{4C3C77A4-0CC6-47DC-8BDC-FC63EFA20D57}" destId="{A975477D-4C28-44DF-9D6A-343E27EA1DB7}" srcOrd="0" destOrd="0" presId="urn:microsoft.com/office/officeart/2005/8/layout/arrow2"/>
    <dgm:cxn modelId="{81128715-5098-412A-B4AE-67C99F43BFB9}" type="presOf" srcId="{84383D1A-C14E-4F7C-9580-6B718713E3F2}" destId="{51E37ABD-AC90-4CFD-8772-F76AC29984AF}" srcOrd="0" destOrd="0" presId="urn:microsoft.com/office/officeart/2005/8/layout/arrow2"/>
    <dgm:cxn modelId="{631BF433-25DB-4E25-A1AE-5E26345B9AE1}" type="presOf" srcId="{2FACF827-FD54-4123-9D8E-387916C08BA4}" destId="{CAFB77E5-A662-404A-A1EE-65CB4CB24BBD}" srcOrd="0" destOrd="0" presId="urn:microsoft.com/office/officeart/2005/8/layout/arrow2"/>
    <dgm:cxn modelId="{EE6DF81A-415B-4133-AC9C-48A03EDB7828}" type="presOf" srcId="{B72EC1BF-2221-4AE4-8778-BCB92EFF66C9}" destId="{4B8DC9B4-3A12-43D4-A863-CB847235BDDC}" srcOrd="0" destOrd="0" presId="urn:microsoft.com/office/officeart/2005/8/layout/arrow2"/>
    <dgm:cxn modelId="{CF7D6440-88BA-4B39-8827-1C8C5E7BCE22}" srcId="{2FACF827-FD54-4123-9D8E-387916C08BA4}" destId="{4C3C77A4-0CC6-47DC-8BDC-FC63EFA20D57}" srcOrd="2" destOrd="0" parTransId="{BEA5CFE8-9C81-4425-B783-555CB68C58DF}" sibTransId="{C007FCA2-DD79-42DF-9AA2-AC350815B388}"/>
    <dgm:cxn modelId="{EE704EA3-F57F-48F6-AE47-B096CACCF4BD}" type="presParOf" srcId="{CAFB77E5-A662-404A-A1EE-65CB4CB24BBD}" destId="{E5DD7DDB-56BF-431A-8853-E25F408162EC}" srcOrd="0" destOrd="0" presId="urn:microsoft.com/office/officeart/2005/8/layout/arrow2"/>
    <dgm:cxn modelId="{916AD343-5459-44DC-BB84-147E531D2786}" type="presParOf" srcId="{CAFB77E5-A662-404A-A1EE-65CB4CB24BBD}" destId="{60C7003C-7EAD-4A42-B148-FEB6C77A0573}" srcOrd="1" destOrd="0" presId="urn:microsoft.com/office/officeart/2005/8/layout/arrow2"/>
    <dgm:cxn modelId="{1D7A6CBA-AAF8-409A-A054-487CDD9EE5DF}" type="presParOf" srcId="{60C7003C-7EAD-4A42-B148-FEB6C77A0573}" destId="{F612499C-E49D-44C3-9417-53AD006716EE}" srcOrd="0" destOrd="0" presId="urn:microsoft.com/office/officeart/2005/8/layout/arrow2"/>
    <dgm:cxn modelId="{8B18E60A-704D-4DB2-967B-7C5C9AB8CDBF}" type="presParOf" srcId="{60C7003C-7EAD-4A42-B148-FEB6C77A0573}" destId="{A7FBB946-EBCA-452B-BD4D-C913CB10FDFA}" srcOrd="1" destOrd="0" presId="urn:microsoft.com/office/officeart/2005/8/layout/arrow2"/>
    <dgm:cxn modelId="{2A48DFE3-5D0F-4E5F-BEC4-0EF27458F8F0}" type="presParOf" srcId="{60C7003C-7EAD-4A42-B148-FEB6C77A0573}" destId="{6F1D1CD1-E584-474F-9925-4C35F3E605B6}" srcOrd="2" destOrd="0" presId="urn:microsoft.com/office/officeart/2005/8/layout/arrow2"/>
    <dgm:cxn modelId="{D3A182AB-5663-46BD-A4D9-AD54B99AABFD}" type="presParOf" srcId="{60C7003C-7EAD-4A42-B148-FEB6C77A0573}" destId="{4B8DC9B4-3A12-43D4-A863-CB847235BDDC}" srcOrd="3" destOrd="0" presId="urn:microsoft.com/office/officeart/2005/8/layout/arrow2"/>
    <dgm:cxn modelId="{BAC46D02-CFBD-4457-81F4-C838C3B9F2AA}" type="presParOf" srcId="{60C7003C-7EAD-4A42-B148-FEB6C77A0573}" destId="{B2140EE1-D236-49EA-B490-71AF11C7E191}" srcOrd="4" destOrd="0" presId="urn:microsoft.com/office/officeart/2005/8/layout/arrow2"/>
    <dgm:cxn modelId="{DCD3AE5D-F214-4EA8-B582-E6907B9374F5}" type="presParOf" srcId="{60C7003C-7EAD-4A42-B148-FEB6C77A0573}" destId="{A975477D-4C28-44DF-9D6A-343E27EA1DB7}" srcOrd="5" destOrd="0" presId="urn:microsoft.com/office/officeart/2005/8/layout/arrow2"/>
    <dgm:cxn modelId="{57FDB1F3-1468-429A-A431-CA9904C5DDDE}" type="presParOf" srcId="{60C7003C-7EAD-4A42-B148-FEB6C77A0573}" destId="{F0919800-BC14-4AAC-A737-91A85DF1ADA8}" srcOrd="6" destOrd="0" presId="urn:microsoft.com/office/officeart/2005/8/layout/arrow2"/>
    <dgm:cxn modelId="{81F42EF6-398B-4A6C-A3E8-1A97B7B9DA95}" type="presParOf" srcId="{60C7003C-7EAD-4A42-B148-FEB6C77A0573}" destId="{51E37ABD-AC90-4CFD-8772-F76AC29984A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ADEC8-4345-410B-8991-ED36A441E5B0}"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sv-SE"/>
        </a:p>
      </dgm:t>
    </dgm:pt>
    <dgm:pt modelId="{6C8550CF-7100-435E-9F5C-86AF9121EF37}">
      <dgm:prSet phldrT="[Text]"/>
      <dgm:spPr/>
      <dgm:t>
        <a:bodyPr/>
        <a:lstStyle/>
        <a:p>
          <a:r>
            <a:rPr lang="sv-SE" dirty="0" smtClean="0"/>
            <a:t>Vilka är de kända insatserna och hur kategoriseras de?</a:t>
          </a:r>
          <a:endParaRPr lang="sv-SE" dirty="0"/>
        </a:p>
      </dgm:t>
    </dgm:pt>
    <dgm:pt modelId="{666F19BE-1737-4437-B372-A6C884367D3F}" type="parTrans" cxnId="{F9ADD2F5-596E-4729-BD95-59D03E1B661E}">
      <dgm:prSet/>
      <dgm:spPr/>
      <dgm:t>
        <a:bodyPr/>
        <a:lstStyle/>
        <a:p>
          <a:endParaRPr lang="sv-SE"/>
        </a:p>
      </dgm:t>
    </dgm:pt>
    <dgm:pt modelId="{8E7C7313-3537-4127-B690-316F0E97DBDB}" type="sibTrans" cxnId="{F9ADD2F5-596E-4729-BD95-59D03E1B661E}">
      <dgm:prSet/>
      <dgm:spPr/>
      <dgm:t>
        <a:bodyPr/>
        <a:lstStyle/>
        <a:p>
          <a:endParaRPr lang="sv-SE"/>
        </a:p>
      </dgm:t>
    </dgm:pt>
    <dgm:pt modelId="{9D8DCB07-D636-44E9-96F3-D0B8C2A2B403}">
      <dgm:prSet phldrT="[Text]"/>
      <dgm:spPr/>
      <dgm:t>
        <a:bodyPr/>
        <a:lstStyle/>
        <a:p>
          <a:r>
            <a:rPr lang="sv-SE" dirty="0" smtClean="0"/>
            <a:t>Vilka insatser erbjuds inom var och en av Sveriges 290 kommuner?</a:t>
          </a:r>
          <a:endParaRPr lang="sv-SE" dirty="0"/>
        </a:p>
      </dgm:t>
    </dgm:pt>
    <dgm:pt modelId="{77AC4B0F-598C-4B3F-8843-2F8BAC69FF48}" type="parTrans" cxnId="{1D1BD52B-9D80-4735-A2AF-C193F0E5276C}">
      <dgm:prSet/>
      <dgm:spPr/>
      <dgm:t>
        <a:bodyPr/>
        <a:lstStyle/>
        <a:p>
          <a:endParaRPr lang="sv-SE"/>
        </a:p>
      </dgm:t>
    </dgm:pt>
    <dgm:pt modelId="{AB8DE617-FA3D-4CF1-BDF5-4140B0132349}" type="sibTrans" cxnId="{1D1BD52B-9D80-4735-A2AF-C193F0E5276C}">
      <dgm:prSet/>
      <dgm:spPr/>
      <dgm:t>
        <a:bodyPr/>
        <a:lstStyle/>
        <a:p>
          <a:endParaRPr lang="sv-SE"/>
        </a:p>
      </dgm:t>
    </dgm:pt>
    <dgm:pt modelId="{22EAD755-E464-451F-BC79-111FABE7C6B0}">
      <dgm:prSet phldrT="[Text]"/>
      <dgm:spPr>
        <a:solidFill>
          <a:schemeClr val="accent1"/>
        </a:solidFill>
      </dgm:spPr>
      <dgm:t>
        <a:bodyPr/>
        <a:lstStyle/>
        <a:p>
          <a:r>
            <a:rPr lang="sv-SE" dirty="0" smtClean="0"/>
            <a:t>Vilka insatser kan erbjudas utan biståndsbeslut i framtiden?</a:t>
          </a:r>
          <a:endParaRPr lang="sv-SE" dirty="0"/>
        </a:p>
      </dgm:t>
    </dgm:pt>
    <dgm:pt modelId="{D5AC8148-02F9-4E4C-9160-086CA2C82659}" type="parTrans" cxnId="{5DD03387-3268-4121-B5BE-2007BA686DEB}">
      <dgm:prSet/>
      <dgm:spPr/>
      <dgm:t>
        <a:bodyPr/>
        <a:lstStyle/>
        <a:p>
          <a:endParaRPr lang="sv-SE"/>
        </a:p>
      </dgm:t>
    </dgm:pt>
    <dgm:pt modelId="{2C03A7E4-451C-4C25-BDA7-00EE6AD257F7}" type="sibTrans" cxnId="{5DD03387-3268-4121-B5BE-2007BA686DEB}">
      <dgm:prSet/>
      <dgm:spPr/>
      <dgm:t>
        <a:bodyPr/>
        <a:lstStyle/>
        <a:p>
          <a:endParaRPr lang="sv-SE"/>
        </a:p>
      </dgm:t>
    </dgm:pt>
    <dgm:pt modelId="{5C367FD6-7C3C-407D-AA0E-9AACE33C3D9F}">
      <dgm:prSet phldrT="[Text]"/>
      <dgm:spPr/>
      <dgm:t>
        <a:bodyPr/>
        <a:lstStyle/>
        <a:p>
          <a:r>
            <a:rPr lang="sv-SE" dirty="0" smtClean="0"/>
            <a:t>Insatser i samverkan</a:t>
          </a:r>
        </a:p>
        <a:p>
          <a:r>
            <a:rPr lang="sv-SE" dirty="0" smtClean="0"/>
            <a:t>Insatser med och utan biståndsbeslut</a:t>
          </a:r>
        </a:p>
        <a:p>
          <a:r>
            <a:rPr lang="sv-SE" dirty="0" smtClean="0"/>
            <a:t>Digitala insatser</a:t>
          </a:r>
          <a:endParaRPr lang="sv-SE" dirty="0"/>
        </a:p>
      </dgm:t>
    </dgm:pt>
    <dgm:pt modelId="{51F619D6-D0CE-43C8-AA6F-1E49CBCBE9EE}" type="parTrans" cxnId="{761BB5EA-2625-4D81-A458-5AEB6B49E8F0}">
      <dgm:prSet/>
      <dgm:spPr/>
      <dgm:t>
        <a:bodyPr/>
        <a:lstStyle/>
        <a:p>
          <a:endParaRPr lang="sv-SE"/>
        </a:p>
      </dgm:t>
    </dgm:pt>
    <dgm:pt modelId="{ED0D4BF5-BE2C-4496-8A0E-176B2BE406B5}" type="sibTrans" cxnId="{761BB5EA-2625-4D81-A458-5AEB6B49E8F0}">
      <dgm:prSet/>
      <dgm:spPr/>
      <dgm:t>
        <a:bodyPr/>
        <a:lstStyle/>
        <a:p>
          <a:endParaRPr lang="sv-SE"/>
        </a:p>
      </dgm:t>
    </dgm:pt>
    <dgm:pt modelId="{FEEDF1A3-32AE-4C75-BC88-496D7214385D}" type="pres">
      <dgm:prSet presAssocID="{44AADEC8-4345-410B-8991-ED36A441E5B0}" presName="Name0" presStyleCnt="0">
        <dgm:presLayoutVars>
          <dgm:chMax val="4"/>
          <dgm:resizeHandles val="exact"/>
        </dgm:presLayoutVars>
      </dgm:prSet>
      <dgm:spPr/>
      <dgm:t>
        <a:bodyPr/>
        <a:lstStyle/>
        <a:p>
          <a:endParaRPr lang="sv-SE"/>
        </a:p>
      </dgm:t>
    </dgm:pt>
    <dgm:pt modelId="{9D565D7C-43E0-4E6F-9BF8-F01F4A22B206}" type="pres">
      <dgm:prSet presAssocID="{44AADEC8-4345-410B-8991-ED36A441E5B0}" presName="ellipse" presStyleLbl="trBgShp" presStyleIdx="0" presStyleCnt="1" custScaleX="124543" custScaleY="185927"/>
      <dgm:spPr/>
      <dgm:t>
        <a:bodyPr/>
        <a:lstStyle/>
        <a:p>
          <a:endParaRPr lang="sv-SE"/>
        </a:p>
      </dgm:t>
    </dgm:pt>
    <dgm:pt modelId="{36BE41C6-02E1-47B2-97DB-2F4D0C6139E6}" type="pres">
      <dgm:prSet presAssocID="{44AADEC8-4345-410B-8991-ED36A441E5B0}" presName="arrow1" presStyleLbl="fgShp" presStyleIdx="0" presStyleCnt="1" custLinFactNeighborX="25595" custLinFactNeighborY="5956"/>
      <dgm:spPr>
        <a:solidFill>
          <a:schemeClr val="accent1"/>
        </a:solidFill>
      </dgm:spPr>
      <dgm:t>
        <a:bodyPr/>
        <a:lstStyle/>
        <a:p>
          <a:endParaRPr lang="sv-SE"/>
        </a:p>
      </dgm:t>
    </dgm:pt>
    <dgm:pt modelId="{2349C6E2-C800-45CD-8C3E-A05B7AFEF4C1}" type="pres">
      <dgm:prSet presAssocID="{44AADEC8-4345-410B-8991-ED36A441E5B0}" presName="rectangle" presStyleLbl="revTx" presStyleIdx="0" presStyleCnt="1" custLinFactNeighborX="4580" custLinFactNeighborY="15545">
        <dgm:presLayoutVars>
          <dgm:bulletEnabled val="1"/>
        </dgm:presLayoutVars>
      </dgm:prSet>
      <dgm:spPr/>
      <dgm:t>
        <a:bodyPr/>
        <a:lstStyle/>
        <a:p>
          <a:endParaRPr lang="sv-SE"/>
        </a:p>
      </dgm:t>
    </dgm:pt>
    <dgm:pt modelId="{7113A60F-8C50-4B3D-BEA1-553A4277942E}" type="pres">
      <dgm:prSet presAssocID="{9D8DCB07-D636-44E9-96F3-D0B8C2A2B403}" presName="item1" presStyleLbl="node1" presStyleIdx="0" presStyleCnt="3" custScaleX="143220" custScaleY="114825" custLinFactNeighborX="-3602" custLinFactNeighborY="-19892">
        <dgm:presLayoutVars>
          <dgm:bulletEnabled val="1"/>
        </dgm:presLayoutVars>
      </dgm:prSet>
      <dgm:spPr/>
      <dgm:t>
        <a:bodyPr/>
        <a:lstStyle/>
        <a:p>
          <a:endParaRPr lang="sv-SE"/>
        </a:p>
      </dgm:t>
    </dgm:pt>
    <dgm:pt modelId="{EE47822D-F0D6-4FDA-A47A-8EE5810E6FA4}" type="pres">
      <dgm:prSet presAssocID="{22EAD755-E464-451F-BC79-111FABE7C6B0}" presName="item2" presStyleLbl="node1" presStyleIdx="1" presStyleCnt="3" custScaleX="145125" custScaleY="110215" custLinFactNeighborX="8396" custLinFactNeighborY="-37602">
        <dgm:presLayoutVars>
          <dgm:bulletEnabled val="1"/>
        </dgm:presLayoutVars>
      </dgm:prSet>
      <dgm:spPr/>
      <dgm:t>
        <a:bodyPr/>
        <a:lstStyle/>
        <a:p>
          <a:endParaRPr lang="sv-SE"/>
        </a:p>
      </dgm:t>
    </dgm:pt>
    <dgm:pt modelId="{347D05AC-CEC9-4EF2-A3B6-D60623F32AF9}" type="pres">
      <dgm:prSet presAssocID="{5C367FD6-7C3C-407D-AA0E-9AACE33C3D9F}" presName="item3" presStyleLbl="node1" presStyleIdx="2" presStyleCnt="3" custScaleX="131595" custScaleY="106534" custLinFactNeighborX="56464" custLinFactNeighborY="2434">
        <dgm:presLayoutVars>
          <dgm:bulletEnabled val="1"/>
        </dgm:presLayoutVars>
      </dgm:prSet>
      <dgm:spPr/>
      <dgm:t>
        <a:bodyPr/>
        <a:lstStyle/>
        <a:p>
          <a:endParaRPr lang="sv-SE"/>
        </a:p>
      </dgm:t>
    </dgm:pt>
    <dgm:pt modelId="{E429F786-4378-4C12-8FFE-BBAC512AEEE6}" type="pres">
      <dgm:prSet presAssocID="{44AADEC8-4345-410B-8991-ED36A441E5B0}" presName="funnel" presStyleLbl="trAlignAcc1" presStyleIdx="0" presStyleCnt="1" custScaleX="128520" custScaleY="115496" custLinFactNeighborX="5294" custLinFactNeighborY="2127"/>
      <dgm:spPr>
        <a:solidFill>
          <a:schemeClr val="accent2">
            <a:alpha val="36000"/>
          </a:schemeClr>
        </a:solidFill>
        <a:ln>
          <a:solidFill>
            <a:schemeClr val="accent1"/>
          </a:solidFill>
        </a:ln>
      </dgm:spPr>
      <dgm:t>
        <a:bodyPr/>
        <a:lstStyle/>
        <a:p>
          <a:endParaRPr lang="sv-SE"/>
        </a:p>
      </dgm:t>
    </dgm:pt>
  </dgm:ptLst>
  <dgm:cxnLst>
    <dgm:cxn modelId="{1D1BD52B-9D80-4735-A2AF-C193F0E5276C}" srcId="{44AADEC8-4345-410B-8991-ED36A441E5B0}" destId="{9D8DCB07-D636-44E9-96F3-D0B8C2A2B403}" srcOrd="1" destOrd="0" parTransId="{77AC4B0F-598C-4B3F-8843-2F8BAC69FF48}" sibTransId="{AB8DE617-FA3D-4CF1-BDF5-4140B0132349}"/>
    <dgm:cxn modelId="{F9ADD2F5-596E-4729-BD95-59D03E1B661E}" srcId="{44AADEC8-4345-410B-8991-ED36A441E5B0}" destId="{6C8550CF-7100-435E-9F5C-86AF9121EF37}" srcOrd="0" destOrd="0" parTransId="{666F19BE-1737-4437-B372-A6C884367D3F}" sibTransId="{8E7C7313-3537-4127-B690-316F0E97DBDB}"/>
    <dgm:cxn modelId="{60F2318B-7F86-411A-B625-78662395C1CA}" type="presOf" srcId="{9D8DCB07-D636-44E9-96F3-D0B8C2A2B403}" destId="{EE47822D-F0D6-4FDA-A47A-8EE5810E6FA4}" srcOrd="0" destOrd="0" presId="urn:microsoft.com/office/officeart/2005/8/layout/funnel1"/>
    <dgm:cxn modelId="{3CC42560-9362-49A3-BD2B-A9EA3F38DFD0}" type="presOf" srcId="{44AADEC8-4345-410B-8991-ED36A441E5B0}" destId="{FEEDF1A3-32AE-4C75-BC88-496D7214385D}" srcOrd="0" destOrd="0" presId="urn:microsoft.com/office/officeart/2005/8/layout/funnel1"/>
    <dgm:cxn modelId="{5DD03387-3268-4121-B5BE-2007BA686DEB}" srcId="{44AADEC8-4345-410B-8991-ED36A441E5B0}" destId="{22EAD755-E464-451F-BC79-111FABE7C6B0}" srcOrd="2" destOrd="0" parTransId="{D5AC8148-02F9-4E4C-9160-086CA2C82659}" sibTransId="{2C03A7E4-451C-4C25-BDA7-00EE6AD257F7}"/>
    <dgm:cxn modelId="{761BB5EA-2625-4D81-A458-5AEB6B49E8F0}" srcId="{44AADEC8-4345-410B-8991-ED36A441E5B0}" destId="{5C367FD6-7C3C-407D-AA0E-9AACE33C3D9F}" srcOrd="3" destOrd="0" parTransId="{51F619D6-D0CE-43C8-AA6F-1E49CBCBE9EE}" sibTransId="{ED0D4BF5-BE2C-4496-8A0E-176B2BE406B5}"/>
    <dgm:cxn modelId="{714AFE86-A854-45D0-A39B-5A6AD2D28ACE}" type="presOf" srcId="{22EAD755-E464-451F-BC79-111FABE7C6B0}" destId="{7113A60F-8C50-4B3D-BEA1-553A4277942E}" srcOrd="0" destOrd="0" presId="urn:microsoft.com/office/officeart/2005/8/layout/funnel1"/>
    <dgm:cxn modelId="{7ED516AA-67A8-40AA-AEA7-EFBE10E9FBAD}" type="presOf" srcId="{6C8550CF-7100-435E-9F5C-86AF9121EF37}" destId="{347D05AC-CEC9-4EF2-A3B6-D60623F32AF9}" srcOrd="0" destOrd="0" presId="urn:microsoft.com/office/officeart/2005/8/layout/funnel1"/>
    <dgm:cxn modelId="{1FB02350-AC5E-4B57-BF78-462E3C68BB7D}" type="presOf" srcId="{5C367FD6-7C3C-407D-AA0E-9AACE33C3D9F}" destId="{2349C6E2-C800-45CD-8C3E-A05B7AFEF4C1}" srcOrd="0" destOrd="0" presId="urn:microsoft.com/office/officeart/2005/8/layout/funnel1"/>
    <dgm:cxn modelId="{3847FFEC-B2C9-4590-A069-D6D94CC95368}" type="presParOf" srcId="{FEEDF1A3-32AE-4C75-BC88-496D7214385D}" destId="{9D565D7C-43E0-4E6F-9BF8-F01F4A22B206}" srcOrd="0" destOrd="0" presId="urn:microsoft.com/office/officeart/2005/8/layout/funnel1"/>
    <dgm:cxn modelId="{CEC89555-BE0A-4BB4-8F06-5C26ED375F72}" type="presParOf" srcId="{FEEDF1A3-32AE-4C75-BC88-496D7214385D}" destId="{36BE41C6-02E1-47B2-97DB-2F4D0C6139E6}" srcOrd="1" destOrd="0" presId="urn:microsoft.com/office/officeart/2005/8/layout/funnel1"/>
    <dgm:cxn modelId="{27382076-9EF6-4C75-A61A-167D754F46D4}" type="presParOf" srcId="{FEEDF1A3-32AE-4C75-BC88-496D7214385D}" destId="{2349C6E2-C800-45CD-8C3E-A05B7AFEF4C1}" srcOrd="2" destOrd="0" presId="urn:microsoft.com/office/officeart/2005/8/layout/funnel1"/>
    <dgm:cxn modelId="{BB3F3F75-723C-4111-BE86-23DFEB5CB194}" type="presParOf" srcId="{FEEDF1A3-32AE-4C75-BC88-496D7214385D}" destId="{7113A60F-8C50-4B3D-BEA1-553A4277942E}" srcOrd="3" destOrd="0" presId="urn:microsoft.com/office/officeart/2005/8/layout/funnel1"/>
    <dgm:cxn modelId="{60C708FA-5A0F-4547-A890-584225217C2D}" type="presParOf" srcId="{FEEDF1A3-32AE-4C75-BC88-496D7214385D}" destId="{EE47822D-F0D6-4FDA-A47A-8EE5810E6FA4}" srcOrd="4" destOrd="0" presId="urn:microsoft.com/office/officeart/2005/8/layout/funnel1"/>
    <dgm:cxn modelId="{51A904F2-2166-4AD1-AD88-302E939C98DC}" type="presParOf" srcId="{FEEDF1A3-32AE-4C75-BC88-496D7214385D}" destId="{347D05AC-CEC9-4EF2-A3B6-D60623F32AF9}" srcOrd="5" destOrd="0" presId="urn:microsoft.com/office/officeart/2005/8/layout/funnel1"/>
    <dgm:cxn modelId="{E835B1FD-99DF-4AB1-A06A-A2232F67544D}" type="presParOf" srcId="{FEEDF1A3-32AE-4C75-BC88-496D7214385D}" destId="{E429F786-4378-4C12-8FFE-BBAC512AEEE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729D1-E63E-446C-9A36-48A64DAB1EF7}" type="doc">
      <dgm:prSet loTypeId="urn:microsoft.com/office/officeart/2005/8/layout/hProcess11" loCatId="process" qsTypeId="urn:microsoft.com/office/officeart/2005/8/quickstyle/simple1" qsCatId="simple" csTypeId="urn:microsoft.com/office/officeart/2005/8/colors/colorful4" csCatId="colorful" phldr="1"/>
      <dgm:spPr/>
    </dgm:pt>
    <dgm:pt modelId="{55054524-EFD9-46E1-9618-A03593C696E2}">
      <dgm:prSet phldrT="[Text]" custT="1"/>
      <dgm:spPr/>
      <dgm:t>
        <a:bodyPr/>
        <a:lstStyle/>
        <a:p>
          <a:r>
            <a:rPr lang="sv-SE" sz="1400" dirty="0" smtClean="0"/>
            <a:t>Styrgrupp SCHNV – förankra processen</a:t>
          </a:r>
        </a:p>
        <a:p>
          <a:r>
            <a:rPr lang="sv-SE" sz="1400" b="1" dirty="0" smtClean="0"/>
            <a:t>20 oktober </a:t>
          </a:r>
          <a:endParaRPr lang="sv-SE" sz="1400" b="1" dirty="0"/>
        </a:p>
      </dgm:t>
    </dgm:pt>
    <dgm:pt modelId="{F6B2F32B-CB1F-4CCF-B9B6-561B377D5915}" type="parTrans" cxnId="{3CA7835D-BF8A-48D3-8DF7-05B1FC06F499}">
      <dgm:prSet/>
      <dgm:spPr/>
      <dgm:t>
        <a:bodyPr/>
        <a:lstStyle/>
        <a:p>
          <a:endParaRPr lang="sv-SE"/>
        </a:p>
      </dgm:t>
    </dgm:pt>
    <dgm:pt modelId="{B89726D1-8A33-436C-BBA8-332403118B60}" type="sibTrans" cxnId="{3CA7835D-BF8A-48D3-8DF7-05B1FC06F499}">
      <dgm:prSet/>
      <dgm:spPr/>
      <dgm:t>
        <a:bodyPr/>
        <a:lstStyle/>
        <a:p>
          <a:endParaRPr lang="sv-SE"/>
        </a:p>
      </dgm:t>
    </dgm:pt>
    <dgm:pt modelId="{AC9CFFB4-777E-432D-AE3F-94D7D9BD828A}">
      <dgm:prSet phldrT="[Text]" custT="1"/>
      <dgm:spPr/>
      <dgm:t>
        <a:bodyPr/>
        <a:lstStyle/>
        <a:p>
          <a:r>
            <a:rPr lang="sv-SE" sz="1400" b="1" dirty="0" smtClean="0"/>
            <a:t>Information till regionala nätverk:</a:t>
          </a:r>
        </a:p>
        <a:p>
          <a:r>
            <a:rPr lang="sv-SE" sz="1400" dirty="0" smtClean="0"/>
            <a:t>IFO-chefs-</a:t>
          </a:r>
          <a:r>
            <a:rPr lang="sv-SE" sz="1400" dirty="0" err="1" smtClean="0"/>
            <a:t>nv</a:t>
          </a:r>
          <a:endParaRPr lang="sv-SE" sz="1400" dirty="0" smtClean="0"/>
        </a:p>
        <a:p>
          <a:r>
            <a:rPr lang="sv-SE" sz="1400" dirty="0" err="1" smtClean="0"/>
            <a:t>LSSoL-nv</a:t>
          </a:r>
          <a:endParaRPr lang="sv-SE" sz="1400" dirty="0" smtClean="0"/>
        </a:p>
        <a:p>
          <a:r>
            <a:rPr lang="sv-SE" sz="1400" dirty="0" smtClean="0"/>
            <a:t>HSL-chefer-</a:t>
          </a:r>
          <a:r>
            <a:rPr lang="sv-SE" sz="1400" dirty="0" err="1" smtClean="0"/>
            <a:t>nv</a:t>
          </a:r>
          <a:endParaRPr lang="sv-SE" sz="1400" dirty="0" smtClean="0"/>
        </a:p>
        <a:p>
          <a:r>
            <a:rPr lang="sv-SE" sz="1400" dirty="0" smtClean="0"/>
            <a:t>MAS/MAR-</a:t>
          </a:r>
          <a:r>
            <a:rPr lang="sv-SE" sz="1400" dirty="0" err="1" smtClean="0"/>
            <a:t>nv</a:t>
          </a:r>
          <a:endParaRPr lang="sv-SE" sz="1400" dirty="0" smtClean="0"/>
        </a:p>
        <a:p>
          <a:r>
            <a:rPr lang="sv-SE" sz="1400" dirty="0" err="1" smtClean="0"/>
            <a:t>Verksamhetsutvecklar-nv</a:t>
          </a:r>
          <a:endParaRPr lang="sv-SE" sz="1400" dirty="0" smtClean="0"/>
        </a:p>
        <a:p>
          <a:r>
            <a:rPr lang="sv-SE" sz="1400" b="1" dirty="0" smtClean="0"/>
            <a:t>januari-april</a:t>
          </a:r>
        </a:p>
        <a:p>
          <a:endParaRPr lang="sv-SE" sz="900" dirty="0"/>
        </a:p>
      </dgm:t>
    </dgm:pt>
    <dgm:pt modelId="{43445210-170B-4119-AD66-7C9EAC611EFB}" type="parTrans" cxnId="{AE7A1BA2-3654-4700-9748-8423493F6086}">
      <dgm:prSet/>
      <dgm:spPr/>
      <dgm:t>
        <a:bodyPr/>
        <a:lstStyle/>
        <a:p>
          <a:endParaRPr lang="sv-SE"/>
        </a:p>
      </dgm:t>
    </dgm:pt>
    <dgm:pt modelId="{C437DBF1-66D5-4210-A17F-D3588DEA434A}" type="sibTrans" cxnId="{AE7A1BA2-3654-4700-9748-8423493F6086}">
      <dgm:prSet/>
      <dgm:spPr/>
      <dgm:t>
        <a:bodyPr/>
        <a:lstStyle/>
        <a:p>
          <a:endParaRPr lang="sv-SE"/>
        </a:p>
      </dgm:t>
    </dgm:pt>
    <dgm:pt modelId="{34AC5439-2EF9-4200-8152-D29D8DB47353}">
      <dgm:prSet phldrT="[Text]" custT="1"/>
      <dgm:spPr/>
      <dgm:t>
        <a:bodyPr/>
        <a:lstStyle/>
        <a:p>
          <a:r>
            <a:rPr lang="sv-SE" sz="1600" b="1" dirty="0" smtClean="0"/>
            <a:t>Workshop</a:t>
          </a:r>
          <a:r>
            <a:rPr lang="sv-SE" sz="1600" dirty="0" smtClean="0"/>
            <a:t> kartläggning av socialtjänstens insatser </a:t>
          </a:r>
        </a:p>
        <a:p>
          <a:r>
            <a:rPr lang="sv-SE" sz="1600" b="1" dirty="0" smtClean="0"/>
            <a:t>7 maj</a:t>
          </a:r>
          <a:endParaRPr lang="sv-SE" sz="1600" b="1" dirty="0"/>
        </a:p>
      </dgm:t>
    </dgm:pt>
    <dgm:pt modelId="{0A2F2BD4-95F1-4806-AB9E-2D0FFC121D8E}" type="parTrans" cxnId="{52C0E641-5AAB-4183-9242-78975819A7A9}">
      <dgm:prSet/>
      <dgm:spPr/>
      <dgm:t>
        <a:bodyPr/>
        <a:lstStyle/>
        <a:p>
          <a:endParaRPr lang="sv-SE"/>
        </a:p>
      </dgm:t>
    </dgm:pt>
    <dgm:pt modelId="{57AF190A-798A-4368-9061-CAF125035BB4}" type="sibTrans" cxnId="{52C0E641-5AAB-4183-9242-78975819A7A9}">
      <dgm:prSet/>
      <dgm:spPr/>
      <dgm:t>
        <a:bodyPr/>
        <a:lstStyle/>
        <a:p>
          <a:endParaRPr lang="sv-SE"/>
        </a:p>
      </dgm:t>
    </dgm:pt>
    <dgm:pt modelId="{8DDA45D6-18CE-4E56-A58C-1B92850AD509}">
      <dgm:prSet custT="1"/>
      <dgm:spPr/>
      <dgm:t>
        <a:bodyPr/>
        <a:lstStyle/>
        <a:p>
          <a:r>
            <a:rPr lang="sv-SE" sz="1600" dirty="0" smtClean="0"/>
            <a:t>Information SCHNV </a:t>
          </a:r>
        </a:p>
        <a:p>
          <a:r>
            <a:rPr lang="sv-SE" sz="1600" b="1" dirty="0" smtClean="0"/>
            <a:t>10 november</a:t>
          </a:r>
          <a:endParaRPr lang="sv-SE" sz="1600" b="1" dirty="0"/>
        </a:p>
      </dgm:t>
    </dgm:pt>
    <dgm:pt modelId="{B7D3975E-AF3F-4B82-AB4B-AD6A5ED2D276}" type="parTrans" cxnId="{E28C25AD-24E4-44A6-BAC8-A72F026F285C}">
      <dgm:prSet/>
      <dgm:spPr/>
      <dgm:t>
        <a:bodyPr/>
        <a:lstStyle/>
        <a:p>
          <a:endParaRPr lang="sv-SE"/>
        </a:p>
      </dgm:t>
    </dgm:pt>
    <dgm:pt modelId="{EFB830FD-7932-4234-84BE-52CEC3784D33}" type="sibTrans" cxnId="{E28C25AD-24E4-44A6-BAC8-A72F026F285C}">
      <dgm:prSet/>
      <dgm:spPr/>
      <dgm:t>
        <a:bodyPr/>
        <a:lstStyle/>
        <a:p>
          <a:endParaRPr lang="sv-SE"/>
        </a:p>
      </dgm:t>
    </dgm:pt>
    <dgm:pt modelId="{CBE460FC-315E-4C0C-9764-10EA832B942B}">
      <dgm:prSet/>
      <dgm:spPr/>
      <dgm:t>
        <a:bodyPr/>
        <a:lstStyle/>
        <a:p>
          <a:r>
            <a:rPr lang="sv-SE" b="1" dirty="0" smtClean="0"/>
            <a:t>Information SCHNV </a:t>
          </a:r>
          <a:r>
            <a:rPr lang="sv-SE" dirty="0" smtClean="0"/>
            <a:t>(om processen och underlag för ev. strategisk vidareutveckling, mm.)</a:t>
          </a:r>
        </a:p>
        <a:p>
          <a:r>
            <a:rPr lang="sv-SE" b="1" dirty="0" smtClean="0"/>
            <a:t>Maj/juni</a:t>
          </a:r>
          <a:endParaRPr lang="sv-SE" b="1" dirty="0"/>
        </a:p>
      </dgm:t>
    </dgm:pt>
    <dgm:pt modelId="{1E4961D0-5ED1-4E1B-9D45-FE5EC9F281FE}" type="parTrans" cxnId="{1766B488-B15B-4A8D-9336-03834B5AB4B2}">
      <dgm:prSet/>
      <dgm:spPr/>
      <dgm:t>
        <a:bodyPr/>
        <a:lstStyle/>
        <a:p>
          <a:endParaRPr lang="sv-SE"/>
        </a:p>
      </dgm:t>
    </dgm:pt>
    <dgm:pt modelId="{C346936C-8518-4B51-A5E8-0F4D9AD226DE}" type="sibTrans" cxnId="{1766B488-B15B-4A8D-9336-03834B5AB4B2}">
      <dgm:prSet/>
      <dgm:spPr/>
      <dgm:t>
        <a:bodyPr/>
        <a:lstStyle/>
        <a:p>
          <a:endParaRPr lang="sv-SE"/>
        </a:p>
      </dgm:t>
    </dgm:pt>
    <dgm:pt modelId="{E1DA95B4-75B8-4355-9B7C-9CA302C6517E}" type="pres">
      <dgm:prSet presAssocID="{825729D1-E63E-446C-9A36-48A64DAB1EF7}" presName="Name0" presStyleCnt="0">
        <dgm:presLayoutVars>
          <dgm:dir/>
          <dgm:resizeHandles val="exact"/>
        </dgm:presLayoutVars>
      </dgm:prSet>
      <dgm:spPr/>
    </dgm:pt>
    <dgm:pt modelId="{0A78C1E8-D1CD-4D07-B00F-442809B38DFA}" type="pres">
      <dgm:prSet presAssocID="{825729D1-E63E-446C-9A36-48A64DAB1EF7}" presName="arrow" presStyleLbl="bgShp" presStyleIdx="0" presStyleCnt="1"/>
      <dgm:spPr>
        <a:solidFill>
          <a:schemeClr val="tx2"/>
        </a:solidFill>
      </dgm:spPr>
    </dgm:pt>
    <dgm:pt modelId="{4DEC9BB8-1960-4E57-8172-9C5CC339DCE2}" type="pres">
      <dgm:prSet presAssocID="{825729D1-E63E-446C-9A36-48A64DAB1EF7}" presName="points" presStyleCnt="0"/>
      <dgm:spPr/>
    </dgm:pt>
    <dgm:pt modelId="{64099D7D-C8EA-4DF2-B2E0-1093FCA8238C}" type="pres">
      <dgm:prSet presAssocID="{55054524-EFD9-46E1-9618-A03593C696E2}" presName="compositeA" presStyleCnt="0"/>
      <dgm:spPr/>
    </dgm:pt>
    <dgm:pt modelId="{94DD9AA6-0411-4259-A7CE-03D894A0FF1B}" type="pres">
      <dgm:prSet presAssocID="{55054524-EFD9-46E1-9618-A03593C696E2}" presName="textA" presStyleLbl="revTx" presStyleIdx="0" presStyleCnt="5" custScaleX="198756">
        <dgm:presLayoutVars>
          <dgm:bulletEnabled val="1"/>
        </dgm:presLayoutVars>
      </dgm:prSet>
      <dgm:spPr/>
      <dgm:t>
        <a:bodyPr/>
        <a:lstStyle/>
        <a:p>
          <a:endParaRPr lang="sv-SE"/>
        </a:p>
      </dgm:t>
    </dgm:pt>
    <dgm:pt modelId="{B1C31341-4247-41E7-B803-E39A42FC0CAA}" type="pres">
      <dgm:prSet presAssocID="{55054524-EFD9-46E1-9618-A03593C696E2}" presName="circleA" presStyleLbl="node1" presStyleIdx="0" presStyleCnt="5"/>
      <dgm:spPr>
        <a:solidFill>
          <a:srgbClr val="FF0000"/>
        </a:solidFill>
      </dgm:spPr>
    </dgm:pt>
    <dgm:pt modelId="{4973F408-6A63-4945-AA8C-12D882D4C133}" type="pres">
      <dgm:prSet presAssocID="{55054524-EFD9-46E1-9618-A03593C696E2}" presName="spaceA" presStyleCnt="0"/>
      <dgm:spPr/>
    </dgm:pt>
    <dgm:pt modelId="{941274EA-F553-4139-B85F-FEBA1C569D5D}" type="pres">
      <dgm:prSet presAssocID="{B89726D1-8A33-436C-BBA8-332403118B60}" presName="space" presStyleCnt="0"/>
      <dgm:spPr/>
    </dgm:pt>
    <dgm:pt modelId="{DD5DAFC6-4F6B-4C59-90EF-F537C35A57D5}" type="pres">
      <dgm:prSet presAssocID="{8DDA45D6-18CE-4E56-A58C-1B92850AD509}" presName="compositeB" presStyleCnt="0"/>
      <dgm:spPr/>
    </dgm:pt>
    <dgm:pt modelId="{255A7F8C-CA93-4230-BAE8-19DBC85074E7}" type="pres">
      <dgm:prSet presAssocID="{8DDA45D6-18CE-4E56-A58C-1B92850AD509}" presName="textB" presStyleLbl="revTx" presStyleIdx="1" presStyleCnt="5" custScaleX="256598">
        <dgm:presLayoutVars>
          <dgm:bulletEnabled val="1"/>
        </dgm:presLayoutVars>
      </dgm:prSet>
      <dgm:spPr/>
      <dgm:t>
        <a:bodyPr/>
        <a:lstStyle/>
        <a:p>
          <a:endParaRPr lang="sv-SE"/>
        </a:p>
      </dgm:t>
    </dgm:pt>
    <dgm:pt modelId="{4D2520AF-2C53-45E1-A9CE-35EC01386E2D}" type="pres">
      <dgm:prSet presAssocID="{8DDA45D6-18CE-4E56-A58C-1B92850AD509}" presName="circleB" presStyleLbl="node1" presStyleIdx="1" presStyleCnt="5"/>
      <dgm:spPr/>
    </dgm:pt>
    <dgm:pt modelId="{A3C7AF3A-1D5F-4283-83B1-9D8525CA0E40}" type="pres">
      <dgm:prSet presAssocID="{8DDA45D6-18CE-4E56-A58C-1B92850AD509}" presName="spaceB" presStyleCnt="0"/>
      <dgm:spPr/>
    </dgm:pt>
    <dgm:pt modelId="{0935E035-1A85-4DCF-8794-64D34E22E05A}" type="pres">
      <dgm:prSet presAssocID="{EFB830FD-7932-4234-84BE-52CEC3784D33}" presName="space" presStyleCnt="0"/>
      <dgm:spPr/>
    </dgm:pt>
    <dgm:pt modelId="{027CEF20-5F77-462C-9B36-2DFC1C3B5CC5}" type="pres">
      <dgm:prSet presAssocID="{AC9CFFB4-777E-432D-AE3F-94D7D9BD828A}" presName="compositeA" presStyleCnt="0"/>
      <dgm:spPr/>
    </dgm:pt>
    <dgm:pt modelId="{C1FF6952-E513-49C7-BACB-A6D7FC9F69CB}" type="pres">
      <dgm:prSet presAssocID="{AC9CFFB4-777E-432D-AE3F-94D7D9BD828A}" presName="textA" presStyleLbl="revTx" presStyleIdx="2" presStyleCnt="5" custScaleX="547843">
        <dgm:presLayoutVars>
          <dgm:bulletEnabled val="1"/>
        </dgm:presLayoutVars>
      </dgm:prSet>
      <dgm:spPr/>
      <dgm:t>
        <a:bodyPr/>
        <a:lstStyle/>
        <a:p>
          <a:endParaRPr lang="sv-SE"/>
        </a:p>
      </dgm:t>
    </dgm:pt>
    <dgm:pt modelId="{E27DCF5F-AE60-4C7A-AD07-20E12090E501}" type="pres">
      <dgm:prSet presAssocID="{AC9CFFB4-777E-432D-AE3F-94D7D9BD828A}" presName="circleA" presStyleLbl="node1" presStyleIdx="2" presStyleCnt="5"/>
      <dgm:spPr/>
    </dgm:pt>
    <dgm:pt modelId="{FEEA6132-6423-4FC6-A730-A9281C5D2271}" type="pres">
      <dgm:prSet presAssocID="{AC9CFFB4-777E-432D-AE3F-94D7D9BD828A}" presName="spaceA" presStyleCnt="0"/>
      <dgm:spPr/>
    </dgm:pt>
    <dgm:pt modelId="{552CE69A-B9CD-48BE-BA9F-43027E05B3CB}" type="pres">
      <dgm:prSet presAssocID="{C437DBF1-66D5-4210-A17F-D3588DEA434A}" presName="space" presStyleCnt="0"/>
      <dgm:spPr/>
    </dgm:pt>
    <dgm:pt modelId="{3CDA3D50-BFA0-4D36-8C08-E28E292BE297}" type="pres">
      <dgm:prSet presAssocID="{34AC5439-2EF9-4200-8152-D29D8DB47353}" presName="compositeB" presStyleCnt="0"/>
      <dgm:spPr/>
    </dgm:pt>
    <dgm:pt modelId="{8ED82D41-EB26-4F97-9402-C4A5440CA8BF}" type="pres">
      <dgm:prSet presAssocID="{34AC5439-2EF9-4200-8152-D29D8DB47353}" presName="textB" presStyleLbl="revTx" presStyleIdx="3" presStyleCnt="5" custScaleX="315228">
        <dgm:presLayoutVars>
          <dgm:bulletEnabled val="1"/>
        </dgm:presLayoutVars>
      </dgm:prSet>
      <dgm:spPr/>
      <dgm:t>
        <a:bodyPr/>
        <a:lstStyle/>
        <a:p>
          <a:endParaRPr lang="sv-SE"/>
        </a:p>
      </dgm:t>
    </dgm:pt>
    <dgm:pt modelId="{97A77A1D-BD15-4E23-B985-DA69A5822414}" type="pres">
      <dgm:prSet presAssocID="{34AC5439-2EF9-4200-8152-D29D8DB47353}" presName="circleB" presStyleLbl="node1" presStyleIdx="3" presStyleCnt="5"/>
      <dgm:spPr/>
    </dgm:pt>
    <dgm:pt modelId="{D7E023C7-E81E-492D-87DB-387C04946CE4}" type="pres">
      <dgm:prSet presAssocID="{34AC5439-2EF9-4200-8152-D29D8DB47353}" presName="spaceB" presStyleCnt="0"/>
      <dgm:spPr/>
    </dgm:pt>
    <dgm:pt modelId="{316E9B7B-5CA5-4196-9D0A-8AAD6CECEA5B}" type="pres">
      <dgm:prSet presAssocID="{57AF190A-798A-4368-9061-CAF125035BB4}" presName="space" presStyleCnt="0"/>
      <dgm:spPr/>
    </dgm:pt>
    <dgm:pt modelId="{0208751F-17FD-49B6-90C5-7159638508FF}" type="pres">
      <dgm:prSet presAssocID="{CBE460FC-315E-4C0C-9764-10EA832B942B}" presName="compositeA" presStyleCnt="0"/>
      <dgm:spPr/>
    </dgm:pt>
    <dgm:pt modelId="{A365F353-C733-49A4-B70C-A0C122DB3733}" type="pres">
      <dgm:prSet presAssocID="{CBE460FC-315E-4C0C-9764-10EA832B942B}" presName="textA" presStyleLbl="revTx" presStyleIdx="4" presStyleCnt="5" custScaleX="408783">
        <dgm:presLayoutVars>
          <dgm:bulletEnabled val="1"/>
        </dgm:presLayoutVars>
      </dgm:prSet>
      <dgm:spPr/>
      <dgm:t>
        <a:bodyPr/>
        <a:lstStyle/>
        <a:p>
          <a:endParaRPr lang="sv-SE"/>
        </a:p>
      </dgm:t>
    </dgm:pt>
    <dgm:pt modelId="{DF0D09EA-EFD3-4422-9E66-AC71BC99A0F5}" type="pres">
      <dgm:prSet presAssocID="{CBE460FC-315E-4C0C-9764-10EA832B942B}" presName="circleA" presStyleLbl="node1" presStyleIdx="4" presStyleCnt="5"/>
      <dgm:spPr/>
    </dgm:pt>
    <dgm:pt modelId="{AD94BCC1-50C8-4CBC-BFCF-C01C18C7CFCE}" type="pres">
      <dgm:prSet presAssocID="{CBE460FC-315E-4C0C-9764-10EA832B942B}" presName="spaceA" presStyleCnt="0"/>
      <dgm:spPr/>
    </dgm:pt>
  </dgm:ptLst>
  <dgm:cxnLst>
    <dgm:cxn modelId="{1766B488-B15B-4A8D-9336-03834B5AB4B2}" srcId="{825729D1-E63E-446C-9A36-48A64DAB1EF7}" destId="{CBE460FC-315E-4C0C-9764-10EA832B942B}" srcOrd="4" destOrd="0" parTransId="{1E4961D0-5ED1-4E1B-9D45-FE5EC9F281FE}" sibTransId="{C346936C-8518-4B51-A5E8-0F4D9AD226DE}"/>
    <dgm:cxn modelId="{51B1A667-90AA-469C-93C5-C35012D05715}" type="presOf" srcId="{34AC5439-2EF9-4200-8152-D29D8DB47353}" destId="{8ED82D41-EB26-4F97-9402-C4A5440CA8BF}" srcOrd="0" destOrd="0" presId="urn:microsoft.com/office/officeart/2005/8/layout/hProcess11"/>
    <dgm:cxn modelId="{E28C25AD-24E4-44A6-BAC8-A72F026F285C}" srcId="{825729D1-E63E-446C-9A36-48A64DAB1EF7}" destId="{8DDA45D6-18CE-4E56-A58C-1B92850AD509}" srcOrd="1" destOrd="0" parTransId="{B7D3975E-AF3F-4B82-AB4B-AD6A5ED2D276}" sibTransId="{EFB830FD-7932-4234-84BE-52CEC3784D33}"/>
    <dgm:cxn modelId="{52C0E641-5AAB-4183-9242-78975819A7A9}" srcId="{825729D1-E63E-446C-9A36-48A64DAB1EF7}" destId="{34AC5439-2EF9-4200-8152-D29D8DB47353}" srcOrd="3" destOrd="0" parTransId="{0A2F2BD4-95F1-4806-AB9E-2D0FFC121D8E}" sibTransId="{57AF190A-798A-4368-9061-CAF125035BB4}"/>
    <dgm:cxn modelId="{3CA7835D-BF8A-48D3-8DF7-05B1FC06F499}" srcId="{825729D1-E63E-446C-9A36-48A64DAB1EF7}" destId="{55054524-EFD9-46E1-9618-A03593C696E2}" srcOrd="0" destOrd="0" parTransId="{F6B2F32B-CB1F-4CCF-B9B6-561B377D5915}" sibTransId="{B89726D1-8A33-436C-BBA8-332403118B60}"/>
    <dgm:cxn modelId="{AE7A1BA2-3654-4700-9748-8423493F6086}" srcId="{825729D1-E63E-446C-9A36-48A64DAB1EF7}" destId="{AC9CFFB4-777E-432D-AE3F-94D7D9BD828A}" srcOrd="2" destOrd="0" parTransId="{43445210-170B-4119-AD66-7C9EAC611EFB}" sibTransId="{C437DBF1-66D5-4210-A17F-D3588DEA434A}"/>
    <dgm:cxn modelId="{AB6C18EB-BF61-4E93-BA84-7FF6B5AC9ACA}" type="presOf" srcId="{8DDA45D6-18CE-4E56-A58C-1B92850AD509}" destId="{255A7F8C-CA93-4230-BAE8-19DBC85074E7}" srcOrd="0" destOrd="0" presId="urn:microsoft.com/office/officeart/2005/8/layout/hProcess11"/>
    <dgm:cxn modelId="{D3041494-554A-46F3-8028-71733CB6432B}" type="presOf" srcId="{55054524-EFD9-46E1-9618-A03593C696E2}" destId="{94DD9AA6-0411-4259-A7CE-03D894A0FF1B}" srcOrd="0" destOrd="0" presId="urn:microsoft.com/office/officeart/2005/8/layout/hProcess11"/>
    <dgm:cxn modelId="{40D5E0BC-91D1-4B2B-8B0E-78188D5D1095}" type="presOf" srcId="{AC9CFFB4-777E-432D-AE3F-94D7D9BD828A}" destId="{C1FF6952-E513-49C7-BACB-A6D7FC9F69CB}" srcOrd="0" destOrd="0" presId="urn:microsoft.com/office/officeart/2005/8/layout/hProcess11"/>
    <dgm:cxn modelId="{23E3DA14-1EBF-4ADC-8257-21A05111A94C}" type="presOf" srcId="{CBE460FC-315E-4C0C-9764-10EA832B942B}" destId="{A365F353-C733-49A4-B70C-A0C122DB3733}" srcOrd="0" destOrd="0" presId="urn:microsoft.com/office/officeart/2005/8/layout/hProcess11"/>
    <dgm:cxn modelId="{C985A8A3-1568-4575-B5E4-91A796D9247B}" type="presOf" srcId="{825729D1-E63E-446C-9A36-48A64DAB1EF7}" destId="{E1DA95B4-75B8-4355-9B7C-9CA302C6517E}" srcOrd="0" destOrd="0" presId="urn:microsoft.com/office/officeart/2005/8/layout/hProcess11"/>
    <dgm:cxn modelId="{A6C9A3FC-E2BB-4473-B86F-BC4EB27B5913}" type="presParOf" srcId="{E1DA95B4-75B8-4355-9B7C-9CA302C6517E}" destId="{0A78C1E8-D1CD-4D07-B00F-442809B38DFA}" srcOrd="0" destOrd="0" presId="urn:microsoft.com/office/officeart/2005/8/layout/hProcess11"/>
    <dgm:cxn modelId="{81324F0E-A223-427B-BF46-2325016B40E9}" type="presParOf" srcId="{E1DA95B4-75B8-4355-9B7C-9CA302C6517E}" destId="{4DEC9BB8-1960-4E57-8172-9C5CC339DCE2}" srcOrd="1" destOrd="0" presId="urn:microsoft.com/office/officeart/2005/8/layout/hProcess11"/>
    <dgm:cxn modelId="{663AB9D5-79EE-44FB-A992-FE68F4897E9C}" type="presParOf" srcId="{4DEC9BB8-1960-4E57-8172-9C5CC339DCE2}" destId="{64099D7D-C8EA-4DF2-B2E0-1093FCA8238C}" srcOrd="0" destOrd="0" presId="urn:microsoft.com/office/officeart/2005/8/layout/hProcess11"/>
    <dgm:cxn modelId="{C9298DB7-6201-48F2-B5EF-B62ED2862C1C}" type="presParOf" srcId="{64099D7D-C8EA-4DF2-B2E0-1093FCA8238C}" destId="{94DD9AA6-0411-4259-A7CE-03D894A0FF1B}" srcOrd="0" destOrd="0" presId="urn:microsoft.com/office/officeart/2005/8/layout/hProcess11"/>
    <dgm:cxn modelId="{F2C243BE-EA60-4A28-BA5B-C9085BEE1253}" type="presParOf" srcId="{64099D7D-C8EA-4DF2-B2E0-1093FCA8238C}" destId="{B1C31341-4247-41E7-B803-E39A42FC0CAA}" srcOrd="1" destOrd="0" presId="urn:microsoft.com/office/officeart/2005/8/layout/hProcess11"/>
    <dgm:cxn modelId="{C5045E1A-FBAC-4767-A612-11E52E30C0E0}" type="presParOf" srcId="{64099D7D-C8EA-4DF2-B2E0-1093FCA8238C}" destId="{4973F408-6A63-4945-AA8C-12D882D4C133}" srcOrd="2" destOrd="0" presId="urn:microsoft.com/office/officeart/2005/8/layout/hProcess11"/>
    <dgm:cxn modelId="{8C33D2B8-E3A2-4546-82AD-F103ABC66F50}" type="presParOf" srcId="{4DEC9BB8-1960-4E57-8172-9C5CC339DCE2}" destId="{941274EA-F553-4139-B85F-FEBA1C569D5D}" srcOrd="1" destOrd="0" presId="urn:microsoft.com/office/officeart/2005/8/layout/hProcess11"/>
    <dgm:cxn modelId="{AFFF46B5-F2FE-4104-8257-C722C38CAE80}" type="presParOf" srcId="{4DEC9BB8-1960-4E57-8172-9C5CC339DCE2}" destId="{DD5DAFC6-4F6B-4C59-90EF-F537C35A57D5}" srcOrd="2" destOrd="0" presId="urn:microsoft.com/office/officeart/2005/8/layout/hProcess11"/>
    <dgm:cxn modelId="{070E6771-934F-444C-83DF-34B3E92E1628}" type="presParOf" srcId="{DD5DAFC6-4F6B-4C59-90EF-F537C35A57D5}" destId="{255A7F8C-CA93-4230-BAE8-19DBC85074E7}" srcOrd="0" destOrd="0" presId="urn:microsoft.com/office/officeart/2005/8/layout/hProcess11"/>
    <dgm:cxn modelId="{699A3E64-5E9E-4AC3-9E44-FCD13D5CDD90}" type="presParOf" srcId="{DD5DAFC6-4F6B-4C59-90EF-F537C35A57D5}" destId="{4D2520AF-2C53-45E1-A9CE-35EC01386E2D}" srcOrd="1" destOrd="0" presId="urn:microsoft.com/office/officeart/2005/8/layout/hProcess11"/>
    <dgm:cxn modelId="{60C8B635-A918-4D4C-B39F-B50F1643931A}" type="presParOf" srcId="{DD5DAFC6-4F6B-4C59-90EF-F537C35A57D5}" destId="{A3C7AF3A-1D5F-4283-83B1-9D8525CA0E40}" srcOrd="2" destOrd="0" presId="urn:microsoft.com/office/officeart/2005/8/layout/hProcess11"/>
    <dgm:cxn modelId="{AE62B57E-B9FA-43E1-88F2-ADBD048607E1}" type="presParOf" srcId="{4DEC9BB8-1960-4E57-8172-9C5CC339DCE2}" destId="{0935E035-1A85-4DCF-8794-64D34E22E05A}" srcOrd="3" destOrd="0" presId="urn:microsoft.com/office/officeart/2005/8/layout/hProcess11"/>
    <dgm:cxn modelId="{469BF5B2-32E0-4FAD-83D0-35131EC3D198}" type="presParOf" srcId="{4DEC9BB8-1960-4E57-8172-9C5CC339DCE2}" destId="{027CEF20-5F77-462C-9B36-2DFC1C3B5CC5}" srcOrd="4" destOrd="0" presId="urn:microsoft.com/office/officeart/2005/8/layout/hProcess11"/>
    <dgm:cxn modelId="{2EB26CEC-A768-4F8A-A0CB-FD4C8509B131}" type="presParOf" srcId="{027CEF20-5F77-462C-9B36-2DFC1C3B5CC5}" destId="{C1FF6952-E513-49C7-BACB-A6D7FC9F69CB}" srcOrd="0" destOrd="0" presId="urn:microsoft.com/office/officeart/2005/8/layout/hProcess11"/>
    <dgm:cxn modelId="{37E3888F-B09E-40FA-B6D3-C5EC885F9E93}" type="presParOf" srcId="{027CEF20-5F77-462C-9B36-2DFC1C3B5CC5}" destId="{E27DCF5F-AE60-4C7A-AD07-20E12090E501}" srcOrd="1" destOrd="0" presId="urn:microsoft.com/office/officeart/2005/8/layout/hProcess11"/>
    <dgm:cxn modelId="{77BB9958-062E-4E2B-B829-467D945B1BB6}" type="presParOf" srcId="{027CEF20-5F77-462C-9B36-2DFC1C3B5CC5}" destId="{FEEA6132-6423-4FC6-A730-A9281C5D2271}" srcOrd="2" destOrd="0" presId="urn:microsoft.com/office/officeart/2005/8/layout/hProcess11"/>
    <dgm:cxn modelId="{172AE6E7-8599-40B4-BCEA-6C574A2129AD}" type="presParOf" srcId="{4DEC9BB8-1960-4E57-8172-9C5CC339DCE2}" destId="{552CE69A-B9CD-48BE-BA9F-43027E05B3CB}" srcOrd="5" destOrd="0" presId="urn:microsoft.com/office/officeart/2005/8/layout/hProcess11"/>
    <dgm:cxn modelId="{8478CACB-847C-4528-AB81-136033DF4EE1}" type="presParOf" srcId="{4DEC9BB8-1960-4E57-8172-9C5CC339DCE2}" destId="{3CDA3D50-BFA0-4D36-8C08-E28E292BE297}" srcOrd="6" destOrd="0" presId="urn:microsoft.com/office/officeart/2005/8/layout/hProcess11"/>
    <dgm:cxn modelId="{8148548E-0C60-47C9-B637-92FE22D7ACBE}" type="presParOf" srcId="{3CDA3D50-BFA0-4D36-8C08-E28E292BE297}" destId="{8ED82D41-EB26-4F97-9402-C4A5440CA8BF}" srcOrd="0" destOrd="0" presId="urn:microsoft.com/office/officeart/2005/8/layout/hProcess11"/>
    <dgm:cxn modelId="{E93FE30B-C5E3-40CB-BF88-7C4E72C21905}" type="presParOf" srcId="{3CDA3D50-BFA0-4D36-8C08-E28E292BE297}" destId="{97A77A1D-BD15-4E23-B985-DA69A5822414}" srcOrd="1" destOrd="0" presId="urn:microsoft.com/office/officeart/2005/8/layout/hProcess11"/>
    <dgm:cxn modelId="{29567385-87F1-4B8B-9202-6B6A61FDC937}" type="presParOf" srcId="{3CDA3D50-BFA0-4D36-8C08-E28E292BE297}" destId="{D7E023C7-E81E-492D-87DB-387C04946CE4}" srcOrd="2" destOrd="0" presId="urn:microsoft.com/office/officeart/2005/8/layout/hProcess11"/>
    <dgm:cxn modelId="{2CEE41A1-EC3E-4B36-94AA-14CA390EBEF1}" type="presParOf" srcId="{4DEC9BB8-1960-4E57-8172-9C5CC339DCE2}" destId="{316E9B7B-5CA5-4196-9D0A-8AAD6CECEA5B}" srcOrd="7" destOrd="0" presId="urn:microsoft.com/office/officeart/2005/8/layout/hProcess11"/>
    <dgm:cxn modelId="{7BF1258B-8095-4A6F-9C1C-E2FB2C7D28F6}" type="presParOf" srcId="{4DEC9BB8-1960-4E57-8172-9C5CC339DCE2}" destId="{0208751F-17FD-49B6-90C5-7159638508FF}" srcOrd="8" destOrd="0" presId="urn:microsoft.com/office/officeart/2005/8/layout/hProcess11"/>
    <dgm:cxn modelId="{31BAF0B2-B8F5-4C39-930E-B69F9F2FDBD2}" type="presParOf" srcId="{0208751F-17FD-49B6-90C5-7159638508FF}" destId="{A365F353-C733-49A4-B70C-A0C122DB3733}" srcOrd="0" destOrd="0" presId="urn:microsoft.com/office/officeart/2005/8/layout/hProcess11"/>
    <dgm:cxn modelId="{06E12BDF-4219-453A-BDA7-C8DBB5883DB0}" type="presParOf" srcId="{0208751F-17FD-49B6-90C5-7159638508FF}" destId="{DF0D09EA-EFD3-4422-9E66-AC71BC99A0F5}" srcOrd="1" destOrd="0" presId="urn:microsoft.com/office/officeart/2005/8/layout/hProcess11"/>
    <dgm:cxn modelId="{9248AE3A-A045-4F88-9C94-5272199D4419}" type="presParOf" srcId="{0208751F-17FD-49B6-90C5-7159638508FF}" destId="{AD94BCC1-50C8-4CBC-BFCF-C01C18C7CFC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D7DDB-56BF-431A-8853-E25F408162EC}">
      <dsp:nvSpPr>
        <dsp:cNvPr id="0" name=""/>
        <dsp:cNvSpPr/>
      </dsp:nvSpPr>
      <dsp:spPr>
        <a:xfrm rot="547091">
          <a:off x="472867" y="0"/>
          <a:ext cx="9537074" cy="571745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2499C-E49D-44C3-9417-53AD006716EE}">
      <dsp:nvSpPr>
        <dsp:cNvPr id="0" name=""/>
        <dsp:cNvSpPr/>
      </dsp:nvSpPr>
      <dsp:spPr>
        <a:xfrm>
          <a:off x="462013" y="4319589"/>
          <a:ext cx="210402" cy="2104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BB946-EBCA-452B-BD4D-C913CB10FDFA}">
      <dsp:nvSpPr>
        <dsp:cNvPr id="0" name=""/>
        <dsp:cNvSpPr/>
      </dsp:nvSpPr>
      <dsp:spPr>
        <a:xfrm>
          <a:off x="778859" y="3902396"/>
          <a:ext cx="1564294" cy="1360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8" tIns="0" rIns="0" bIns="0" numCol="1" spcCol="1270" anchor="t" anchorCtr="0">
          <a:noAutofit/>
        </a:bodyPr>
        <a:lstStyle/>
        <a:p>
          <a:pPr lvl="0" algn="l" defTabSz="1644650">
            <a:lnSpc>
              <a:spcPct val="90000"/>
            </a:lnSpc>
            <a:spcBef>
              <a:spcPct val="0"/>
            </a:spcBef>
            <a:spcAft>
              <a:spcPct val="35000"/>
            </a:spcAft>
          </a:pPr>
          <a:r>
            <a:rPr lang="sv-SE" sz="3700" kern="1200" dirty="0">
              <a:latin typeface="Bahnschrift Light Condensed" panose="020B0502040204020203" pitchFamily="34" charset="0"/>
            </a:rPr>
            <a:t>2023</a:t>
          </a:r>
        </a:p>
      </dsp:txBody>
      <dsp:txXfrm>
        <a:off x="778859" y="3902396"/>
        <a:ext cx="1564294" cy="1360753"/>
      </dsp:txXfrm>
    </dsp:sp>
    <dsp:sp modelId="{6F1D1CD1-E584-474F-9925-4C35F3E605B6}">
      <dsp:nvSpPr>
        <dsp:cNvPr id="0" name=""/>
        <dsp:cNvSpPr/>
      </dsp:nvSpPr>
      <dsp:spPr>
        <a:xfrm>
          <a:off x="3421290" y="2488726"/>
          <a:ext cx="365916" cy="365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DC9B4-3A12-43D4-A863-CB847235BDDC}">
      <dsp:nvSpPr>
        <dsp:cNvPr id="0" name=""/>
        <dsp:cNvSpPr/>
      </dsp:nvSpPr>
      <dsp:spPr>
        <a:xfrm>
          <a:off x="3343355" y="2982711"/>
          <a:ext cx="1921063" cy="164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92" tIns="0" rIns="0" bIns="0" numCol="1" spcCol="1270" anchor="t" anchorCtr="0">
          <a:noAutofit/>
        </a:bodyPr>
        <a:lstStyle/>
        <a:p>
          <a:pPr lvl="0" algn="l" defTabSz="1644650">
            <a:lnSpc>
              <a:spcPct val="90000"/>
            </a:lnSpc>
            <a:spcBef>
              <a:spcPct val="0"/>
            </a:spcBef>
            <a:spcAft>
              <a:spcPct val="35000"/>
            </a:spcAft>
          </a:pPr>
          <a:r>
            <a:rPr lang="sv-SE" sz="3700" kern="1200" dirty="0">
              <a:latin typeface="Bahnschrift Light SemiCondensed" panose="020B0502040204020203" pitchFamily="34" charset="0"/>
            </a:rPr>
            <a:t>2024</a:t>
          </a:r>
        </a:p>
      </dsp:txBody>
      <dsp:txXfrm>
        <a:off x="3343355" y="2982711"/>
        <a:ext cx="1921063" cy="1648933"/>
      </dsp:txXfrm>
    </dsp:sp>
    <dsp:sp modelId="{B2140EE1-D236-49EA-B490-71AF11C7E191}">
      <dsp:nvSpPr>
        <dsp:cNvPr id="0" name=""/>
        <dsp:cNvSpPr/>
      </dsp:nvSpPr>
      <dsp:spPr>
        <a:xfrm>
          <a:off x="6252323" y="1776088"/>
          <a:ext cx="484839" cy="4848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5477D-4C28-44DF-9D6A-343E27EA1DB7}">
      <dsp:nvSpPr>
        <dsp:cNvPr id="0" name=""/>
        <dsp:cNvSpPr/>
      </dsp:nvSpPr>
      <dsp:spPr>
        <a:xfrm>
          <a:off x="6286977" y="2389938"/>
          <a:ext cx="1921063" cy="101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907" tIns="0" rIns="0" bIns="0" numCol="1" spcCol="1270" anchor="t" anchorCtr="0">
          <a:noAutofit/>
        </a:bodyPr>
        <a:lstStyle/>
        <a:p>
          <a:pPr lvl="0" algn="l" defTabSz="1644650">
            <a:lnSpc>
              <a:spcPct val="90000"/>
            </a:lnSpc>
            <a:spcBef>
              <a:spcPct val="0"/>
            </a:spcBef>
            <a:spcAft>
              <a:spcPct val="35000"/>
            </a:spcAft>
          </a:pPr>
          <a:r>
            <a:rPr lang="sv-SE" sz="3700" kern="1200" dirty="0">
              <a:latin typeface="Bahnschrift Light SemiCondensed" panose="020B0502040204020203" pitchFamily="34" charset="0"/>
            </a:rPr>
            <a:t>2025</a:t>
          </a:r>
        </a:p>
      </dsp:txBody>
      <dsp:txXfrm>
        <a:off x="6286977" y="2389938"/>
        <a:ext cx="1921063" cy="1014116"/>
      </dsp:txXfrm>
    </dsp:sp>
    <dsp:sp modelId="{F0919800-BC14-4AAC-A737-91A85DF1ADA8}">
      <dsp:nvSpPr>
        <dsp:cNvPr id="0" name=""/>
        <dsp:cNvSpPr/>
      </dsp:nvSpPr>
      <dsp:spPr>
        <a:xfrm>
          <a:off x="8856495" y="1561226"/>
          <a:ext cx="649502" cy="64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37ABD-AC90-4CFD-8772-F76AC29984AF}">
      <dsp:nvSpPr>
        <dsp:cNvPr id="0" name=""/>
        <dsp:cNvSpPr/>
      </dsp:nvSpPr>
      <dsp:spPr>
        <a:xfrm>
          <a:off x="8106268" y="2289091"/>
          <a:ext cx="1430827" cy="146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158" tIns="0" rIns="0" bIns="0" numCol="1" spcCol="1270" anchor="t" anchorCtr="0">
          <a:noAutofit/>
        </a:bodyPr>
        <a:lstStyle/>
        <a:p>
          <a:pPr lvl="0" algn="l" defTabSz="1644650">
            <a:lnSpc>
              <a:spcPct val="90000"/>
            </a:lnSpc>
            <a:spcBef>
              <a:spcPct val="0"/>
            </a:spcBef>
            <a:spcAft>
              <a:spcPct val="35000"/>
            </a:spcAft>
          </a:pPr>
          <a:r>
            <a:rPr lang="sv-SE" sz="3700" kern="1200" dirty="0">
              <a:latin typeface="Bahnschrift Light SemiCondensed" panose="020B0502040204020203" pitchFamily="34" charset="0"/>
            </a:rPr>
            <a:t>2028?</a:t>
          </a:r>
        </a:p>
      </dsp:txBody>
      <dsp:txXfrm>
        <a:off x="8106268" y="2289091"/>
        <a:ext cx="1430827" cy="1461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65D7C-43E0-4E6F-9BF8-F01F4A22B206}">
      <dsp:nvSpPr>
        <dsp:cNvPr id="0" name=""/>
        <dsp:cNvSpPr/>
      </dsp:nvSpPr>
      <dsp:spPr>
        <a:xfrm>
          <a:off x="2177891" y="-213568"/>
          <a:ext cx="5841507" cy="302856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E41C6-02E1-47B2-97DB-2F4D0C6139E6}">
      <dsp:nvSpPr>
        <dsp:cNvPr id="0" name=""/>
        <dsp:cNvSpPr/>
      </dsp:nvSpPr>
      <dsp:spPr>
        <a:xfrm>
          <a:off x="4884079" y="4509530"/>
          <a:ext cx="908983" cy="581749"/>
        </a:xfrm>
        <a:prstGeom prst="downArrow">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9C6E2-C800-45CD-8C3E-A05B7AFEF4C1}">
      <dsp:nvSpPr>
        <dsp:cNvPr id="0" name=""/>
        <dsp:cNvSpPr/>
      </dsp:nvSpPr>
      <dsp:spPr>
        <a:xfrm>
          <a:off x="3124187" y="4940281"/>
          <a:ext cx="4363119" cy="109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t>Insatser i samverkan</a:t>
          </a:r>
        </a:p>
        <a:p>
          <a:pPr lvl="0" algn="ctr" defTabSz="755650">
            <a:lnSpc>
              <a:spcPct val="90000"/>
            </a:lnSpc>
            <a:spcBef>
              <a:spcPct val="0"/>
            </a:spcBef>
            <a:spcAft>
              <a:spcPct val="35000"/>
            </a:spcAft>
          </a:pPr>
          <a:r>
            <a:rPr lang="sv-SE" sz="1700" kern="1200" dirty="0" smtClean="0"/>
            <a:t>Insatser med och utan biståndsbeslut</a:t>
          </a:r>
        </a:p>
        <a:p>
          <a:pPr lvl="0" algn="ctr" defTabSz="755650">
            <a:lnSpc>
              <a:spcPct val="90000"/>
            </a:lnSpc>
            <a:spcBef>
              <a:spcPct val="0"/>
            </a:spcBef>
            <a:spcAft>
              <a:spcPct val="35000"/>
            </a:spcAft>
          </a:pPr>
          <a:r>
            <a:rPr lang="sv-SE" sz="1700" kern="1200" dirty="0" smtClean="0"/>
            <a:t>Digitala insatser</a:t>
          </a:r>
          <a:endParaRPr lang="sv-SE" sz="1700" kern="1200" dirty="0"/>
        </a:p>
      </dsp:txBody>
      <dsp:txXfrm>
        <a:off x="3124187" y="4940281"/>
        <a:ext cx="4363119" cy="1090779"/>
      </dsp:txXfrm>
    </dsp:sp>
    <dsp:sp modelId="{7113A60F-8C50-4B3D-BEA1-553A4277942E}">
      <dsp:nvSpPr>
        <dsp:cNvPr id="0" name=""/>
        <dsp:cNvSpPr/>
      </dsp:nvSpPr>
      <dsp:spPr>
        <a:xfrm>
          <a:off x="4046209" y="1794216"/>
          <a:ext cx="2343322" cy="187873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smtClean="0"/>
            <a:t>Vilka insatser kan erbjudas utan biståndsbeslut i framtiden?</a:t>
          </a:r>
          <a:endParaRPr lang="sv-SE" sz="1400" kern="1200" dirty="0"/>
        </a:p>
      </dsp:txBody>
      <dsp:txXfrm>
        <a:off x="4389381" y="2069350"/>
        <a:ext cx="1656978" cy="1328464"/>
      </dsp:txXfrm>
    </dsp:sp>
    <dsp:sp modelId="{EE47822D-F0D6-4FDA-A47A-8EE5810E6FA4}">
      <dsp:nvSpPr>
        <dsp:cNvPr id="0" name=""/>
        <dsp:cNvSpPr/>
      </dsp:nvSpPr>
      <dsp:spPr>
        <a:xfrm>
          <a:off x="3056161" y="314673"/>
          <a:ext cx="2374491" cy="1803304"/>
        </a:xfrm>
        <a:prstGeom prst="ellipse">
          <a:avLst/>
        </a:prstGeom>
        <a:solidFill>
          <a:schemeClr val="accent2">
            <a:hueOff val="853987"/>
            <a:satOff val="33333"/>
            <a:lumOff val="-2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smtClean="0"/>
            <a:t>Vilka insatser erbjuds inom var och en av Sveriges 290 kommuner?</a:t>
          </a:r>
          <a:endParaRPr lang="sv-SE" sz="1400" kern="1200" dirty="0"/>
        </a:p>
      </dsp:txBody>
      <dsp:txXfrm>
        <a:off x="3403897" y="578761"/>
        <a:ext cx="1679019" cy="1275128"/>
      </dsp:txXfrm>
    </dsp:sp>
    <dsp:sp modelId="{347D05AC-CEC9-4EF2-A3B6-D60623F32AF9}">
      <dsp:nvSpPr>
        <dsp:cNvPr id="0" name=""/>
        <dsp:cNvSpPr/>
      </dsp:nvSpPr>
      <dsp:spPr>
        <a:xfrm>
          <a:off x="5625852" y="604254"/>
          <a:ext cx="2153117" cy="1743077"/>
        </a:xfrm>
        <a:prstGeom prst="ellipse">
          <a:avLst/>
        </a:prstGeom>
        <a:solidFill>
          <a:schemeClr val="accent2">
            <a:hueOff val="1707973"/>
            <a:satOff val="66666"/>
            <a:lumOff val="-5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smtClean="0"/>
            <a:t>Vilka är de kända insatserna och hur kategoriseras de?</a:t>
          </a:r>
          <a:endParaRPr lang="sv-SE" sz="1400" kern="1200" dirty="0"/>
        </a:p>
      </dsp:txBody>
      <dsp:txXfrm>
        <a:off x="5941169" y="859522"/>
        <a:ext cx="1522483" cy="1232541"/>
      </dsp:txXfrm>
    </dsp:sp>
    <dsp:sp modelId="{E429F786-4378-4C12-8FFE-BBAC512AEEE6}">
      <dsp:nvSpPr>
        <dsp:cNvPr id="0" name=""/>
        <dsp:cNvSpPr/>
      </dsp:nvSpPr>
      <dsp:spPr>
        <a:xfrm>
          <a:off x="2104366" y="57386"/>
          <a:ext cx="6542061" cy="4703280"/>
        </a:xfrm>
        <a:prstGeom prst="funnel">
          <a:avLst/>
        </a:prstGeom>
        <a:solidFill>
          <a:schemeClr val="accent2">
            <a:alpha val="36000"/>
          </a:schemeClr>
        </a:solidFill>
        <a:ln w="63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8C1E8-D1CD-4D07-B00F-442809B38DFA}">
      <dsp:nvSpPr>
        <dsp:cNvPr id="0" name=""/>
        <dsp:cNvSpPr/>
      </dsp:nvSpPr>
      <dsp:spPr>
        <a:xfrm>
          <a:off x="0" y="1200619"/>
          <a:ext cx="10568345" cy="1600826"/>
        </a:xfrm>
        <a:prstGeom prst="notched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94DD9AA6-0411-4259-A7CE-03D894A0FF1B}">
      <dsp:nvSpPr>
        <dsp:cNvPr id="0" name=""/>
        <dsp:cNvSpPr/>
      </dsp:nvSpPr>
      <dsp:spPr>
        <a:xfrm>
          <a:off x="3675" y="0"/>
          <a:ext cx="1081158" cy="160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sv-SE" sz="1400" kern="1200" dirty="0" smtClean="0"/>
            <a:t>Styrgrupp SCHNV – förankra processen</a:t>
          </a:r>
        </a:p>
        <a:p>
          <a:pPr lvl="0" algn="ctr" defTabSz="622300">
            <a:lnSpc>
              <a:spcPct val="90000"/>
            </a:lnSpc>
            <a:spcBef>
              <a:spcPct val="0"/>
            </a:spcBef>
            <a:spcAft>
              <a:spcPct val="35000"/>
            </a:spcAft>
          </a:pPr>
          <a:r>
            <a:rPr lang="sv-SE" sz="1400" b="1" kern="1200" dirty="0" smtClean="0"/>
            <a:t>20 oktober </a:t>
          </a:r>
          <a:endParaRPr lang="sv-SE" sz="1400" b="1" kern="1200" dirty="0"/>
        </a:p>
      </dsp:txBody>
      <dsp:txXfrm>
        <a:off x="3675" y="0"/>
        <a:ext cx="1081158" cy="1600826"/>
      </dsp:txXfrm>
    </dsp:sp>
    <dsp:sp modelId="{B1C31341-4247-41E7-B803-E39A42FC0CAA}">
      <dsp:nvSpPr>
        <dsp:cNvPr id="0" name=""/>
        <dsp:cNvSpPr/>
      </dsp:nvSpPr>
      <dsp:spPr>
        <a:xfrm>
          <a:off x="344151" y="1800929"/>
          <a:ext cx="400206" cy="40020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A7F8C-CA93-4230-BAE8-19DBC85074E7}">
      <dsp:nvSpPr>
        <dsp:cNvPr id="0" name=""/>
        <dsp:cNvSpPr/>
      </dsp:nvSpPr>
      <dsp:spPr>
        <a:xfrm>
          <a:off x="1112031" y="2401239"/>
          <a:ext cx="1395797" cy="160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sv-SE" sz="1600" kern="1200" dirty="0" smtClean="0"/>
            <a:t>Information SCHNV </a:t>
          </a:r>
        </a:p>
        <a:p>
          <a:pPr lvl="0" algn="ctr" defTabSz="711200">
            <a:lnSpc>
              <a:spcPct val="90000"/>
            </a:lnSpc>
            <a:spcBef>
              <a:spcPct val="0"/>
            </a:spcBef>
            <a:spcAft>
              <a:spcPct val="35000"/>
            </a:spcAft>
          </a:pPr>
          <a:r>
            <a:rPr lang="sv-SE" sz="1600" b="1" kern="1200" dirty="0" smtClean="0"/>
            <a:t>10 november</a:t>
          </a:r>
          <a:endParaRPr lang="sv-SE" sz="1600" b="1" kern="1200" dirty="0"/>
        </a:p>
      </dsp:txBody>
      <dsp:txXfrm>
        <a:off x="1112031" y="2401239"/>
        <a:ext cx="1395797" cy="1600826"/>
      </dsp:txXfrm>
    </dsp:sp>
    <dsp:sp modelId="{4D2520AF-2C53-45E1-A9CE-35EC01386E2D}">
      <dsp:nvSpPr>
        <dsp:cNvPr id="0" name=""/>
        <dsp:cNvSpPr/>
      </dsp:nvSpPr>
      <dsp:spPr>
        <a:xfrm>
          <a:off x="1609827" y="1800929"/>
          <a:ext cx="400206" cy="400206"/>
        </a:xfrm>
        <a:prstGeom prst="ellipse">
          <a:avLst/>
        </a:prstGeom>
        <a:solidFill>
          <a:schemeClr val="accent4">
            <a:hueOff val="-2194502"/>
            <a:satOff val="8535"/>
            <a:lumOff val="-8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F6952-E513-49C7-BACB-A6D7FC9F69CB}">
      <dsp:nvSpPr>
        <dsp:cNvPr id="0" name=""/>
        <dsp:cNvSpPr/>
      </dsp:nvSpPr>
      <dsp:spPr>
        <a:xfrm>
          <a:off x="2535027" y="0"/>
          <a:ext cx="2980062" cy="160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sv-SE" sz="1400" b="1" kern="1200" dirty="0" smtClean="0"/>
            <a:t>Information till regionala nätverk:</a:t>
          </a:r>
        </a:p>
        <a:p>
          <a:pPr lvl="0" algn="ctr" defTabSz="622300">
            <a:lnSpc>
              <a:spcPct val="90000"/>
            </a:lnSpc>
            <a:spcBef>
              <a:spcPct val="0"/>
            </a:spcBef>
            <a:spcAft>
              <a:spcPct val="35000"/>
            </a:spcAft>
          </a:pPr>
          <a:r>
            <a:rPr lang="sv-SE" sz="1400" kern="1200" dirty="0" smtClean="0"/>
            <a:t>IFO-chefs-</a:t>
          </a:r>
          <a:r>
            <a:rPr lang="sv-SE" sz="1400" kern="1200" dirty="0" err="1" smtClean="0"/>
            <a:t>nv</a:t>
          </a:r>
          <a:endParaRPr lang="sv-SE" sz="1400" kern="1200" dirty="0" smtClean="0"/>
        </a:p>
        <a:p>
          <a:pPr lvl="0" algn="ctr" defTabSz="622300">
            <a:lnSpc>
              <a:spcPct val="90000"/>
            </a:lnSpc>
            <a:spcBef>
              <a:spcPct val="0"/>
            </a:spcBef>
            <a:spcAft>
              <a:spcPct val="35000"/>
            </a:spcAft>
          </a:pPr>
          <a:r>
            <a:rPr lang="sv-SE" sz="1400" kern="1200" dirty="0" err="1" smtClean="0"/>
            <a:t>LSSoL-nv</a:t>
          </a:r>
          <a:endParaRPr lang="sv-SE" sz="1400" kern="1200" dirty="0" smtClean="0"/>
        </a:p>
        <a:p>
          <a:pPr lvl="0" algn="ctr" defTabSz="622300">
            <a:lnSpc>
              <a:spcPct val="90000"/>
            </a:lnSpc>
            <a:spcBef>
              <a:spcPct val="0"/>
            </a:spcBef>
            <a:spcAft>
              <a:spcPct val="35000"/>
            </a:spcAft>
          </a:pPr>
          <a:r>
            <a:rPr lang="sv-SE" sz="1400" kern="1200" dirty="0" smtClean="0"/>
            <a:t>HSL-chefer-</a:t>
          </a:r>
          <a:r>
            <a:rPr lang="sv-SE" sz="1400" kern="1200" dirty="0" err="1" smtClean="0"/>
            <a:t>nv</a:t>
          </a:r>
          <a:endParaRPr lang="sv-SE" sz="1400" kern="1200" dirty="0" smtClean="0"/>
        </a:p>
        <a:p>
          <a:pPr lvl="0" algn="ctr" defTabSz="622300">
            <a:lnSpc>
              <a:spcPct val="90000"/>
            </a:lnSpc>
            <a:spcBef>
              <a:spcPct val="0"/>
            </a:spcBef>
            <a:spcAft>
              <a:spcPct val="35000"/>
            </a:spcAft>
          </a:pPr>
          <a:r>
            <a:rPr lang="sv-SE" sz="1400" kern="1200" dirty="0" smtClean="0"/>
            <a:t>MAS/MAR-</a:t>
          </a:r>
          <a:r>
            <a:rPr lang="sv-SE" sz="1400" kern="1200" dirty="0" err="1" smtClean="0"/>
            <a:t>nv</a:t>
          </a:r>
          <a:endParaRPr lang="sv-SE" sz="1400" kern="1200" dirty="0" smtClean="0"/>
        </a:p>
        <a:p>
          <a:pPr lvl="0" algn="ctr" defTabSz="622300">
            <a:lnSpc>
              <a:spcPct val="90000"/>
            </a:lnSpc>
            <a:spcBef>
              <a:spcPct val="0"/>
            </a:spcBef>
            <a:spcAft>
              <a:spcPct val="35000"/>
            </a:spcAft>
          </a:pPr>
          <a:r>
            <a:rPr lang="sv-SE" sz="1400" kern="1200" dirty="0" err="1" smtClean="0"/>
            <a:t>Verksamhetsutvecklar-nv</a:t>
          </a:r>
          <a:endParaRPr lang="sv-SE" sz="1400" kern="1200" dirty="0" smtClean="0"/>
        </a:p>
        <a:p>
          <a:pPr lvl="0" algn="ctr" defTabSz="622300">
            <a:lnSpc>
              <a:spcPct val="90000"/>
            </a:lnSpc>
            <a:spcBef>
              <a:spcPct val="0"/>
            </a:spcBef>
            <a:spcAft>
              <a:spcPct val="35000"/>
            </a:spcAft>
          </a:pPr>
          <a:r>
            <a:rPr lang="sv-SE" sz="1400" b="1" kern="1200" dirty="0" smtClean="0"/>
            <a:t>januari-april</a:t>
          </a:r>
        </a:p>
        <a:p>
          <a:pPr lvl="0" algn="ctr" defTabSz="622300">
            <a:lnSpc>
              <a:spcPct val="90000"/>
            </a:lnSpc>
            <a:spcBef>
              <a:spcPct val="0"/>
            </a:spcBef>
            <a:spcAft>
              <a:spcPct val="35000"/>
            </a:spcAft>
          </a:pPr>
          <a:endParaRPr lang="sv-SE" sz="900" kern="1200" dirty="0"/>
        </a:p>
      </dsp:txBody>
      <dsp:txXfrm>
        <a:off x="2535027" y="0"/>
        <a:ext cx="2980062" cy="1600826"/>
      </dsp:txXfrm>
    </dsp:sp>
    <dsp:sp modelId="{E27DCF5F-AE60-4C7A-AD07-20E12090E501}">
      <dsp:nvSpPr>
        <dsp:cNvPr id="0" name=""/>
        <dsp:cNvSpPr/>
      </dsp:nvSpPr>
      <dsp:spPr>
        <a:xfrm>
          <a:off x="3824955" y="1800929"/>
          <a:ext cx="400206" cy="400206"/>
        </a:xfrm>
        <a:prstGeom prst="ellipse">
          <a:avLst/>
        </a:prstGeom>
        <a:solidFill>
          <a:schemeClr val="accent4">
            <a:hueOff val="-4389003"/>
            <a:satOff val="17070"/>
            <a:lumOff val="-17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82D41-EB26-4F97-9402-C4A5440CA8BF}">
      <dsp:nvSpPr>
        <dsp:cNvPr id="0" name=""/>
        <dsp:cNvSpPr/>
      </dsp:nvSpPr>
      <dsp:spPr>
        <a:xfrm>
          <a:off x="5542287" y="2401239"/>
          <a:ext cx="1714722" cy="160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sv-SE" sz="1600" b="1" kern="1200" dirty="0" smtClean="0"/>
            <a:t>Workshop</a:t>
          </a:r>
          <a:r>
            <a:rPr lang="sv-SE" sz="1600" kern="1200" dirty="0" smtClean="0"/>
            <a:t> kartläggning av socialtjänstens insatser </a:t>
          </a:r>
        </a:p>
        <a:p>
          <a:pPr lvl="0" algn="ctr" defTabSz="711200">
            <a:lnSpc>
              <a:spcPct val="90000"/>
            </a:lnSpc>
            <a:spcBef>
              <a:spcPct val="0"/>
            </a:spcBef>
            <a:spcAft>
              <a:spcPct val="35000"/>
            </a:spcAft>
          </a:pPr>
          <a:r>
            <a:rPr lang="sv-SE" sz="1600" b="1" kern="1200" dirty="0" smtClean="0"/>
            <a:t>7 maj</a:t>
          </a:r>
          <a:endParaRPr lang="sv-SE" sz="1600" b="1" kern="1200" dirty="0"/>
        </a:p>
      </dsp:txBody>
      <dsp:txXfrm>
        <a:off x="5542287" y="2401239"/>
        <a:ext cx="1714722" cy="1600826"/>
      </dsp:txXfrm>
    </dsp:sp>
    <dsp:sp modelId="{97A77A1D-BD15-4E23-B985-DA69A5822414}">
      <dsp:nvSpPr>
        <dsp:cNvPr id="0" name=""/>
        <dsp:cNvSpPr/>
      </dsp:nvSpPr>
      <dsp:spPr>
        <a:xfrm>
          <a:off x="6199546" y="1800929"/>
          <a:ext cx="400206" cy="400206"/>
        </a:xfrm>
        <a:prstGeom prst="ellipse">
          <a:avLst/>
        </a:prstGeom>
        <a:solidFill>
          <a:schemeClr val="accent4">
            <a:hueOff val="-6583505"/>
            <a:satOff val="25606"/>
            <a:lumOff val="-26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5F353-C733-49A4-B70C-A0C122DB3733}">
      <dsp:nvSpPr>
        <dsp:cNvPr id="0" name=""/>
        <dsp:cNvSpPr/>
      </dsp:nvSpPr>
      <dsp:spPr>
        <a:xfrm>
          <a:off x="7284208" y="0"/>
          <a:ext cx="2223627" cy="1600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sv-SE" sz="1500" b="1" kern="1200" dirty="0" smtClean="0"/>
            <a:t>Information SCHNV </a:t>
          </a:r>
          <a:r>
            <a:rPr lang="sv-SE" sz="1500" kern="1200" dirty="0" smtClean="0"/>
            <a:t>(om processen och underlag för ev. strategisk vidareutveckling, mm.)</a:t>
          </a:r>
        </a:p>
        <a:p>
          <a:pPr lvl="0" algn="ctr" defTabSz="666750">
            <a:lnSpc>
              <a:spcPct val="90000"/>
            </a:lnSpc>
            <a:spcBef>
              <a:spcPct val="0"/>
            </a:spcBef>
            <a:spcAft>
              <a:spcPct val="35000"/>
            </a:spcAft>
          </a:pPr>
          <a:r>
            <a:rPr lang="sv-SE" sz="1500" b="1" kern="1200" dirty="0" smtClean="0"/>
            <a:t>Maj/juni</a:t>
          </a:r>
          <a:endParaRPr lang="sv-SE" sz="1500" b="1" kern="1200" dirty="0"/>
        </a:p>
      </dsp:txBody>
      <dsp:txXfrm>
        <a:off x="7284208" y="0"/>
        <a:ext cx="2223627" cy="1600826"/>
      </dsp:txXfrm>
    </dsp:sp>
    <dsp:sp modelId="{DF0D09EA-EFD3-4422-9E66-AC71BC99A0F5}">
      <dsp:nvSpPr>
        <dsp:cNvPr id="0" name=""/>
        <dsp:cNvSpPr/>
      </dsp:nvSpPr>
      <dsp:spPr>
        <a:xfrm>
          <a:off x="8195919" y="1800929"/>
          <a:ext cx="400206" cy="400206"/>
        </a:xfrm>
        <a:prstGeom prst="ellipse">
          <a:avLst/>
        </a:prstGeom>
        <a:solidFill>
          <a:schemeClr val="accent4">
            <a:hueOff val="-8778007"/>
            <a:satOff val="34141"/>
            <a:lumOff val="-3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2023-11-10</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2023-11-10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D656C-8168-4651-B460-A4B97A05669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65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74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I dialog med SKR och ett antal kommuner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00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77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8 miljarder till socialtjänsten på 5 år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0D031-32B0-46C6-8A39-1F434DC880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93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buNone/>
            </a:pPr>
            <a:endParaRPr lang="sv-SE" i="1"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0D031-32B0-46C6-8A39-1F434DC880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90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D8FD6-4A8A-4B57-AC15-25A79934721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27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D8FD6-4A8A-4B57-AC15-25A79934721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06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u="none" strike="noStrike" dirty="0">
                <a:solidFill>
                  <a:srgbClr val="333333"/>
                </a:solidFill>
                <a:effectLst/>
                <a:latin typeface="+mn-lt"/>
              </a:rPr>
              <a:t>1 §</a:t>
            </a:r>
            <a:r>
              <a:rPr lang="sv-SE" b="0" i="0" dirty="0">
                <a:solidFill>
                  <a:srgbClr val="000000"/>
                </a:solidFill>
                <a:effectLst/>
                <a:latin typeface="+mn-lt"/>
              </a:rPr>
              <a:t>   Samhällets socialtjänst skall på demokratins och solidaritetens grund främja människornas</a:t>
            </a:r>
            <a:br>
              <a:rPr lang="sv-SE" b="0" i="0" dirty="0">
                <a:solidFill>
                  <a:srgbClr val="000000"/>
                </a:solidFill>
                <a:effectLst/>
                <a:latin typeface="+mn-lt"/>
              </a:rPr>
            </a:br>
            <a:r>
              <a:rPr lang="sv-SE" b="0" i="0" dirty="0">
                <a:solidFill>
                  <a:srgbClr val="000000"/>
                </a:solidFill>
                <a:effectLst/>
                <a:latin typeface="+mn-lt"/>
              </a:rPr>
              <a:t>   - ekonomiska och sociala trygghet,</a:t>
            </a:r>
            <a:br>
              <a:rPr lang="sv-SE" b="0" i="0" dirty="0">
                <a:solidFill>
                  <a:srgbClr val="000000"/>
                </a:solidFill>
                <a:effectLst/>
                <a:latin typeface="+mn-lt"/>
              </a:rPr>
            </a:br>
            <a:r>
              <a:rPr lang="sv-SE" b="0" i="0" dirty="0">
                <a:solidFill>
                  <a:srgbClr val="000000"/>
                </a:solidFill>
                <a:effectLst/>
                <a:latin typeface="+mn-lt"/>
              </a:rPr>
              <a:t>   - jämlikhet i levnadsvillkor,</a:t>
            </a:r>
            <a:br>
              <a:rPr lang="sv-SE" b="0" i="0" dirty="0">
                <a:solidFill>
                  <a:srgbClr val="000000"/>
                </a:solidFill>
                <a:effectLst/>
                <a:latin typeface="+mn-lt"/>
              </a:rPr>
            </a:br>
            <a:r>
              <a:rPr lang="sv-SE" b="0" i="0" dirty="0">
                <a:solidFill>
                  <a:srgbClr val="000000"/>
                </a:solidFill>
                <a:effectLst/>
                <a:latin typeface="+mn-lt"/>
              </a:rPr>
              <a:t>   - aktiva deltagande i samhällslivet.</a:t>
            </a:r>
          </a:p>
          <a:p>
            <a:pPr algn="l"/>
            <a:r>
              <a:rPr lang="sv-SE" b="0" i="0" dirty="0">
                <a:solidFill>
                  <a:srgbClr val="000000"/>
                </a:solidFill>
                <a:effectLst/>
                <a:latin typeface="+mn-lt"/>
              </a:rPr>
              <a:t>Socialtjänsten skall under hänsynstagande till människans ansvar för sin och andras sociala situation inriktas på att frigöra och utveckla enskildas och gruppers egna resurser.</a:t>
            </a:r>
          </a:p>
          <a:p>
            <a:pPr algn="l"/>
            <a:r>
              <a:rPr lang="sv-SE" b="0" i="0" dirty="0">
                <a:solidFill>
                  <a:srgbClr val="000000"/>
                </a:solidFill>
                <a:effectLst/>
                <a:latin typeface="+mn-lt"/>
              </a:rPr>
              <a:t>Verksamheten skall bygga på respekt för människornas självbestämmanderätt och integritet.</a:t>
            </a:r>
          </a:p>
          <a:p>
            <a:endParaRPr lang="sv-SE" dirty="0">
              <a:latin typeface="+mn-lt"/>
            </a:endParaRPr>
          </a:p>
          <a:p>
            <a:r>
              <a:rPr lang="sv-SE" dirty="0">
                <a:latin typeface="+mn-lt"/>
              </a:rPr>
              <a:t>Omställning motsvarande Nära vård</a:t>
            </a:r>
          </a:p>
          <a:p>
            <a:endParaRPr lang="sv-SE" dirty="0">
              <a:latin typeface="+mn-lt"/>
            </a:endParaRPr>
          </a:p>
          <a:p>
            <a:r>
              <a:rPr lang="sv-SE" dirty="0">
                <a:latin typeface="+mn-lt"/>
              </a:rPr>
              <a:t>Minskat fokus på grupper</a:t>
            </a:r>
          </a:p>
          <a:p>
            <a:endParaRPr lang="sv-SE" dirty="0">
              <a:latin typeface="+mn-lt"/>
            </a:endParaRPr>
          </a:p>
          <a:p>
            <a:r>
              <a:rPr lang="sv-SE" dirty="0">
                <a:latin typeface="+mn-lt"/>
              </a:rPr>
              <a:t>Ekonomiskt bistånd!</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8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01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05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Times New Roman" panose="02020603050405020304" pitchFamily="18" charset="0"/>
                <a:cs typeface="Times New Roman" panose="02020603050405020304" pitchFamily="18" charset="0"/>
              </a:rPr>
              <a:t>Kommunerna har haft denna möjlighet inom hemtjänsten sedan 2018 och det är tydligt att möjligheten inte fått något större genomslag. År 2020 fick 1 624 personer hemtjänst genom förenklad biståndsbedömning i 17 kommuner, jämfört med 298 personer i 14 kommuner 2019. Det behövs sannolikt stöd i införandet om det ska ta fart.</a:t>
            </a:r>
          </a:p>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42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0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48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dirty="0"/>
              <a:t>Uppdrag till Socialstyrelsen att i samråd med SKR ta fram underlag till en förordning som specificerar vilka uppgifter som får behandlas.</a:t>
            </a:r>
          </a:p>
          <a:p>
            <a:pPr>
              <a:buFont typeface="Arial" panose="020B0604020202020204" pitchFamily="34" charset="0"/>
              <a:buChar char="•"/>
            </a:pPr>
            <a:endParaRPr lang="sv-SE" dirty="0"/>
          </a:p>
          <a:p>
            <a:pPr>
              <a:buFont typeface="Arial" panose="020B0604020202020204" pitchFamily="34" charset="0"/>
              <a:buNone/>
            </a:pPr>
            <a:r>
              <a:rPr lang="sv-SE" b="1" dirty="0"/>
              <a:t>SKR tillstyrker, men anser att även orsak till anmälan/ansökan ska ingå – och att utredningen borde ha gått längre avseende möjligheten att dela information inom och mellan kommuner och mellan kommun/region samt möjligheten att inrätta kvalitetsregister inom socialtjänsten.</a:t>
            </a:r>
          </a:p>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2A9D6-3E17-4DE7-86FE-7F9EB58038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978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2023-11-10</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46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995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2023-11-10</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070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9159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91360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2256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9083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2023-11-10</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9345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2023-11-10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75085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Klicka här för att ändra format på bakgrundstexten</a:t>
            </a:r>
          </a:p>
        </p:txBody>
      </p:sp>
      <p:sp>
        <p:nvSpPr>
          <p:cNvPr id="3" name="Platshållare för datum 2"/>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235719-514E-4809-A146-B18FB1267448}"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2023-11-10</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sidfot 6"/>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Utredningen om barn och unga i samhällets vård</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ektangel 3" descr="TagShape">
            <a:extLst>
              <a:ext uri="{FF2B5EF4-FFF2-40B4-BE49-F238E27FC236}">
                <a16:creationId xmlns:a16="http://schemas.microsoft.com/office/drawing/2014/main" id="{9FCDFDE9-3BAD-45A3-86EB-CE4CF9BC7E86}"/>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4516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2023-11-10</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2023-11-10</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2023-11-10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2023-11-10</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2023-11-10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2023-11-10</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2023-11-10</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2023-11-10</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2023-11-10</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 xmlns:adec="http://schemas.microsoft.com/office/drawing/2017/decorative" val="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2023-11-10</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6779977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geringen.se/regeringsuppdrag/2023/06/uppdrag-att-analysera-kommunernas-forutsattningar-och-behov-infor-inforandet-av-en-socialtjanstdataregisterla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skr.se/skr/integrationsocialomsorg/socialomsorg/socialtjanstensomstallning.74683.htm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s://www.regeringen.se/globalassets/regeringen/dokument/socialdepartementet/social-omsorg/barn-och-unga-i-samhallets-vard-231026.pdf" TargetMode="External"/><Relationship Id="rId2" Type="http://schemas.openxmlformats.org/officeDocument/2006/relationships/hyperlink" Target="https://www.regeringen.se/pressmeddelanden/2023/11/regeringen-har-tagit-emot-forslag-om-hur-samhallsvarden-for-barn-och-unga-kan-forbattra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kr.se/skr/tjanster/bloggarfranskr/socialtjanstbloggen/artiklar/mersamverkanarnyckelntillframtidenssocialtjanst.6713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qabiria.com/es/recursos/freebies/checklist-para-proyectos-de-traduccion"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eringen.se/rattsliga-dokument/statens-offentliga-utredningar/2020/08/sou-202047/"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4800" dirty="0" smtClean="0"/>
              <a:t>Socialchefsnätverket i Dalarna</a:t>
            </a:r>
            <a:endParaRPr lang="sv-SE" sz="4800" dirty="0"/>
          </a:p>
        </p:txBody>
      </p:sp>
      <p:sp>
        <p:nvSpPr>
          <p:cNvPr id="3" name="Underrubrik 2"/>
          <p:cNvSpPr>
            <a:spLocks noGrp="1"/>
          </p:cNvSpPr>
          <p:nvPr>
            <p:ph type="subTitle" idx="1"/>
          </p:nvPr>
        </p:nvSpPr>
        <p:spPr/>
        <p:txBody>
          <a:bodyPr/>
          <a:lstStyle/>
          <a:p>
            <a:r>
              <a:rPr lang="sv-SE" dirty="0" smtClean="0"/>
              <a:t>11 november </a:t>
            </a:r>
            <a:endParaRPr lang="sv-SE" dirty="0"/>
          </a:p>
        </p:txBody>
      </p:sp>
    </p:spTree>
    <p:extLst>
      <p:ext uri="{BB962C8B-B14F-4D97-AF65-F5344CB8AC3E}">
        <p14:creationId xmlns:p14="http://schemas.microsoft.com/office/powerpoint/2010/main" val="161096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Förtydligat barnperspektiv (I)</a:t>
            </a:r>
          </a:p>
        </p:txBody>
      </p:sp>
      <p:sp>
        <p:nvSpPr>
          <p:cNvPr id="3" name="Platshållare för innehåll 2"/>
          <p:cNvSpPr>
            <a:spLocks noGrp="1"/>
          </p:cNvSpPr>
          <p:nvPr>
            <p:ph idx="1"/>
          </p:nvPr>
        </p:nvSpPr>
        <p:spPr>
          <a:xfrm>
            <a:off x="664233" y="1776785"/>
            <a:ext cx="8387436" cy="4503699"/>
          </a:xfrm>
        </p:spPr>
        <p:txBody>
          <a:bodyPr/>
          <a:lstStyle/>
          <a:p>
            <a:pPr>
              <a:buFont typeface="Arial" panose="020B0604020202020204" pitchFamily="34" charset="0"/>
              <a:buChar char="•"/>
            </a:pPr>
            <a:r>
              <a:rPr lang="sv-SE" dirty="0"/>
              <a:t>Bestämmelsen om barnets bästa anpassas till den nya översättningen av artikel 3.1 i BK. Vid bedömningen av barnets bästa ska hänsyn tas till barnets åsikter.</a:t>
            </a:r>
          </a:p>
          <a:p>
            <a:pPr>
              <a:buFont typeface="Arial" panose="020B0604020202020204" pitchFamily="34" charset="0"/>
              <a:buChar char="•"/>
            </a:pPr>
            <a:r>
              <a:rPr lang="sv-SE" dirty="0"/>
              <a:t>Bestämmelsen om barns rätt till information kompletteras med bestämmelse om att informationen ska anpassas till barnets ålder, mognad och hans eller hennes individuella förutsättningar. </a:t>
            </a:r>
          </a:p>
          <a:p>
            <a:pPr>
              <a:buFont typeface="Arial" panose="020B0604020202020204" pitchFamily="34" charset="0"/>
              <a:buChar char="•"/>
            </a:pPr>
            <a:r>
              <a:rPr lang="sv-SE" dirty="0"/>
              <a:t>Den som lämnar information ska så långt det är möjligt försäkra sig om att barnet förstått informationen.</a:t>
            </a:r>
          </a:p>
          <a:p>
            <a:pPr>
              <a:buFont typeface="Arial" panose="020B0604020202020204" pitchFamily="34" charset="0"/>
              <a:buChar char="•"/>
            </a:pPr>
            <a:r>
              <a:rPr lang="sv-SE" dirty="0"/>
              <a:t>Om barnet inte vill framföra sina åsikter ska detta respekteras.</a:t>
            </a: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1669" y="2236271"/>
            <a:ext cx="3024000" cy="3584725"/>
          </a:xfrm>
          <a:prstGeom prst="rect">
            <a:avLst/>
          </a:prstGeom>
        </p:spPr>
      </p:pic>
    </p:spTree>
    <p:extLst>
      <p:ext uri="{BB962C8B-B14F-4D97-AF65-F5344CB8AC3E}">
        <p14:creationId xmlns:p14="http://schemas.microsoft.com/office/powerpoint/2010/main" val="146033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902230"/>
            <a:ext cx="9609825" cy="836920"/>
          </a:xfrm>
        </p:spPr>
        <p:txBody>
          <a:bodyPr/>
          <a:lstStyle/>
          <a:p>
            <a:r>
              <a:rPr lang="sv-SE" dirty="0"/>
              <a:t>Nationell statistik - I</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3" y="1320691"/>
            <a:ext cx="9767146" cy="4935729"/>
          </a:xfrm>
        </p:spPr>
        <p:txBody>
          <a:bodyPr/>
          <a:lstStyle/>
          <a:p>
            <a:pPr marL="30163" indent="0">
              <a:buNone/>
            </a:pPr>
            <a:endParaRPr lang="sv-SE" dirty="0"/>
          </a:p>
          <a:p>
            <a:pPr marL="30163" indent="0">
              <a:buNone/>
            </a:pPr>
            <a:r>
              <a:rPr lang="sv-SE" dirty="0"/>
              <a:t>Ny lag om socialtjänstdataregister </a:t>
            </a:r>
          </a:p>
          <a:p>
            <a:pPr lvl="1">
              <a:buFont typeface="Courier New" panose="02070309020205020404" pitchFamily="49" charset="0"/>
              <a:buChar char="o"/>
            </a:pPr>
            <a:r>
              <a:rPr lang="sv-SE" dirty="0"/>
              <a:t>Socialstyrelsen får med stöd av lagen utföra automatiserad behandling av personuppgifter i socialtjänstdataregister. </a:t>
            </a:r>
          </a:p>
          <a:p>
            <a:pPr lvl="1">
              <a:buFont typeface="Courier New" panose="02070309020205020404" pitchFamily="49" charset="0"/>
              <a:buChar char="o"/>
            </a:pPr>
            <a:r>
              <a:rPr lang="sv-SE" dirty="0"/>
              <a:t>Det primära ändamålet för behandlingen ska vara framställning av statistik. </a:t>
            </a:r>
          </a:p>
          <a:p>
            <a:pPr lvl="1">
              <a:buFont typeface="Courier New" panose="02070309020205020404" pitchFamily="49" charset="0"/>
              <a:buChar char="o"/>
            </a:pPr>
            <a:r>
              <a:rPr lang="sv-SE" dirty="0"/>
              <a:t>Sekundära ändamål</a:t>
            </a:r>
          </a:p>
          <a:p>
            <a:pPr marL="1257300" lvl="2" indent="-342900">
              <a:buFont typeface="+mj-lt"/>
              <a:buAutoNum type="arabicPeriod"/>
            </a:pPr>
            <a:r>
              <a:rPr lang="sv-SE" dirty="0"/>
              <a:t>Uppföljning och utvärdering</a:t>
            </a:r>
          </a:p>
          <a:p>
            <a:pPr marL="1257300" lvl="2" indent="-342900">
              <a:buFont typeface="+mj-lt"/>
              <a:buAutoNum type="arabicPeriod"/>
            </a:pPr>
            <a:r>
              <a:rPr lang="sv-SE" dirty="0"/>
              <a:t>Forskning inom socialtjänsten och verksamhet enligt LSS.</a:t>
            </a:r>
          </a:p>
          <a:p>
            <a:pPr marL="1257300" lvl="2" indent="-342900">
              <a:buFont typeface="+mj-lt"/>
              <a:buAutoNum type="arabicPeriod"/>
            </a:pPr>
            <a:r>
              <a:rPr lang="sv-SE" dirty="0"/>
              <a:t>Utlämnande till den som ska använda uppgifterna enligt punkt 1 och 2 eller för framställning av statistik.  </a:t>
            </a:r>
          </a:p>
          <a:p>
            <a:pPr lvl="1">
              <a:buFont typeface="Courier New" panose="02070309020205020404" pitchFamily="49" charset="0"/>
              <a:buChar char="o"/>
            </a:pPr>
            <a:r>
              <a:rPr lang="sv-SE" dirty="0"/>
              <a:t>Den som bedriver verksamhet inom socialtjänsten eller enligt LSS ska lämna uppgifter till socialtjänstdataregister för framställning av statistik (uppgiftsskyldighet).</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00" y="2513716"/>
            <a:ext cx="1980000" cy="2549678"/>
          </a:xfrm>
          <a:prstGeom prst="rect">
            <a:avLst/>
          </a:prstGeom>
        </p:spPr>
      </p:pic>
    </p:spTree>
    <p:extLst>
      <p:ext uri="{BB962C8B-B14F-4D97-AF65-F5344CB8AC3E}">
        <p14:creationId xmlns:p14="http://schemas.microsoft.com/office/powerpoint/2010/main" val="1984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902230"/>
            <a:ext cx="9609825" cy="836920"/>
          </a:xfrm>
        </p:spPr>
        <p:txBody>
          <a:bodyPr/>
          <a:lstStyle/>
          <a:p>
            <a:r>
              <a:rPr lang="sv-SE" dirty="0"/>
              <a:t>Nationell statistik - II</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3" y="1739150"/>
            <a:ext cx="9767146" cy="4517270"/>
          </a:xfrm>
        </p:spPr>
        <p:txBody>
          <a:bodyPr/>
          <a:lstStyle/>
          <a:p>
            <a:pPr marL="30163" indent="0">
              <a:buNone/>
            </a:pPr>
            <a:endParaRPr lang="sv-SE" dirty="0">
              <a:hlinkClick r:id=""/>
            </a:endParaRPr>
          </a:p>
          <a:p>
            <a:pPr>
              <a:buFont typeface="Arial" panose="020B0604020202020204" pitchFamily="34" charset="0"/>
              <a:buChar char="•"/>
            </a:pPr>
            <a:r>
              <a:rPr lang="sv-SE" dirty="0">
                <a:hlinkClick r:id=""/>
              </a:rPr>
              <a:t>Kompletterande utredning </a:t>
            </a:r>
            <a:r>
              <a:rPr lang="sv-SE" dirty="0"/>
              <a:t>om bättre förutsättningar för att utveckla en kunskapsbaserad socialtjänst:</a:t>
            </a:r>
          </a:p>
          <a:p>
            <a:pPr lvl="1">
              <a:buFont typeface="Courier New" panose="02070309020205020404" pitchFamily="49" charset="0"/>
              <a:buChar char="o"/>
            </a:pPr>
            <a:r>
              <a:rPr lang="sv-SE" dirty="0"/>
              <a:t>föreslå ett samlat regelverk för socialtjänstdataregister som är förenligt med bestämmelserna om skydd för den personliga integriteten i regeringsformen liksom dataskyddsregleringen,</a:t>
            </a:r>
          </a:p>
          <a:p>
            <a:pPr lvl="1">
              <a:buFont typeface="Courier New" panose="02070309020205020404" pitchFamily="49" charset="0"/>
              <a:buChar char="o"/>
            </a:pPr>
            <a:r>
              <a:rPr lang="sv-SE" dirty="0"/>
              <a:t>analysera hur förslagen förhåller sig till regelverken om offentlighet och sekretess och ta ställning till om kommunerna ska ges tillgång till de uppgifter som de har lämnat genom elektronisk åtkomst.</a:t>
            </a:r>
          </a:p>
          <a:p>
            <a:pPr>
              <a:buFont typeface="Arial" panose="020B0604020202020204" pitchFamily="34" charset="0"/>
              <a:buChar char="•"/>
            </a:pPr>
            <a:endParaRPr lang="sv-SE" dirty="0"/>
          </a:p>
          <a:p>
            <a:pPr>
              <a:buFont typeface="Arial" panose="020B0604020202020204" pitchFamily="34" charset="0"/>
              <a:buChar char="•"/>
            </a:pPr>
            <a:r>
              <a:rPr lang="sv-SE" dirty="0"/>
              <a:t>Redovisas 1 juli 2024.</a:t>
            </a:r>
          </a:p>
          <a:p>
            <a:pPr lvl="1">
              <a:buFont typeface="Arial" panose="020B0604020202020204" pitchFamily="34" charset="0"/>
              <a:buChar char="•"/>
            </a:pPr>
            <a:endParaRPr lang="sv-SE" dirty="0"/>
          </a:p>
          <a:p>
            <a:pPr lvl="1">
              <a:buFont typeface="Arial" panose="020B0604020202020204" pitchFamily="34" charset="0"/>
              <a:buChar char="•"/>
            </a:pPr>
            <a:endParaRPr lang="sv-SE" dirty="0"/>
          </a:p>
          <a:p>
            <a:pPr marL="30163"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000" y="2513716"/>
            <a:ext cx="1980000" cy="2549678"/>
          </a:xfrm>
          <a:prstGeom prst="rect">
            <a:avLst/>
          </a:prstGeom>
        </p:spPr>
      </p:pic>
    </p:spTree>
    <p:extLst>
      <p:ext uri="{BB962C8B-B14F-4D97-AF65-F5344CB8AC3E}">
        <p14:creationId xmlns:p14="http://schemas.microsoft.com/office/powerpoint/2010/main" val="275023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902230"/>
            <a:ext cx="9609825" cy="836920"/>
          </a:xfrm>
        </p:spPr>
        <p:txBody>
          <a:bodyPr/>
          <a:lstStyle/>
          <a:p>
            <a:r>
              <a:rPr lang="sv-SE" dirty="0"/>
              <a:t>Nationell statistik - III</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3" y="1739150"/>
            <a:ext cx="9767146" cy="4517270"/>
          </a:xfrm>
        </p:spPr>
        <p:txBody>
          <a:bodyPr/>
          <a:lstStyle/>
          <a:p>
            <a:pPr marL="30163" indent="0">
              <a:buNone/>
            </a:pPr>
            <a:endParaRPr lang="sv-SE" dirty="0"/>
          </a:p>
          <a:p>
            <a:pPr>
              <a:buFont typeface="Arial" panose="020B0604020202020204" pitchFamily="34" charset="0"/>
              <a:buChar char="•"/>
            </a:pPr>
            <a:r>
              <a:rPr lang="sv-SE" dirty="0">
                <a:hlinkClick r:id="rId3"/>
              </a:rPr>
              <a:t>Kompletterande uppdrag till Socialstyrelsen </a:t>
            </a:r>
            <a:r>
              <a:rPr lang="sv-SE" dirty="0"/>
              <a:t>att analysera kommunernas förutsättningar och behov inför införandet av en socialtjänstdataregisterlag:</a:t>
            </a:r>
          </a:p>
          <a:p>
            <a:pPr lvl="1">
              <a:buFont typeface="Arial" panose="020B0604020202020204" pitchFamily="34" charset="0"/>
              <a:buChar char="•"/>
            </a:pPr>
            <a:r>
              <a:rPr lang="sv-SE" dirty="0"/>
              <a:t>analysera kommunernas förutsättningar att lämna uppgifter, </a:t>
            </a:r>
          </a:p>
          <a:p>
            <a:pPr lvl="1">
              <a:buFont typeface="Arial" panose="020B0604020202020204" pitchFamily="34" charset="0"/>
              <a:buChar char="•"/>
            </a:pPr>
            <a:r>
              <a:rPr lang="sv-SE" dirty="0"/>
              <a:t>beräkna kommunernas eventuella kostnader med utgångspunkt i de uppgifter som utredningen bedömer ska lämnas, </a:t>
            </a:r>
          </a:p>
          <a:p>
            <a:pPr lvl="1">
              <a:buFont typeface="Arial" panose="020B0604020202020204" pitchFamily="34" charset="0"/>
              <a:buChar char="•"/>
            </a:pPr>
            <a:r>
              <a:rPr lang="sv-SE" dirty="0"/>
              <a:t>samt analysera hur kommunernas system kan hantera en sådan uppgiftsinsamling.</a:t>
            </a:r>
          </a:p>
          <a:p>
            <a:pPr lvl="1">
              <a:buFont typeface="Arial" panose="020B0604020202020204" pitchFamily="34" charset="0"/>
              <a:buChar char="•"/>
            </a:pPr>
            <a:endParaRPr lang="sv-SE" dirty="0"/>
          </a:p>
          <a:p>
            <a:pPr>
              <a:buFont typeface="Arial" panose="020B0604020202020204" pitchFamily="34" charset="0"/>
              <a:buChar char="•"/>
            </a:pPr>
            <a:r>
              <a:rPr lang="sv-SE" dirty="0"/>
              <a:t>Redovisas 19 april 2024.</a:t>
            </a:r>
          </a:p>
          <a:p>
            <a:pPr lvl="1">
              <a:buFont typeface="Arial" panose="020B0604020202020204" pitchFamily="34" charset="0"/>
              <a:buChar char="•"/>
            </a:pPr>
            <a:endParaRPr lang="sv-SE" dirty="0"/>
          </a:p>
          <a:p>
            <a:pPr lvl="1">
              <a:buFont typeface="Arial" panose="020B0604020202020204" pitchFamily="34" charset="0"/>
              <a:buChar char="•"/>
            </a:pPr>
            <a:endParaRPr lang="sv-SE" dirty="0"/>
          </a:p>
          <a:p>
            <a:pPr marL="30163" indent="0">
              <a:buNone/>
            </a:pPr>
            <a:endParaRPr lang="sv-SE" dirty="0"/>
          </a:p>
          <a:p>
            <a:pPr lvl="1">
              <a:buFont typeface="Arial" panose="020B0604020202020204" pitchFamily="34" charset="0"/>
              <a:buChar char="•"/>
            </a:pPr>
            <a:endParaRPr lang="sv-SE" dirty="0"/>
          </a:p>
          <a:p>
            <a:pPr marL="30163" indent="0">
              <a:buNone/>
            </a:pPr>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2000" y="2513716"/>
            <a:ext cx="1980000" cy="2549678"/>
          </a:xfrm>
          <a:prstGeom prst="rect">
            <a:avLst/>
          </a:prstGeom>
        </p:spPr>
      </p:pic>
    </p:spTree>
    <p:extLst>
      <p:ext uri="{BB962C8B-B14F-4D97-AF65-F5344CB8AC3E}">
        <p14:creationId xmlns:p14="http://schemas.microsoft.com/office/powerpoint/2010/main" val="201488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608367"/>
            <a:ext cx="9609825" cy="1231392"/>
          </a:xfrm>
        </p:spPr>
        <p:txBody>
          <a:bodyPr/>
          <a:lstStyle/>
          <a:p>
            <a:r>
              <a:rPr lang="sv-SE" dirty="0"/>
              <a:t>Vad händer nu…?</a:t>
            </a:r>
          </a:p>
        </p:txBody>
      </p:sp>
      <p:sp>
        <p:nvSpPr>
          <p:cNvPr id="3" name="Platshållare för innehåll 2"/>
          <p:cNvSpPr>
            <a:spLocks noGrp="1"/>
          </p:cNvSpPr>
          <p:nvPr>
            <p:ph idx="1"/>
          </p:nvPr>
        </p:nvSpPr>
        <p:spPr>
          <a:xfrm>
            <a:off x="664233" y="1248719"/>
            <a:ext cx="7657964" cy="4538790"/>
          </a:xfrm>
        </p:spPr>
        <p:txBody>
          <a:bodyPr/>
          <a:lstStyle/>
          <a:p>
            <a:pPr>
              <a:buFont typeface="Arial" panose="020B0604020202020204" pitchFamily="34" charset="0"/>
              <a:buChar char="•"/>
            </a:pPr>
            <a:endParaRPr lang="sv-SE" sz="2000" dirty="0"/>
          </a:p>
          <a:p>
            <a:pPr>
              <a:buFont typeface="Arial" panose="020B0604020202020204" pitchFamily="34" charset="0"/>
              <a:buChar char="•"/>
            </a:pPr>
            <a:endParaRPr lang="sv-SE" dirty="0"/>
          </a:p>
          <a:p>
            <a:pPr>
              <a:buFont typeface="Arial" panose="020B0604020202020204" pitchFamily="34" charset="0"/>
              <a:buChar char="•"/>
            </a:pPr>
            <a:r>
              <a:rPr lang="sv-SE" dirty="0"/>
              <a:t>Socialdepartementets plan: lagrådsremiss april 2024, proposition september 2024, riksdagsbeslut november 2024.</a:t>
            </a:r>
          </a:p>
          <a:p>
            <a:pPr>
              <a:buFont typeface="Arial" panose="020B0604020202020204" pitchFamily="34" charset="0"/>
              <a:buChar char="•"/>
            </a:pPr>
            <a:r>
              <a:rPr lang="sv-SE" dirty="0"/>
              <a:t>Ikraftträdande 1 juli 2025</a:t>
            </a:r>
          </a:p>
          <a:p>
            <a:pPr>
              <a:buFont typeface="Arial" panose="020B0604020202020204" pitchFamily="34" charset="0"/>
              <a:buChar char="•"/>
            </a:pPr>
            <a:r>
              <a:rPr lang="sv-SE" dirty="0"/>
              <a:t>SKR har tillsammans med SSR, Vision och FSS löpande uppvaktat om vikten av att prioritera socialtjänsten och om behovet av statlig finansiering.</a:t>
            </a:r>
          </a:p>
          <a:p>
            <a:pPr>
              <a:buFont typeface="Arial" panose="020B0604020202020204" pitchFamily="34" charset="0"/>
              <a:buChar char="•"/>
            </a:pPr>
            <a:r>
              <a:rPr lang="sv-SE" dirty="0"/>
              <a:t>SKR utvecklar under 2023-2024 stöd till omställningen.</a:t>
            </a:r>
          </a:p>
        </p:txBody>
      </p:sp>
      <p:pic>
        <p:nvPicPr>
          <p:cNvPr id="6" name="Bildobjekt 5">
            <a:extLst>
              <a:ext uri="{FF2B5EF4-FFF2-40B4-BE49-F238E27FC236}">
                <a16:creationId xmlns:a16="http://schemas.microsoft.com/office/drawing/2014/main" id="{649F01AE-1D53-DDB9-6641-03FCD7E4F5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99" t="18727" r="13648" b="20232"/>
          <a:stretch/>
        </p:blipFill>
        <p:spPr>
          <a:xfrm>
            <a:off x="8239780" y="2017986"/>
            <a:ext cx="3762705" cy="3000256"/>
          </a:xfrm>
          <a:prstGeom prst="rect">
            <a:avLst/>
          </a:prstGeom>
        </p:spPr>
      </p:pic>
    </p:spTree>
    <p:extLst>
      <p:ext uri="{BB962C8B-B14F-4D97-AF65-F5344CB8AC3E}">
        <p14:creationId xmlns:p14="http://schemas.microsoft.com/office/powerpoint/2010/main" val="340230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910534" cy="1231392"/>
          </a:xfrm>
        </p:spPr>
        <p:txBody>
          <a:bodyPr/>
          <a:lstStyle/>
          <a:p>
            <a:r>
              <a:rPr lang="sv-SE" dirty="0"/>
              <a:t>Ny socialtjänstlag – en långsiktig omställning (I)</a:t>
            </a:r>
          </a:p>
        </p:txBody>
      </p:sp>
      <p:sp>
        <p:nvSpPr>
          <p:cNvPr id="3" name="Platshållare för innehåll 2"/>
          <p:cNvSpPr>
            <a:spLocks noGrp="1"/>
          </p:cNvSpPr>
          <p:nvPr>
            <p:ph idx="1"/>
          </p:nvPr>
        </p:nvSpPr>
        <p:spPr>
          <a:xfrm>
            <a:off x="664233" y="2385000"/>
            <a:ext cx="8748313" cy="3822162"/>
          </a:xfrm>
        </p:spPr>
        <p:txBody>
          <a:bodyPr/>
          <a:lstStyle/>
          <a:p>
            <a:pPr marL="30163" indent="0">
              <a:buNone/>
            </a:pPr>
            <a:r>
              <a:rPr lang="sv-SE" b="1" dirty="0"/>
              <a:t>BP 2024 - ”Kompetens- och bemanningssatsning”</a:t>
            </a:r>
          </a:p>
          <a:p>
            <a:pPr>
              <a:buFont typeface="Arial" panose="020B0604020202020204" pitchFamily="34" charset="0"/>
              <a:buChar char="•"/>
            </a:pPr>
            <a:r>
              <a:rPr lang="sv-SE" sz="2000" dirty="0"/>
              <a:t>2024: 200 miljoner kronor</a:t>
            </a:r>
          </a:p>
          <a:p>
            <a:pPr>
              <a:buFont typeface="Arial" panose="020B0604020202020204" pitchFamily="34" charset="0"/>
              <a:buChar char="•"/>
            </a:pPr>
            <a:r>
              <a:rPr lang="sv-SE" sz="2000" i="1" dirty="0"/>
              <a:t>2025: 1,2 miljarder kronor</a:t>
            </a:r>
          </a:p>
          <a:p>
            <a:pPr>
              <a:buFont typeface="Arial" panose="020B0604020202020204" pitchFamily="34" charset="0"/>
              <a:buChar char="•"/>
            </a:pPr>
            <a:r>
              <a:rPr lang="sv-SE" sz="2000" i="1" dirty="0"/>
              <a:t>2026-2028: 2,2 miljarder kronor per år</a:t>
            </a:r>
          </a:p>
          <a:p>
            <a:pPr marL="30163" indent="0">
              <a:buNone/>
            </a:pPr>
            <a:endParaRPr lang="sv-SE" sz="2000" dirty="0"/>
          </a:p>
          <a:p>
            <a:pPr>
              <a:buFont typeface="Arial" panose="020B0604020202020204" pitchFamily="34" charset="0"/>
              <a:buChar char="•"/>
            </a:pPr>
            <a:r>
              <a:rPr lang="sv-SE" sz="2000" dirty="0"/>
              <a:t>2024–2028: Överenskommelse med SKR om 20 miljoner kronor per år för att stödja kommunerna i omställningen.</a:t>
            </a:r>
          </a:p>
          <a:p>
            <a:pPr lvl="1">
              <a:buFont typeface="Courier New" panose="02070309020205020404" pitchFamily="49" charset="0"/>
              <a:buChar char="o"/>
            </a:pPr>
            <a:r>
              <a:rPr lang="sv-SE" sz="1600" dirty="0">
                <a:hlinkClick r:id="rId3"/>
              </a:rPr>
              <a:t>Socialtjänstens omställning - SKR</a:t>
            </a:r>
            <a:endParaRPr lang="sv-SE" sz="1600" dirty="0"/>
          </a:p>
          <a:p>
            <a:pPr>
              <a:buFont typeface="Arial" panose="020B0604020202020204" pitchFamily="34" charset="0"/>
              <a:buChar char="•"/>
            </a:pPr>
            <a:endParaRPr lang="sv-SE" dirty="0"/>
          </a:p>
          <a:p>
            <a:pPr marL="342900" indent="-342900">
              <a:buFont typeface="Arial" panose="020B0604020202020204" pitchFamily="34" charset="0"/>
              <a:buChar char="•"/>
            </a:pPr>
            <a:endParaRPr lang="sv-SE" sz="2200" dirty="0"/>
          </a:p>
          <a:p>
            <a:pPr>
              <a:buFont typeface="Arial" panose="020B0604020202020204" pitchFamily="34" charset="0"/>
              <a:buChar char="•"/>
            </a:pPr>
            <a:endParaRPr lang="sv-SE" dirty="0"/>
          </a:p>
        </p:txBody>
      </p:sp>
      <p:pic>
        <p:nvPicPr>
          <p:cNvPr id="5" name="Bildobjekt 4" descr="En bild som visar text, Barnkonst&#10;&#10;Automatiskt genererad beskrivning">
            <a:extLst>
              <a:ext uri="{FF2B5EF4-FFF2-40B4-BE49-F238E27FC236}">
                <a16:creationId xmlns:a16="http://schemas.microsoft.com/office/drawing/2014/main" id="{E7050A11-82A7-0D9F-B45E-0CC04923B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825686" y="3038146"/>
            <a:ext cx="3852000" cy="1197632"/>
          </a:xfrm>
          <a:prstGeom prst="rect">
            <a:avLst/>
          </a:prstGeom>
        </p:spPr>
      </p:pic>
    </p:spTree>
    <p:extLst>
      <p:ext uri="{BB962C8B-B14F-4D97-AF65-F5344CB8AC3E}">
        <p14:creationId xmlns:p14="http://schemas.microsoft.com/office/powerpoint/2010/main" val="82668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910534" cy="1231392"/>
          </a:xfrm>
        </p:spPr>
        <p:txBody>
          <a:bodyPr/>
          <a:lstStyle/>
          <a:p>
            <a:r>
              <a:rPr lang="sv-SE" dirty="0"/>
              <a:t>Ny socialtjänstlag – en långsiktig omställning (II)</a:t>
            </a:r>
          </a:p>
        </p:txBody>
      </p:sp>
      <p:sp>
        <p:nvSpPr>
          <p:cNvPr id="3" name="Platshållare för innehåll 2"/>
          <p:cNvSpPr>
            <a:spLocks noGrp="1"/>
          </p:cNvSpPr>
          <p:nvPr>
            <p:ph idx="1"/>
          </p:nvPr>
        </p:nvSpPr>
        <p:spPr>
          <a:xfrm>
            <a:off x="664233" y="2385000"/>
            <a:ext cx="8748313" cy="3822162"/>
          </a:xfrm>
        </p:spPr>
        <p:txBody>
          <a:bodyPr/>
          <a:lstStyle/>
          <a:p>
            <a:pPr>
              <a:buFont typeface="Arial" panose="020B0604020202020204" pitchFamily="34" charset="0"/>
              <a:buChar char="•"/>
            </a:pPr>
            <a:endParaRPr lang="sv-SE" sz="1800" dirty="0"/>
          </a:p>
          <a:p>
            <a:pPr>
              <a:buFont typeface="Arial" panose="020B0604020202020204" pitchFamily="34" charset="0"/>
              <a:buChar char="•"/>
            </a:pPr>
            <a:r>
              <a:rPr lang="sv-SE" sz="1800" dirty="0"/>
              <a:t>För att skapa bättre förutsättningar </a:t>
            </a:r>
            <a:r>
              <a:rPr lang="sv-SE" sz="1800" b="1" dirty="0"/>
              <a:t>för socialtjänsten att arbeta kunskapsbaserat</a:t>
            </a:r>
            <a:r>
              <a:rPr lang="sv-SE" sz="1800" dirty="0"/>
              <a:t>, bland annat genom en ny lag om socialtjänstdataregister som nu utreds, föreslås att det tillförs </a:t>
            </a:r>
            <a:r>
              <a:rPr lang="sv-SE" sz="1800" b="1" dirty="0"/>
              <a:t>50 miljoner kronor årligen</a:t>
            </a:r>
            <a:r>
              <a:rPr lang="sv-SE" sz="1800" dirty="0"/>
              <a:t> till kommunerna för ändamålet.</a:t>
            </a:r>
          </a:p>
          <a:p>
            <a:pPr>
              <a:buFont typeface="Arial" panose="020B0604020202020204" pitchFamily="34" charset="0"/>
              <a:buChar char="•"/>
            </a:pPr>
            <a:r>
              <a:rPr lang="sv-SE" sz="1800" dirty="0"/>
              <a:t>Lagförslag om en </a:t>
            </a:r>
            <a:r>
              <a:rPr lang="sv-SE" sz="1800" b="1" dirty="0"/>
              <a:t>övergripande planeringsbestämmelse </a:t>
            </a:r>
            <a:r>
              <a:rPr lang="sv-SE" sz="1800" dirty="0"/>
              <a:t>för hela socialtjänsten samt en bestämmelse om att socialtjänsten ska bedriva sin verksamhet i överensstämmelse </a:t>
            </a:r>
            <a:r>
              <a:rPr lang="sv-SE" sz="1800" b="1" dirty="0"/>
              <a:t>med vetenskap och beprövad erfarenhet </a:t>
            </a:r>
            <a:r>
              <a:rPr lang="sv-SE" sz="1800" dirty="0"/>
              <a:t>innebär en ambitionshöjning för kommunerna och kommunerna ska kompenseras enligt </a:t>
            </a:r>
            <a:r>
              <a:rPr lang="sv-SE" sz="1800" b="1" dirty="0"/>
              <a:t>finansieringsprincipen. </a:t>
            </a:r>
            <a:r>
              <a:rPr lang="sv-SE" sz="1800" dirty="0"/>
              <a:t>63 miljoner kronor tillförs de </a:t>
            </a:r>
            <a:r>
              <a:rPr lang="sv-SE" sz="1800" b="1" dirty="0"/>
              <a:t>allmänna statsbidragen </a:t>
            </a:r>
            <a:r>
              <a:rPr lang="sv-SE" sz="1800" dirty="0"/>
              <a:t>till kommunerna 2025 och därefter 126 miljoner kronor årligen (i enlighet med slutbetänkandets förslag). </a:t>
            </a:r>
          </a:p>
          <a:p>
            <a:pPr marL="30163" indent="0">
              <a:buNone/>
            </a:pPr>
            <a:endParaRPr lang="sv-SE" dirty="0"/>
          </a:p>
          <a:p>
            <a:pPr>
              <a:buFont typeface="Arial" panose="020B0604020202020204" pitchFamily="34" charset="0"/>
              <a:buChar char="•"/>
            </a:pPr>
            <a:endParaRPr lang="sv-SE" dirty="0"/>
          </a:p>
          <a:p>
            <a:pPr marL="342900" indent="-342900">
              <a:buFont typeface="Arial" panose="020B0604020202020204" pitchFamily="34" charset="0"/>
              <a:buChar char="•"/>
            </a:pPr>
            <a:endParaRPr lang="sv-SE" sz="2200" dirty="0"/>
          </a:p>
          <a:p>
            <a:pPr>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F25C7E03-D690-CCA8-6B8A-1279646CF039}"/>
              </a:ext>
            </a:extLst>
          </p:cNvPr>
          <p:cNvPicPr>
            <a:picLocks noChangeAspect="1"/>
          </p:cNvPicPr>
          <p:nvPr/>
        </p:nvPicPr>
        <p:blipFill>
          <a:blip r:embed="rId3"/>
          <a:stretch>
            <a:fillRect/>
          </a:stretch>
        </p:blipFill>
        <p:spPr>
          <a:xfrm>
            <a:off x="10117049" y="1615512"/>
            <a:ext cx="1194920" cy="3853006"/>
          </a:xfrm>
          <a:prstGeom prst="rect">
            <a:avLst/>
          </a:prstGeom>
        </p:spPr>
      </p:pic>
    </p:spTree>
    <p:extLst>
      <p:ext uri="{BB962C8B-B14F-4D97-AF65-F5344CB8AC3E}">
        <p14:creationId xmlns:p14="http://schemas.microsoft.com/office/powerpoint/2010/main" val="193741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43E359C-18FB-6714-4F01-833DF8D1BDB3}"/>
              </a:ext>
            </a:extLst>
          </p:cNvPr>
          <p:cNvGraphicFramePr/>
          <p:nvPr/>
        </p:nvGraphicFramePr>
        <p:xfrm>
          <a:off x="828809" y="-663420"/>
          <a:ext cx="9537098" cy="5717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ruta 15">
            <a:extLst>
              <a:ext uri="{FF2B5EF4-FFF2-40B4-BE49-F238E27FC236}">
                <a16:creationId xmlns:a16="http://schemas.microsoft.com/office/drawing/2014/main" id="{C7268300-99C3-039D-7915-C2A498667E36}"/>
              </a:ext>
            </a:extLst>
          </p:cNvPr>
          <p:cNvSpPr txBox="1"/>
          <p:nvPr/>
        </p:nvSpPr>
        <p:spPr>
          <a:xfrm>
            <a:off x="7307537" y="2316896"/>
            <a:ext cx="2415198"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Juli: Ny SoL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Utvecklingsarbete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Breda utbildningsinsatser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Kommunikation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Uppföljning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ruta 17">
            <a:extLst>
              <a:ext uri="{FF2B5EF4-FFF2-40B4-BE49-F238E27FC236}">
                <a16:creationId xmlns:a16="http://schemas.microsoft.com/office/drawing/2014/main" id="{BBAD6007-8867-8DFA-94CB-C29031A680E3}"/>
              </a:ext>
            </a:extLst>
          </p:cNvPr>
          <p:cNvSpPr txBox="1"/>
          <p:nvPr/>
        </p:nvSpPr>
        <p:spPr>
          <a:xfrm>
            <a:off x="4342488" y="2818348"/>
            <a:ext cx="2965049"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April: Lagrådsremiss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September: Proposition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Medel till förberedelser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Upprätta stödfunktion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Kartläggning av kommuners behov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Utvecklingsarbeten utifrån behov och förutsättningar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Intensifierad kommunikation – bl.a egen webb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Utbildning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ruta 20">
            <a:extLst>
              <a:ext uri="{FF2B5EF4-FFF2-40B4-BE49-F238E27FC236}">
                <a16:creationId xmlns:a16="http://schemas.microsoft.com/office/drawing/2014/main" id="{8EFC7529-CFBE-3530-2926-380BF69DB22F}"/>
              </a:ext>
            </a:extLst>
          </p:cNvPr>
          <p:cNvSpPr txBox="1"/>
          <p:nvPr/>
        </p:nvSpPr>
        <p:spPr>
          <a:xfrm rot="21439288">
            <a:off x="7681189" y="271031"/>
            <a:ext cx="2155586" cy="12618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Utveckling &amp; implementering</a:t>
            </a:r>
          </a:p>
        </p:txBody>
      </p:sp>
      <p:sp>
        <p:nvSpPr>
          <p:cNvPr id="2" name="textruta 1">
            <a:extLst>
              <a:ext uri="{FF2B5EF4-FFF2-40B4-BE49-F238E27FC236}">
                <a16:creationId xmlns:a16="http://schemas.microsoft.com/office/drawing/2014/main" id="{A5FDAC40-B7BC-5DF7-18F4-DE5D2CB0340B}"/>
              </a:ext>
            </a:extLst>
          </p:cNvPr>
          <p:cNvSpPr txBox="1"/>
          <p:nvPr/>
        </p:nvSpPr>
        <p:spPr>
          <a:xfrm rot="20866666">
            <a:off x="4940128" y="808489"/>
            <a:ext cx="1717408"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Förberedelse</a:t>
            </a:r>
          </a:p>
        </p:txBody>
      </p:sp>
      <p:sp>
        <p:nvSpPr>
          <p:cNvPr id="3" name="textruta 2">
            <a:extLst>
              <a:ext uri="{FF2B5EF4-FFF2-40B4-BE49-F238E27FC236}">
                <a16:creationId xmlns:a16="http://schemas.microsoft.com/office/drawing/2014/main" id="{EC42D458-55ED-B64D-E6A9-A3D988E1A9FE}"/>
              </a:ext>
            </a:extLst>
          </p:cNvPr>
          <p:cNvSpPr txBox="1"/>
          <p:nvPr/>
        </p:nvSpPr>
        <p:spPr>
          <a:xfrm rot="20002675">
            <a:off x="2275545" y="1718251"/>
            <a:ext cx="1717408"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Formering</a:t>
            </a:r>
          </a:p>
        </p:txBody>
      </p:sp>
      <p:sp>
        <p:nvSpPr>
          <p:cNvPr id="4" name="textruta 3">
            <a:extLst>
              <a:ext uri="{FF2B5EF4-FFF2-40B4-BE49-F238E27FC236}">
                <a16:creationId xmlns:a16="http://schemas.microsoft.com/office/drawing/2014/main" id="{B1CD3BA4-AE2E-7400-9DDD-5D1F7205B256}"/>
              </a:ext>
            </a:extLst>
          </p:cNvPr>
          <p:cNvSpPr txBox="1"/>
          <p:nvPr/>
        </p:nvSpPr>
        <p:spPr>
          <a:xfrm>
            <a:off x="556929" y="314344"/>
            <a:ext cx="2723156" cy="646331"/>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En plan för de kommande åren</a:t>
            </a:r>
          </a:p>
        </p:txBody>
      </p:sp>
    </p:spTree>
    <p:extLst>
      <p:ext uri="{BB962C8B-B14F-4D97-AF65-F5344CB8AC3E}">
        <p14:creationId xmlns:p14="http://schemas.microsoft.com/office/powerpoint/2010/main" val="256648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7CF52-C4A6-7718-05E4-A75B9AE5470F}"/>
              </a:ext>
            </a:extLst>
          </p:cNvPr>
          <p:cNvSpPr>
            <a:spLocks noGrp="1"/>
          </p:cNvSpPr>
          <p:nvPr>
            <p:ph type="title"/>
          </p:nvPr>
        </p:nvSpPr>
        <p:spPr>
          <a:xfrm>
            <a:off x="614933" y="439345"/>
            <a:ext cx="11159906" cy="1231392"/>
          </a:xfrm>
        </p:spPr>
        <p:txBody>
          <a:bodyPr/>
          <a:lstStyle/>
          <a:p>
            <a:r>
              <a:rPr lang="sv-SE" dirty="0"/>
              <a:t>Projekt startade 2023</a:t>
            </a:r>
          </a:p>
        </p:txBody>
      </p:sp>
      <p:pic>
        <p:nvPicPr>
          <p:cNvPr id="3" name="Bildobjekt 2" descr="En bild som visar tecknad serie, text, illustration, clipart&#10;&#10;Automatiskt genererad beskrivning">
            <a:extLst>
              <a:ext uri="{FF2B5EF4-FFF2-40B4-BE49-F238E27FC236}">
                <a16:creationId xmlns:a16="http://schemas.microsoft.com/office/drawing/2014/main" id="{88404347-D338-0A4B-6020-6DB2E4C40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20" y="2018815"/>
            <a:ext cx="1405645" cy="1405645"/>
          </a:xfrm>
          <a:prstGeom prst="rect">
            <a:avLst/>
          </a:prstGeom>
        </p:spPr>
      </p:pic>
      <p:pic>
        <p:nvPicPr>
          <p:cNvPr id="4" name="Bildobjekt 3" descr="En bild som visar clipart, rita, Grafik, tecknad serie&#10;&#10;Automatiskt genererad beskrivning">
            <a:extLst>
              <a:ext uri="{FF2B5EF4-FFF2-40B4-BE49-F238E27FC236}">
                <a16:creationId xmlns:a16="http://schemas.microsoft.com/office/drawing/2014/main" id="{ECDBA3B7-6AA7-DAA4-9209-CA27B6A43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519" y="4340370"/>
            <a:ext cx="1405645" cy="1405645"/>
          </a:xfrm>
          <a:prstGeom prst="rect">
            <a:avLst/>
          </a:prstGeom>
        </p:spPr>
      </p:pic>
      <p:pic>
        <p:nvPicPr>
          <p:cNvPr id="5" name="Bildobjekt 4" descr="En bild som visar clipart, Grafik, logotyp, tecknad serie&#10;&#10;Automatiskt genererad beskrivning">
            <a:extLst>
              <a:ext uri="{FF2B5EF4-FFF2-40B4-BE49-F238E27FC236}">
                <a16:creationId xmlns:a16="http://schemas.microsoft.com/office/drawing/2014/main" id="{42411670-DEB2-710F-55D6-DD9F9EA3F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7513" y="4340370"/>
            <a:ext cx="1405645" cy="1405645"/>
          </a:xfrm>
          <a:prstGeom prst="rect">
            <a:avLst/>
          </a:prstGeom>
        </p:spPr>
      </p:pic>
      <p:pic>
        <p:nvPicPr>
          <p:cNvPr id="6" name="Bildobjekt 5" descr="En bild som visar Grafik, tecknad serie, illustration, design&#10;&#10;Automatiskt genererad beskrivning">
            <a:extLst>
              <a:ext uri="{FF2B5EF4-FFF2-40B4-BE49-F238E27FC236}">
                <a16:creationId xmlns:a16="http://schemas.microsoft.com/office/drawing/2014/main" id="{FE949639-20DE-0301-83CF-15DA30686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7513" y="2018815"/>
            <a:ext cx="1405644" cy="1405644"/>
          </a:xfrm>
          <a:prstGeom prst="rect">
            <a:avLst/>
          </a:prstGeom>
        </p:spPr>
      </p:pic>
      <p:pic>
        <p:nvPicPr>
          <p:cNvPr id="7" name="Bildobjekt 6" descr="En bild som visar clipart, illustration, Grafik, tecknad serie&#10;&#10;Automatiskt genererad beskrivning">
            <a:extLst>
              <a:ext uri="{FF2B5EF4-FFF2-40B4-BE49-F238E27FC236}">
                <a16:creationId xmlns:a16="http://schemas.microsoft.com/office/drawing/2014/main" id="{12CE8979-11BD-CD9C-2E64-6C044D179D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1507" y="4340370"/>
            <a:ext cx="1405645" cy="1405645"/>
          </a:xfrm>
          <a:prstGeom prst="rect">
            <a:avLst/>
          </a:prstGeom>
        </p:spPr>
      </p:pic>
      <p:sp>
        <p:nvSpPr>
          <p:cNvPr id="9" name="textruta 8">
            <a:extLst>
              <a:ext uri="{FF2B5EF4-FFF2-40B4-BE49-F238E27FC236}">
                <a16:creationId xmlns:a16="http://schemas.microsoft.com/office/drawing/2014/main" id="{7819A169-899E-3554-0F1A-CD2AE9B47096}"/>
              </a:ext>
            </a:extLst>
          </p:cNvPr>
          <p:cNvSpPr txBox="1"/>
          <p:nvPr/>
        </p:nvSpPr>
        <p:spPr>
          <a:xfrm>
            <a:off x="614931" y="1425095"/>
            <a:ext cx="1001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1. </a:t>
            </a:r>
            <a:r>
              <a:rPr kumimoji="0" lang="sv-SE" sz="1800" b="1" i="0" u="none" strike="noStrike" kern="1200" cap="none" spc="0" normalizeH="0" baseline="0" noProof="0" dirty="0">
                <a:ln>
                  <a:noFill/>
                </a:ln>
                <a:solidFill>
                  <a:prstClr val="black"/>
                </a:solidFill>
                <a:effectLst/>
                <a:uLnTx/>
                <a:uFillTx/>
                <a:latin typeface="Arial"/>
                <a:ea typeface="+mn-ea"/>
                <a:cs typeface="+mn-cs"/>
              </a:rPr>
              <a:t>Nationell Uppföljning av Socialtjänstens Omställning </a:t>
            </a:r>
            <a:r>
              <a:rPr kumimoji="0" lang="sv-SE" sz="1800" b="0" i="0" u="none" strike="noStrike" kern="1200" cap="none" spc="0" normalizeH="0" baseline="0" noProof="0" dirty="0">
                <a:ln>
                  <a:noFill/>
                </a:ln>
                <a:solidFill>
                  <a:prstClr val="black"/>
                </a:solidFill>
                <a:effectLst/>
                <a:uLnTx/>
                <a:uFillTx/>
                <a:latin typeface="Arial"/>
                <a:ea typeface="+mn-ea"/>
                <a:cs typeface="+mn-cs"/>
              </a:rPr>
              <a:t>(i samverkan med </a:t>
            </a:r>
            <a:r>
              <a:rPr kumimoji="0" lang="sv-SE" sz="1800" b="0" i="0" u="none" strike="noStrike" kern="1200" cap="none" spc="0" normalizeH="0" baseline="0" noProof="0" dirty="0" err="1">
                <a:ln>
                  <a:noFill/>
                </a:ln>
                <a:solidFill>
                  <a:prstClr val="black"/>
                </a:solidFill>
                <a:effectLst/>
                <a:uLnTx/>
                <a:uFillTx/>
                <a:latin typeface="Arial"/>
                <a:ea typeface="+mn-ea"/>
                <a:cs typeface="+mn-cs"/>
              </a:rPr>
              <a:t>KaU</a:t>
            </a:r>
            <a:r>
              <a:rPr kumimoji="0" lang="sv-SE" sz="1800" b="0" i="0" u="none" strike="noStrike" kern="1200" cap="none" spc="0" normalizeH="0" baseline="0" noProof="0" dirty="0">
                <a:ln>
                  <a:noFill/>
                </a:ln>
                <a:solidFill>
                  <a:prstClr val="black"/>
                </a:solidFill>
                <a:effectLst/>
                <a:uLnTx/>
                <a:uFillTx/>
                <a:latin typeface="Arial"/>
                <a:ea typeface="+mn-ea"/>
                <a:cs typeface="+mn-cs"/>
              </a:rPr>
              <a:t>/FoU)</a:t>
            </a:r>
          </a:p>
        </p:txBody>
      </p:sp>
      <p:sp>
        <p:nvSpPr>
          <p:cNvPr id="10" name="textruta 9">
            <a:extLst>
              <a:ext uri="{FF2B5EF4-FFF2-40B4-BE49-F238E27FC236}">
                <a16:creationId xmlns:a16="http://schemas.microsoft.com/office/drawing/2014/main" id="{5F3D011E-CA0F-7DA3-3ABB-AFE3525E90F7}"/>
              </a:ext>
            </a:extLst>
          </p:cNvPr>
          <p:cNvSpPr txBox="1"/>
          <p:nvPr/>
        </p:nvSpPr>
        <p:spPr>
          <a:xfrm>
            <a:off x="666455" y="3697749"/>
            <a:ext cx="9231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2. </a:t>
            </a:r>
            <a:r>
              <a:rPr kumimoji="0" lang="sv-SE" sz="1800" b="1" i="0" u="none" strike="noStrike" kern="1200" cap="none" spc="0" normalizeH="0" baseline="0" noProof="0" dirty="0">
                <a:ln>
                  <a:noFill/>
                </a:ln>
                <a:solidFill>
                  <a:prstClr val="black"/>
                </a:solidFill>
                <a:effectLst/>
                <a:uLnTx/>
                <a:uFillTx/>
                <a:latin typeface="Arial"/>
                <a:ea typeface="+mn-ea"/>
                <a:cs typeface="+mn-cs"/>
              </a:rPr>
              <a:t>Förebyggande, tillgänglig och tidig socialtjänst </a:t>
            </a:r>
            <a:r>
              <a:rPr kumimoji="0" lang="sv-SE" sz="1800" b="0" i="0" u="none" strike="noStrike" kern="1200" cap="none" spc="0" normalizeH="0" baseline="0" noProof="0" dirty="0">
                <a:ln>
                  <a:noFill/>
                </a:ln>
                <a:solidFill>
                  <a:prstClr val="black"/>
                </a:solidFill>
                <a:effectLst/>
                <a:uLnTx/>
                <a:uFillTx/>
                <a:latin typeface="Arial"/>
                <a:ea typeface="+mn-ea"/>
                <a:cs typeface="+mn-cs"/>
              </a:rPr>
              <a:t>(i samverkan med Samhällsnytta )</a:t>
            </a:r>
          </a:p>
        </p:txBody>
      </p:sp>
      <p:pic>
        <p:nvPicPr>
          <p:cNvPr id="12" name="Bildobjekt 11" descr="En bild som visar text, clipart, Teckensnitt, Grafik&#10;&#10;Automatiskt genererad beskrivning">
            <a:extLst>
              <a:ext uri="{FF2B5EF4-FFF2-40B4-BE49-F238E27FC236}">
                <a16:creationId xmlns:a16="http://schemas.microsoft.com/office/drawing/2014/main" id="{8AC889E9-773D-B00F-A110-5BE7917C54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1505" y="2018815"/>
            <a:ext cx="1405644" cy="1405644"/>
          </a:xfrm>
          <a:prstGeom prst="rect">
            <a:avLst/>
          </a:prstGeom>
        </p:spPr>
      </p:pic>
    </p:spTree>
    <p:extLst>
      <p:ext uri="{BB962C8B-B14F-4D97-AF65-F5344CB8AC3E}">
        <p14:creationId xmlns:p14="http://schemas.microsoft.com/office/powerpoint/2010/main" val="63501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70000" lnSpcReduction="20000"/>
          </a:bodyPr>
          <a:lstStyle/>
          <a:p>
            <a:pPr marL="0" indent="0">
              <a:buNone/>
            </a:pPr>
            <a:r>
              <a:rPr lang="sv-SE" sz="2900" b="1" dirty="0" smtClean="0"/>
              <a:t>LVU-reform. Betänkande 2023:66 Presenterades 7 </a:t>
            </a:r>
            <a:r>
              <a:rPr lang="sv-SE" sz="2900" b="1" dirty="0"/>
              <a:t>nov. </a:t>
            </a:r>
            <a:endParaRPr lang="sv-SE" sz="2900" b="1" dirty="0" smtClean="0"/>
          </a:p>
          <a:p>
            <a:pPr marL="0" indent="0">
              <a:buNone/>
            </a:pPr>
            <a:r>
              <a:rPr lang="sv-SE" dirty="0" smtClean="0"/>
              <a:t>Betänkandet </a:t>
            </a:r>
            <a:r>
              <a:rPr lang="sv-SE" dirty="0"/>
              <a:t>innehåller </a:t>
            </a:r>
            <a:r>
              <a:rPr lang="sv-SE" i="1" dirty="0"/>
              <a:t>ca 130 förslag </a:t>
            </a:r>
            <a:r>
              <a:rPr lang="sv-SE" dirty="0"/>
              <a:t>samt fem områden som behöver utredas särskilt. Förslagen bedöms leda till en förbättrad samhällsvård för barn och unga, bättre förutsättningar efter avslutad vård, samt minska risken både för att barn och unga utsätts för och begår brott när de är i samhällsvård och efter att vården har upphört. Förslagen innebär en ambitionshöjning som på sikt kommer ge positiva samhällsekonomiska konsekvenser men initialt kräver </a:t>
            </a:r>
            <a:r>
              <a:rPr lang="sv-SE" b="1" dirty="0"/>
              <a:t>en satsning på ca 600 miljoner kronor för önskad effekt</a:t>
            </a:r>
            <a:endParaRPr lang="sv-SE" b="1" dirty="0" smtClean="0"/>
          </a:p>
          <a:p>
            <a:pPr marL="0" indent="0">
              <a:buNone/>
            </a:pPr>
            <a:endParaRPr lang="sv-SE" dirty="0" smtClean="0">
              <a:hlinkClick r:id="rId2"/>
            </a:endParaRPr>
          </a:p>
          <a:p>
            <a:pPr marL="0" indent="0">
              <a:buNone/>
            </a:pPr>
            <a:r>
              <a:rPr lang="sv-SE" dirty="0" smtClean="0">
                <a:hlinkClick r:id="rId2"/>
              </a:rPr>
              <a:t>Regeringen </a:t>
            </a:r>
            <a:r>
              <a:rPr lang="sv-SE" dirty="0">
                <a:hlinkClick r:id="rId2"/>
              </a:rPr>
              <a:t>har tagit emot förslag om hur samhällsvården för barn och unga kan förbättras - </a:t>
            </a:r>
            <a:r>
              <a:rPr lang="sv-SE" dirty="0" smtClean="0">
                <a:hlinkClick r:id="rId2"/>
              </a:rPr>
              <a:t>Regeringen.se</a:t>
            </a:r>
            <a:endParaRPr lang="sv-SE" dirty="0" smtClean="0"/>
          </a:p>
          <a:p>
            <a:pPr marL="0" indent="0">
              <a:buNone/>
            </a:pPr>
            <a:r>
              <a:rPr lang="sv-SE" dirty="0">
                <a:hlinkClick r:id="rId3"/>
              </a:rPr>
              <a:t>barn-och-unga-i-samhallets-vard-231026.pdf (regeringen.se)</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19</a:t>
            </a:fld>
            <a:endParaRPr lang="sv-SE" dirty="0"/>
          </a:p>
        </p:txBody>
      </p:sp>
      <p:sp>
        <p:nvSpPr>
          <p:cNvPr id="6" name="Rubrik 5"/>
          <p:cNvSpPr>
            <a:spLocks noGrp="1"/>
          </p:cNvSpPr>
          <p:nvPr>
            <p:ph type="title"/>
          </p:nvPr>
        </p:nvSpPr>
        <p:spPr/>
        <p:txBody>
          <a:bodyPr/>
          <a:lstStyle/>
          <a:p>
            <a:r>
              <a:rPr lang="sv-SE" dirty="0" smtClean="0"/>
              <a:t>Lite till…		</a:t>
            </a:r>
            <a:endParaRPr lang="sv-SE" dirty="0"/>
          </a:p>
        </p:txBody>
      </p:sp>
    </p:spTree>
    <p:extLst>
      <p:ext uri="{BB962C8B-B14F-4D97-AF65-F5344CB8AC3E}">
        <p14:creationId xmlns:p14="http://schemas.microsoft.com/office/powerpoint/2010/main" val="212642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Kort rep. utredningens förslag (urval)</a:t>
            </a:r>
          </a:p>
          <a:p>
            <a:r>
              <a:rPr lang="sv-SE" dirty="0" smtClean="0"/>
              <a:t>Finansiering av reformen</a:t>
            </a:r>
          </a:p>
          <a:p>
            <a:r>
              <a:rPr lang="sv-SE" dirty="0" smtClean="0"/>
              <a:t>RSS erbjuder inledande insats i syfte att möta nya </a:t>
            </a:r>
            <a:r>
              <a:rPr lang="sv-SE" dirty="0" err="1" smtClean="0"/>
              <a:t>SoL</a:t>
            </a:r>
            <a:r>
              <a:rPr lang="sv-SE" dirty="0" smtClean="0"/>
              <a:t>: Kartläggningen av socialtjänstens insatser</a:t>
            </a:r>
          </a:p>
          <a:p>
            <a:r>
              <a:rPr lang="sv-SE" dirty="0" smtClean="0"/>
              <a:t>Dialog</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Rubrik 5"/>
          <p:cNvSpPr>
            <a:spLocks noGrp="1"/>
          </p:cNvSpPr>
          <p:nvPr>
            <p:ph type="title"/>
          </p:nvPr>
        </p:nvSpPr>
        <p:spPr/>
        <p:txBody>
          <a:bodyPr/>
          <a:lstStyle/>
          <a:p>
            <a:r>
              <a:rPr lang="sv-SE" dirty="0" smtClean="0"/>
              <a:t>Fördjupning och inledande dialog: Nya </a:t>
            </a:r>
            <a:r>
              <a:rPr lang="sv-SE" dirty="0" err="1" smtClean="0"/>
              <a:t>SoL</a:t>
            </a:r>
            <a:endParaRPr lang="sv-SE" dirty="0"/>
          </a:p>
        </p:txBody>
      </p:sp>
    </p:spTree>
    <p:extLst>
      <p:ext uri="{BB962C8B-B14F-4D97-AF65-F5344CB8AC3E}">
        <p14:creationId xmlns:p14="http://schemas.microsoft.com/office/powerpoint/2010/main" val="30979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smtClean="0"/>
              <a:t>”Kommunal </a:t>
            </a:r>
            <a:r>
              <a:rPr lang="sv-SE" dirty="0"/>
              <a:t>samverkan blir alltmer nödvändigt för att kunna möta de utmaningar som socialtjänsten står </a:t>
            </a:r>
            <a:r>
              <a:rPr lang="sv-SE" dirty="0" smtClean="0"/>
              <a:t>inför”</a:t>
            </a:r>
          </a:p>
          <a:p>
            <a:pPr marL="0" indent="0">
              <a:buNone/>
            </a:pPr>
            <a:r>
              <a:rPr lang="sv-SE" i="1" dirty="0" smtClean="0"/>
              <a:t>Rekrytering av familjehem, insatser och metoder enigt olika kunskapsstöd, personal med spetskompetens etc.</a:t>
            </a:r>
          </a:p>
          <a:p>
            <a:pPr marL="0" indent="0">
              <a:buNone/>
            </a:pPr>
            <a:r>
              <a:rPr lang="sv-SE" dirty="0"/>
              <a:t> </a:t>
            </a:r>
            <a:r>
              <a:rPr lang="sv-SE" dirty="0">
                <a:hlinkClick r:id="rId2"/>
              </a:rPr>
              <a:t>https://</a:t>
            </a:r>
            <a:r>
              <a:rPr lang="sv-SE" dirty="0" smtClean="0">
                <a:hlinkClick r:id="rId2"/>
              </a:rPr>
              <a:t>skr.se/skr/tjanster/bloggarfranskr/socialtjanstbloggen/artiklar/mersamverkanarnyckelntillframtidenssocialtjanst.67132.html</a:t>
            </a:r>
            <a:endParaRPr lang="sv-SE" dirty="0" smtClean="0"/>
          </a:p>
          <a:p>
            <a:pPr marL="0" indent="0">
              <a:buNone/>
            </a:pP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20</a:t>
            </a:fld>
            <a:endParaRPr lang="sv-SE" dirty="0"/>
          </a:p>
        </p:txBody>
      </p:sp>
      <p:sp>
        <p:nvSpPr>
          <p:cNvPr id="6" name="Rubrik 5"/>
          <p:cNvSpPr>
            <a:spLocks noGrp="1"/>
          </p:cNvSpPr>
          <p:nvPr>
            <p:ph type="title"/>
          </p:nvPr>
        </p:nvSpPr>
        <p:spPr/>
        <p:txBody>
          <a:bodyPr/>
          <a:lstStyle/>
          <a:p>
            <a:r>
              <a:rPr lang="sv-SE" dirty="0" smtClean="0"/>
              <a:t>Avtalssamverkan…</a:t>
            </a:r>
            <a:endParaRPr lang="sv-SE" dirty="0"/>
          </a:p>
        </p:txBody>
      </p:sp>
    </p:spTree>
    <p:extLst>
      <p:ext uri="{BB962C8B-B14F-4D97-AF65-F5344CB8AC3E}">
        <p14:creationId xmlns:p14="http://schemas.microsoft.com/office/powerpoint/2010/main" val="54850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SKRs kartläggning av socialtjänstens insatser</a:t>
            </a:r>
            <a:br>
              <a:rPr lang="sv-SE" dirty="0"/>
            </a:br>
            <a:endParaRPr lang="sv-SE" dirty="0"/>
          </a:p>
        </p:txBody>
      </p:sp>
      <p:sp>
        <p:nvSpPr>
          <p:cNvPr id="3" name="Underrubrik 2"/>
          <p:cNvSpPr>
            <a:spLocks noGrp="1"/>
          </p:cNvSpPr>
          <p:nvPr>
            <p:ph type="body" idx="1"/>
          </p:nvPr>
        </p:nvSpPr>
        <p:spPr/>
        <p:txBody>
          <a:bodyPr/>
          <a:lstStyle/>
          <a:p>
            <a:r>
              <a:rPr lang="sv-SE" dirty="0" smtClean="0"/>
              <a:t>Regionala aktiviteter under våren 2024</a:t>
            </a:r>
            <a:endParaRPr lang="sv-SE" dirty="0"/>
          </a:p>
        </p:txBody>
      </p:sp>
    </p:spTree>
    <p:extLst>
      <p:ext uri="{BB962C8B-B14F-4D97-AF65-F5344CB8AC3E}">
        <p14:creationId xmlns:p14="http://schemas.microsoft.com/office/powerpoint/2010/main" val="1730334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49662A52-3A22-495B-969E-3C320B7FA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Rubrik 1">
            <a:extLst>
              <a:ext uri="{FF2B5EF4-FFF2-40B4-BE49-F238E27FC236}">
                <a16:creationId xmlns:a16="http://schemas.microsoft.com/office/drawing/2014/main" id="{73AB618A-3AB5-49F4-B58B-0F8EF19BD2AF}"/>
              </a:ext>
            </a:extLst>
          </p:cNvPr>
          <p:cNvSpPr>
            <a:spLocks noGrp="1"/>
          </p:cNvSpPr>
          <p:nvPr>
            <p:ph type="title"/>
          </p:nvPr>
        </p:nvSpPr>
        <p:spPr/>
        <p:txBody>
          <a:bodyPr vert="horz" lIns="91440" tIns="45720" rIns="91440" bIns="45720" rtlCol="0" anchor="t">
            <a:noAutofit/>
          </a:bodyPr>
          <a:lstStyle/>
          <a:p>
            <a:r>
              <a:rPr lang="sv-SE" sz="3200" b="1" dirty="0"/>
              <a:t>För att kunna förbereda oss inför en </a:t>
            </a:r>
            <a:r>
              <a:rPr lang="sv-SE" sz="3200" b="1" dirty="0" smtClean="0"/>
              <a:t>förändrad lagstiftning </a:t>
            </a:r>
            <a:r>
              <a:rPr lang="sv-SE" sz="3200" b="1" dirty="0"/>
              <a:t>behöver vi först skapa oss en förståelse för hur nuläget ser ut</a:t>
            </a:r>
            <a:br>
              <a:rPr lang="sv-SE" sz="3200" b="1" dirty="0"/>
            </a:br>
            <a:endParaRPr lang="sv-SE" sz="3200" dirty="0"/>
          </a:p>
        </p:txBody>
      </p:sp>
      <p:sp>
        <p:nvSpPr>
          <p:cNvPr id="8" name="Rektangel 7">
            <a:extLst>
              <a:ext uri="{FF2B5EF4-FFF2-40B4-BE49-F238E27FC236}">
                <a16:creationId xmlns:a16="http://schemas.microsoft.com/office/drawing/2014/main" id="{FDAB3E77-8BFE-44E8-B9F9-63E312524816}"/>
              </a:ext>
            </a:extLst>
          </p:cNvPr>
          <p:cNvSpPr/>
          <p:nvPr/>
        </p:nvSpPr>
        <p:spPr>
          <a:xfrm>
            <a:off x="568350" y="2719523"/>
            <a:ext cx="6156251" cy="36318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ruta 11">
            <a:extLst>
              <a:ext uri="{FF2B5EF4-FFF2-40B4-BE49-F238E27FC236}">
                <a16:creationId xmlns:a16="http://schemas.microsoft.com/office/drawing/2014/main" id="{D964F767-9C51-4F77-86F4-3E414C2B13BD}"/>
              </a:ext>
            </a:extLst>
          </p:cNvPr>
          <p:cNvSpPr txBox="1"/>
          <p:nvPr/>
        </p:nvSpPr>
        <p:spPr>
          <a:xfrm>
            <a:off x="568350" y="3444324"/>
            <a:ext cx="6445395" cy="2682832"/>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0"/>
              </a:spcBef>
              <a:spcAft>
                <a:spcPts val="11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Utifrån kommande lagstiftning har det funnits ett behov</a:t>
            </a:r>
            <a:r>
              <a:rPr kumimoji="0" lang="sv-SE"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a:t>
            </a: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av att skapa en bättre förståelse för nuläget. </a:t>
            </a:r>
          </a:p>
          <a:p>
            <a:pPr marL="285750" marR="0" lvl="0" indent="-285750" algn="l" defTabSz="914400" rtl="0" eaLnBrk="1" fontAlgn="auto" latinLnBrk="0" hangingPunct="1">
              <a:lnSpc>
                <a:spcPct val="120000"/>
              </a:lnSpc>
              <a:spcBef>
                <a:spcPts val="0"/>
              </a:spcBef>
              <a:spcAft>
                <a:spcPts val="11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Med bakgrund i detta har SKR genomfört en inventering om v</a:t>
            </a:r>
            <a:r>
              <a:rPr kumimoji="0" lang="sv-SE" sz="14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ilka insatser som ges</a:t>
            </a: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 i socialtjänsten idag, </a:t>
            </a:r>
            <a:r>
              <a:rPr kumimoji="0" lang="sv-SE" sz="14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hur dessa ges </a:t>
            </a: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och vilka insatser kommunerna eventuellt skulle vilja kunna erbjuda invånarna </a:t>
            </a:r>
            <a:r>
              <a:rPr kumimoji="0" lang="sv-SE" sz="14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utan biståndsbeslut </a:t>
            </a: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vid en eventuell lagändring. </a:t>
            </a:r>
          </a:p>
          <a:p>
            <a:pPr marL="285750" marR="0" lvl="0" indent="-285750" algn="l" defTabSz="914400" rtl="0" eaLnBrk="1" fontAlgn="auto" latinLnBrk="0" hangingPunct="1">
              <a:lnSpc>
                <a:spcPct val="120000"/>
              </a:lnSpc>
              <a:spcBef>
                <a:spcPts val="0"/>
              </a:spcBef>
              <a:spcAft>
                <a:spcPts val="11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Denna inventering är den första sammanställningen av insatser inom socialtjänsten och ger för första gången en överblick över vilka insatser som faktiskt ges.</a:t>
            </a:r>
          </a:p>
        </p:txBody>
      </p:sp>
      <p:sp>
        <p:nvSpPr>
          <p:cNvPr id="15" name="textruta 14">
            <a:extLst>
              <a:ext uri="{FF2B5EF4-FFF2-40B4-BE49-F238E27FC236}">
                <a16:creationId xmlns:a16="http://schemas.microsoft.com/office/drawing/2014/main" id="{60CAD3F9-4F0F-45C7-9772-1F871A040852}"/>
              </a:ext>
            </a:extLst>
          </p:cNvPr>
          <p:cNvSpPr txBox="1"/>
          <p:nvPr/>
        </p:nvSpPr>
        <p:spPr>
          <a:xfrm>
            <a:off x="664231" y="2817083"/>
            <a:ext cx="6124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Som förberedelse inför kommande lagstiftning har SKR genomfört en inventering av socialtjänstinsatser</a:t>
            </a:r>
          </a:p>
        </p:txBody>
      </p:sp>
      <p:pic>
        <p:nvPicPr>
          <p:cNvPr id="17" name="Bildobjekt 16" descr="En bild som visar text, dokument&#10;&#10;Automatiskt genererad beskrivning">
            <a:extLst>
              <a:ext uri="{FF2B5EF4-FFF2-40B4-BE49-F238E27FC236}">
                <a16:creationId xmlns:a16="http://schemas.microsoft.com/office/drawing/2014/main" id="{9CCFD4D0-9F93-40E0-8E6B-63E2D2EDCB51}"/>
              </a:ext>
            </a:extLst>
          </p:cNvPr>
          <p:cNvPicPr>
            <a:picLocks noChangeAspect="1"/>
          </p:cNvPicPr>
          <p:nvPr/>
        </p:nvPicPr>
        <p:blipFill rotWithShape="1">
          <a:blip r:embed="rId2">
            <a:grayscl/>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127" r="28322"/>
          <a:stretch/>
        </p:blipFill>
        <p:spPr>
          <a:xfrm>
            <a:off x="7231596" y="2159848"/>
            <a:ext cx="4617902" cy="4082902"/>
          </a:xfrm>
          <a:prstGeom prst="rect">
            <a:avLst/>
          </a:prstGeom>
        </p:spPr>
      </p:pic>
    </p:spTree>
    <p:extLst>
      <p:ext uri="{BB962C8B-B14F-4D97-AF65-F5344CB8AC3E}">
        <p14:creationId xmlns:p14="http://schemas.microsoft.com/office/powerpoint/2010/main" val="3572519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nvPr>
        </p:nvGraphicFramePr>
        <p:xfrm>
          <a:off x="663575" y="416620"/>
          <a:ext cx="10211833" cy="581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bildnummer 2"/>
          <p:cNvSpPr>
            <a:spLocks noGrp="1"/>
          </p:cNvSpPr>
          <p:nvPr>
            <p:ph type="sldNum" sz="quarter" idx="12"/>
          </p:nvPr>
        </p:nvSpPr>
        <p:spPr/>
        <p:txBody>
          <a:bodyPr/>
          <a:lstStyle/>
          <a:p>
            <a:fld id="{2DBAD975-63FF-4468-AC34-025F73E043F9}" type="slidenum">
              <a:rPr lang="sv-SE" smtClean="0"/>
              <a:t>23</a:t>
            </a:fld>
            <a:endParaRPr lang="sv-SE" dirty="0"/>
          </a:p>
        </p:txBody>
      </p:sp>
    </p:spTree>
    <p:extLst>
      <p:ext uri="{BB962C8B-B14F-4D97-AF65-F5344CB8AC3E}">
        <p14:creationId xmlns:p14="http://schemas.microsoft.com/office/powerpoint/2010/main" val="335383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Kartläggningens verksamhetsområden</a:t>
            </a:r>
            <a:endParaRPr lang="sv-SE" dirty="0"/>
          </a:p>
        </p:txBody>
      </p:sp>
      <p:sp>
        <p:nvSpPr>
          <p:cNvPr id="3" name="Platshållare för innehåll 2"/>
          <p:cNvSpPr>
            <a:spLocks noGrp="1"/>
          </p:cNvSpPr>
          <p:nvPr>
            <p:ph idx="1"/>
          </p:nvPr>
        </p:nvSpPr>
        <p:spPr/>
        <p:txBody>
          <a:bodyPr/>
          <a:lstStyle/>
          <a:p>
            <a:r>
              <a:rPr lang="sv-SE" dirty="0" smtClean="0"/>
              <a:t>Barn och unga</a:t>
            </a:r>
          </a:p>
          <a:p>
            <a:r>
              <a:rPr lang="sv-SE" dirty="0" smtClean="0"/>
              <a:t>Missbruk och beroende</a:t>
            </a:r>
          </a:p>
          <a:p>
            <a:r>
              <a:rPr lang="sv-SE" dirty="0" smtClean="0"/>
              <a:t>Funktionshinder</a:t>
            </a:r>
          </a:p>
          <a:p>
            <a:r>
              <a:rPr lang="sv-SE" dirty="0" smtClean="0"/>
              <a:t>Socialpsykiatri</a:t>
            </a:r>
          </a:p>
          <a:p>
            <a:r>
              <a:rPr lang="sv-SE" dirty="0" smtClean="0"/>
              <a:t>Äldre</a:t>
            </a:r>
          </a:p>
          <a:p>
            <a:r>
              <a:rPr lang="sv-SE" dirty="0" smtClean="0"/>
              <a:t>Våld i nära relationer</a:t>
            </a:r>
          </a:p>
        </p:txBody>
      </p:sp>
      <p:pic>
        <p:nvPicPr>
          <p:cNvPr id="4" name="Bildobjekt 3" descr="En bild som visar tecknad serie, konst&#10;&#10;Automatiskt genererad beskrivning">
            <a:extLst>
              <a:ext uri="{FF2B5EF4-FFF2-40B4-BE49-F238E27FC236}">
                <a16:creationId xmlns:a16="http://schemas.microsoft.com/office/drawing/2014/main" id="{685D002D-4147-3776-CFEB-4CC79219B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538" y="4090011"/>
            <a:ext cx="3352462" cy="2383973"/>
          </a:xfrm>
          <a:prstGeom prst="rect">
            <a:avLst/>
          </a:prstGeom>
        </p:spPr>
      </p:pic>
      <p:sp>
        <p:nvSpPr>
          <p:cNvPr id="5" name="textruta 4"/>
          <p:cNvSpPr txBox="1"/>
          <p:nvPr/>
        </p:nvSpPr>
        <p:spPr>
          <a:xfrm>
            <a:off x="5361450" y="2442551"/>
            <a:ext cx="5039884" cy="1169551"/>
          </a:xfrm>
          <a:prstGeom prst="rect">
            <a:avLst/>
          </a:prstGeom>
          <a:noFill/>
          <a:ln>
            <a:solidFill>
              <a:schemeClr val="accent1"/>
            </a:solidFill>
            <a:prstDash val="dash"/>
          </a:ln>
        </p:spPr>
        <p:txBody>
          <a:bodyPr wrap="square" rtlCol="0">
            <a:spAutoFit/>
          </a:bodyPr>
          <a:lstStyle/>
          <a:p>
            <a:r>
              <a:rPr lang="sv-SE" sz="1400" dirty="0"/>
              <a:t>Kartläggningen inkluderar </a:t>
            </a:r>
            <a:r>
              <a:rPr lang="sv-SE" sz="1400" b="1" dirty="0"/>
              <a:t>inte</a:t>
            </a:r>
            <a:r>
              <a:rPr lang="sv-SE" sz="1400" dirty="0"/>
              <a:t> ekonomiskt bistånd, arbetsmarknadspolitiska åtgärder, familjerätt eller insatser som ges enligt lag (1993:387) om stöd och service till vissa funktionshindrade (LSS) eller hälso- och sjukvårdslagen (2017:30).</a:t>
            </a:r>
          </a:p>
        </p:txBody>
      </p:sp>
    </p:spTree>
    <p:extLst>
      <p:ext uri="{BB962C8B-B14F-4D97-AF65-F5344CB8AC3E}">
        <p14:creationId xmlns:p14="http://schemas.microsoft.com/office/powerpoint/2010/main" val="144778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Kartläggningen i Dalarna</a:t>
            </a:r>
            <a:endParaRPr lang="sv-SE" dirty="0"/>
          </a:p>
        </p:txBody>
      </p:sp>
      <p:sp>
        <p:nvSpPr>
          <p:cNvPr id="3" name="Platshållare för innehåll 2"/>
          <p:cNvSpPr>
            <a:spLocks noGrp="1"/>
          </p:cNvSpPr>
          <p:nvPr>
            <p:ph idx="1"/>
          </p:nvPr>
        </p:nvSpPr>
        <p:spPr/>
        <p:txBody>
          <a:bodyPr/>
          <a:lstStyle/>
          <a:p>
            <a:r>
              <a:rPr lang="sv-SE" dirty="0" smtClean="0"/>
              <a:t>Kartläggningen ger en översikt över de insatser som ges i länets kommuner och länet som helhet. </a:t>
            </a:r>
          </a:p>
          <a:p>
            <a:r>
              <a:rPr lang="sv-SE" dirty="0" smtClean="0"/>
              <a:t>Materialet ska inte betraktas som en exakt bild över länets insatser, det kan saknas insatser och det kan också förekomma vissa felaktigheter. </a:t>
            </a:r>
          </a:p>
          <a:p>
            <a:r>
              <a:rPr lang="sv-SE" dirty="0" smtClean="0"/>
              <a:t>Det finns också en variation i svarsfrekvens inom de olika verksamhetsområdena kommunerna emellan. </a:t>
            </a:r>
            <a:endParaRPr lang="sv-SE" dirty="0"/>
          </a:p>
        </p:txBody>
      </p:sp>
    </p:spTree>
    <p:extLst>
      <p:ext uri="{BB962C8B-B14F-4D97-AF65-F5344CB8AC3E}">
        <p14:creationId xmlns:p14="http://schemas.microsoft.com/office/powerpoint/2010/main" val="31389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Kommande aktiviteter</a:t>
            </a:r>
            <a:endParaRPr lang="sv-SE" dirty="0"/>
          </a:p>
        </p:txBody>
      </p:sp>
      <p:sp>
        <p:nvSpPr>
          <p:cNvPr id="8" name="Platshållare för text 7"/>
          <p:cNvSpPr>
            <a:spLocks noGrp="1"/>
          </p:cNvSpPr>
          <p:nvPr>
            <p:ph type="body" idx="1"/>
          </p:nvPr>
        </p:nvSpPr>
        <p:spPr/>
        <p:txBody>
          <a:bodyPr/>
          <a:lstStyle/>
          <a:p>
            <a:r>
              <a:rPr lang="sv-SE" dirty="0" smtClean="0"/>
              <a:t>Informationsträffar till regionala nätverk</a:t>
            </a:r>
          </a:p>
          <a:p>
            <a:r>
              <a:rPr lang="sv-SE" dirty="0" smtClean="0"/>
              <a:t>Fördjupad workshop</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26</a:t>
            </a:fld>
            <a:endParaRPr lang="sv-SE" dirty="0"/>
          </a:p>
        </p:txBody>
      </p:sp>
    </p:spTree>
    <p:extLst>
      <p:ext uri="{BB962C8B-B14F-4D97-AF65-F5344CB8AC3E}">
        <p14:creationId xmlns:p14="http://schemas.microsoft.com/office/powerpoint/2010/main" val="248552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Tidsplan</a:t>
            </a:r>
            <a:endParaRPr lang="sv-SE" dirty="0"/>
          </a:p>
        </p:txBody>
      </p:sp>
      <p:graphicFrame>
        <p:nvGraphicFramePr>
          <p:cNvPr id="4" name="Platshållare för innehåll 3"/>
          <p:cNvGraphicFramePr>
            <a:graphicFrameLocks noGrp="1"/>
          </p:cNvGraphicFramePr>
          <p:nvPr>
            <p:ph idx="1"/>
            <p:extLst/>
          </p:nvPr>
        </p:nvGraphicFramePr>
        <p:xfrm>
          <a:off x="899232" y="2104373"/>
          <a:ext cx="10568346" cy="400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42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p:txBody>
          <a:bodyPr>
            <a:normAutofit/>
          </a:bodyPr>
          <a:lstStyle/>
          <a:p>
            <a:r>
              <a:rPr lang="sv-SE" dirty="0" smtClean="0"/>
              <a:t>Beskriva kartläggningens syfte och inleda utvecklingsarbete i samverkan kopplat till omställningen till en hållbar socialtjänst.</a:t>
            </a:r>
            <a:endParaRPr lang="sv-SE" b="1" dirty="0" smtClean="0"/>
          </a:p>
          <a:p>
            <a:r>
              <a:rPr lang="sv-SE" dirty="0"/>
              <a:t>F</a:t>
            </a:r>
            <a:r>
              <a:rPr lang="sv-SE" dirty="0" smtClean="0"/>
              <a:t>örankra processen för vårens aktiviteter kopplat till kartläggningen. </a:t>
            </a:r>
          </a:p>
          <a:p>
            <a:pPr marL="0" indent="0">
              <a:buNone/>
            </a:pPr>
            <a:endParaRPr lang="sv-SE" dirty="0"/>
          </a:p>
          <a:p>
            <a:pPr marL="0" indent="0">
              <a:buNone/>
            </a:pPr>
            <a:endParaRPr lang="sv-SE" dirty="0" smtClean="0"/>
          </a:p>
          <a:p>
            <a:endParaRPr lang="sv-SE" dirty="0"/>
          </a:p>
        </p:txBody>
      </p:sp>
      <p:sp>
        <p:nvSpPr>
          <p:cNvPr id="4" name="Platshållare för innehåll 3"/>
          <p:cNvSpPr>
            <a:spLocks noGrp="1"/>
          </p:cNvSpPr>
          <p:nvPr>
            <p:ph sz="half" idx="2"/>
          </p:nvPr>
        </p:nvSpPr>
        <p:spPr>
          <a:xfrm>
            <a:off x="6429197" y="2745305"/>
            <a:ext cx="4983087" cy="2173146"/>
          </a:xfrm>
          <a:ln w="19050">
            <a:solidFill>
              <a:schemeClr val="accent1"/>
            </a:solidFill>
            <a:prstDash val="dash"/>
          </a:ln>
        </p:spPr>
        <p:txBody>
          <a:bodyPr>
            <a:normAutofit/>
          </a:bodyPr>
          <a:lstStyle/>
          <a:p>
            <a:r>
              <a:rPr lang="sv-SE" sz="2000" dirty="0" err="1" smtClean="0"/>
              <a:t>Ev</a:t>
            </a:r>
            <a:r>
              <a:rPr lang="sv-SE" sz="2000" dirty="0" smtClean="0"/>
              <a:t> löpande information jan-maj</a:t>
            </a:r>
          </a:p>
          <a:p>
            <a:r>
              <a:rPr lang="sv-SE" sz="2000" dirty="0" smtClean="0"/>
              <a:t>Återrapportering efter avslutad process och dialog om fortsatt utvecklingsarbete i samverkan kopplat till processen. </a:t>
            </a:r>
            <a:endParaRPr lang="sv-SE" sz="2000" dirty="0"/>
          </a:p>
        </p:txBody>
      </p:sp>
      <p:sp>
        <p:nvSpPr>
          <p:cNvPr id="2" name="Rubrik 1"/>
          <p:cNvSpPr>
            <a:spLocks noGrp="1"/>
          </p:cNvSpPr>
          <p:nvPr>
            <p:ph type="title"/>
          </p:nvPr>
        </p:nvSpPr>
        <p:spPr/>
        <p:txBody>
          <a:bodyPr/>
          <a:lstStyle/>
          <a:p>
            <a:r>
              <a:rPr lang="sv-SE" dirty="0" smtClean="0"/>
              <a:t>Information i Socialchefsnätverket </a:t>
            </a:r>
            <a:br>
              <a:rPr lang="sv-SE" dirty="0" smtClean="0"/>
            </a:br>
            <a:r>
              <a:rPr lang="sv-SE" dirty="0" smtClean="0"/>
              <a:t>10 november</a:t>
            </a:r>
            <a:endParaRPr lang="sv-SE" dirty="0"/>
          </a:p>
        </p:txBody>
      </p:sp>
    </p:spTree>
    <p:extLst>
      <p:ext uri="{BB962C8B-B14F-4D97-AF65-F5344CB8AC3E}">
        <p14:creationId xmlns:p14="http://schemas.microsoft.com/office/powerpoint/2010/main" val="3744341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p:txBody>
          <a:bodyPr>
            <a:normAutofit/>
          </a:bodyPr>
          <a:lstStyle/>
          <a:p>
            <a:pPr marL="0" indent="0">
              <a:buNone/>
            </a:pPr>
            <a:r>
              <a:rPr lang="sv-SE" b="1" dirty="0" smtClean="0"/>
              <a:t>Syfte: </a:t>
            </a:r>
          </a:p>
          <a:p>
            <a:r>
              <a:rPr lang="sv-SE" dirty="0"/>
              <a:t>Beskriva kartläggningens syfte och inleda utvecklingsarbete i samverkan kopplat till omställningen till en hållbar socialtjänst.</a:t>
            </a:r>
            <a:endParaRPr lang="sv-SE" b="1" dirty="0"/>
          </a:p>
          <a:p>
            <a:r>
              <a:rPr lang="sv-SE" dirty="0" smtClean="0"/>
              <a:t>Väcka intresse för vårens workshop, diskutera deltagandet på hemmaplan. </a:t>
            </a:r>
          </a:p>
          <a:p>
            <a:pPr marL="0" indent="0">
              <a:buNone/>
            </a:pPr>
            <a:endParaRPr lang="sv-SE" dirty="0"/>
          </a:p>
          <a:p>
            <a:pPr marL="0" indent="0">
              <a:buNone/>
            </a:pPr>
            <a:endParaRPr lang="sv-SE" dirty="0" smtClean="0"/>
          </a:p>
          <a:p>
            <a:endParaRPr lang="sv-SE" dirty="0"/>
          </a:p>
        </p:txBody>
      </p:sp>
      <p:sp>
        <p:nvSpPr>
          <p:cNvPr id="4" name="Platshållare för innehåll 3"/>
          <p:cNvSpPr>
            <a:spLocks noGrp="1"/>
          </p:cNvSpPr>
          <p:nvPr>
            <p:ph sz="half" idx="2"/>
          </p:nvPr>
        </p:nvSpPr>
        <p:spPr>
          <a:xfrm>
            <a:off x="6218583" y="3016383"/>
            <a:ext cx="5600463" cy="2542313"/>
          </a:xfrm>
          <a:ln w="19050">
            <a:solidFill>
              <a:schemeClr val="accent1"/>
            </a:solidFill>
            <a:prstDash val="lgDash"/>
          </a:ln>
        </p:spPr>
        <p:txBody>
          <a:bodyPr>
            <a:normAutofit/>
          </a:bodyPr>
          <a:lstStyle/>
          <a:p>
            <a:pPr marL="0" indent="0" algn="ctr">
              <a:buNone/>
            </a:pPr>
            <a:r>
              <a:rPr lang="sv-SE" sz="1600" b="1" dirty="0" smtClean="0"/>
              <a:t>Erbjudande</a:t>
            </a:r>
          </a:p>
          <a:p>
            <a:pPr marL="0" indent="0">
              <a:buNone/>
            </a:pPr>
            <a:r>
              <a:rPr lang="sv-SE" sz="1600" b="1" dirty="0" smtClean="0"/>
              <a:t>1,5 h information om workshop i maj samt fördjupad diskussion: </a:t>
            </a:r>
          </a:p>
          <a:p>
            <a:r>
              <a:rPr lang="sv-SE" sz="1600" dirty="0" smtClean="0"/>
              <a:t>Vilka </a:t>
            </a:r>
            <a:r>
              <a:rPr lang="sv-SE" sz="1600" dirty="0"/>
              <a:t>insatser är intressanta att ges utan biståndsbeslut?</a:t>
            </a:r>
          </a:p>
          <a:p>
            <a:r>
              <a:rPr lang="sv-SE" sz="1600" dirty="0"/>
              <a:t>Vilka insatser kan vi ge genom avtalssamverkan?</a:t>
            </a:r>
          </a:p>
          <a:p>
            <a:r>
              <a:rPr lang="sv-SE" sz="1600" dirty="0"/>
              <a:t>Vilka insatser kan vi erbjuda digitalt?</a:t>
            </a:r>
          </a:p>
          <a:p>
            <a:endParaRPr lang="sv-SE" dirty="0"/>
          </a:p>
        </p:txBody>
      </p:sp>
      <p:sp>
        <p:nvSpPr>
          <p:cNvPr id="2" name="Rubrik 1"/>
          <p:cNvSpPr>
            <a:spLocks noGrp="1"/>
          </p:cNvSpPr>
          <p:nvPr>
            <p:ph type="title"/>
          </p:nvPr>
        </p:nvSpPr>
        <p:spPr/>
        <p:txBody>
          <a:bodyPr/>
          <a:lstStyle/>
          <a:p>
            <a:r>
              <a:rPr lang="sv-SE" dirty="0" smtClean="0"/>
              <a:t>Information och diskussion i de regionala nätverken</a:t>
            </a:r>
            <a:endParaRPr lang="sv-SE" dirty="0"/>
          </a:p>
        </p:txBody>
      </p:sp>
    </p:spTree>
    <p:extLst>
      <p:ext uri="{BB962C8B-B14F-4D97-AF65-F5344CB8AC3E}">
        <p14:creationId xmlns:p14="http://schemas.microsoft.com/office/powerpoint/2010/main" val="191022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337052" y="1280500"/>
            <a:ext cx="9608400" cy="1966912"/>
          </a:xfrm>
        </p:spPr>
        <p:txBody>
          <a:bodyPr/>
          <a:lstStyle/>
          <a:p>
            <a:pPr algn="l"/>
            <a:r>
              <a:rPr lang="sv-SE" dirty="0"/>
              <a:t>Hållbar socialtjänst</a:t>
            </a:r>
            <a:br>
              <a:rPr lang="sv-SE" dirty="0"/>
            </a:br>
            <a:r>
              <a:rPr lang="sv-SE" sz="3600" dirty="0"/>
              <a:t>En ny socialtjänstlag </a:t>
            </a:r>
            <a:br>
              <a:rPr lang="sv-SE" sz="3600" dirty="0"/>
            </a:br>
            <a:r>
              <a:rPr lang="sv-SE" sz="2600" dirty="0"/>
              <a:t>SOU 2020:47</a:t>
            </a:r>
            <a:r>
              <a:rPr lang="sv-SE" sz="4000" dirty="0"/>
              <a:t/>
            </a:r>
            <a:br>
              <a:rPr lang="sv-SE" sz="4000" dirty="0"/>
            </a:br>
            <a:r>
              <a:rPr lang="sv-SE" sz="4000" dirty="0"/>
              <a:t/>
            </a:r>
            <a:br>
              <a:rPr lang="sv-SE" sz="4000" dirty="0"/>
            </a:br>
            <a:r>
              <a:rPr lang="sv-SE" sz="4000" dirty="0"/>
              <a:t/>
            </a:r>
            <a:br>
              <a:rPr lang="sv-SE" sz="4000" dirty="0"/>
            </a:br>
            <a:r>
              <a:rPr lang="sv-SE" sz="3600" b="0" dirty="0"/>
              <a:t/>
            </a:r>
            <a:br>
              <a:rPr lang="sv-SE" sz="3600" b="0" dirty="0"/>
            </a:br>
            <a:r>
              <a:rPr lang="sv-SE" sz="3600" b="0" dirty="0"/>
              <a:t/>
            </a:r>
            <a:br>
              <a:rPr lang="sv-SE" sz="3600" b="0" dirty="0"/>
            </a:br>
            <a:r>
              <a:rPr lang="sv-SE" sz="3600" b="0" dirty="0"/>
              <a:t/>
            </a:r>
            <a:br>
              <a:rPr lang="sv-SE" sz="3600" b="0" dirty="0"/>
            </a:br>
            <a:r>
              <a:rPr lang="sv-SE" sz="1800" b="0" dirty="0">
                <a:hlinkClick r:id="rId3"/>
              </a:rPr>
              <a:t>Slutbetänkandet på regeringens hemsida</a:t>
            </a:r>
            <a:r>
              <a:rPr lang="sv-SE" sz="4000" dirty="0"/>
              <a:t/>
            </a:r>
            <a:br>
              <a:rPr lang="sv-SE" sz="4000" dirty="0"/>
            </a:br>
            <a:r>
              <a:rPr lang="sv-SE" sz="4000" dirty="0"/>
              <a:t/>
            </a:r>
            <a:br>
              <a:rPr lang="sv-SE" sz="4000" dirty="0"/>
            </a:br>
            <a:endParaRPr lang="sv-SE" sz="4000" dirty="0"/>
          </a:p>
        </p:txBody>
      </p:sp>
      <p:pic>
        <p:nvPicPr>
          <p:cNvPr id="7" name="Bildobjekt 6"/>
          <p:cNvPicPr>
            <a:picLocks noChangeAspect="1"/>
          </p:cNvPicPr>
          <p:nvPr/>
        </p:nvPicPr>
        <p:blipFill>
          <a:blip r:embed="rId4"/>
          <a:stretch>
            <a:fillRect/>
          </a:stretch>
        </p:blipFill>
        <p:spPr>
          <a:xfrm rot="808445">
            <a:off x="7838539" y="2404463"/>
            <a:ext cx="2481165" cy="3735831"/>
          </a:xfrm>
          <a:prstGeom prst="rect">
            <a:avLst/>
          </a:prstGeom>
        </p:spPr>
      </p:pic>
      <p:pic>
        <p:nvPicPr>
          <p:cNvPr id="8" name="Bildobjekt 7"/>
          <p:cNvPicPr>
            <a:picLocks noChangeAspect="1"/>
          </p:cNvPicPr>
          <p:nvPr/>
        </p:nvPicPr>
        <p:blipFill>
          <a:blip r:embed="rId5"/>
          <a:stretch>
            <a:fillRect/>
          </a:stretch>
        </p:blipFill>
        <p:spPr>
          <a:xfrm>
            <a:off x="6471092" y="2403793"/>
            <a:ext cx="2481287" cy="3737172"/>
          </a:xfrm>
          <a:prstGeom prst="rect">
            <a:avLst/>
          </a:prstGeom>
        </p:spPr>
      </p:pic>
    </p:spTree>
    <p:extLst>
      <p:ext uri="{BB962C8B-B14F-4D97-AF65-F5344CB8AC3E}">
        <p14:creationId xmlns:p14="http://schemas.microsoft.com/office/powerpoint/2010/main" val="407336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Träffar med de regionala nätverken</a:t>
            </a:r>
            <a:endParaRPr lang="sv-SE" dirty="0"/>
          </a:p>
        </p:txBody>
      </p:sp>
      <p:sp>
        <p:nvSpPr>
          <p:cNvPr id="3" name="Platshållare för innehåll 2"/>
          <p:cNvSpPr>
            <a:spLocks noGrp="1"/>
          </p:cNvSpPr>
          <p:nvPr>
            <p:ph idx="1"/>
          </p:nvPr>
        </p:nvSpPr>
        <p:spPr/>
        <p:txBody>
          <a:bodyPr>
            <a:normAutofit fontScale="92500" lnSpcReduction="20000"/>
          </a:bodyPr>
          <a:lstStyle/>
          <a:p>
            <a:pPr marL="0" indent="0">
              <a:buNone/>
            </a:pPr>
            <a:r>
              <a:rPr lang="sv-SE" dirty="0" smtClean="0"/>
              <a:t>Erbjudande om att besöka nätverken för att informera om workshop och/eller diskussion utifrån relevant verksamhetsområde. </a:t>
            </a:r>
          </a:p>
          <a:p>
            <a:pPr marL="0" indent="0">
              <a:buNone/>
            </a:pPr>
            <a:r>
              <a:rPr lang="sv-SE" b="1" dirty="0" smtClean="0"/>
              <a:t>Januari-april 2024</a:t>
            </a:r>
          </a:p>
          <a:p>
            <a:pPr>
              <a:buFont typeface="Courier New" panose="02070309020205020404" pitchFamily="49" charset="0"/>
              <a:buChar char="o"/>
            </a:pPr>
            <a:r>
              <a:rPr lang="sv-SE" dirty="0" smtClean="0"/>
              <a:t>IFO-chefsnätverket</a:t>
            </a:r>
          </a:p>
          <a:p>
            <a:pPr>
              <a:buFont typeface="Courier New" panose="02070309020205020404" pitchFamily="49" charset="0"/>
              <a:buChar char="o"/>
            </a:pPr>
            <a:r>
              <a:rPr lang="sv-SE" dirty="0" err="1" smtClean="0"/>
              <a:t>LSSoL</a:t>
            </a:r>
            <a:r>
              <a:rPr lang="sv-SE" dirty="0" smtClean="0"/>
              <a:t>-nätverket</a:t>
            </a:r>
          </a:p>
          <a:p>
            <a:pPr>
              <a:buFont typeface="Courier New" panose="02070309020205020404" pitchFamily="49" charset="0"/>
              <a:buChar char="o"/>
            </a:pPr>
            <a:r>
              <a:rPr lang="sv-SE" dirty="0" smtClean="0"/>
              <a:t>HSL-chefsnätverket</a:t>
            </a:r>
          </a:p>
          <a:p>
            <a:pPr>
              <a:buFont typeface="Courier New" panose="02070309020205020404" pitchFamily="49" charset="0"/>
              <a:buChar char="o"/>
            </a:pPr>
            <a:r>
              <a:rPr lang="sv-SE" dirty="0" smtClean="0"/>
              <a:t>MAS/MAR-nätverket</a:t>
            </a:r>
          </a:p>
          <a:p>
            <a:pPr>
              <a:buFont typeface="Courier New" panose="02070309020205020404" pitchFamily="49" charset="0"/>
              <a:buChar char="o"/>
            </a:pPr>
            <a:r>
              <a:rPr lang="sv-SE" dirty="0" smtClean="0"/>
              <a:t>SUD/RSS Verksamhetsutvecklarnätverket</a:t>
            </a:r>
            <a:endParaRPr lang="sv-SE" dirty="0"/>
          </a:p>
        </p:txBody>
      </p:sp>
      <p:pic>
        <p:nvPicPr>
          <p:cNvPr id="4" name="Bildobjekt 3" descr="En bild som visar tecknad serie, clipart, Grafik, illustration&#10;&#10;Automatiskt genererad beskrivning">
            <a:extLst>
              <a:ext uri="{FF2B5EF4-FFF2-40B4-BE49-F238E27FC236}">
                <a16:creationId xmlns:a16="http://schemas.microsoft.com/office/drawing/2014/main" id="{805346E4-7C16-F250-7768-2ED3F1831D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197" y="2977611"/>
            <a:ext cx="3762648" cy="2675660"/>
          </a:xfrm>
          <a:prstGeom prst="rect">
            <a:avLst/>
          </a:prstGeom>
        </p:spPr>
      </p:pic>
    </p:spTree>
    <p:extLst>
      <p:ext uri="{BB962C8B-B14F-4D97-AF65-F5344CB8AC3E}">
        <p14:creationId xmlns:p14="http://schemas.microsoft.com/office/powerpoint/2010/main" val="3971298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smtClean="0"/>
              <a:t>Syftet är att väcka nyfikenhet inför omställningen till nya socialtjänstlagen och den verksamhetsutveckling det innebär utifrån kartläggningens tre områden. </a:t>
            </a:r>
          </a:p>
          <a:p>
            <a:r>
              <a:rPr lang="sv-SE" dirty="0"/>
              <a:t>A</a:t>
            </a:r>
            <a:r>
              <a:rPr lang="sv-SE" dirty="0" smtClean="0"/>
              <a:t>tt lära sig att navigera i och söka information i kartläggningens resultat</a:t>
            </a:r>
          </a:p>
          <a:p>
            <a:r>
              <a:rPr lang="sv-SE" b="1" dirty="0" smtClean="0"/>
              <a:t>Utifrån resultatet diskutera (och ”ta hem”):</a:t>
            </a:r>
          </a:p>
          <a:p>
            <a:pPr>
              <a:buFontTx/>
              <a:buChar char="-"/>
            </a:pPr>
            <a:r>
              <a:rPr lang="sv-SE" dirty="0" smtClean="0"/>
              <a:t>Vilka insatser är intressanta att ge utan biståndsbeslut?</a:t>
            </a:r>
          </a:p>
          <a:p>
            <a:pPr>
              <a:buFontTx/>
              <a:buChar char="-"/>
            </a:pPr>
            <a:r>
              <a:rPr lang="sv-SE" dirty="0" smtClean="0"/>
              <a:t>Vilka insatser kan vi ge genom avtalssamverkan?</a:t>
            </a:r>
          </a:p>
          <a:p>
            <a:pPr>
              <a:buFontTx/>
              <a:buChar char="-"/>
            </a:pPr>
            <a:r>
              <a:rPr lang="sv-SE" dirty="0" smtClean="0"/>
              <a:t>Vilka insatser kan vi erbjuda digitalt?</a:t>
            </a:r>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31</a:t>
            </a:fld>
            <a:endParaRPr lang="sv-SE" dirty="0"/>
          </a:p>
        </p:txBody>
      </p:sp>
      <p:sp>
        <p:nvSpPr>
          <p:cNvPr id="6" name="Rubrik 5"/>
          <p:cNvSpPr>
            <a:spLocks noGrp="1"/>
          </p:cNvSpPr>
          <p:nvPr>
            <p:ph type="title"/>
          </p:nvPr>
        </p:nvSpPr>
        <p:spPr/>
        <p:txBody>
          <a:bodyPr/>
          <a:lstStyle/>
          <a:p>
            <a:r>
              <a:rPr lang="sv-SE" dirty="0" smtClean="0"/>
              <a:t>Syftet med workshop</a:t>
            </a:r>
            <a:endParaRPr lang="sv-SE" dirty="0"/>
          </a:p>
        </p:txBody>
      </p:sp>
      <p:pic>
        <p:nvPicPr>
          <p:cNvPr id="7" name="Bildobjekt 6" descr="En bild som visar text, logotyp, Grafik, Teckensnitt&#10;&#10;Automatiskt genererad beskrivning">
            <a:extLst>
              <a:ext uri="{FF2B5EF4-FFF2-40B4-BE49-F238E27FC236}">
                <a16:creationId xmlns:a16="http://schemas.microsoft.com/office/drawing/2014/main" id="{2D2BD0D8-EDC9-BA9F-074E-B9D56FA2E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8266" y="3703631"/>
            <a:ext cx="3730387" cy="2652719"/>
          </a:xfrm>
          <a:prstGeom prst="rect">
            <a:avLst/>
          </a:prstGeom>
        </p:spPr>
      </p:pic>
    </p:spTree>
    <p:extLst>
      <p:ext uri="{BB962C8B-B14F-4D97-AF65-F5344CB8AC3E}">
        <p14:creationId xmlns:p14="http://schemas.microsoft.com/office/powerpoint/2010/main" val="3226545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Målgrupp Workshop</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r>
              <a:rPr lang="sv-SE" dirty="0" smtClean="0"/>
              <a:t>Hur ni </a:t>
            </a:r>
            <a:r>
              <a:rPr lang="sv-SE" dirty="0"/>
              <a:t>kan tänka kring vilken person/funktion </a:t>
            </a:r>
            <a:r>
              <a:rPr lang="sv-SE" dirty="0" smtClean="0"/>
              <a:t>ni </a:t>
            </a:r>
            <a:r>
              <a:rPr lang="sv-SE" dirty="0"/>
              <a:t>ska utse att delta från </a:t>
            </a:r>
            <a:r>
              <a:rPr lang="sv-SE" dirty="0" smtClean="0"/>
              <a:t>er organisation</a:t>
            </a:r>
            <a:r>
              <a:rPr lang="sv-SE" dirty="0"/>
              <a:t>, </a:t>
            </a:r>
            <a:endParaRPr lang="sv-SE" dirty="0" smtClean="0"/>
          </a:p>
          <a:p>
            <a:pPr marL="0" indent="0">
              <a:buNone/>
            </a:pPr>
            <a:r>
              <a:rPr lang="sv-SE" dirty="0" smtClean="0"/>
              <a:t>välj </a:t>
            </a:r>
            <a:r>
              <a:rPr lang="sv-SE" dirty="0"/>
              <a:t>personer </a:t>
            </a:r>
            <a:r>
              <a:rPr lang="sv-SE" dirty="0" smtClean="0"/>
              <a:t>som:</a:t>
            </a:r>
            <a:endParaRPr lang="sv-SE" dirty="0"/>
          </a:p>
          <a:p>
            <a:pPr lvl="0">
              <a:buFont typeface="Wingdings" panose="05000000000000000000" pitchFamily="2" charset="2"/>
              <a:buChar char="ü"/>
            </a:pPr>
            <a:r>
              <a:rPr lang="sv-SE" dirty="0"/>
              <a:t>Personer som har i uppdrag att driva eventuellt fortsatt arbete i kommunen utifrån materialet. (t.ex. strateg, projektledare, processledare, verksamhetsutvecklare).</a:t>
            </a:r>
          </a:p>
          <a:p>
            <a:pPr lvl="0">
              <a:buFont typeface="Wingdings" panose="05000000000000000000" pitchFamily="2" charset="2"/>
              <a:buChar char="ü"/>
            </a:pPr>
            <a:r>
              <a:rPr lang="sv-SE" dirty="0"/>
              <a:t>Personer med sakkunskap från något av de verksamhetsområden som kartlagts och/eller som kan hantera frågeställningar övergripande för socialtjänsten. </a:t>
            </a:r>
          </a:p>
          <a:p>
            <a:pPr lvl="0">
              <a:buFont typeface="Wingdings" panose="05000000000000000000" pitchFamily="2" charset="2"/>
              <a:buChar char="ü"/>
            </a:pPr>
            <a:r>
              <a:rPr lang="sv-SE" dirty="0"/>
              <a:t>Har uppdrag att informera och förankra med överordnad nivå i kommunen, t.ex. med socialförvaltningens ledningsgrupp eller dylik gruppering. </a:t>
            </a:r>
          </a:p>
          <a:p>
            <a:pPr marL="0" indent="0">
              <a:buNone/>
            </a:pPr>
            <a:r>
              <a:rPr lang="sv-SE" dirty="0" smtClean="0"/>
              <a:t/>
            </a:r>
            <a:br>
              <a:rPr lang="sv-SE" dirty="0" smtClean="0"/>
            </a:br>
            <a:endParaRPr lang="sv-SE" dirty="0"/>
          </a:p>
        </p:txBody>
      </p:sp>
    </p:spTree>
    <p:extLst>
      <p:ext uri="{BB962C8B-B14F-4D97-AF65-F5344CB8AC3E}">
        <p14:creationId xmlns:p14="http://schemas.microsoft.com/office/powerpoint/2010/main" val="180809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Fördelningslista</a:t>
            </a:r>
            <a:endParaRPr lang="sv-SE" dirty="0"/>
          </a:p>
        </p:txBody>
      </p:sp>
      <p:graphicFrame>
        <p:nvGraphicFramePr>
          <p:cNvPr id="4" name="Platshållare för innehåll 3"/>
          <p:cNvGraphicFramePr>
            <a:graphicFrameLocks noGrp="1"/>
          </p:cNvGraphicFramePr>
          <p:nvPr>
            <p:ph idx="1"/>
            <p:extLst/>
          </p:nvPr>
        </p:nvGraphicFramePr>
        <p:xfrm>
          <a:off x="775137" y="2414562"/>
          <a:ext cx="10515600" cy="2560320"/>
        </p:xfrm>
        <a:graphic>
          <a:graphicData uri="http://schemas.openxmlformats.org/drawingml/2006/table">
            <a:tbl>
              <a:tblPr firstRow="1" bandRow="1">
                <a:tableStyleId>{5FD0F851-EC5A-4D38-B0AD-8093EC10F338}</a:tableStyleId>
              </a:tblPr>
              <a:tblGrid>
                <a:gridCol w="2628900">
                  <a:extLst>
                    <a:ext uri="{9D8B030D-6E8A-4147-A177-3AD203B41FA5}">
                      <a16:colId xmlns:a16="http://schemas.microsoft.com/office/drawing/2014/main" val="1358283530"/>
                    </a:ext>
                  </a:extLst>
                </a:gridCol>
                <a:gridCol w="2628900">
                  <a:extLst>
                    <a:ext uri="{9D8B030D-6E8A-4147-A177-3AD203B41FA5}">
                      <a16:colId xmlns:a16="http://schemas.microsoft.com/office/drawing/2014/main" val="365836675"/>
                    </a:ext>
                  </a:extLst>
                </a:gridCol>
                <a:gridCol w="2628900">
                  <a:extLst>
                    <a:ext uri="{9D8B030D-6E8A-4147-A177-3AD203B41FA5}">
                      <a16:colId xmlns:a16="http://schemas.microsoft.com/office/drawing/2014/main" val="1876354732"/>
                    </a:ext>
                  </a:extLst>
                </a:gridCol>
                <a:gridCol w="2628900">
                  <a:extLst>
                    <a:ext uri="{9D8B030D-6E8A-4147-A177-3AD203B41FA5}">
                      <a16:colId xmlns:a16="http://schemas.microsoft.com/office/drawing/2014/main" val="3321876989"/>
                    </a:ext>
                  </a:extLst>
                </a:gridCol>
              </a:tblGrid>
              <a:tr h="370840">
                <a:tc>
                  <a:txBody>
                    <a:bodyPr/>
                    <a:lstStyle/>
                    <a:p>
                      <a:r>
                        <a:rPr lang="sv-SE" b="1" dirty="0" smtClean="0"/>
                        <a:t>Kommun (antal platser)</a:t>
                      </a:r>
                      <a:endParaRPr lang="sv-S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Gagnef (2)</a:t>
                      </a:r>
                    </a:p>
                    <a:p>
                      <a:endParaRPr lang="sv-SE"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Malung-Sälen (2)</a:t>
                      </a:r>
                    </a:p>
                    <a:p>
                      <a:endParaRPr lang="sv-SE"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Smedjebacken (2)</a:t>
                      </a:r>
                    </a:p>
                    <a:p>
                      <a:endParaRPr lang="sv-SE" b="0" dirty="0"/>
                    </a:p>
                  </a:txBody>
                  <a:tcPr/>
                </a:tc>
                <a:extLst>
                  <a:ext uri="{0D108BD9-81ED-4DB2-BD59-A6C34878D82A}">
                    <a16:rowId xmlns:a16="http://schemas.microsoft.com/office/drawing/2014/main" val="14743729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Avesta (3)</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Hedemora (3)</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Mora (3)</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Säter (2)</a:t>
                      </a:r>
                    </a:p>
                  </a:txBody>
                  <a:tcPr/>
                </a:tc>
                <a:extLst>
                  <a:ext uri="{0D108BD9-81ED-4DB2-BD59-A6C34878D82A}">
                    <a16:rowId xmlns:a16="http://schemas.microsoft.com/office/drawing/2014/main" val="4080085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Borlän</a:t>
                      </a:r>
                      <a:r>
                        <a:rPr lang="sv-SE" baseline="0" dirty="0" smtClean="0"/>
                        <a:t>ge (4)</a:t>
                      </a:r>
                      <a:endParaRPr lang="sv-SE" dirty="0" smtClean="0"/>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Leksand (3)</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Orsa</a:t>
                      </a:r>
                      <a:r>
                        <a:rPr lang="sv-SE" baseline="0" dirty="0" smtClean="0"/>
                        <a:t> </a:t>
                      </a:r>
                      <a:r>
                        <a:rPr lang="sv-SE"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Vansbro (2)</a:t>
                      </a:r>
                    </a:p>
                  </a:txBody>
                  <a:tcPr/>
                </a:tc>
                <a:extLst>
                  <a:ext uri="{0D108BD9-81ED-4DB2-BD59-A6C34878D82A}">
                    <a16:rowId xmlns:a16="http://schemas.microsoft.com/office/drawing/2014/main" val="455695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Falun (4)</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Ludvika (3)</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Rättvik (2)</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Älvdalen (2)</a:t>
                      </a:r>
                    </a:p>
                  </a:txBody>
                  <a:tcPr/>
                </a:tc>
                <a:extLst>
                  <a:ext uri="{0D108BD9-81ED-4DB2-BD59-A6C34878D82A}">
                    <a16:rowId xmlns:a16="http://schemas.microsoft.com/office/drawing/2014/main" val="589802404"/>
                  </a:ext>
                </a:extLst>
              </a:tr>
            </a:tbl>
          </a:graphicData>
        </a:graphic>
      </p:graphicFrame>
    </p:spTree>
    <p:extLst>
      <p:ext uri="{BB962C8B-B14F-4D97-AF65-F5344CB8AC3E}">
        <p14:creationId xmlns:p14="http://schemas.microsoft.com/office/powerpoint/2010/main" val="209110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Workshop</a:t>
            </a:r>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3200" b="1" dirty="0" smtClean="0"/>
              <a:t>Tisdag 7 maj </a:t>
            </a:r>
            <a:r>
              <a:rPr lang="sv-SE" sz="3200" dirty="0" smtClean="0"/>
              <a:t>9:00-16:00</a:t>
            </a:r>
          </a:p>
          <a:p>
            <a:pPr marL="0" indent="0" algn="ctr">
              <a:buNone/>
            </a:pPr>
            <a:r>
              <a:rPr lang="sv-SE" sz="3200" dirty="0" smtClean="0"/>
              <a:t>Stängslet, Myntgatan 2, Falun</a:t>
            </a:r>
          </a:p>
          <a:p>
            <a:pPr marL="0" indent="0" algn="ctr">
              <a:buNone/>
            </a:pPr>
            <a:endParaRPr lang="sv-SE" sz="3200" dirty="0"/>
          </a:p>
          <a:p>
            <a:pPr marL="0" indent="0" algn="ctr">
              <a:buNone/>
            </a:pPr>
            <a:r>
              <a:rPr lang="sv-SE" sz="2800" dirty="0" smtClean="0"/>
              <a:t>Anmäl deltagande senast </a:t>
            </a:r>
            <a:r>
              <a:rPr lang="sv-SE" sz="2800" b="1" dirty="0" smtClean="0"/>
              <a:t>26 april </a:t>
            </a:r>
            <a:r>
              <a:rPr lang="sv-SE" sz="2800" dirty="0" smtClean="0"/>
              <a:t>via formulär</a:t>
            </a:r>
            <a:endParaRPr lang="sv-SE" sz="2800" dirty="0"/>
          </a:p>
          <a:p>
            <a:pPr marL="0" indent="0">
              <a:buNone/>
            </a:pPr>
            <a:endParaRPr lang="sv-SE" dirty="0" smtClean="0"/>
          </a:p>
        </p:txBody>
      </p:sp>
    </p:spTree>
    <p:extLst>
      <p:ext uri="{BB962C8B-B14F-4D97-AF65-F5344CB8AC3E}">
        <p14:creationId xmlns:p14="http://schemas.microsoft.com/office/powerpoint/2010/main" val="165346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pPr>
            <a:r>
              <a:rPr lang="sv-SE" smtClean="0"/>
              <a:t>Vad </a:t>
            </a:r>
            <a:r>
              <a:rPr lang="sv-SE" dirty="0" smtClean="0"/>
              <a:t>tänker ni om ”Kartläggningsinsatsen”? </a:t>
            </a:r>
          </a:p>
          <a:p>
            <a:pPr>
              <a:lnSpc>
                <a:spcPct val="100000"/>
              </a:lnSpc>
            </a:pPr>
            <a:r>
              <a:rPr lang="sv-SE" dirty="0" smtClean="0"/>
              <a:t>Vad </a:t>
            </a:r>
            <a:r>
              <a:rPr lang="sv-SE" dirty="0"/>
              <a:t>kan vi göra regionalt och lokalt för att möta upp reformen? </a:t>
            </a:r>
          </a:p>
          <a:p>
            <a:pPr>
              <a:lnSpc>
                <a:spcPct val="100000"/>
              </a:lnSpc>
            </a:pPr>
            <a:r>
              <a:rPr lang="sv-SE" dirty="0"/>
              <a:t>Vad gör vi redan, vad beh</a:t>
            </a:r>
            <a:r>
              <a:rPr lang="sv-SE" dirty="0" smtClean="0"/>
              <a:t>över </a:t>
            </a:r>
            <a:r>
              <a:rPr lang="sv-SE" dirty="0"/>
              <a:t>vi göra mer av? </a:t>
            </a:r>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2023-11-10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35</a:t>
            </a:fld>
            <a:endParaRPr lang="sv-SE" dirty="0"/>
          </a:p>
        </p:txBody>
      </p:sp>
      <p:sp>
        <p:nvSpPr>
          <p:cNvPr id="6" name="Rubrik 5"/>
          <p:cNvSpPr>
            <a:spLocks noGrp="1"/>
          </p:cNvSpPr>
          <p:nvPr>
            <p:ph type="title"/>
          </p:nvPr>
        </p:nvSpPr>
        <p:spPr/>
        <p:txBody>
          <a:bodyPr/>
          <a:lstStyle/>
          <a:p>
            <a:r>
              <a:rPr lang="sv-SE" dirty="0" smtClean="0"/>
              <a:t>Dialog</a:t>
            </a:r>
            <a:endParaRPr lang="sv-SE" dirty="0"/>
          </a:p>
        </p:txBody>
      </p:sp>
    </p:spTree>
    <p:extLst>
      <p:ext uri="{BB962C8B-B14F-4D97-AF65-F5344CB8AC3E}">
        <p14:creationId xmlns:p14="http://schemas.microsoft.com/office/powerpoint/2010/main" val="268095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p:txBody>
          <a:bodyPr/>
          <a:lstStyle/>
          <a:p>
            <a:r>
              <a:rPr lang="sv-SE" dirty="0"/>
              <a:t>Framtidens socialtjänst – på väg mot en hållbar socialtjänst</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664232" y="2423482"/>
            <a:ext cx="9609825" cy="3917160"/>
          </a:xfrm>
        </p:spPr>
        <p:txBody>
          <a:bodyPr/>
          <a:lstStyle/>
          <a:p>
            <a:pPr marL="30163" indent="0">
              <a:buNone/>
            </a:pPr>
            <a:r>
              <a:rPr lang="sv-SE" b="1" dirty="0"/>
              <a:t>De större förslagen bildar en helhet där samtliga delar är beroende av och förutsätter varandra.</a:t>
            </a:r>
          </a:p>
          <a:p>
            <a:pPr lvl="1">
              <a:buFont typeface="Arial" panose="020B0604020202020204" pitchFamily="34" charset="0"/>
              <a:buChar char="•"/>
            </a:pPr>
            <a:r>
              <a:rPr lang="sv-SE" sz="2400" dirty="0"/>
              <a:t>Främja jämlika och </a:t>
            </a:r>
            <a:r>
              <a:rPr lang="sv-SE" sz="2400" b="1" dirty="0"/>
              <a:t>jämställda </a:t>
            </a:r>
            <a:r>
              <a:rPr lang="sv-SE" sz="2400" dirty="0"/>
              <a:t>levnadsvillkor</a:t>
            </a:r>
          </a:p>
          <a:p>
            <a:pPr lvl="1">
              <a:buFont typeface="Arial" panose="020B0604020202020204" pitchFamily="34" charset="0"/>
              <a:buChar char="•"/>
            </a:pPr>
            <a:r>
              <a:rPr lang="sv-SE" sz="2400" i="1" dirty="0"/>
              <a:t>Förebyggande</a:t>
            </a:r>
            <a:r>
              <a:rPr lang="sv-SE" sz="2400" dirty="0"/>
              <a:t> perspektiv och vara lätt </a:t>
            </a:r>
            <a:r>
              <a:rPr lang="sv-SE" sz="2400" b="1" dirty="0"/>
              <a:t>tillgänglig</a:t>
            </a:r>
          </a:p>
          <a:p>
            <a:pPr lvl="1">
              <a:buFont typeface="Arial" panose="020B0604020202020204" pitchFamily="34" charset="0"/>
              <a:buChar char="•"/>
            </a:pPr>
            <a:r>
              <a:rPr lang="sv-SE" sz="2400" b="1" dirty="0"/>
              <a:t>Samhällsplanering</a:t>
            </a:r>
            <a:r>
              <a:rPr lang="sv-SE" sz="2400" dirty="0"/>
              <a:t> och planering av insatser för enskilda inom alla verksamhetsområden</a:t>
            </a:r>
          </a:p>
          <a:p>
            <a:pPr lvl="1">
              <a:buFont typeface="Arial" panose="020B0604020202020204" pitchFamily="34" charset="0"/>
              <a:buChar char="•"/>
            </a:pPr>
            <a:r>
              <a:rPr lang="sv-SE" sz="2400" b="1" dirty="0"/>
              <a:t>Kunskapsbaserad</a:t>
            </a:r>
            <a:r>
              <a:rPr lang="sv-SE" sz="2400" dirty="0"/>
              <a:t> – vetenskap och beprövad erfarenhet</a:t>
            </a:r>
          </a:p>
          <a:p>
            <a:pPr lvl="1">
              <a:buFont typeface="Arial" panose="020B0604020202020204" pitchFamily="34" charset="0"/>
              <a:buChar char="•"/>
            </a:pPr>
            <a:r>
              <a:rPr lang="sv-SE" sz="2400" dirty="0"/>
              <a:t>Möjlighet att tillhandahålla insatser </a:t>
            </a:r>
            <a:r>
              <a:rPr lang="sv-SE" sz="2400" b="1" dirty="0"/>
              <a:t>utan behovsprövning</a:t>
            </a:r>
          </a:p>
          <a:p>
            <a:pPr lvl="1">
              <a:buFont typeface="Arial" panose="020B0604020202020204" pitchFamily="34" charset="0"/>
              <a:buChar char="•"/>
            </a:pPr>
            <a:r>
              <a:rPr lang="sv-SE" sz="2400" dirty="0"/>
              <a:t>En ny lag om s</a:t>
            </a:r>
            <a:r>
              <a:rPr lang="sv-SE" sz="2400" b="1" dirty="0"/>
              <a:t>ocialtjänstdataregister</a:t>
            </a:r>
            <a:r>
              <a:rPr lang="sv-SE" sz="2400" dirty="0"/>
              <a:t> - utreds</a:t>
            </a:r>
          </a:p>
          <a:p>
            <a:pPr marL="457200" lvl="1" indent="0">
              <a:buNone/>
            </a:pPr>
            <a:endParaRPr lang="sv-SE" sz="2400" dirty="0"/>
          </a:p>
          <a:p>
            <a:pPr lvl="1">
              <a:buFont typeface="Arial" panose="020B0604020202020204" pitchFamily="34" charset="0"/>
              <a:buChar char="•"/>
            </a:pPr>
            <a:endParaRPr lang="sv-SE" sz="22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003503" y="3448490"/>
            <a:ext cx="4140000" cy="1287179"/>
          </a:xfrm>
          <a:prstGeom prst="rect">
            <a:avLst/>
          </a:prstGeom>
        </p:spPr>
      </p:pic>
    </p:spTree>
    <p:extLst>
      <p:ext uri="{BB962C8B-B14F-4D97-AF65-F5344CB8AC3E}">
        <p14:creationId xmlns:p14="http://schemas.microsoft.com/office/powerpoint/2010/main" val="35291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874602"/>
            <a:ext cx="10067935" cy="1231392"/>
          </a:xfrm>
        </p:spPr>
        <p:txBody>
          <a:bodyPr/>
          <a:lstStyle/>
          <a:p>
            <a:r>
              <a:rPr lang="sv-SE" dirty="0"/>
              <a:t>Socialtjänstens mål och inriktning </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3" y="2105994"/>
            <a:ext cx="8488477" cy="4463248"/>
          </a:xfrm>
        </p:spPr>
        <p:txBody>
          <a:bodyPr/>
          <a:lstStyle/>
          <a:p>
            <a:pPr marL="30163" indent="0">
              <a:buNone/>
            </a:pPr>
            <a:endParaRPr lang="sv-SE" b="1" dirty="0"/>
          </a:p>
          <a:p>
            <a:pPr marL="30163" indent="0">
              <a:buNone/>
            </a:pPr>
            <a:r>
              <a:rPr lang="sv-SE" b="1" dirty="0"/>
              <a:t>Jämställdhet</a:t>
            </a:r>
          </a:p>
          <a:p>
            <a:pPr marL="30163" indent="0">
              <a:buNone/>
            </a:pPr>
            <a:r>
              <a:rPr lang="sv-SE" dirty="0"/>
              <a:t>Portalparagrafen utökas till att socialtjänsten ska främja ”</a:t>
            </a:r>
            <a:r>
              <a:rPr lang="sv-SE" i="1" dirty="0"/>
              <a:t>jämställda</a:t>
            </a:r>
            <a:r>
              <a:rPr lang="sv-SE" dirty="0"/>
              <a:t> och jämlika levnadsvillkor”.</a:t>
            </a:r>
          </a:p>
          <a:p>
            <a:pPr marL="30163" indent="0">
              <a:buNone/>
            </a:pPr>
            <a:r>
              <a:rPr lang="sv-SE" b="1" dirty="0"/>
              <a:t>Förebyggande och lätt tillgänglig</a:t>
            </a:r>
          </a:p>
          <a:p>
            <a:pPr marL="30163" indent="0">
              <a:buNone/>
            </a:pPr>
            <a:r>
              <a:rPr lang="sv-SE" dirty="0"/>
              <a:t>Socialtjänsten </a:t>
            </a:r>
            <a:r>
              <a:rPr lang="sv-SE" b="1" i="1" dirty="0"/>
              <a:t>ska</a:t>
            </a:r>
            <a:r>
              <a:rPr lang="sv-SE" dirty="0"/>
              <a:t> ha ett </a:t>
            </a:r>
            <a:r>
              <a:rPr lang="sv-SE" i="1" dirty="0"/>
              <a:t>förebyggande perspektiv </a:t>
            </a:r>
            <a:r>
              <a:rPr lang="sv-SE" dirty="0"/>
              <a:t>och </a:t>
            </a:r>
            <a:r>
              <a:rPr lang="sv-SE" i="1" dirty="0"/>
              <a:t>inriktas på att vara lätt tillgänglig</a:t>
            </a:r>
            <a:r>
              <a:rPr lang="sv-SE" dirty="0"/>
              <a:t>.</a:t>
            </a:r>
          </a:p>
          <a:p>
            <a:pPr marL="30163" indent="0">
              <a:buNone/>
            </a:pPr>
            <a:endParaRPr lang="sv-SE" dirty="0"/>
          </a:p>
          <a:p>
            <a:pPr marL="30163" indent="0">
              <a:buNone/>
            </a:pPr>
            <a:endParaRPr lang="sv-SE" b="1" dirty="0"/>
          </a:p>
          <a:p>
            <a:pPr marL="30163" indent="0">
              <a:buNone/>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lvl="1">
              <a:buFont typeface="Arial" panose="020B0604020202020204" pitchFamily="34" charset="0"/>
              <a:buChar char="•"/>
            </a:pPr>
            <a:endParaRPr lang="sv-SE" dirty="0"/>
          </a:p>
          <a:p>
            <a:pPr lvl="1">
              <a:buFont typeface="Arial" panose="020B0604020202020204" pitchFamily="34" charset="0"/>
              <a:buChar char="•"/>
            </a:pPr>
            <a:endParaRPr lang="sv-SE" dirty="0"/>
          </a:p>
        </p:txBody>
      </p:sp>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6668" r="12866"/>
          <a:stretch/>
        </p:blipFill>
        <p:spPr>
          <a:xfrm>
            <a:off x="9817883" y="2332400"/>
            <a:ext cx="1944000" cy="3901400"/>
          </a:xfrm>
          <a:prstGeom prst="rect">
            <a:avLst/>
          </a:prstGeom>
        </p:spPr>
      </p:pic>
    </p:spTree>
    <p:extLst>
      <p:ext uri="{BB962C8B-B14F-4D97-AF65-F5344CB8AC3E}">
        <p14:creationId xmlns:p14="http://schemas.microsoft.com/office/powerpoint/2010/main" val="42187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Medverkan i samhällsplaneringen</a:t>
            </a:r>
          </a:p>
        </p:txBody>
      </p:sp>
      <p:sp>
        <p:nvSpPr>
          <p:cNvPr id="3" name="Platshållare för innehåll 2"/>
          <p:cNvSpPr>
            <a:spLocks noGrp="1"/>
          </p:cNvSpPr>
          <p:nvPr>
            <p:ph idx="1"/>
          </p:nvPr>
        </p:nvSpPr>
        <p:spPr>
          <a:xfrm>
            <a:off x="664233" y="2214569"/>
            <a:ext cx="6470494" cy="4029820"/>
          </a:xfrm>
        </p:spPr>
        <p:txBody>
          <a:bodyPr/>
          <a:lstStyle/>
          <a:p>
            <a:pPr>
              <a:buFont typeface="Arial" panose="020B0604020202020204" pitchFamily="34" charset="0"/>
              <a:buChar char="•"/>
            </a:pPr>
            <a:endParaRPr lang="sv-SE" dirty="0"/>
          </a:p>
          <a:p>
            <a:pPr>
              <a:buFont typeface="Arial" panose="020B0604020202020204" pitchFamily="34" charset="0"/>
              <a:buChar char="•"/>
            </a:pPr>
            <a:r>
              <a:rPr lang="sv-SE" dirty="0"/>
              <a:t>Socialtjänstens medverkan i samhällsplaneringen ska stärkas.</a:t>
            </a:r>
          </a:p>
          <a:p>
            <a:pPr lvl="1">
              <a:buFont typeface="Courier New" panose="02070309020205020404" pitchFamily="49" charset="0"/>
              <a:buChar char="o"/>
            </a:pPr>
            <a:r>
              <a:rPr lang="sv-SE" dirty="0"/>
              <a:t>Ingen ändring i </a:t>
            </a:r>
            <a:r>
              <a:rPr lang="sv-SE" dirty="0" err="1"/>
              <a:t>SoL</a:t>
            </a:r>
            <a:r>
              <a:rPr lang="sv-SE" dirty="0"/>
              <a:t>, däremot i plan- och bygglagen (PBL)</a:t>
            </a:r>
          </a:p>
          <a:p>
            <a:pPr>
              <a:buFont typeface="Arial" panose="020B0604020202020204" pitchFamily="34" charset="0"/>
              <a:buChar char="•"/>
            </a:pPr>
            <a:r>
              <a:rPr lang="sv-SE" dirty="0"/>
              <a:t>Avsikten är att tillföra social sakkunskap och underlag till samhällsplaneringen, bl.a. avseende hemlöshet, segregation, ungdomskriminalitet.</a:t>
            </a:r>
          </a:p>
          <a:p>
            <a:pPr>
              <a:buFont typeface="Arial" panose="020B0604020202020204" pitchFamily="34" charset="0"/>
              <a:buChar char="•"/>
            </a:pPr>
            <a:endParaRPr lang="sv-SE" dirty="0"/>
          </a:p>
          <a:p>
            <a:pPr marL="30163"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727" y="1600006"/>
            <a:ext cx="5004000" cy="3847173"/>
          </a:xfrm>
          <a:prstGeom prst="rect">
            <a:avLst/>
          </a:prstGeom>
        </p:spPr>
      </p:pic>
    </p:spTree>
    <p:extLst>
      <p:ext uri="{BB962C8B-B14F-4D97-AF65-F5344CB8AC3E}">
        <p14:creationId xmlns:p14="http://schemas.microsoft.com/office/powerpoint/2010/main" val="93170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kunskapsbaserad socialtjänst</a:t>
            </a:r>
          </a:p>
        </p:txBody>
      </p:sp>
      <p:sp>
        <p:nvSpPr>
          <p:cNvPr id="3" name="Platshållare för innehåll 2"/>
          <p:cNvSpPr>
            <a:spLocks noGrp="1"/>
          </p:cNvSpPr>
          <p:nvPr>
            <p:ph idx="1"/>
          </p:nvPr>
        </p:nvSpPr>
        <p:spPr>
          <a:xfrm>
            <a:off x="664232" y="2105994"/>
            <a:ext cx="7336767" cy="4027678"/>
          </a:xfrm>
        </p:spPr>
        <p:txBody>
          <a:bodyPr/>
          <a:lstStyle/>
          <a:p>
            <a:pPr>
              <a:buFont typeface="Arial" panose="020B0604020202020204" pitchFamily="34" charset="0"/>
              <a:buChar char="•"/>
            </a:pPr>
            <a:endParaRPr lang="sv-SE" dirty="0"/>
          </a:p>
          <a:p>
            <a:pPr>
              <a:buFont typeface="Arial" panose="020B0604020202020204" pitchFamily="34" charset="0"/>
              <a:buChar char="•"/>
            </a:pPr>
            <a:r>
              <a:rPr lang="sv-SE" dirty="0"/>
              <a:t>Verksamheten ska bedrivas i överensstämmelse med vetenskap och beprövad erfarenhet.</a:t>
            </a:r>
          </a:p>
          <a:p>
            <a:pPr>
              <a:buFont typeface="Arial" panose="020B0604020202020204" pitchFamily="34" charset="0"/>
              <a:buChar char="•"/>
            </a:pPr>
            <a:r>
              <a:rPr lang="sv-SE" sz="2200" dirty="0"/>
              <a:t>Den regionala nivån behöver stärkas – en utredning bör tillsättas om hur en fungerande och effektiv kunskapsstyrning mellan kommuner/staten säkerställs.</a:t>
            </a:r>
          </a:p>
          <a:p>
            <a:pPr>
              <a:buFont typeface="Arial" panose="020B0604020202020204" pitchFamily="34" charset="0"/>
              <a:buChar char="•"/>
            </a:pPr>
            <a:r>
              <a:rPr lang="sv-SE" sz="2200" dirty="0"/>
              <a:t>Behov av översyn av professionens roll och beslutsordningen.</a:t>
            </a:r>
          </a:p>
          <a:p>
            <a:pPr>
              <a:buFont typeface="Arial" panose="020B0604020202020204" pitchFamily="34" charset="0"/>
              <a:buChar char="•"/>
            </a:pPr>
            <a:endParaRPr lang="sv-SE" sz="2200" dirty="0"/>
          </a:p>
        </p:txBody>
      </p:sp>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r="8373"/>
          <a:stretch/>
        </p:blipFill>
        <p:spPr>
          <a:xfrm>
            <a:off x="8000999" y="2769886"/>
            <a:ext cx="4068000" cy="3189232"/>
          </a:xfrm>
          <a:prstGeom prst="rect">
            <a:avLst/>
          </a:prstGeom>
        </p:spPr>
      </p:pic>
    </p:spTree>
    <p:extLst>
      <p:ext uri="{BB962C8B-B14F-4D97-AF65-F5344CB8AC3E}">
        <p14:creationId xmlns:p14="http://schemas.microsoft.com/office/powerpoint/2010/main" val="15980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10212314" cy="846311"/>
          </a:xfrm>
        </p:spPr>
        <p:txBody>
          <a:bodyPr/>
          <a:lstStyle/>
          <a:p>
            <a:r>
              <a:rPr lang="sv-SE" dirty="0"/>
              <a:t>Insatser utan behovsprövning (I)</a:t>
            </a:r>
          </a:p>
        </p:txBody>
      </p:sp>
      <p:sp>
        <p:nvSpPr>
          <p:cNvPr id="3" name="Platshållare för innehåll 2"/>
          <p:cNvSpPr>
            <a:spLocks noGrp="1"/>
          </p:cNvSpPr>
          <p:nvPr>
            <p:ph idx="1"/>
          </p:nvPr>
        </p:nvSpPr>
        <p:spPr>
          <a:xfrm>
            <a:off x="664232" y="1720913"/>
            <a:ext cx="9609825" cy="4494692"/>
          </a:xfrm>
        </p:spPr>
        <p:txBody>
          <a:bodyPr/>
          <a:lstStyle/>
          <a:p>
            <a:pPr marL="30163" indent="0">
              <a:buNone/>
            </a:pPr>
            <a:r>
              <a:rPr lang="sv-SE" dirty="0"/>
              <a:t>Nytt sätt att tillhandahålla insatser</a:t>
            </a:r>
          </a:p>
          <a:p>
            <a:pPr>
              <a:buFont typeface="Arial" panose="020B0604020202020204" pitchFamily="34" charset="0"/>
              <a:buChar char="•"/>
            </a:pPr>
            <a:r>
              <a:rPr lang="sv-SE" dirty="0"/>
              <a:t>Komplement till nuvarande ordning med biståndsbeslut. </a:t>
            </a:r>
          </a:p>
          <a:p>
            <a:pPr>
              <a:buFont typeface="Arial" panose="020B0604020202020204" pitchFamily="34" charset="0"/>
              <a:buChar char="•"/>
            </a:pPr>
            <a:r>
              <a:rPr lang="sv-SE" dirty="0"/>
              <a:t>Befogenhet för socialnämnden att besluta att en eller flera insatser kan tillhandahållas utan föregående individuell behovsprövning.</a:t>
            </a:r>
          </a:p>
          <a:p>
            <a:pPr>
              <a:buFont typeface="Arial" panose="020B0604020202020204" pitchFamily="34" charset="0"/>
              <a:buChar char="•"/>
            </a:pPr>
            <a:r>
              <a:rPr lang="sv-SE" dirty="0"/>
              <a:t>Skyldighet att informera om rätten att ansöka om bistånd. </a:t>
            </a:r>
          </a:p>
          <a:p>
            <a:pPr>
              <a:buFont typeface="Arial" panose="020B0604020202020204" pitchFamily="34" charset="0"/>
              <a:buChar char="•"/>
            </a:pPr>
            <a:r>
              <a:rPr lang="sv-SE" dirty="0"/>
              <a:t>Omfattas av socialtjänstlagens krav på dokumentation</a:t>
            </a:r>
          </a:p>
          <a:p>
            <a:pPr marL="773113" lvl="2" indent="-285750">
              <a:spcAft>
                <a:spcPts val="1200"/>
              </a:spcAft>
              <a:buFont typeface="Courier New" panose="02070309020205020404" pitchFamily="49" charset="0"/>
              <a:buChar char="o"/>
            </a:pPr>
            <a:r>
              <a:rPr lang="sv-SE" dirty="0"/>
              <a:t>Socialnämnden får, om det finns särskilda skäl, bestämma att enskilds personliga förhållanden inte ska dokumenteras vid en insats.</a:t>
            </a:r>
          </a:p>
          <a:p>
            <a:pPr marL="373063" lvl="1" indent="-342900">
              <a:spcAft>
                <a:spcPts val="1200"/>
              </a:spcAft>
              <a:buFont typeface="Arial" panose="020B0604020202020204" pitchFamily="34" charset="0"/>
              <a:buChar char="•"/>
            </a:pPr>
            <a:r>
              <a:rPr lang="sv-SE" sz="2400" dirty="0"/>
              <a:t>Insatser ska kunna tillhandahållas till den som fyllt 15 år oberoende av vårdnadshavarens samtycke. </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057" y="2105994"/>
            <a:ext cx="1584000" cy="3863002"/>
          </a:xfrm>
          <a:prstGeom prst="rect">
            <a:avLst/>
          </a:prstGeom>
        </p:spPr>
      </p:pic>
    </p:spTree>
    <p:extLst>
      <p:ext uri="{BB962C8B-B14F-4D97-AF65-F5344CB8AC3E}">
        <p14:creationId xmlns:p14="http://schemas.microsoft.com/office/powerpoint/2010/main" val="23457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10140125" cy="1231392"/>
          </a:xfrm>
        </p:spPr>
        <p:txBody>
          <a:bodyPr/>
          <a:lstStyle/>
          <a:p>
            <a:r>
              <a:rPr lang="sv-SE" dirty="0"/>
              <a:t>Insatser utan behovsprövning (II)</a:t>
            </a:r>
          </a:p>
        </p:txBody>
      </p:sp>
      <p:sp>
        <p:nvSpPr>
          <p:cNvPr id="3" name="Platshållare för innehåll 2"/>
          <p:cNvSpPr>
            <a:spLocks noGrp="1"/>
          </p:cNvSpPr>
          <p:nvPr>
            <p:ph idx="1"/>
          </p:nvPr>
        </p:nvSpPr>
        <p:spPr>
          <a:xfrm>
            <a:off x="664232" y="2008505"/>
            <a:ext cx="9189631" cy="4584799"/>
          </a:xfrm>
        </p:spPr>
        <p:txBody>
          <a:bodyPr/>
          <a:lstStyle/>
          <a:p>
            <a:pPr>
              <a:buFont typeface="Arial" panose="020B0604020202020204" pitchFamily="34" charset="0"/>
              <a:buChar char="•"/>
            </a:pPr>
            <a:endParaRPr lang="sv-SE" dirty="0"/>
          </a:p>
          <a:p>
            <a:pPr>
              <a:buFont typeface="Arial" panose="020B0604020202020204" pitchFamily="34" charset="0"/>
              <a:buChar char="•"/>
            </a:pPr>
            <a:r>
              <a:rPr lang="sv-SE" dirty="0"/>
              <a:t>Insatser som inte omfattas av förslaget</a:t>
            </a:r>
          </a:p>
          <a:p>
            <a:pPr lvl="1">
              <a:buFont typeface="Courier New" panose="02070309020205020404" pitchFamily="49" charset="0"/>
              <a:buChar char="o"/>
            </a:pPr>
            <a:r>
              <a:rPr lang="sv-SE" dirty="0"/>
              <a:t>kontaktperson, kontaktfamilj eller kvalificerad kontaktperson,</a:t>
            </a:r>
          </a:p>
          <a:p>
            <a:pPr lvl="1">
              <a:buFont typeface="Courier New" panose="02070309020205020404" pitchFamily="49" charset="0"/>
              <a:buChar char="o"/>
            </a:pPr>
            <a:r>
              <a:rPr lang="sv-SE" dirty="0"/>
              <a:t>vård i familjehem,</a:t>
            </a:r>
          </a:p>
          <a:p>
            <a:pPr lvl="1">
              <a:buFont typeface="Courier New" panose="02070309020205020404" pitchFamily="49" charset="0"/>
              <a:buChar char="o"/>
            </a:pPr>
            <a:r>
              <a:rPr lang="sv-SE" dirty="0"/>
              <a:t>vård i sådana hem som avses i 12 § LVU samt 22 och 23 §§ LVM,</a:t>
            </a:r>
          </a:p>
          <a:p>
            <a:pPr lvl="1">
              <a:buFont typeface="Courier New" panose="02070309020205020404" pitchFamily="49" charset="0"/>
              <a:buChar char="o"/>
            </a:pPr>
            <a:r>
              <a:rPr lang="sv-SE" dirty="0"/>
              <a:t>vård av barn i jourhem, stödboende eller andra hem för vård eller boende än sådana som avses i 3,</a:t>
            </a:r>
          </a:p>
          <a:p>
            <a:pPr lvl="1">
              <a:buFont typeface="Courier New" panose="02070309020205020404" pitchFamily="49" charset="0"/>
              <a:buChar char="o"/>
            </a:pPr>
            <a:r>
              <a:rPr lang="sv-SE" dirty="0"/>
              <a:t>stadigvarande plats i </a:t>
            </a:r>
            <a:r>
              <a:rPr lang="sv-SE" i="1" dirty="0"/>
              <a:t>särskilda boendeformer för omvårdnad och särskilt stöd </a:t>
            </a:r>
            <a:r>
              <a:rPr lang="sv-SE" dirty="0"/>
              <a:t>och </a:t>
            </a:r>
            <a:r>
              <a:rPr lang="sv-SE" i="1" dirty="0"/>
              <a:t>bostäder med särskilt stöd </a:t>
            </a:r>
            <a:r>
              <a:rPr lang="sv-SE" dirty="0"/>
              <a:t>eller</a:t>
            </a:r>
          </a:p>
          <a:p>
            <a:pPr lvl="1">
              <a:buFont typeface="Courier New" panose="02070309020205020404" pitchFamily="49" charset="0"/>
              <a:buChar char="o"/>
            </a:pPr>
            <a:r>
              <a:rPr lang="sv-SE" dirty="0"/>
              <a:t>ekonomisk hjälp.</a:t>
            </a:r>
          </a:p>
          <a:p>
            <a:pPr marL="457200" lvl="1" indent="0">
              <a:buNone/>
            </a:pPr>
            <a:endParaRPr lang="sv-SE" dirty="0"/>
          </a:p>
          <a:p>
            <a:pPr lvl="1">
              <a:buFont typeface="Courier New" panose="02070309020205020404" pitchFamily="49" charset="0"/>
              <a:buChar char="o"/>
            </a:pPr>
            <a:endParaRPr lang="sv-SE" dirty="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29324" t="7895" r="36330" b="12807"/>
          <a:stretch/>
        </p:blipFill>
        <p:spPr>
          <a:xfrm>
            <a:off x="10033426" y="2008506"/>
            <a:ext cx="1816769" cy="4118652"/>
          </a:xfrm>
          <a:prstGeom prst="rect">
            <a:avLst/>
          </a:prstGeom>
          <a:ln>
            <a:noFill/>
          </a:ln>
          <a:effectLst>
            <a:softEdge rad="112500"/>
          </a:effectLst>
        </p:spPr>
      </p:pic>
    </p:spTree>
    <p:extLst>
      <p:ext uri="{BB962C8B-B14F-4D97-AF65-F5344CB8AC3E}">
        <p14:creationId xmlns:p14="http://schemas.microsoft.com/office/powerpoint/2010/main" val="1736639956"/>
      </p:ext>
    </p:extLst>
  </p:cSld>
  <p:clrMapOvr>
    <a:masterClrMapping/>
  </p:clrMapOvr>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2185</Words>
  <Application>Microsoft Office PowerPoint</Application>
  <PresentationFormat>Bredbild</PresentationFormat>
  <Paragraphs>311</Paragraphs>
  <Slides>35</Slides>
  <Notes>16</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35</vt:i4>
      </vt:variant>
    </vt:vector>
  </HeadingPairs>
  <TitlesOfParts>
    <vt:vector size="45" baseType="lpstr">
      <vt:lpstr>Arial</vt:lpstr>
      <vt:lpstr>Bahnschrift Light Condensed</vt:lpstr>
      <vt:lpstr>Bahnschrift Light SemiCondensed</vt:lpstr>
      <vt:lpstr>Calibri</vt:lpstr>
      <vt:lpstr>Courier New</vt:lpstr>
      <vt:lpstr>Symbol</vt:lpstr>
      <vt:lpstr>Times New Roman</vt:lpstr>
      <vt:lpstr>Wingdings</vt:lpstr>
      <vt:lpstr>VCdag</vt:lpstr>
      <vt:lpstr>SKL PPT Vit</vt:lpstr>
      <vt:lpstr>Socialchefsnätverket i Dalarna</vt:lpstr>
      <vt:lpstr>Fördjupning och inledande dialog: Nya SoL</vt:lpstr>
      <vt:lpstr>Hållbar socialtjänst En ny socialtjänstlag  SOU 2020:47      Slutbetänkandet på regeringens hemsida  </vt:lpstr>
      <vt:lpstr>Framtidens socialtjänst – på väg mot en hållbar socialtjänst</vt:lpstr>
      <vt:lpstr>Socialtjänstens mål och inriktning </vt:lpstr>
      <vt:lpstr>Medverkan i samhällsplaneringen</vt:lpstr>
      <vt:lpstr>En kunskapsbaserad socialtjänst</vt:lpstr>
      <vt:lpstr>Insatser utan behovsprövning (I)</vt:lpstr>
      <vt:lpstr>Insatser utan behovsprövning (II)</vt:lpstr>
      <vt:lpstr>Förtydligat barnperspektiv (I)</vt:lpstr>
      <vt:lpstr>Nationell statistik - I</vt:lpstr>
      <vt:lpstr>Nationell statistik - II</vt:lpstr>
      <vt:lpstr>Nationell statistik - III</vt:lpstr>
      <vt:lpstr>Vad händer nu…?</vt:lpstr>
      <vt:lpstr>Ny socialtjänstlag – en långsiktig omställning (I)</vt:lpstr>
      <vt:lpstr>Ny socialtjänstlag – en långsiktig omställning (II)</vt:lpstr>
      <vt:lpstr>PowerPoint-presentation</vt:lpstr>
      <vt:lpstr>Projekt startade 2023</vt:lpstr>
      <vt:lpstr>Lite till…  </vt:lpstr>
      <vt:lpstr>Avtalssamverkan…</vt:lpstr>
      <vt:lpstr>SKRs kartläggning av socialtjänstens insatser </vt:lpstr>
      <vt:lpstr>För att kunna förbereda oss inför en förändrad lagstiftning behöver vi först skapa oss en förståelse för hur nuläget ser ut </vt:lpstr>
      <vt:lpstr>PowerPoint-presentation</vt:lpstr>
      <vt:lpstr>Kartläggningens verksamhetsområden</vt:lpstr>
      <vt:lpstr>Kartläggningen i Dalarna</vt:lpstr>
      <vt:lpstr>Kommande aktiviteter</vt:lpstr>
      <vt:lpstr>Tidsplan</vt:lpstr>
      <vt:lpstr>Information i Socialchefsnätverket  10 november</vt:lpstr>
      <vt:lpstr>Information och diskussion i de regionala nätverken</vt:lpstr>
      <vt:lpstr>Träffar med de regionala nätverken</vt:lpstr>
      <vt:lpstr>Syftet med workshop</vt:lpstr>
      <vt:lpstr>Målgrupp Workshop</vt:lpstr>
      <vt:lpstr>Fördelningslista</vt:lpstr>
      <vt:lpstr>Workshop</vt:lpstr>
      <vt:lpstr>Dialog</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Mårtensson Tanja /Ledningsstöd och strategi Hälso- och sjukvård Dalarna /Falun</cp:lastModifiedBy>
  <cp:revision>75</cp:revision>
  <dcterms:created xsi:type="dcterms:W3CDTF">2023-03-20T05:57:20Z</dcterms:created>
  <dcterms:modified xsi:type="dcterms:W3CDTF">2023-11-10T10:05:06Z</dcterms:modified>
</cp:coreProperties>
</file>