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9"/>
  </p:notesMasterIdLst>
  <p:handoutMasterIdLst>
    <p:handoutMasterId r:id="rId10"/>
  </p:handoutMasterIdLst>
  <p:sldIdLst>
    <p:sldId id="258" r:id="rId7"/>
    <p:sldId id="26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6433" autoAdjust="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44597-5DDB-44C6-9810-FFAC994937D3}" type="doc">
      <dgm:prSet loTypeId="urn:microsoft.com/office/officeart/2005/8/layout/arrow2" loCatId="process" qsTypeId="urn:microsoft.com/office/officeart/2005/8/quickstyle/3d2" qsCatId="3D" csTypeId="urn:microsoft.com/office/officeart/2005/8/colors/accent0_3" csCatId="mainScheme" phldr="1"/>
      <dgm:spPr/>
    </dgm:pt>
    <dgm:pt modelId="{1296A196-9B60-47BC-A0B7-B47D9D53BEC9}">
      <dgm:prSet phldrT="[Text]" custT="1"/>
      <dgm:spPr/>
      <dgm:t>
        <a:bodyPr/>
        <a:lstStyle/>
        <a:p>
          <a:r>
            <a:rPr lang="sv-SE" sz="1100" dirty="0" smtClean="0"/>
            <a:t>Samla underlag/ Fakta till RD Svar</a:t>
          </a:r>
        </a:p>
        <a:p>
          <a:r>
            <a:rPr lang="sv-SE" sz="1100" dirty="0" smtClean="0"/>
            <a:t>-Överenskommelser från alla VC </a:t>
          </a:r>
          <a:r>
            <a:rPr lang="sv-SE" sz="1100" b="1" dirty="0" smtClean="0"/>
            <a:t>senast 11/12</a:t>
          </a:r>
        </a:p>
        <a:p>
          <a:r>
            <a:rPr lang="sv-SE" sz="1100" dirty="0" smtClean="0"/>
            <a:t>-Särskild inrapportering från VC som var stickprov i granskningen  </a:t>
          </a:r>
          <a:r>
            <a:rPr lang="sv-SE" sz="1100" b="1" dirty="0" smtClean="0"/>
            <a:t>senast </a:t>
          </a:r>
          <a:r>
            <a:rPr lang="sv-SE" sz="1100" b="1" dirty="0" smtClean="0"/>
            <a:t>11/12</a:t>
          </a:r>
        </a:p>
        <a:p>
          <a:r>
            <a:rPr lang="sv-SE" sz="1100" b="1" dirty="0" smtClean="0"/>
            <a:t>-</a:t>
          </a:r>
          <a:r>
            <a:rPr lang="sv-SE" sz="1100" b="0" dirty="0" smtClean="0"/>
            <a:t>Samtal kommunens MAS mm</a:t>
          </a:r>
          <a:endParaRPr lang="sv-SE" sz="1100" b="0" dirty="0"/>
        </a:p>
      </dgm:t>
    </dgm:pt>
    <dgm:pt modelId="{A86E9467-26BB-468D-B533-7C82F4E9C534}" type="parTrans" cxnId="{731171F4-0ED7-47D0-BBC4-1264A76469F3}">
      <dgm:prSet/>
      <dgm:spPr/>
      <dgm:t>
        <a:bodyPr/>
        <a:lstStyle/>
        <a:p>
          <a:endParaRPr lang="sv-SE"/>
        </a:p>
      </dgm:t>
    </dgm:pt>
    <dgm:pt modelId="{745B76EC-5303-4C3E-A0A1-9749D966018E}" type="sibTrans" cxnId="{731171F4-0ED7-47D0-BBC4-1264A76469F3}">
      <dgm:prSet/>
      <dgm:spPr/>
      <dgm:t>
        <a:bodyPr/>
        <a:lstStyle/>
        <a:p>
          <a:endParaRPr lang="sv-SE"/>
        </a:p>
      </dgm:t>
    </dgm:pt>
    <dgm:pt modelId="{88DB8337-8CA5-44D4-A248-ED6AD948B742}">
      <dgm:prSet phldrT="[Text]" custT="1"/>
      <dgm:spPr/>
      <dgm:t>
        <a:bodyPr/>
        <a:lstStyle/>
        <a:p>
          <a:r>
            <a:rPr lang="sv-SE" sz="1100" dirty="0" smtClean="0"/>
            <a:t>Lämna in svar till IVO 15/1</a:t>
          </a:r>
          <a:endParaRPr lang="sv-SE" sz="1100" dirty="0"/>
        </a:p>
      </dgm:t>
    </dgm:pt>
    <dgm:pt modelId="{43A04B58-0B2F-4F98-B856-F354A0D44C02}" type="parTrans" cxnId="{28EFE01B-1724-4F1E-B1D2-990E5661F0A5}">
      <dgm:prSet/>
      <dgm:spPr/>
      <dgm:t>
        <a:bodyPr/>
        <a:lstStyle/>
        <a:p>
          <a:endParaRPr lang="sv-SE"/>
        </a:p>
      </dgm:t>
    </dgm:pt>
    <dgm:pt modelId="{64C8DB8B-7346-4A55-BB1D-DA4358A4DAC8}" type="sibTrans" cxnId="{28EFE01B-1724-4F1E-B1D2-990E5661F0A5}">
      <dgm:prSet/>
      <dgm:spPr/>
      <dgm:t>
        <a:bodyPr/>
        <a:lstStyle/>
        <a:p>
          <a:endParaRPr lang="sv-SE"/>
        </a:p>
      </dgm:t>
    </dgm:pt>
    <dgm:pt modelId="{508CD9AE-9BAB-45A0-B617-FF593BBF3193}">
      <dgm:prSet phldrT="[Text]" custT="1"/>
      <dgm:spPr/>
      <dgm:t>
        <a:bodyPr/>
        <a:lstStyle/>
        <a:p>
          <a:r>
            <a:rPr lang="sv-SE" sz="1100" dirty="0" smtClean="0"/>
            <a:t>Fortsatt förbättringsarbete i Primärvården om uppmärksammande brister</a:t>
          </a:r>
          <a:endParaRPr lang="sv-SE" sz="1100" dirty="0"/>
        </a:p>
      </dgm:t>
    </dgm:pt>
    <dgm:pt modelId="{C6967B67-7ECD-4DD6-A5B3-F34E26DA40E7}" type="parTrans" cxnId="{61DBB473-BD10-4631-BD80-E3B0478A8E72}">
      <dgm:prSet/>
      <dgm:spPr/>
      <dgm:t>
        <a:bodyPr/>
        <a:lstStyle/>
        <a:p>
          <a:endParaRPr lang="sv-SE"/>
        </a:p>
      </dgm:t>
    </dgm:pt>
    <dgm:pt modelId="{2A56686E-FC23-4E4D-A490-ACFC16237341}" type="sibTrans" cxnId="{61DBB473-BD10-4631-BD80-E3B0478A8E72}">
      <dgm:prSet/>
      <dgm:spPr/>
      <dgm:t>
        <a:bodyPr/>
        <a:lstStyle/>
        <a:p>
          <a:endParaRPr lang="sv-SE"/>
        </a:p>
      </dgm:t>
    </dgm:pt>
    <dgm:pt modelId="{E61B45D5-8522-4319-A25F-740E9F029A1E}">
      <dgm:prSet phldrT="[Text]" custT="1"/>
      <dgm:spPr/>
      <dgm:t>
        <a:bodyPr/>
        <a:lstStyle/>
        <a:p>
          <a:r>
            <a:rPr lang="sv-SE" sz="1100" b="1" dirty="0" smtClean="0"/>
            <a:t>Uppdrag till verksamhetschefer att vidta direkta åtgärder</a:t>
          </a:r>
        </a:p>
        <a:p>
          <a:r>
            <a:rPr lang="sv-SE" sz="1100" b="1" dirty="0" smtClean="0"/>
            <a:t> </a:t>
          </a:r>
        </a:p>
        <a:p>
          <a:r>
            <a:rPr lang="sv-SE" sz="1100" dirty="0" smtClean="0"/>
            <a:t>- Säkerställ att varje patient på SÄBO får en individuell bedömning</a:t>
          </a:r>
        </a:p>
        <a:p>
          <a:r>
            <a:rPr lang="sv-SE" sz="1100" dirty="0" smtClean="0"/>
            <a:t>- Säkerställ att rutiner för vård i livets slutskede sker enligt gällande rutiner</a:t>
          </a:r>
        </a:p>
        <a:p>
          <a:r>
            <a:rPr lang="sv-SE" sz="1100" dirty="0" smtClean="0"/>
            <a:t>- Säkerställ att dokumentationen gällande enskild patient finns i patientjournalsystemet enligt gällande rutiner</a:t>
          </a:r>
          <a:endParaRPr lang="sv-SE" sz="1100" dirty="0"/>
        </a:p>
      </dgm:t>
    </dgm:pt>
    <dgm:pt modelId="{B5097ECB-4A67-454D-9442-BE798BBC9A4E}" type="parTrans" cxnId="{736EDC4E-36AE-46A4-B101-E756208F2341}">
      <dgm:prSet/>
      <dgm:spPr/>
      <dgm:t>
        <a:bodyPr/>
        <a:lstStyle/>
        <a:p>
          <a:endParaRPr lang="sv-SE"/>
        </a:p>
      </dgm:t>
    </dgm:pt>
    <dgm:pt modelId="{A2EEEBE1-8F24-4188-8E33-00D9D57A80C2}" type="sibTrans" cxnId="{736EDC4E-36AE-46A4-B101-E756208F2341}">
      <dgm:prSet/>
      <dgm:spPr/>
      <dgm:t>
        <a:bodyPr/>
        <a:lstStyle/>
        <a:p>
          <a:endParaRPr lang="sv-SE"/>
        </a:p>
      </dgm:t>
    </dgm:pt>
    <dgm:pt modelId="{39C4D5C5-C71E-4AAC-91B8-9BCA2650502C}">
      <dgm:prSet phldrT="[Text]" custT="1"/>
      <dgm:spPr/>
      <dgm:t>
        <a:bodyPr/>
        <a:lstStyle/>
        <a:p>
          <a:r>
            <a:rPr lang="sv-SE" sz="1100" dirty="0" smtClean="0"/>
            <a:t>Remissrunda för synpunkter VC v.1 </a:t>
          </a:r>
          <a:r>
            <a:rPr lang="sv-SE" sz="1100" b="1" dirty="0" smtClean="0"/>
            <a:t>Senast 8/1</a:t>
          </a:r>
        </a:p>
        <a:p>
          <a:endParaRPr lang="sv-SE" sz="1100" dirty="0"/>
        </a:p>
      </dgm:t>
    </dgm:pt>
    <dgm:pt modelId="{B7E48B1A-30EF-44F6-93F4-E34B1A4A6599}" type="parTrans" cxnId="{588B7F66-1E83-4DAB-8810-4F6ED5350CDA}">
      <dgm:prSet/>
      <dgm:spPr/>
      <dgm:t>
        <a:bodyPr/>
        <a:lstStyle/>
        <a:p>
          <a:endParaRPr lang="sv-SE"/>
        </a:p>
      </dgm:t>
    </dgm:pt>
    <dgm:pt modelId="{B8A12A8E-BFE4-4F52-85B2-70F307CF4539}" type="sibTrans" cxnId="{588B7F66-1E83-4DAB-8810-4F6ED5350CDA}">
      <dgm:prSet/>
      <dgm:spPr/>
      <dgm:t>
        <a:bodyPr/>
        <a:lstStyle/>
        <a:p>
          <a:endParaRPr lang="sv-SE"/>
        </a:p>
      </dgm:t>
    </dgm:pt>
    <dgm:pt modelId="{132CDD79-B83E-414E-98ED-EA26DD9B3473}" type="pres">
      <dgm:prSet presAssocID="{02644597-5DDB-44C6-9810-FFAC994937D3}" presName="arrowDiagram" presStyleCnt="0">
        <dgm:presLayoutVars>
          <dgm:chMax val="5"/>
          <dgm:dir/>
          <dgm:resizeHandles val="exact"/>
        </dgm:presLayoutVars>
      </dgm:prSet>
      <dgm:spPr/>
    </dgm:pt>
    <dgm:pt modelId="{F323604E-4757-40B3-8E2D-C7BDC4300CCA}" type="pres">
      <dgm:prSet presAssocID="{02644597-5DDB-44C6-9810-FFAC994937D3}" presName="arrow" presStyleLbl="bgShp" presStyleIdx="0" presStyleCnt="1"/>
      <dgm:spPr/>
    </dgm:pt>
    <dgm:pt modelId="{6F7FCA7A-CBD5-41D1-895B-7A03D0CE20F3}" type="pres">
      <dgm:prSet presAssocID="{02644597-5DDB-44C6-9810-FFAC994937D3}" presName="arrowDiagram5" presStyleCnt="0"/>
      <dgm:spPr/>
    </dgm:pt>
    <dgm:pt modelId="{6917950E-D2EB-45D6-9CD8-8B35B316B789}" type="pres">
      <dgm:prSet presAssocID="{E61B45D5-8522-4319-A25F-740E9F029A1E}" presName="bullet5a" presStyleLbl="node1" presStyleIdx="0" presStyleCnt="5"/>
      <dgm:spPr/>
    </dgm:pt>
    <dgm:pt modelId="{31714C48-46A6-42E8-A944-2D0F13BB3D48}" type="pres">
      <dgm:prSet presAssocID="{E61B45D5-8522-4319-A25F-740E9F029A1E}" presName="textBox5a" presStyleLbl="revTx" presStyleIdx="0" presStyleCnt="5" custScaleX="263018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19251D2-C5EB-4AAA-B984-C77DCB350854}" type="pres">
      <dgm:prSet presAssocID="{1296A196-9B60-47BC-A0B7-B47D9D53BEC9}" presName="bullet5b" presStyleLbl="node1" presStyleIdx="1" presStyleCnt="5"/>
      <dgm:spPr/>
    </dgm:pt>
    <dgm:pt modelId="{E1520608-6D15-4112-8842-563C13FF0C73}" type="pres">
      <dgm:prSet presAssocID="{1296A196-9B60-47BC-A0B7-B47D9D53BEC9}" presName="textBox5b" presStyleLbl="revTx" presStyleIdx="1" presStyleCnt="5" custScaleX="247027" custLinFactNeighborX="63389" custLinFactNeighborY="789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6DBBB68-6377-404A-9735-DF37DE5CB9B5}" type="pres">
      <dgm:prSet presAssocID="{39C4D5C5-C71E-4AAC-91B8-9BCA2650502C}" presName="bullet5c" presStyleLbl="node1" presStyleIdx="2" presStyleCnt="5"/>
      <dgm:spPr/>
    </dgm:pt>
    <dgm:pt modelId="{1B71540F-970D-4C0D-89F8-85C47B1D7A20}" type="pres">
      <dgm:prSet presAssocID="{39C4D5C5-C71E-4AAC-91B8-9BCA2650502C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A4E9FAB-1518-483F-8841-D17A093E5BB7}" type="pres">
      <dgm:prSet presAssocID="{88DB8337-8CA5-44D4-A248-ED6AD948B742}" presName="bullet5d" presStyleLbl="node1" presStyleIdx="3" presStyleCnt="5"/>
      <dgm:spPr/>
    </dgm:pt>
    <dgm:pt modelId="{F994F3CD-17AC-48E6-95B4-02F5A0528006}" type="pres">
      <dgm:prSet presAssocID="{88DB8337-8CA5-44D4-A248-ED6AD948B742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56F98438-2FDE-40AD-911A-22F854A37B77}" type="pres">
      <dgm:prSet presAssocID="{508CD9AE-9BAB-45A0-B617-FF593BBF3193}" presName="bullet5e" presStyleLbl="node1" presStyleIdx="4" presStyleCnt="5"/>
      <dgm:spPr/>
    </dgm:pt>
    <dgm:pt modelId="{E5413022-C10D-4CFF-AD81-E3F673842037}" type="pres">
      <dgm:prSet presAssocID="{508CD9AE-9BAB-45A0-B617-FF593BBF3193}" presName="textBox5e" presStyleLbl="revTx" presStyleIdx="4" presStyleCnt="5" custScaleX="130192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28EFE01B-1724-4F1E-B1D2-990E5661F0A5}" srcId="{02644597-5DDB-44C6-9810-FFAC994937D3}" destId="{88DB8337-8CA5-44D4-A248-ED6AD948B742}" srcOrd="3" destOrd="0" parTransId="{43A04B58-0B2F-4F98-B856-F354A0D44C02}" sibTransId="{64C8DB8B-7346-4A55-BB1D-DA4358A4DAC8}"/>
    <dgm:cxn modelId="{588B7F66-1E83-4DAB-8810-4F6ED5350CDA}" srcId="{02644597-5DDB-44C6-9810-FFAC994937D3}" destId="{39C4D5C5-C71E-4AAC-91B8-9BCA2650502C}" srcOrd="2" destOrd="0" parTransId="{B7E48B1A-30EF-44F6-93F4-E34B1A4A6599}" sibTransId="{B8A12A8E-BFE4-4F52-85B2-70F307CF4539}"/>
    <dgm:cxn modelId="{51EC8191-412F-4EBC-9B35-71A86B692861}" type="presOf" srcId="{88DB8337-8CA5-44D4-A248-ED6AD948B742}" destId="{F994F3CD-17AC-48E6-95B4-02F5A0528006}" srcOrd="0" destOrd="0" presId="urn:microsoft.com/office/officeart/2005/8/layout/arrow2"/>
    <dgm:cxn modelId="{8C4A3A33-805F-478D-A4AC-AB9A386FC305}" type="presOf" srcId="{1296A196-9B60-47BC-A0B7-B47D9D53BEC9}" destId="{E1520608-6D15-4112-8842-563C13FF0C73}" srcOrd="0" destOrd="0" presId="urn:microsoft.com/office/officeart/2005/8/layout/arrow2"/>
    <dgm:cxn modelId="{DB4D25C8-3FCC-43FB-82B5-F1FEC016430F}" type="presOf" srcId="{39C4D5C5-C71E-4AAC-91B8-9BCA2650502C}" destId="{1B71540F-970D-4C0D-89F8-85C47B1D7A20}" srcOrd="0" destOrd="0" presId="urn:microsoft.com/office/officeart/2005/8/layout/arrow2"/>
    <dgm:cxn modelId="{736EDC4E-36AE-46A4-B101-E756208F2341}" srcId="{02644597-5DDB-44C6-9810-FFAC994937D3}" destId="{E61B45D5-8522-4319-A25F-740E9F029A1E}" srcOrd="0" destOrd="0" parTransId="{B5097ECB-4A67-454D-9442-BE798BBC9A4E}" sibTransId="{A2EEEBE1-8F24-4188-8E33-00D9D57A80C2}"/>
    <dgm:cxn modelId="{8C032759-A2C4-4B9D-B992-6EE8F601FA37}" type="presOf" srcId="{508CD9AE-9BAB-45A0-B617-FF593BBF3193}" destId="{E5413022-C10D-4CFF-AD81-E3F673842037}" srcOrd="0" destOrd="0" presId="urn:microsoft.com/office/officeart/2005/8/layout/arrow2"/>
    <dgm:cxn modelId="{731171F4-0ED7-47D0-BBC4-1264A76469F3}" srcId="{02644597-5DDB-44C6-9810-FFAC994937D3}" destId="{1296A196-9B60-47BC-A0B7-B47D9D53BEC9}" srcOrd="1" destOrd="0" parTransId="{A86E9467-26BB-468D-B533-7C82F4E9C534}" sibTransId="{745B76EC-5303-4C3E-A0A1-9749D966018E}"/>
    <dgm:cxn modelId="{61DBB473-BD10-4631-BD80-E3B0478A8E72}" srcId="{02644597-5DDB-44C6-9810-FFAC994937D3}" destId="{508CD9AE-9BAB-45A0-B617-FF593BBF3193}" srcOrd="4" destOrd="0" parTransId="{C6967B67-7ECD-4DD6-A5B3-F34E26DA40E7}" sibTransId="{2A56686E-FC23-4E4D-A490-ACFC16237341}"/>
    <dgm:cxn modelId="{FC402DCA-583D-4B58-A9D0-EE3F66D7EC74}" type="presOf" srcId="{02644597-5DDB-44C6-9810-FFAC994937D3}" destId="{132CDD79-B83E-414E-98ED-EA26DD9B3473}" srcOrd="0" destOrd="0" presId="urn:microsoft.com/office/officeart/2005/8/layout/arrow2"/>
    <dgm:cxn modelId="{4EDA8E74-2DEC-4204-B9FB-DBB8D81D2963}" type="presOf" srcId="{E61B45D5-8522-4319-A25F-740E9F029A1E}" destId="{31714C48-46A6-42E8-A944-2D0F13BB3D48}" srcOrd="0" destOrd="0" presId="urn:microsoft.com/office/officeart/2005/8/layout/arrow2"/>
    <dgm:cxn modelId="{BAA16A12-E992-4FD8-AFF6-220A8A6DA5D5}" type="presParOf" srcId="{132CDD79-B83E-414E-98ED-EA26DD9B3473}" destId="{F323604E-4757-40B3-8E2D-C7BDC4300CCA}" srcOrd="0" destOrd="0" presId="urn:microsoft.com/office/officeart/2005/8/layout/arrow2"/>
    <dgm:cxn modelId="{512E0A0E-B1D2-44E2-A970-196CA40BFF27}" type="presParOf" srcId="{132CDD79-B83E-414E-98ED-EA26DD9B3473}" destId="{6F7FCA7A-CBD5-41D1-895B-7A03D0CE20F3}" srcOrd="1" destOrd="0" presId="urn:microsoft.com/office/officeart/2005/8/layout/arrow2"/>
    <dgm:cxn modelId="{75B1F6F1-4D45-4C65-B484-5638BB152BF0}" type="presParOf" srcId="{6F7FCA7A-CBD5-41D1-895B-7A03D0CE20F3}" destId="{6917950E-D2EB-45D6-9CD8-8B35B316B789}" srcOrd="0" destOrd="0" presId="urn:microsoft.com/office/officeart/2005/8/layout/arrow2"/>
    <dgm:cxn modelId="{72639F19-971C-4D8E-BC75-C25CC8730BC9}" type="presParOf" srcId="{6F7FCA7A-CBD5-41D1-895B-7A03D0CE20F3}" destId="{31714C48-46A6-42E8-A944-2D0F13BB3D48}" srcOrd="1" destOrd="0" presId="urn:microsoft.com/office/officeart/2005/8/layout/arrow2"/>
    <dgm:cxn modelId="{11D4B276-2874-4755-9531-BB4DC0E10700}" type="presParOf" srcId="{6F7FCA7A-CBD5-41D1-895B-7A03D0CE20F3}" destId="{119251D2-C5EB-4AAA-B984-C77DCB350854}" srcOrd="2" destOrd="0" presId="urn:microsoft.com/office/officeart/2005/8/layout/arrow2"/>
    <dgm:cxn modelId="{853E6B87-2EA4-4322-B18C-BB166E6381BB}" type="presParOf" srcId="{6F7FCA7A-CBD5-41D1-895B-7A03D0CE20F3}" destId="{E1520608-6D15-4112-8842-563C13FF0C73}" srcOrd="3" destOrd="0" presId="urn:microsoft.com/office/officeart/2005/8/layout/arrow2"/>
    <dgm:cxn modelId="{5A3106AC-84D9-40BD-B3B1-C338F19603F4}" type="presParOf" srcId="{6F7FCA7A-CBD5-41D1-895B-7A03D0CE20F3}" destId="{76DBBB68-6377-404A-9735-DF37DE5CB9B5}" srcOrd="4" destOrd="0" presId="urn:microsoft.com/office/officeart/2005/8/layout/arrow2"/>
    <dgm:cxn modelId="{84B5F703-7CDC-4C75-A51C-E73C23A43B16}" type="presParOf" srcId="{6F7FCA7A-CBD5-41D1-895B-7A03D0CE20F3}" destId="{1B71540F-970D-4C0D-89F8-85C47B1D7A20}" srcOrd="5" destOrd="0" presId="urn:microsoft.com/office/officeart/2005/8/layout/arrow2"/>
    <dgm:cxn modelId="{01156439-FA62-4E89-BC9F-1CE2C22CF64B}" type="presParOf" srcId="{6F7FCA7A-CBD5-41D1-895B-7A03D0CE20F3}" destId="{7A4E9FAB-1518-483F-8841-D17A093E5BB7}" srcOrd="6" destOrd="0" presId="urn:microsoft.com/office/officeart/2005/8/layout/arrow2"/>
    <dgm:cxn modelId="{4B68855F-7490-4CE6-9C31-A66DBD07EAB7}" type="presParOf" srcId="{6F7FCA7A-CBD5-41D1-895B-7A03D0CE20F3}" destId="{F994F3CD-17AC-48E6-95B4-02F5A0528006}" srcOrd="7" destOrd="0" presId="urn:microsoft.com/office/officeart/2005/8/layout/arrow2"/>
    <dgm:cxn modelId="{3DC43A6C-B22D-4039-A781-A0AE122FE971}" type="presParOf" srcId="{6F7FCA7A-CBD5-41D1-895B-7A03D0CE20F3}" destId="{56F98438-2FDE-40AD-911A-22F854A37B77}" srcOrd="8" destOrd="0" presId="urn:microsoft.com/office/officeart/2005/8/layout/arrow2"/>
    <dgm:cxn modelId="{36BF7CB9-8A86-447C-BAC7-825224FB39BC}" type="presParOf" srcId="{6F7FCA7A-CBD5-41D1-895B-7A03D0CE20F3}" destId="{E5413022-C10D-4CFF-AD81-E3F673842037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3604E-4757-40B3-8E2D-C7BDC4300CCA}">
      <dsp:nvSpPr>
        <dsp:cNvPr id="0" name=""/>
        <dsp:cNvSpPr/>
      </dsp:nvSpPr>
      <dsp:spPr>
        <a:xfrm>
          <a:off x="784443" y="0"/>
          <a:ext cx="7584971" cy="4740607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dk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917950E-D2EB-45D6-9CD8-8B35B316B789}">
      <dsp:nvSpPr>
        <dsp:cNvPr id="0" name=""/>
        <dsp:cNvSpPr/>
      </dsp:nvSpPr>
      <dsp:spPr>
        <a:xfrm>
          <a:off x="1531562" y="3525115"/>
          <a:ext cx="174454" cy="17445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714C48-46A6-42E8-A944-2D0F13BB3D48}">
      <dsp:nvSpPr>
        <dsp:cNvPr id="0" name=""/>
        <dsp:cNvSpPr/>
      </dsp:nvSpPr>
      <dsp:spPr>
        <a:xfrm>
          <a:off x="808891" y="3612342"/>
          <a:ext cx="2613428" cy="1128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40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Uppdrag till verksamhetschefer att vidta direkta åtgärder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varje patient på SÄBO får en individuell bedömning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rutiner för vård i livets slutskede sker enligt gällande rutiner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 Säkerställ att dokumentationen gällande enskild patient finns i patientjournalsystemet enligt gällande rutiner</a:t>
          </a:r>
          <a:endParaRPr lang="sv-SE" sz="1100" kern="1200" dirty="0"/>
        </a:p>
      </dsp:txBody>
      <dsp:txXfrm>
        <a:off x="808891" y="3612342"/>
        <a:ext cx="2613428" cy="1128264"/>
      </dsp:txXfrm>
    </dsp:sp>
    <dsp:sp modelId="{119251D2-C5EB-4AAA-B984-C77DCB350854}">
      <dsp:nvSpPr>
        <dsp:cNvPr id="0" name=""/>
        <dsp:cNvSpPr/>
      </dsp:nvSpPr>
      <dsp:spPr>
        <a:xfrm>
          <a:off x="2475891" y="2617763"/>
          <a:ext cx="273058" cy="27305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520608-6D15-4112-8842-563C13FF0C73}">
      <dsp:nvSpPr>
        <dsp:cNvPr id="0" name=""/>
        <dsp:cNvSpPr/>
      </dsp:nvSpPr>
      <dsp:spPr>
        <a:xfrm>
          <a:off x="2484943" y="2754292"/>
          <a:ext cx="3110329" cy="198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688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Samla underlag/ Fakta till RD Svar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-Överenskommelser från alla VC </a:t>
          </a:r>
          <a:r>
            <a:rPr lang="sv-SE" sz="1100" b="1" kern="1200" dirty="0" smtClean="0"/>
            <a:t>senast 11/12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-Särskild inrapportering från VC som var stickprov i granskningen  </a:t>
          </a:r>
          <a:r>
            <a:rPr lang="sv-SE" sz="1100" b="1" kern="1200" dirty="0" smtClean="0"/>
            <a:t>senast </a:t>
          </a:r>
          <a:r>
            <a:rPr lang="sv-SE" sz="1100" b="1" kern="1200" dirty="0" smtClean="0"/>
            <a:t>11/12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b="1" kern="1200" dirty="0" smtClean="0"/>
            <a:t>-</a:t>
          </a:r>
          <a:r>
            <a:rPr lang="sv-SE" sz="1100" b="0" kern="1200" dirty="0" smtClean="0"/>
            <a:t>Samtal kommunens MAS mm</a:t>
          </a:r>
          <a:endParaRPr lang="sv-SE" sz="1100" b="0" kern="1200" dirty="0"/>
        </a:p>
      </dsp:txBody>
      <dsp:txXfrm>
        <a:off x="2484943" y="2754292"/>
        <a:ext cx="3110329" cy="1986314"/>
      </dsp:txXfrm>
    </dsp:sp>
    <dsp:sp modelId="{76DBBB68-6377-404A-9735-DF37DE5CB9B5}">
      <dsp:nvSpPr>
        <dsp:cNvPr id="0" name=""/>
        <dsp:cNvSpPr/>
      </dsp:nvSpPr>
      <dsp:spPr>
        <a:xfrm>
          <a:off x="3689487" y="1894346"/>
          <a:ext cx="364078" cy="36407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1540F-970D-4C0D-89F8-85C47B1D7A20}">
      <dsp:nvSpPr>
        <dsp:cNvPr id="0" name=""/>
        <dsp:cNvSpPr/>
      </dsp:nvSpPr>
      <dsp:spPr>
        <a:xfrm>
          <a:off x="3871526" y="2076385"/>
          <a:ext cx="1463899" cy="2664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918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Remissrunda för synpunkter VC v.1 </a:t>
          </a:r>
          <a:r>
            <a:rPr lang="sv-SE" sz="1100" b="1" kern="1200" dirty="0" smtClean="0"/>
            <a:t>Senast 8/1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100" kern="1200" dirty="0"/>
        </a:p>
      </dsp:txBody>
      <dsp:txXfrm>
        <a:off x="3871526" y="2076385"/>
        <a:ext cx="1463899" cy="2664221"/>
      </dsp:txXfrm>
    </dsp:sp>
    <dsp:sp modelId="{7A4E9FAB-1518-483F-8841-D17A093E5BB7}">
      <dsp:nvSpPr>
        <dsp:cNvPr id="0" name=""/>
        <dsp:cNvSpPr/>
      </dsp:nvSpPr>
      <dsp:spPr>
        <a:xfrm>
          <a:off x="5100291" y="1329266"/>
          <a:ext cx="470268" cy="470268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94F3CD-17AC-48E6-95B4-02F5A0528006}">
      <dsp:nvSpPr>
        <dsp:cNvPr id="0" name=""/>
        <dsp:cNvSpPr/>
      </dsp:nvSpPr>
      <dsp:spPr>
        <a:xfrm>
          <a:off x="5335425" y="1564400"/>
          <a:ext cx="1516994" cy="317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185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Lämna in svar till IVO 15/1</a:t>
          </a:r>
          <a:endParaRPr lang="sv-SE" sz="1100" kern="1200" dirty="0"/>
        </a:p>
      </dsp:txBody>
      <dsp:txXfrm>
        <a:off x="5335425" y="1564400"/>
        <a:ext cx="1516994" cy="3176206"/>
      </dsp:txXfrm>
    </dsp:sp>
    <dsp:sp modelId="{56F98438-2FDE-40AD-911A-22F854A37B77}">
      <dsp:nvSpPr>
        <dsp:cNvPr id="0" name=""/>
        <dsp:cNvSpPr/>
      </dsp:nvSpPr>
      <dsp:spPr>
        <a:xfrm>
          <a:off x="6552813" y="951913"/>
          <a:ext cx="599212" cy="59921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413022-C10D-4CFF-AD81-E3F673842037}">
      <dsp:nvSpPr>
        <dsp:cNvPr id="0" name=""/>
        <dsp:cNvSpPr/>
      </dsp:nvSpPr>
      <dsp:spPr>
        <a:xfrm>
          <a:off x="6623414" y="1251520"/>
          <a:ext cx="1975005" cy="3489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10" tIns="0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100" kern="1200" dirty="0" smtClean="0"/>
            <a:t>Fortsatt förbättringsarbete i Primärvården om uppmärksammande brister</a:t>
          </a:r>
          <a:endParaRPr lang="sv-SE" sz="1100" kern="1200" dirty="0"/>
        </a:p>
      </dsp:txBody>
      <dsp:txXfrm>
        <a:off x="6623414" y="1251520"/>
        <a:ext cx="1975005" cy="348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2020-12-16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2020-12-16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2CD9414-04B3-46F9-A503-B8AD5A3113C5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6E13884-B2AC-48CB-8D2F-9856E7A56EE4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0ED739B8-09C5-45E3-BB73-D555651EB3D9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24B124-5A28-4784-9E25-3AE97EC8EC59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CE3D28B-E9C4-4267-B086-8CF39AB24FA1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0BA33FA-147C-49DB-9F68-48FC2E47CE9B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24265E2-B472-4395-A0A3-EF83AF5A0A44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51B2E5E7-3BAB-49CE-8365-53EC0324ACFC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2E9B5A-AA77-4DC1-B19E-CA447FE860DC}" type="datetime1">
              <a:rPr lang="sv-SE" smtClean="0"/>
              <a:t>2020-12-16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86B4A-0B02-4DA7-8FDC-D050C81C2CBB}" type="datetime1">
              <a:rPr lang="sv-SE" smtClean="0"/>
              <a:t>2020-12-16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Arbetsmaterial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IVO- Rapport </a:t>
            </a:r>
            <a:br>
              <a:rPr lang="sv-SE" sz="3600" dirty="0" smtClean="0"/>
            </a:br>
            <a:endParaRPr lang="sv-SE" sz="3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sz="1800" b="1" dirty="0"/>
              <a:t>Ingen region har tagit sitt fulla ansvar för </a:t>
            </a:r>
            <a:endParaRPr lang="sv-SE" sz="1800" b="1" dirty="0" smtClean="0"/>
          </a:p>
          <a:p>
            <a:r>
              <a:rPr lang="sv-SE" sz="1800" b="1" dirty="0" smtClean="0"/>
              <a:t>individuell </a:t>
            </a:r>
            <a:r>
              <a:rPr lang="sv-SE" sz="1800" b="1" dirty="0"/>
              <a:t>vård och </a:t>
            </a:r>
            <a:r>
              <a:rPr lang="sv-SE" sz="1800" b="1" dirty="0" smtClean="0"/>
              <a:t>behandling</a:t>
            </a:r>
          </a:p>
          <a:p>
            <a:r>
              <a:rPr lang="sv-SE" sz="1800" b="1" dirty="0" smtClean="0"/>
              <a:t>IVO/Covid-19/äldre/SÄBO</a:t>
            </a:r>
          </a:p>
          <a:p>
            <a:r>
              <a:rPr lang="sv-SE" sz="1800" b="1" dirty="0" smtClean="0"/>
              <a:t>Helen Kastemyr </a:t>
            </a:r>
          </a:p>
          <a:p>
            <a:r>
              <a:rPr lang="sv-SE" sz="1800" b="1" dirty="0" smtClean="0"/>
              <a:t>20201216</a:t>
            </a:r>
            <a:endParaRPr lang="sv-SE" sz="1800" b="1" dirty="0" smtClean="0"/>
          </a:p>
          <a:p>
            <a:endParaRPr lang="sv-SE" b="1" dirty="0" smtClean="0"/>
          </a:p>
        </p:txBody>
      </p:sp>
    </p:spTree>
    <p:extLst>
      <p:ext uri="{BB962C8B-B14F-4D97-AF65-F5344CB8AC3E}">
        <p14:creationId xmlns:p14="http://schemas.microsoft.com/office/powerpoint/2010/main" val="192589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Arbetsmaterial</a:t>
            </a:r>
            <a:endParaRPr lang="sv-SE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10364875"/>
              </p:ext>
            </p:extLst>
          </p:nvPr>
        </p:nvGraphicFramePr>
        <p:xfrm>
          <a:off x="-574765" y="697442"/>
          <a:ext cx="9382863" cy="4740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4" r="9620"/>
          <a:stretch/>
        </p:blipFill>
        <p:spPr>
          <a:xfrm>
            <a:off x="8298646" y="2467851"/>
            <a:ext cx="2759198" cy="18777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ruta 4"/>
          <p:cNvSpPr txBox="1"/>
          <p:nvPr/>
        </p:nvSpPr>
        <p:spPr>
          <a:xfrm>
            <a:off x="8416211" y="982482"/>
            <a:ext cx="27525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Sammanhållen god och säker vård och omsorg för </a:t>
            </a:r>
          </a:p>
          <a:p>
            <a:pPr algn="ctr"/>
            <a:r>
              <a:rPr lang="sv-SE" dirty="0" smtClean="0"/>
              <a:t>sköra äldre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37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Props1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126</Words>
  <Application>Microsoft Office PowerPoint</Application>
  <PresentationFormat>Bredbild</PresentationFormat>
  <Paragraphs>21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4" baseType="lpstr">
      <vt:lpstr>Arial</vt:lpstr>
      <vt:lpstr>VCdag</vt:lpstr>
      <vt:lpstr>IVO- Rapport  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Borelius Charlotta /1177 Vårdguiden på telefon i Dalarna /Borlänge</cp:lastModifiedBy>
  <cp:revision>35</cp:revision>
  <dcterms:created xsi:type="dcterms:W3CDTF">2016-11-14T14:16:14Z</dcterms:created>
  <dcterms:modified xsi:type="dcterms:W3CDTF">2020-12-16T07:22:48Z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