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54"/>
  </p:notesMasterIdLst>
  <p:sldIdLst>
    <p:sldId id="282" r:id="rId2"/>
    <p:sldId id="348" r:id="rId3"/>
    <p:sldId id="366" r:id="rId4"/>
    <p:sldId id="342" r:id="rId5"/>
    <p:sldId id="351" r:id="rId6"/>
    <p:sldId id="336" r:id="rId7"/>
    <p:sldId id="307" r:id="rId8"/>
    <p:sldId id="390" r:id="rId9"/>
    <p:sldId id="343" r:id="rId10"/>
    <p:sldId id="339" r:id="rId11"/>
    <p:sldId id="368" r:id="rId12"/>
    <p:sldId id="381" r:id="rId13"/>
    <p:sldId id="367" r:id="rId14"/>
    <p:sldId id="407" r:id="rId15"/>
    <p:sldId id="382" r:id="rId16"/>
    <p:sldId id="384" r:id="rId17"/>
    <p:sldId id="385" r:id="rId18"/>
    <p:sldId id="386" r:id="rId19"/>
    <p:sldId id="387" r:id="rId20"/>
    <p:sldId id="370" r:id="rId21"/>
    <p:sldId id="391" r:id="rId22"/>
    <p:sldId id="288" r:id="rId23"/>
    <p:sldId id="371" r:id="rId24"/>
    <p:sldId id="359" r:id="rId25"/>
    <p:sldId id="372" r:id="rId26"/>
    <p:sldId id="374" r:id="rId27"/>
    <p:sldId id="361" r:id="rId28"/>
    <p:sldId id="376" r:id="rId29"/>
    <p:sldId id="360" r:id="rId30"/>
    <p:sldId id="362" r:id="rId31"/>
    <p:sldId id="363" r:id="rId32"/>
    <p:sldId id="379" r:id="rId33"/>
    <p:sldId id="404" r:id="rId34"/>
    <p:sldId id="400" r:id="rId35"/>
    <p:sldId id="401" r:id="rId36"/>
    <p:sldId id="321" r:id="rId37"/>
    <p:sldId id="356" r:id="rId38"/>
    <p:sldId id="378" r:id="rId39"/>
    <p:sldId id="314" r:id="rId40"/>
    <p:sldId id="296" r:id="rId41"/>
    <p:sldId id="377" r:id="rId42"/>
    <p:sldId id="358" r:id="rId43"/>
    <p:sldId id="406" r:id="rId44"/>
    <p:sldId id="341" r:id="rId45"/>
    <p:sldId id="394" r:id="rId46"/>
    <p:sldId id="396" r:id="rId47"/>
    <p:sldId id="392" r:id="rId48"/>
    <p:sldId id="393" r:id="rId49"/>
    <p:sldId id="333" r:id="rId50"/>
    <p:sldId id="364" r:id="rId51"/>
    <p:sldId id="365" r:id="rId52"/>
    <p:sldId id="281" r:id="rId53"/>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06F887-0F52-275C-DE6E-2BBCB1A78937}" name="Charlotte Zacharoff" initials="CZ" userId="S::charlotte@sodratornet.se::73fb8d20-1044-4f2f-8054-60d73a9936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4C9"/>
    <a:srgbClr val="234E9C"/>
    <a:srgbClr val="004D7E"/>
    <a:srgbClr val="F3BDAD"/>
    <a:srgbClr val="FF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70"/>
    <p:restoredTop sz="80222"/>
  </p:normalViewPr>
  <p:slideViewPr>
    <p:cSldViewPr>
      <p:cViewPr varScale="1">
        <p:scale>
          <a:sx n="80" d="100"/>
          <a:sy n="80" d="100"/>
        </p:scale>
        <p:origin x="3090" y="60"/>
      </p:cViewPr>
      <p:guideLst>
        <p:guide orient="horz" pos="2880"/>
        <p:guide pos="216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1E1ACCE-4735-B447-A733-868D58C71861}" type="datetimeFigureOut">
              <a:rPr lang="sv-SE" smtClean="0"/>
              <a:t>2024-09-11</a:t>
            </a:fld>
            <a:endParaRPr lang="sv-SE"/>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A8EE411-1B1D-354F-96C5-7DAB346E9B02}" type="slidenum">
              <a:rPr lang="sv-SE" smtClean="0"/>
              <a:t>‹#›</a:t>
            </a:fld>
            <a:endParaRPr lang="sv-SE"/>
          </a:p>
        </p:txBody>
      </p:sp>
    </p:spTree>
    <p:extLst>
      <p:ext uri="{BB962C8B-B14F-4D97-AF65-F5344CB8AC3E}">
        <p14:creationId xmlns:p14="http://schemas.microsoft.com/office/powerpoint/2010/main" val="248953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1</a:t>
            </a:fld>
            <a:endParaRPr lang="sv-SE"/>
          </a:p>
        </p:txBody>
      </p:sp>
    </p:spTree>
    <p:extLst>
      <p:ext uri="{BB962C8B-B14F-4D97-AF65-F5344CB8AC3E}">
        <p14:creationId xmlns:p14="http://schemas.microsoft.com/office/powerpoint/2010/main" val="349196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1800"/>
              </a:spcAft>
            </a:pPr>
            <a:r>
              <a:rPr lang="sv-SE" dirty="0"/>
              <a:t>Forskning som innefattar behandling av känsliga personuppgifter eller personuppgifter om lagöverträdelser är tillståndspliktig enligt </a:t>
            </a:r>
            <a:r>
              <a:rPr lang="sv-SE" dirty="0" err="1"/>
              <a:t>etikprövningslagen</a:t>
            </a:r>
            <a:r>
              <a:rPr lang="sv-SE" dirty="0"/>
              <a:t>.</a:t>
            </a:r>
          </a:p>
          <a:p>
            <a:pPr>
              <a:spcAft>
                <a:spcPts val="1800"/>
              </a:spcAft>
            </a:pPr>
            <a:endParaRPr lang="sv-SE" dirty="0"/>
          </a:p>
          <a:p>
            <a:pPr>
              <a:spcAft>
                <a:spcPts val="1800"/>
              </a:spcAft>
            </a:pPr>
            <a:r>
              <a:rPr lang="sv-SE" dirty="0"/>
              <a:t>Det har ingen betydelse om uppgifterna redan har offentliggjorts. Inte heller att de har behandlats i ett tidigare forskningsprojekt och gjorts öppet tillgängliga. </a:t>
            </a:r>
          </a:p>
          <a:p>
            <a:pPr>
              <a:spcAft>
                <a:spcPts val="1800"/>
              </a:spcAft>
            </a:pPr>
            <a:endParaRPr lang="sv-SE" dirty="0"/>
          </a:p>
          <a:p>
            <a:pPr marL="0" marR="0" lvl="0" indent="0" algn="l" defTabSz="914400" rtl="0" eaLnBrk="1" fontAlgn="auto" latinLnBrk="0" hangingPunct="1">
              <a:lnSpc>
                <a:spcPct val="100000"/>
              </a:lnSpc>
              <a:spcBef>
                <a:spcPts val="0"/>
              </a:spcBef>
              <a:spcAft>
                <a:spcPts val="1800"/>
              </a:spcAft>
              <a:buClrTx/>
              <a:buSzTx/>
              <a:buFontTx/>
              <a:buNone/>
              <a:tabLst/>
              <a:defRPr/>
            </a:pPr>
            <a:r>
              <a:rPr lang="sv-SE" dirty="0"/>
              <a:t>Om du planerar att behandla personuppgifter i din forskning måste du i samråd med forskningshuvudmannen och dataskyddsombudet lägga upp en korrekt plan för personuppgiftsbehandling och dataskydd. Detta måste göras innan du påbörjar någon behandling av personuppgifter. </a:t>
            </a:r>
          </a:p>
        </p:txBody>
      </p:sp>
      <p:sp>
        <p:nvSpPr>
          <p:cNvPr id="4" name="Platshållare för bildnummer 3"/>
          <p:cNvSpPr>
            <a:spLocks noGrp="1"/>
          </p:cNvSpPr>
          <p:nvPr>
            <p:ph type="sldNum" sz="quarter" idx="5"/>
          </p:nvPr>
        </p:nvSpPr>
        <p:spPr/>
        <p:txBody>
          <a:bodyPr/>
          <a:lstStyle/>
          <a:p>
            <a:fld id="{5A8EE411-1B1D-354F-96C5-7DAB346E9B02}" type="slidenum">
              <a:rPr lang="sv-SE" smtClean="0"/>
              <a:t>13</a:t>
            </a:fld>
            <a:endParaRPr lang="sv-SE"/>
          </a:p>
        </p:txBody>
      </p:sp>
    </p:spTree>
    <p:extLst>
      <p:ext uri="{BB962C8B-B14F-4D97-AF65-F5344CB8AC3E}">
        <p14:creationId xmlns:p14="http://schemas.microsoft.com/office/powerpoint/2010/main" val="135653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Forskningshuvudmannen är personuppgiftsansvarig, vilket innebär att det är nödvändigt att i förväg ha klart för sig</a:t>
            </a:r>
            <a:br>
              <a:rPr lang="sv-SE" dirty="0"/>
            </a:br>
            <a:endParaRPr lang="sv-SE" dirty="0"/>
          </a:p>
          <a:p>
            <a:pPr marL="171450" indent="-171450">
              <a:buFont typeface="Arial" panose="020B0604020202020204" pitchFamily="34" charset="0"/>
              <a:buChar char="•"/>
            </a:pPr>
            <a:r>
              <a:rPr lang="sv-SE" dirty="0"/>
              <a:t>om personuppgifter ska hanteras</a:t>
            </a:r>
          </a:p>
          <a:p>
            <a:pPr marL="171450" indent="-171450">
              <a:buFont typeface="Arial" panose="020B0604020202020204" pitchFamily="34" charset="0"/>
              <a:buChar char="•"/>
            </a:pPr>
            <a:r>
              <a:rPr lang="sv-SE" dirty="0"/>
              <a:t>vilka kategorier av personuppgifter det handlar om</a:t>
            </a:r>
          </a:p>
          <a:p>
            <a:pPr marL="171450" indent="-171450">
              <a:buFont typeface="Arial" panose="020B0604020202020204" pitchFamily="34" charset="0"/>
              <a:buChar char="•"/>
            </a:pPr>
            <a:r>
              <a:rPr lang="sv-SE" dirty="0"/>
              <a:t>att det finns rättsligt stöd för att behandla uppgifterna</a:t>
            </a:r>
          </a:p>
          <a:p>
            <a:pPr marL="171450" indent="-171450">
              <a:buFont typeface="Arial" panose="020B0604020202020204" pitchFamily="34" charset="0"/>
              <a:buChar char="•"/>
            </a:pPr>
            <a:r>
              <a:rPr lang="sv-SE" dirty="0"/>
              <a:t>att de registrerades rättigheter tas till vara. </a:t>
            </a:r>
          </a:p>
          <a:p>
            <a:r>
              <a:rPr lang="sv-SE" dirty="0"/>
              <a:t/>
            </a:r>
            <a:br>
              <a:rPr lang="sv-SE" dirty="0"/>
            </a:br>
            <a:r>
              <a:rPr lang="sv-SE" dirty="0"/>
              <a:t>Alla inom organisationen som har med personuppgifter att göra måste vara medvetna om, och ha tillräcklig kunskap för, att behandla personuppgifter på rätt sätt. </a:t>
            </a:r>
          </a:p>
          <a:p>
            <a:endParaRPr lang="sv-SE" dirty="0"/>
          </a:p>
          <a:p>
            <a:r>
              <a:rPr lang="sv-SE" dirty="0"/>
              <a:t>Bedömningen av om något utgör känsliga personuppgifter eller inte måste avgöras redan när ett forskningsprojekt planeras och med tillämpning av gällande rätt på dataskyddsområdet. Detta är alltså en dataskyddsfråga snarare än en etikprövningsfråga. Vad som är gällande rätt kan förändras över tid. Rättskällor är gällande bestämmelser, lagförarbeten, myndighetspraxis och doktrin. IMY är ansvarig myndighet och kan ge vägledning och stöd. </a:t>
            </a:r>
          </a:p>
          <a:p>
            <a:endParaRPr lang="sv-SE" dirty="0"/>
          </a:p>
          <a:p>
            <a:r>
              <a:rPr lang="sv-SE" sz="1800" b="0" i="0" u="none" strike="noStrike" baseline="0" dirty="0">
                <a:solidFill>
                  <a:srgbClr val="000000"/>
                </a:solidFill>
                <a:latin typeface="Calibri" panose="020F0502020204030204" pitchFamily="34" charset="0"/>
              </a:rPr>
              <a:t>Det är viktigt att det framgår av etikansökan att det finns tillräcklig kompetens i projektet för att säkerställa skyddet av forskningspersonernas personliga integritet. </a:t>
            </a:r>
            <a:endParaRPr lang="sv-SE" dirty="0"/>
          </a:p>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14</a:t>
            </a:fld>
            <a:endParaRPr lang="sv-SE"/>
          </a:p>
        </p:txBody>
      </p:sp>
    </p:spTree>
    <p:extLst>
      <p:ext uri="{BB962C8B-B14F-4D97-AF65-F5344CB8AC3E}">
        <p14:creationId xmlns:p14="http://schemas.microsoft.com/office/powerpoint/2010/main" val="260269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D53A-81FC-8A39-7996-066C2FC9210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66FA565-A429-B723-5F84-B0CEE41F405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81703E9-0920-0E60-1192-FD79A8A38373}"/>
              </a:ext>
            </a:extLst>
          </p:cNvPr>
          <p:cNvSpPr>
            <a:spLocks noGrp="1"/>
          </p:cNvSpPr>
          <p:nvPr>
            <p:ph type="body" idx="1"/>
          </p:nvPr>
        </p:nvSpPr>
        <p:spPr/>
        <p:txBody>
          <a:bodyPr/>
          <a:lstStyle/>
          <a:p>
            <a:r>
              <a:rPr lang="sv-SE" sz="1200" dirty="0"/>
              <a:t>Fysiska ingrepp kan vara av många olika slag. Till exempel kirurgiska ingrepp, blodprover, andra vävnadsprover, injektioner och infusioner i kroppen, distribution av läkemedel oralt och genom huden. </a:t>
            </a:r>
          </a:p>
          <a:p>
            <a:endParaRPr lang="sv-SE" sz="12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Vid forskning som innefattar fysiska ingrepp på en avliden människa ska bestämmelserna om information och samtycke i obduktionslagen (1995:832) tillämpas i stället för motsvarande regler i etikprövningslagen (13 § etikprövningslagen).</a:t>
            </a:r>
          </a:p>
        </p:txBody>
      </p:sp>
      <p:sp>
        <p:nvSpPr>
          <p:cNvPr id="4" name="Platshållare för bildnummer 3">
            <a:extLst>
              <a:ext uri="{FF2B5EF4-FFF2-40B4-BE49-F238E27FC236}">
                <a16:creationId xmlns:a16="http://schemas.microsoft.com/office/drawing/2014/main" id="{40527CE7-CC07-36A9-8A0A-4D50447B605C}"/>
              </a:ext>
            </a:extLst>
          </p:cNvPr>
          <p:cNvSpPr>
            <a:spLocks noGrp="1"/>
          </p:cNvSpPr>
          <p:nvPr>
            <p:ph type="sldNum" sz="quarter" idx="5"/>
          </p:nvPr>
        </p:nvSpPr>
        <p:spPr/>
        <p:txBody>
          <a:bodyPr/>
          <a:lstStyle/>
          <a:p>
            <a:fld id="{5A8EE411-1B1D-354F-96C5-7DAB346E9B02}" type="slidenum">
              <a:rPr lang="sv-SE" smtClean="0"/>
              <a:t>15</a:t>
            </a:fld>
            <a:endParaRPr lang="sv-SE"/>
          </a:p>
        </p:txBody>
      </p:sp>
    </p:spTree>
    <p:extLst>
      <p:ext uri="{BB962C8B-B14F-4D97-AF65-F5344CB8AC3E}">
        <p14:creationId xmlns:p14="http://schemas.microsoft.com/office/powerpoint/2010/main" val="108918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1F3B-DF07-8B3E-BBEE-3495E9F8AC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2ED12FC-F54D-56FA-9CBF-E3733538BCE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06A5BFA-8BF6-94AC-A338-B3BDE3DED0E9}"/>
              </a:ext>
            </a:extLst>
          </p:cNvPr>
          <p:cNvSpPr>
            <a:spLocks noGrp="1"/>
          </p:cNvSpPr>
          <p:nvPr>
            <p:ph type="body" idx="1"/>
          </p:nvPr>
        </p:nvSpPr>
        <p:spPr/>
        <p:txBody>
          <a:bodyPr/>
          <a:lstStyle/>
          <a:p>
            <a:r>
              <a:rPr lang="sv-SE" i="0" dirty="0">
                <a:effectLst/>
                <a:latin typeface="Helvetica" pitchFamily="2" charset="0"/>
              </a:rPr>
              <a:t>Forskning som utförs med en metod som syftar till att påverka, forskningspersonen fysiskt eller psykiskt är tillståndspliktig enligt etikprövningslagen 4 §.</a:t>
            </a:r>
            <a:br>
              <a:rPr lang="sv-SE" i="0" dirty="0">
                <a:effectLst/>
                <a:latin typeface="Helvetica" pitchFamily="2" charset="0"/>
              </a:rPr>
            </a:br>
            <a:r>
              <a:rPr lang="sv-SE" i="0" dirty="0">
                <a:effectLst/>
                <a:latin typeface="Helvetica" pitchFamily="2" charset="0"/>
              </a:rPr>
              <a:t/>
            </a:r>
            <a:br>
              <a:rPr lang="sv-SE" i="0" dirty="0">
                <a:effectLst/>
                <a:latin typeface="Helvetica" pitchFamily="2" charset="0"/>
              </a:rPr>
            </a:br>
            <a:r>
              <a:rPr lang="sv-SE" i="0" dirty="0">
                <a:effectLst/>
                <a:latin typeface="Helvetica" pitchFamily="2" charset="0"/>
              </a:rPr>
              <a:t>Bestämmelsen tillämpas när forskaren avser att skapa en förändring hos forskningspersonen. Förändringen behöver inte vara bestående. </a:t>
            </a:r>
            <a:br>
              <a:rPr lang="sv-SE" i="0" dirty="0">
                <a:effectLst/>
                <a:latin typeface="Helvetica" pitchFamily="2" charset="0"/>
              </a:rPr>
            </a:br>
            <a:r>
              <a:rPr lang="sv-SE" i="0" dirty="0">
                <a:effectLst/>
                <a:latin typeface="Helvetica" pitchFamily="2" charset="0"/>
              </a:rPr>
              <a:t/>
            </a:r>
            <a:br>
              <a:rPr lang="sv-SE" i="0" dirty="0">
                <a:effectLst/>
                <a:latin typeface="Helvetica" pitchFamily="2" charset="0"/>
              </a:rPr>
            </a:br>
            <a:r>
              <a:rPr lang="sv-SE" i="0" dirty="0">
                <a:effectLst/>
                <a:latin typeface="Helvetica" pitchFamily="2" charset="0"/>
              </a:rPr>
              <a:t>Exempel: </a:t>
            </a:r>
            <a:br>
              <a:rPr lang="sv-SE" i="0" dirty="0">
                <a:effectLst/>
                <a:latin typeface="Helvetica" pitchFamily="2" charset="0"/>
              </a:rPr>
            </a:br>
            <a:r>
              <a:rPr lang="sv-SE" i="0" dirty="0">
                <a:effectLst/>
                <a:latin typeface="Helvetica" pitchFamily="2" charset="0"/>
              </a:rPr>
              <a:t>Experiment som ska undersöka hur personer agerar under stress och som inleds med en stressinduktion har till exempel ansetts tillståndspliktiga.</a:t>
            </a:r>
            <a:br>
              <a:rPr lang="sv-SE" i="0" dirty="0">
                <a:effectLst/>
                <a:latin typeface="Helvetica" pitchFamily="2" charset="0"/>
              </a:rPr>
            </a:br>
            <a:r>
              <a:rPr lang="sv-SE" i="0" dirty="0">
                <a:effectLst/>
                <a:latin typeface="Helvetica" pitchFamily="2" charset="0"/>
              </a:rPr>
              <a:t>F</a:t>
            </a:r>
            <a:r>
              <a:rPr lang="sv-SE" sz="1800" dirty="0">
                <a:effectLst/>
                <a:latin typeface="Georgia" panose="02040502050405020303" pitchFamily="18" charset="0"/>
                <a:ea typeface="Georgia" panose="02040502050405020303" pitchFamily="18" charset="0"/>
                <a:cs typeface="Georgia" panose="02040502050405020303" pitchFamily="18" charset="0"/>
              </a:rPr>
              <a:t>orskning som ska testa trafikanters reaktioner i olika trafiksituationer</a:t>
            </a:r>
          </a:p>
          <a:p>
            <a:endParaRPr lang="sv-SE" sz="1800" i="0" dirty="0">
              <a:effectLst/>
              <a:latin typeface="Georgia" panose="02040502050405020303" pitchFamily="18" charset="0"/>
            </a:endParaRPr>
          </a:p>
          <a:p>
            <a:r>
              <a:rPr lang="sv-SE" dirty="0"/>
              <a:t>Utbildningsinsatser eller läxhjälp har inte ansetts utgöra sådan psykisk påverkan. CEPN har bedömt att det är nödvändigt vid tolkningen av </a:t>
            </a:r>
            <a:r>
              <a:rPr lang="sv-SE" dirty="0" err="1"/>
              <a:t>etikprövningslagen</a:t>
            </a:r>
            <a:r>
              <a:rPr lang="sv-SE" dirty="0"/>
              <a:t> att beakta det grundläggande syftet med </a:t>
            </a:r>
            <a:r>
              <a:rPr lang="sv-SE" dirty="0" err="1"/>
              <a:t>etikprövningslagen</a:t>
            </a:r>
            <a:r>
              <a:rPr lang="sv-SE" dirty="0"/>
              <a:t>, nämligen att skydda den enskilda människan och respekten för människovärdet vid forskning. Utbildning som syftar till att öka kunskap eller färdigheter kan inte generellt anses ha en sådan karaktär att detta syfte gör sig gällande.</a:t>
            </a:r>
            <a:endParaRPr lang="sv-SE" i="0" dirty="0">
              <a:effectLst/>
              <a:latin typeface="Helvetica" pitchFamily="2" charset="0"/>
            </a:endParaRPr>
          </a:p>
        </p:txBody>
      </p:sp>
      <p:sp>
        <p:nvSpPr>
          <p:cNvPr id="4" name="Platshållare för bildnummer 3">
            <a:extLst>
              <a:ext uri="{FF2B5EF4-FFF2-40B4-BE49-F238E27FC236}">
                <a16:creationId xmlns:a16="http://schemas.microsoft.com/office/drawing/2014/main" id="{A9BEED53-67CA-0285-8570-4F75A55C10E1}"/>
              </a:ext>
            </a:extLst>
          </p:cNvPr>
          <p:cNvSpPr>
            <a:spLocks noGrp="1"/>
          </p:cNvSpPr>
          <p:nvPr>
            <p:ph type="sldNum" sz="quarter" idx="5"/>
          </p:nvPr>
        </p:nvSpPr>
        <p:spPr/>
        <p:txBody>
          <a:bodyPr/>
          <a:lstStyle/>
          <a:p>
            <a:fld id="{5A8EE411-1B1D-354F-96C5-7DAB346E9B02}" type="slidenum">
              <a:rPr lang="sv-SE" smtClean="0"/>
              <a:t>16</a:t>
            </a:fld>
            <a:endParaRPr lang="sv-SE"/>
          </a:p>
        </p:txBody>
      </p:sp>
    </p:spTree>
    <p:extLst>
      <p:ext uri="{BB962C8B-B14F-4D97-AF65-F5344CB8AC3E}">
        <p14:creationId xmlns:p14="http://schemas.microsoft.com/office/powerpoint/2010/main" val="40421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4D02F-0721-40C0-BD98-34859446715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B41E44E-D1FF-2930-25EA-C4BF3781BBD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9293BBA-B8A1-53C4-8ECE-E637D68BB417}"/>
              </a:ext>
            </a:extLst>
          </p:cNvPr>
          <p:cNvSpPr>
            <a:spLocks noGrp="1"/>
          </p:cNvSpPr>
          <p:nvPr>
            <p:ph type="body" idx="1"/>
          </p:nvPr>
        </p:nvSpPr>
        <p:spPr/>
        <p:txBody>
          <a:bodyPr/>
          <a:lstStyle/>
          <a:p>
            <a:r>
              <a:rPr lang="sv-SE" i="0" dirty="0">
                <a:effectLst/>
                <a:latin typeface="Helvetica" pitchFamily="2" charset="0"/>
              </a:rPr>
              <a:t>Forskning som innebär en uppenbar risk att skada forskningspersonen, fysiskt eller psykiskt, är tillståndspliktig enligt etikprövningslagen 4 §. Det innefattar att det både kan vara fysiskt eller psykiskt påfrestande för forskningspersonerna. </a:t>
            </a:r>
          </a:p>
          <a:p>
            <a:endParaRPr lang="sv-SE" i="0" dirty="0">
              <a:effectLst/>
              <a:latin typeface="Helvetica" pitchFamily="2" charset="0"/>
            </a:endParaRPr>
          </a:p>
          <a:p>
            <a:r>
              <a:rPr lang="sv-SE" i="0" dirty="0">
                <a:effectLst/>
                <a:latin typeface="Helvetica" pitchFamily="2" charset="0"/>
              </a:rPr>
              <a:t>Att en risk är uppenbar betyder att det är tydligt att risken finns, men den behöver inte vara stor. Är riskerna uppenbara så ska en ansökan om etikprövning lämnas in. </a:t>
            </a:r>
          </a:p>
          <a:p>
            <a:endParaRPr lang="sv-SE" i="0" dirty="0">
              <a:effectLst/>
              <a:latin typeface="Helvetica" pitchFamily="2" charset="0"/>
            </a:endParaRPr>
          </a:p>
          <a:p>
            <a:r>
              <a:rPr lang="sv-SE" sz="1800" b="0" i="0" u="none" strike="noStrike" baseline="0" dirty="0">
                <a:latin typeface="TT623o00"/>
              </a:rPr>
              <a:t>Med </a:t>
            </a:r>
            <a:r>
              <a:rPr lang="sv-SE" sz="1800" b="0" i="1" u="none" strike="noStrike" baseline="0" dirty="0">
                <a:latin typeface="TT623o00"/>
              </a:rPr>
              <a:t>skada</a:t>
            </a:r>
            <a:r>
              <a:rPr lang="sv-SE" sz="1800" b="0" i="0" u="none" strike="noStrike" baseline="0" dirty="0">
                <a:latin typeface="TT623o00"/>
              </a:rPr>
              <a:t> avses en påtaglig negativ effekt på forskningspersonen. Upplevelser som normalt ingår i det vardagliga livet faller inte in under begreppet och inte heller snabbt övergående effekter av rutinbetonade fysiska eller psykologiska undersökningar eller tester.</a:t>
            </a:r>
          </a:p>
          <a:p>
            <a:endParaRPr lang="sv-SE" i="0" dirty="0">
              <a:effectLst/>
              <a:latin typeface="Helvetica" pitchFamily="2" charset="0"/>
            </a:endParaRPr>
          </a:p>
          <a:p>
            <a:r>
              <a:rPr lang="sv-SE" i="0" dirty="0">
                <a:effectLst/>
                <a:latin typeface="Helvetica" pitchFamily="2" charset="0"/>
              </a:rPr>
              <a:t>Medicin och psykologi är kanske de forskningsområden som i första hand använder metoder som kan utsätta forskningspersonen för uppenbara risker för skada. Men det finns många andra situationer där det kan vara aktuellt. </a:t>
            </a:r>
            <a:br>
              <a:rPr lang="sv-SE" i="0" dirty="0">
                <a:effectLst/>
                <a:latin typeface="Helvetica" pitchFamily="2" charset="0"/>
              </a:rPr>
            </a:br>
            <a:r>
              <a:rPr lang="sv-SE" i="0" dirty="0">
                <a:effectLst/>
                <a:latin typeface="Helvetica" pitchFamily="2" charset="0"/>
              </a:rPr>
              <a:t/>
            </a:r>
            <a:br>
              <a:rPr lang="sv-SE" i="0" dirty="0">
                <a:effectLst/>
                <a:latin typeface="Helvetica" pitchFamily="2" charset="0"/>
              </a:rPr>
            </a:br>
            <a:r>
              <a:rPr lang="sv-SE" i="0" dirty="0">
                <a:effectLst/>
                <a:latin typeface="Helvetica" pitchFamily="2" charset="0"/>
              </a:rPr>
              <a:t>Ett exempel: Forskare som arbetar med brandsäkerhet har gjort experiment med utrymning från underjordiska utrymmen. Det räknas som tillståndspliktigt.</a:t>
            </a:r>
          </a:p>
        </p:txBody>
      </p:sp>
      <p:sp>
        <p:nvSpPr>
          <p:cNvPr id="4" name="Platshållare för bildnummer 3">
            <a:extLst>
              <a:ext uri="{FF2B5EF4-FFF2-40B4-BE49-F238E27FC236}">
                <a16:creationId xmlns:a16="http://schemas.microsoft.com/office/drawing/2014/main" id="{2D3A7808-3C41-1D35-FE82-D80E3C54AE19}"/>
              </a:ext>
            </a:extLst>
          </p:cNvPr>
          <p:cNvSpPr>
            <a:spLocks noGrp="1"/>
          </p:cNvSpPr>
          <p:nvPr>
            <p:ph type="sldNum" sz="quarter" idx="5"/>
          </p:nvPr>
        </p:nvSpPr>
        <p:spPr/>
        <p:txBody>
          <a:bodyPr/>
          <a:lstStyle/>
          <a:p>
            <a:fld id="{5A8EE411-1B1D-354F-96C5-7DAB346E9B02}" type="slidenum">
              <a:rPr lang="sv-SE" smtClean="0"/>
              <a:t>17</a:t>
            </a:fld>
            <a:endParaRPr lang="sv-SE"/>
          </a:p>
        </p:txBody>
      </p:sp>
    </p:spTree>
    <p:extLst>
      <p:ext uri="{BB962C8B-B14F-4D97-AF65-F5344CB8AC3E}">
        <p14:creationId xmlns:p14="http://schemas.microsoft.com/office/powerpoint/2010/main" val="1769693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007F-7B14-E535-5334-7D43127F147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6D45AD3-9F33-15A8-288C-CDCEDFE0188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2D5CEE3-7607-F80F-BB7F-2F6F7B1DC5EC}"/>
              </a:ext>
            </a:extLst>
          </p:cNvPr>
          <p:cNvSpPr>
            <a:spLocks noGrp="1"/>
          </p:cNvSpPr>
          <p:nvPr>
            <p:ph type="body" idx="1"/>
          </p:nvPr>
        </p:nvSpPr>
        <p:spPr/>
        <p:txBody>
          <a:bodyPr/>
          <a:lstStyle/>
          <a:p>
            <a:r>
              <a:rPr lang="sv-SE" sz="1200" dirty="0">
                <a:effectLst/>
                <a:latin typeface="Arial" panose="020B0604020202020204" pitchFamily="34" charset="0"/>
                <a:ea typeface="Calibri" panose="020F0502020204030204" pitchFamily="34" charset="0"/>
              </a:rPr>
              <a:t>Att materialet ska kunna </a:t>
            </a:r>
            <a:r>
              <a:rPr lang="sv-SE" sz="1200" i="1" dirty="0">
                <a:effectLst/>
                <a:latin typeface="Arial" panose="020B0604020202020204" pitchFamily="34" charset="0"/>
                <a:ea typeface="Calibri" panose="020F0502020204030204" pitchFamily="34" charset="0"/>
              </a:rPr>
              <a:t>härledas till</a:t>
            </a:r>
            <a:r>
              <a:rPr lang="sv-SE" sz="1200" dirty="0">
                <a:effectLst/>
                <a:latin typeface="Arial" panose="020B0604020202020204" pitchFamily="34" charset="0"/>
                <a:ea typeface="Calibri" panose="020F0502020204030204" pitchFamily="34" charset="0"/>
              </a:rPr>
              <a:t> de människor materialet tagits från </a:t>
            </a:r>
            <a:r>
              <a:rPr lang="sv-SE" i="0" dirty="0">
                <a:effectLst/>
                <a:latin typeface="Helvetica" pitchFamily="2" charset="0"/>
              </a:rPr>
              <a:t>innebär dels att materialet ska ha tagits från människornas kroppar – inte från exempelvis deras kläder. Dels betyder det att identifiering är möjlig, till exempel att det finns personuppgifter eller någon form av kodnyckel som är knutna till materialet.</a:t>
            </a:r>
          </a:p>
          <a:p>
            <a:endParaRPr lang="sv-SE" dirty="0"/>
          </a:p>
          <a:p>
            <a:r>
              <a:rPr lang="sv-SE" dirty="0"/>
              <a:t>Det finns en särskild bestämmelse kring information och samtycke när det gäller forskning på biologiskt material som tidigare har tagits från en levande människa. Vid ett etikgodkännande ska myndigheten i en sådan situation bestämma vilka krav som ska gälla i fråga om information och samtycke för användning av materialet. </a:t>
            </a:r>
          </a:p>
        </p:txBody>
      </p:sp>
      <p:sp>
        <p:nvSpPr>
          <p:cNvPr id="4" name="Platshållare för bildnummer 3">
            <a:extLst>
              <a:ext uri="{FF2B5EF4-FFF2-40B4-BE49-F238E27FC236}">
                <a16:creationId xmlns:a16="http://schemas.microsoft.com/office/drawing/2014/main" id="{C7ECD250-8C28-A0F6-C3E1-F8A75B00F17A}"/>
              </a:ext>
            </a:extLst>
          </p:cNvPr>
          <p:cNvSpPr>
            <a:spLocks noGrp="1"/>
          </p:cNvSpPr>
          <p:nvPr>
            <p:ph type="sldNum" sz="quarter" idx="5"/>
          </p:nvPr>
        </p:nvSpPr>
        <p:spPr/>
        <p:txBody>
          <a:bodyPr/>
          <a:lstStyle/>
          <a:p>
            <a:fld id="{5A8EE411-1B1D-354F-96C5-7DAB346E9B02}" type="slidenum">
              <a:rPr lang="sv-SE" smtClean="0"/>
              <a:t>18</a:t>
            </a:fld>
            <a:endParaRPr lang="sv-SE"/>
          </a:p>
        </p:txBody>
      </p:sp>
    </p:spTree>
    <p:extLst>
      <p:ext uri="{BB962C8B-B14F-4D97-AF65-F5344CB8AC3E}">
        <p14:creationId xmlns:p14="http://schemas.microsoft.com/office/powerpoint/2010/main" val="410922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2F9E-462A-3531-C972-B53B175FFC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031E57-F8B3-7EEE-3C34-B85E7BEB016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FBCB324-BA31-CDA3-5F4E-CD92744B89F0}"/>
              </a:ext>
            </a:extLst>
          </p:cNvPr>
          <p:cNvSpPr>
            <a:spLocks noGrp="1"/>
          </p:cNvSpPr>
          <p:nvPr>
            <p:ph type="body" idx="1"/>
          </p:nvPr>
        </p:nvSpPr>
        <p:spPr/>
        <p:txBody>
          <a:bodyPr/>
          <a:lstStyle/>
          <a:p>
            <a:r>
              <a:rPr lang="sv-SE" i="0" dirty="0">
                <a:effectLst/>
                <a:latin typeface="Helvetica" pitchFamily="2" charset="0"/>
              </a:rPr>
              <a:t>Samma här: </a:t>
            </a:r>
            <a:r>
              <a:rPr lang="sv-SE" sz="1200" dirty="0">
                <a:effectLst/>
                <a:latin typeface="Arial" panose="020B0604020202020204" pitchFamily="34" charset="0"/>
                <a:ea typeface="Calibri" panose="020F0502020204030204" pitchFamily="34" charset="0"/>
              </a:rPr>
              <a:t>Att materialet ska kunna </a:t>
            </a:r>
            <a:r>
              <a:rPr lang="sv-SE" sz="1200" i="1" dirty="0">
                <a:effectLst/>
                <a:latin typeface="Arial" panose="020B0604020202020204" pitchFamily="34" charset="0"/>
                <a:ea typeface="Calibri" panose="020F0502020204030204" pitchFamily="34" charset="0"/>
              </a:rPr>
              <a:t>härledas till</a:t>
            </a:r>
            <a:r>
              <a:rPr lang="sv-SE" sz="1200" dirty="0">
                <a:effectLst/>
                <a:latin typeface="Arial" panose="020B0604020202020204" pitchFamily="34" charset="0"/>
                <a:ea typeface="Calibri" panose="020F0502020204030204" pitchFamily="34" charset="0"/>
              </a:rPr>
              <a:t> de människor materialet tagits från </a:t>
            </a:r>
            <a:r>
              <a:rPr lang="sv-SE" i="0" dirty="0">
                <a:effectLst/>
                <a:latin typeface="Helvetica" pitchFamily="2" charset="0"/>
              </a:rPr>
              <a:t>innebär dels att materialet ska ha tagits från människornas kroppar, dels att identifiering är möjlig, till exempel att det finns personuppgifter eller någon form av kodnyckel som är knutna till materialet.</a:t>
            </a:r>
          </a:p>
          <a:p>
            <a:endParaRPr lang="sv-SE" dirty="0"/>
          </a:p>
          <a:p>
            <a:r>
              <a:rPr lang="sv-SE" dirty="0"/>
              <a:t>Begreppet </a:t>
            </a:r>
            <a:r>
              <a:rPr lang="sv-SE" i="1" dirty="0"/>
              <a:t>medicinskt ändamål </a:t>
            </a:r>
            <a:r>
              <a:rPr lang="sv-SE" dirty="0"/>
              <a:t>har en bred definition. Forskning är ett medicinskt ändamål.</a:t>
            </a:r>
          </a:p>
          <a:p>
            <a:endParaRPr lang="sv-SE" dirty="0"/>
          </a:p>
          <a:p>
            <a:r>
              <a:rPr lang="sv-SE" dirty="0"/>
              <a:t>Vid forskning som innefattar studier på biologiskt material som har tagits för medicinska ändamål från en avliden människa ska bestämmelserna om information och samtycke i transplantationslagen (1995:831) tillämpas i stället för motsvarande regler i etikprövningslagen (13 § etikprövningslagen).</a:t>
            </a:r>
          </a:p>
        </p:txBody>
      </p:sp>
      <p:sp>
        <p:nvSpPr>
          <p:cNvPr id="4" name="Platshållare för bildnummer 3">
            <a:extLst>
              <a:ext uri="{FF2B5EF4-FFF2-40B4-BE49-F238E27FC236}">
                <a16:creationId xmlns:a16="http://schemas.microsoft.com/office/drawing/2014/main" id="{15EF01CD-BC60-7B72-E2E1-5BAF789BE3B5}"/>
              </a:ext>
            </a:extLst>
          </p:cNvPr>
          <p:cNvSpPr>
            <a:spLocks noGrp="1"/>
          </p:cNvSpPr>
          <p:nvPr>
            <p:ph type="sldNum" sz="quarter" idx="5"/>
          </p:nvPr>
        </p:nvSpPr>
        <p:spPr/>
        <p:txBody>
          <a:bodyPr/>
          <a:lstStyle/>
          <a:p>
            <a:fld id="{5A8EE411-1B1D-354F-96C5-7DAB346E9B02}" type="slidenum">
              <a:rPr lang="sv-SE" smtClean="0"/>
              <a:t>19</a:t>
            </a:fld>
            <a:endParaRPr lang="sv-SE"/>
          </a:p>
        </p:txBody>
      </p:sp>
    </p:spTree>
    <p:extLst>
      <p:ext uri="{BB962C8B-B14F-4D97-AF65-F5344CB8AC3E}">
        <p14:creationId xmlns:p14="http://schemas.microsoft.com/office/powerpoint/2010/main" val="152505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004D7E"/>
                </a:solidFill>
                <a:effectLst/>
                <a:latin typeface="DINPro"/>
              </a:rPr>
              <a:t>Så snart något moment i genomförandefasen ska ske i Sverige, det vill säga </a:t>
            </a:r>
            <a:br>
              <a:rPr lang="sv-SE" b="0" i="0" dirty="0">
                <a:solidFill>
                  <a:srgbClr val="004D7E"/>
                </a:solidFill>
                <a:effectLst/>
                <a:latin typeface="DINPro"/>
              </a:rPr>
            </a:br>
            <a:endParaRPr lang="sv-SE" b="0" i="0" dirty="0">
              <a:solidFill>
                <a:srgbClr val="004D7E"/>
              </a:solidFill>
              <a:effectLst/>
              <a:latin typeface="DINPro"/>
            </a:endParaRPr>
          </a:p>
          <a:p>
            <a:pPr marL="171450" indent="-171450" algn="l">
              <a:buFont typeface="Arial" panose="020B0604020202020204" pitchFamily="34" charset="0"/>
              <a:buChar char="•"/>
            </a:pPr>
            <a:r>
              <a:rPr lang="sv-SE" b="0" i="0" dirty="0">
                <a:solidFill>
                  <a:srgbClr val="004D7E"/>
                </a:solidFill>
                <a:effectLst/>
                <a:latin typeface="DINPro"/>
              </a:rPr>
              <a:t>rekrytering av forskningspersoner</a:t>
            </a:r>
          </a:p>
          <a:p>
            <a:pPr marL="171450" indent="-171450" algn="l">
              <a:buFont typeface="Arial" panose="020B0604020202020204" pitchFamily="34" charset="0"/>
              <a:buChar char="•"/>
            </a:pPr>
            <a:r>
              <a:rPr lang="sv-SE" b="0" i="0" dirty="0">
                <a:solidFill>
                  <a:srgbClr val="004D7E"/>
                </a:solidFill>
                <a:effectLst/>
                <a:latin typeface="DINPro"/>
              </a:rPr>
              <a:t>inhämtande av underlag</a:t>
            </a:r>
          </a:p>
          <a:p>
            <a:pPr marL="171450" indent="-171450" algn="l">
              <a:buFont typeface="Arial" panose="020B0604020202020204" pitchFamily="34" charset="0"/>
              <a:buChar char="•"/>
            </a:pPr>
            <a:r>
              <a:rPr lang="sv-SE" b="0" i="0" dirty="0">
                <a:solidFill>
                  <a:srgbClr val="004D7E"/>
                </a:solidFill>
                <a:effectLst/>
                <a:latin typeface="DINPro"/>
              </a:rPr>
              <a:t>genomförande av försök</a:t>
            </a:r>
          </a:p>
          <a:p>
            <a:pPr marL="171450" indent="-171450" algn="l">
              <a:buFont typeface="Arial" panose="020B0604020202020204" pitchFamily="34" charset="0"/>
              <a:buChar char="•"/>
            </a:pPr>
            <a:r>
              <a:rPr lang="sv-SE" b="0" i="0" dirty="0">
                <a:solidFill>
                  <a:srgbClr val="004D7E"/>
                </a:solidFill>
                <a:effectLst/>
                <a:latin typeface="DINPro"/>
              </a:rPr>
              <a:t>analys och bearbetning</a:t>
            </a:r>
          </a:p>
          <a:p>
            <a:pPr algn="l"/>
            <a:endParaRPr lang="sv-SE" b="0" i="0" dirty="0">
              <a:solidFill>
                <a:srgbClr val="004D7E"/>
              </a:solidFill>
              <a:effectLst/>
              <a:latin typeface="DINPro"/>
            </a:endParaRPr>
          </a:p>
          <a:p>
            <a:pPr algn="l"/>
            <a:r>
              <a:rPr lang="sv-SE" b="0" i="0" dirty="0">
                <a:solidFill>
                  <a:srgbClr val="004D7E"/>
                </a:solidFill>
                <a:effectLst/>
                <a:latin typeface="DINPro"/>
              </a:rPr>
              <a:t>så krävs etikprövning av Etikprövningsmyndigheten, av det eller de moment som ska ske här i landet.</a:t>
            </a:r>
          </a:p>
          <a:p>
            <a:pPr algn="l"/>
            <a:endParaRPr lang="sv-SE" b="0" i="0" dirty="0">
              <a:solidFill>
                <a:srgbClr val="004D7E"/>
              </a:solidFill>
              <a:effectLst/>
              <a:latin typeface="DINPro"/>
            </a:endParaRPr>
          </a:p>
          <a:p>
            <a:pPr algn="l"/>
            <a:r>
              <a:rPr lang="sv-SE" b="0" i="0" dirty="0">
                <a:solidFill>
                  <a:srgbClr val="004D7E"/>
                </a:solidFill>
                <a:effectLst/>
                <a:latin typeface="DINPro"/>
              </a:rPr>
              <a:t>En förutsättning är att det eller de moment som ska ske i Sverige faller under 3 eller 4 §§ </a:t>
            </a:r>
            <a:r>
              <a:rPr lang="sv-SE" b="0" i="0" dirty="0" err="1">
                <a:solidFill>
                  <a:srgbClr val="004D7E"/>
                </a:solidFill>
                <a:effectLst/>
                <a:latin typeface="DINPro"/>
              </a:rPr>
              <a:t>etikprövningslagen</a:t>
            </a:r>
            <a:r>
              <a:rPr lang="sv-SE" b="0" i="0" dirty="0">
                <a:solidFill>
                  <a:srgbClr val="004D7E"/>
                </a:solidFill>
                <a:effectLst/>
                <a:latin typeface="DINPro"/>
              </a:rPr>
              <a:t>, det vill säga att</a:t>
            </a:r>
          </a:p>
          <a:p>
            <a:pPr algn="l">
              <a:buFont typeface="Arial" panose="020B0604020202020204" pitchFamily="34" charset="0"/>
              <a:buNone/>
            </a:pPr>
            <a:endParaRPr lang="sv-SE" b="0" i="0" dirty="0">
              <a:solidFill>
                <a:srgbClr val="004D7E"/>
              </a:solidFill>
              <a:effectLst/>
              <a:latin typeface="DINPro"/>
            </a:endParaRPr>
          </a:p>
          <a:p>
            <a:pPr marL="171450" indent="-171450" algn="l">
              <a:buFont typeface="Arial" panose="020B0604020202020204" pitchFamily="34" charset="0"/>
              <a:buChar char="•"/>
            </a:pPr>
            <a:r>
              <a:rPr lang="sv-SE" b="0" i="0" dirty="0">
                <a:solidFill>
                  <a:srgbClr val="004D7E"/>
                </a:solidFill>
                <a:effectLst/>
                <a:latin typeface="DINPro"/>
              </a:rPr>
              <a:t>det som ska göras här i Sverige innefattar behandling av känsliga personuppgifter eller personuppgifter om lagöverträdelser</a:t>
            </a:r>
          </a:p>
          <a:p>
            <a:pPr algn="l">
              <a:buFont typeface="Arial" panose="020B0604020202020204" pitchFamily="34" charset="0"/>
              <a:buNone/>
            </a:pPr>
            <a:endParaRPr lang="sv-SE" b="0" i="0" dirty="0">
              <a:solidFill>
                <a:srgbClr val="004D7E"/>
              </a:solidFill>
              <a:effectLst/>
              <a:latin typeface="DINPro"/>
            </a:endParaRPr>
          </a:p>
          <a:p>
            <a:pPr algn="l">
              <a:buFont typeface="Arial" panose="020B0604020202020204" pitchFamily="34" charset="0"/>
              <a:buNone/>
            </a:pPr>
            <a:r>
              <a:rPr lang="sv-SE" b="0" i="0" dirty="0">
                <a:solidFill>
                  <a:srgbClr val="004D7E"/>
                </a:solidFill>
                <a:effectLst/>
                <a:latin typeface="DINPro"/>
              </a:rPr>
              <a:t>alternativt </a:t>
            </a:r>
          </a:p>
          <a:p>
            <a:pPr algn="l">
              <a:buFont typeface="Arial" panose="020B0604020202020204" pitchFamily="34" charset="0"/>
              <a:buNone/>
            </a:pPr>
            <a:endParaRPr lang="sv-SE" b="0" i="0" dirty="0">
              <a:solidFill>
                <a:srgbClr val="004D7E"/>
              </a:solidFill>
              <a:effectLst/>
              <a:latin typeface="DINPro"/>
            </a:endParaRPr>
          </a:p>
          <a:p>
            <a:pPr algn="l">
              <a:buFont typeface="Arial" panose="020B0604020202020204" pitchFamily="34" charset="0"/>
              <a:buNone/>
            </a:pPr>
            <a:r>
              <a:rPr lang="sv-SE" b="0" i="0" dirty="0">
                <a:solidFill>
                  <a:srgbClr val="004D7E"/>
                </a:solidFill>
                <a:effectLst/>
                <a:latin typeface="DINPro"/>
              </a:rPr>
              <a:t>- det innefattar fysiska ingrepp</a:t>
            </a:r>
          </a:p>
          <a:p>
            <a:pPr algn="l">
              <a:buFont typeface="Arial" panose="020B0604020202020204" pitchFamily="34" charset="0"/>
              <a:buNone/>
            </a:pPr>
            <a:r>
              <a:rPr lang="sv-SE" b="0" i="0" dirty="0">
                <a:solidFill>
                  <a:srgbClr val="004D7E"/>
                </a:solidFill>
                <a:effectLst/>
                <a:latin typeface="DINPro"/>
              </a:rPr>
              <a:t>- det ska ske med en metod som syftar till fysisk eller psykisk påverkan eller innebär uppenbar risk för fysisk eller psykisk skada</a:t>
            </a:r>
          </a:p>
          <a:p>
            <a:pPr algn="l">
              <a:buFont typeface="Arial" panose="020B0604020202020204" pitchFamily="34" charset="0"/>
              <a:buNone/>
            </a:pPr>
            <a:r>
              <a:rPr lang="sv-SE" b="0" i="0" dirty="0">
                <a:solidFill>
                  <a:srgbClr val="004D7E"/>
                </a:solidFill>
                <a:effectLst/>
                <a:latin typeface="DINPro"/>
              </a:rPr>
              <a:t>- det avser biologiskt material som går att härleda till den som det har tagits ifrån.</a:t>
            </a:r>
          </a:p>
          <a:p>
            <a:pPr algn="l"/>
            <a:endParaRPr lang="sv-SE" b="0" i="0" dirty="0">
              <a:solidFill>
                <a:srgbClr val="004D7E"/>
              </a:solidFill>
              <a:effectLst/>
              <a:latin typeface="DINPro"/>
            </a:endParaRPr>
          </a:p>
          <a:p>
            <a:pPr algn="l"/>
            <a:r>
              <a:rPr lang="sv-SE" b="0" i="0" dirty="0">
                <a:solidFill>
                  <a:srgbClr val="004D7E"/>
                </a:solidFill>
                <a:effectLst/>
                <a:latin typeface="DINPro"/>
              </a:rPr>
              <a:t>Gör det inte det så krävs inte etikprövning här i landet.</a:t>
            </a:r>
          </a:p>
          <a:p>
            <a:pPr algn="l"/>
            <a:endParaRPr lang="sv-SE" b="0" i="0" dirty="0">
              <a:solidFill>
                <a:srgbClr val="004D7E"/>
              </a:solidFill>
              <a:effectLst/>
              <a:latin typeface="DINPro"/>
            </a:endParaRPr>
          </a:p>
          <a:p>
            <a:pPr algn="l"/>
            <a:r>
              <a:rPr lang="sv-SE" dirty="0"/>
              <a:t>Lagring av forskningsdata är en del av forskningen. Om datalagring sker i Sverige är därför denna del av genomförandefasen tillståndspliktig i Sverige.</a:t>
            </a:r>
          </a:p>
          <a:p>
            <a:pPr algn="l"/>
            <a:endParaRPr lang="sv-SE" b="0" i="0" dirty="0">
              <a:solidFill>
                <a:srgbClr val="004D7E"/>
              </a:solidFill>
              <a:effectLst/>
              <a:latin typeface="DINPro"/>
            </a:endParaRPr>
          </a:p>
          <a:p>
            <a:pPr algn="l"/>
            <a:r>
              <a:rPr lang="sv-SE" dirty="0"/>
              <a:t>Om en forskare som befinner sig i Sverige har digital kontakt med forskningspersoner så äger forskningen rum i Sverige, oavsett i vilket land forskningspersonerna befinner sig. Forskningen äger även rum i Sverige i den omvända situationen att en forskare i ett annat land på motsvarande sätt har kontakt med forskningspersoner i Sverige.</a:t>
            </a:r>
          </a:p>
          <a:p>
            <a:pPr algn="l"/>
            <a:endParaRPr lang="sv-SE" b="0" i="0" dirty="0">
              <a:solidFill>
                <a:srgbClr val="004D7E"/>
              </a:solidFill>
              <a:effectLst/>
              <a:latin typeface="DINPro"/>
            </a:endParaRPr>
          </a:p>
          <a:p>
            <a:pPr algn="l"/>
            <a:r>
              <a:rPr lang="sv-SE" b="0" i="0" dirty="0">
                <a:solidFill>
                  <a:srgbClr val="004D7E"/>
                </a:solidFill>
                <a:effectLst/>
                <a:latin typeface="DINPro"/>
              </a:rPr>
              <a:t>Sker analys och bearbetning av data i Sverige krävs etikprövning av detta moment, även om insamlingen av data genom t.ex. enkäter eller intervjuer kan ha skett i ett annat land.</a:t>
            </a:r>
          </a:p>
        </p:txBody>
      </p:sp>
      <p:sp>
        <p:nvSpPr>
          <p:cNvPr id="4" name="Platshållare för bildnummer 3"/>
          <p:cNvSpPr>
            <a:spLocks noGrp="1"/>
          </p:cNvSpPr>
          <p:nvPr>
            <p:ph type="sldNum" sz="quarter" idx="5"/>
          </p:nvPr>
        </p:nvSpPr>
        <p:spPr/>
        <p:txBody>
          <a:bodyPr/>
          <a:lstStyle/>
          <a:p>
            <a:fld id="{5A8EE411-1B1D-354F-96C5-7DAB346E9B02}" type="slidenum">
              <a:rPr lang="sv-SE" smtClean="0"/>
              <a:t>20</a:t>
            </a:fld>
            <a:endParaRPr lang="sv-SE"/>
          </a:p>
        </p:txBody>
      </p:sp>
    </p:spTree>
    <p:extLst>
      <p:ext uri="{BB962C8B-B14F-4D97-AF65-F5344CB8AC3E}">
        <p14:creationId xmlns:p14="http://schemas.microsoft.com/office/powerpoint/2010/main" val="3063728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865B-C22B-72D0-9189-DB0F0816AB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33F9E01-6D5B-F10F-4DD2-EA60FAE0DEE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5FD1FB0-A36C-3A36-0CF8-753FFF94FBBC}"/>
              </a:ext>
            </a:extLst>
          </p:cNvPr>
          <p:cNvSpPr>
            <a:spLocks noGrp="1"/>
          </p:cNvSpPr>
          <p:nvPr>
            <p:ph type="body" idx="1"/>
          </p:nvPr>
        </p:nvSpPr>
        <p:spPr/>
        <p:txBody>
          <a:bodyPr/>
          <a:lstStyle/>
          <a:p>
            <a:r>
              <a:rPr lang="sv-SE" b="0" dirty="0"/>
              <a:t>Lagen omfattar </a:t>
            </a:r>
            <a:r>
              <a:rPr lang="sv-SE" b="0" u="sng" dirty="0"/>
              <a:t>inte</a:t>
            </a:r>
            <a:r>
              <a:rPr lang="sv-SE" b="0" dirty="0"/>
              <a:t> utvecklingsarbete om det rör sig om </a:t>
            </a:r>
            <a:r>
              <a:rPr lang="sv-SE" dirty="0"/>
              <a:t>kvalitetsutveckling och kvalitetssäkring, resultatuppföljning eller myndighetsinternt utvärderingsarbete.</a:t>
            </a:r>
          </a:p>
          <a:p>
            <a:endParaRPr lang="sv-SE" dirty="0"/>
          </a:p>
          <a:p>
            <a:r>
              <a:rPr lang="sv-SE" dirty="0"/>
              <a:t>Studentundantaget är också tydligt i </a:t>
            </a:r>
            <a:r>
              <a:rPr lang="sv-SE" dirty="0" err="1"/>
              <a:t>etikprövningslagen</a:t>
            </a:r>
            <a:r>
              <a:rPr lang="sv-SE" dirty="0"/>
              <a:t>:</a:t>
            </a:r>
            <a:br>
              <a:rPr lang="sv-SE" dirty="0"/>
            </a:br>
            <a:endParaRPr lang="sv-SE" dirty="0"/>
          </a:p>
          <a:p>
            <a:r>
              <a:rPr lang="sv-SE" i="1" dirty="0"/>
              <a:t>”… sådant arbete eller sådana studier som utförs endast inom ramen för högskoleutbildning på grundnivå eller på avancerad nivå”.</a:t>
            </a:r>
          </a:p>
          <a:p>
            <a:endParaRPr lang="sv-SE" i="1" dirty="0"/>
          </a:p>
          <a:p>
            <a:r>
              <a:rPr lang="sv-SE" dirty="0"/>
              <a:t>Det måste röra sig om ett renodlat utbildningsmoment. Arbetet får alltså inte överlappa med ett forskningsprojekt och det får inte finnas något utrymme för att arbetet kan komma att leda vidare till ett forskningsprojekt. Studentundantaget kan inte användas om lärosätet vill hålla öppet för att studentens idéer eller utförande kan visa sig så bra att man längs vägen vill byta spår och genomföra ett forskningsprojekt i stället för enbart ett renodlat utbildningsmoment. Vill lärosätet ha den flexibiliteten så är det nödvändigt att det finns ett etikgodkännande innan studenten påbörjar sitt arbete.</a:t>
            </a:r>
          </a:p>
          <a:p>
            <a:endParaRPr lang="sv-SE" i="0" dirty="0"/>
          </a:p>
          <a:p>
            <a:r>
              <a:rPr lang="sv-SE" i="0" dirty="0"/>
              <a:t>En hel del arbete som ingår i forskarens vardag ingår inte heller i det som måste </a:t>
            </a:r>
            <a:r>
              <a:rPr lang="sv-SE" i="0" dirty="0" err="1"/>
              <a:t>etikprövas</a:t>
            </a:r>
            <a:r>
              <a:rPr lang="sv-SE" i="0" dirty="0"/>
              <a:t>. Exempelvis att </a:t>
            </a:r>
            <a:r>
              <a:rPr lang="sv-SE" dirty="0"/>
              <a:t>lägga upp en plan för framtida arbete eller att söka finansiering för framtida arbete.</a:t>
            </a:r>
          </a:p>
        </p:txBody>
      </p:sp>
      <p:sp>
        <p:nvSpPr>
          <p:cNvPr id="4" name="Platshållare för bildnummer 3">
            <a:extLst>
              <a:ext uri="{FF2B5EF4-FFF2-40B4-BE49-F238E27FC236}">
                <a16:creationId xmlns:a16="http://schemas.microsoft.com/office/drawing/2014/main" id="{BD917E46-B482-74C5-556A-59EE15A7A38E}"/>
              </a:ext>
            </a:extLst>
          </p:cNvPr>
          <p:cNvSpPr>
            <a:spLocks noGrp="1"/>
          </p:cNvSpPr>
          <p:nvPr>
            <p:ph type="sldNum" sz="quarter" idx="5"/>
          </p:nvPr>
        </p:nvSpPr>
        <p:spPr/>
        <p:txBody>
          <a:bodyPr/>
          <a:lstStyle/>
          <a:p>
            <a:fld id="{5A8EE411-1B1D-354F-96C5-7DAB346E9B02}" type="slidenum">
              <a:rPr lang="sv-SE" smtClean="0"/>
              <a:t>21</a:t>
            </a:fld>
            <a:endParaRPr lang="sv-SE"/>
          </a:p>
        </p:txBody>
      </p:sp>
    </p:spTree>
    <p:extLst>
      <p:ext uri="{BB962C8B-B14F-4D97-AF65-F5344CB8AC3E}">
        <p14:creationId xmlns:p14="http://schemas.microsoft.com/office/powerpoint/2010/main" val="59737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Var och en som arbetar med forskning behöver vara väl förtrogen med de allmänna forskningsetiska regler som kommer till uttryck i en rad lagar, etiska kodexar och andra kvalitetskrav.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Dessa frågor beskrivs väl i boken God forskningssed som har getts ut av Vetenskapsrådet. </a:t>
            </a:r>
          </a:p>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22</a:t>
            </a:fld>
            <a:endParaRPr lang="sv-SE"/>
          </a:p>
        </p:txBody>
      </p:sp>
    </p:spTree>
    <p:extLst>
      <p:ext uri="{BB962C8B-B14F-4D97-AF65-F5344CB8AC3E}">
        <p14:creationId xmlns:p14="http://schemas.microsoft.com/office/powerpoint/2010/main" val="2948383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 </a:t>
            </a:r>
          </a:p>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3</a:t>
            </a:fld>
            <a:endParaRPr lang="sv-SE"/>
          </a:p>
        </p:txBody>
      </p:sp>
    </p:spTree>
    <p:extLst>
      <p:ext uri="{BB962C8B-B14F-4D97-AF65-F5344CB8AC3E}">
        <p14:creationId xmlns:p14="http://schemas.microsoft.com/office/powerpoint/2010/main" val="4102352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grundläggande etiska principerna för prövningen är baserade på bedömningar som kommer till uttryck i de i huvudsak samstämmiga internationella konventioner och andra vägledande forskningsetiska dokument som har vuxit fram under det senaste århundradet.</a:t>
            </a:r>
          </a:p>
        </p:txBody>
      </p:sp>
      <p:sp>
        <p:nvSpPr>
          <p:cNvPr id="4" name="Platshållare för bildnummer 3"/>
          <p:cNvSpPr>
            <a:spLocks noGrp="1"/>
          </p:cNvSpPr>
          <p:nvPr>
            <p:ph type="sldNum" sz="quarter" idx="5"/>
          </p:nvPr>
        </p:nvSpPr>
        <p:spPr/>
        <p:txBody>
          <a:bodyPr/>
          <a:lstStyle/>
          <a:p>
            <a:fld id="{5A8EE411-1B1D-354F-96C5-7DAB346E9B02}" type="slidenum">
              <a:rPr lang="sv-SE" smtClean="0"/>
              <a:t>23</a:t>
            </a:fld>
            <a:endParaRPr lang="sv-SE"/>
          </a:p>
        </p:txBody>
      </p:sp>
    </p:spTree>
    <p:extLst>
      <p:ext uri="{BB962C8B-B14F-4D97-AF65-F5344CB8AC3E}">
        <p14:creationId xmlns:p14="http://schemas.microsoft.com/office/powerpoint/2010/main" val="389444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t>Bestämmelsen markerar att </a:t>
            </a:r>
            <a:r>
              <a:rPr lang="sv-SE" sz="1800" b="0" i="0" u="none" strike="noStrike" baseline="0" dirty="0">
                <a:latin typeface="Times New Roman" panose="02020603050405020304" pitchFamily="18" charset="0"/>
              </a:rPr>
              <a:t>omsorgen om den enskilda människan kommer i första hand. </a:t>
            </a:r>
          </a:p>
          <a:p>
            <a:pPr algn="l"/>
            <a:endParaRPr lang="sv-SE" sz="1800" b="0" i="0" u="none" strike="noStrike" baseline="0" dirty="0">
              <a:latin typeface="Times New Roman" panose="02020603050405020304" pitchFamily="18" charset="0"/>
            </a:endParaRPr>
          </a:p>
          <a:p>
            <a:pPr algn="l"/>
            <a:r>
              <a:rPr lang="sv-SE" dirty="0"/>
              <a:t>Forskningen måste respektera människors integritet och rätten att fritt välja sitt liv inom den ram som begränsas av respekten för andras människovärde eller värdighet. </a:t>
            </a:r>
          </a:p>
        </p:txBody>
      </p:sp>
      <p:sp>
        <p:nvSpPr>
          <p:cNvPr id="4" name="Platshållare för bildnummer 3"/>
          <p:cNvSpPr>
            <a:spLocks noGrp="1"/>
          </p:cNvSpPr>
          <p:nvPr>
            <p:ph type="sldNum" sz="quarter" idx="5"/>
          </p:nvPr>
        </p:nvSpPr>
        <p:spPr/>
        <p:txBody>
          <a:bodyPr/>
          <a:lstStyle/>
          <a:p>
            <a:fld id="{5A8EE411-1B1D-354F-96C5-7DAB346E9B02}" type="slidenum">
              <a:rPr lang="sv-SE" smtClean="0"/>
              <a:t>24</a:t>
            </a:fld>
            <a:endParaRPr lang="sv-SE"/>
          </a:p>
        </p:txBody>
      </p:sp>
    </p:spTree>
    <p:extLst>
      <p:ext uri="{BB962C8B-B14F-4D97-AF65-F5344CB8AC3E}">
        <p14:creationId xmlns:p14="http://schemas.microsoft.com/office/powerpoint/2010/main" val="336158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Times New Roman" panose="02020603050405020304" pitchFamily="18" charset="0"/>
              </a:rPr>
              <a:t>Välfärden för de människor som deltar i, eller på annat sätt ingår i, forskning ska gå före samhällets och vetenskapens intressen. Denna prövning bör ske mot bakgrund av mer allmänna överväganden om att grundläggande fri- och rättigheter ska iakttas i samband med forskning. Vid etikprövningen bör man se längre än till de direkta riskerna för de medverkande.</a:t>
            </a:r>
          </a:p>
          <a:p>
            <a:pPr algn="l"/>
            <a:endParaRPr lang="sv-SE" sz="1800" b="0" i="0" u="none" strike="noStrike" baseline="0" dirty="0">
              <a:latin typeface="Times New Roman" panose="02020603050405020304" pitchFamily="18" charset="0"/>
            </a:endParaRPr>
          </a:p>
          <a:p>
            <a:pPr algn="l"/>
            <a:r>
              <a:rPr lang="sv-SE" sz="1800" b="0" i="0" u="none" strike="noStrike" baseline="0" dirty="0">
                <a:latin typeface="Times New Roman" panose="02020603050405020304" pitchFamily="18" charset="0"/>
              </a:rPr>
              <a:t>Paragrafen utgår inte från att det alltid eller ens ofta finns en motsättning mellan dessa intressen. Många gånger kan forskningen vara det som bäst tillgodoser människors välfärd.</a:t>
            </a:r>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25</a:t>
            </a:fld>
            <a:endParaRPr lang="sv-SE"/>
          </a:p>
        </p:txBody>
      </p:sp>
    </p:spTree>
    <p:extLst>
      <p:ext uri="{BB962C8B-B14F-4D97-AF65-F5344CB8AC3E}">
        <p14:creationId xmlns:p14="http://schemas.microsoft.com/office/powerpoint/2010/main" val="347795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av de allra viktigaste frågorna ur etisk synpunkt vid etikprövningen är avvägningen mellan risk och nytta. </a:t>
            </a:r>
          </a:p>
          <a:p>
            <a:endParaRPr lang="sv-SE" dirty="0"/>
          </a:p>
          <a:p>
            <a:r>
              <a:rPr lang="sv-SE" dirty="0"/>
              <a:t>För att du ska kunna få godkännande för att genomföra ett forskningsprojekt som innebär omedelbara eller långsiktiga risker för forskningspersonernas hälsa, säkerhet och personliga integritet måste du visa i ansökan om etikprövning att det vetenskapliga värdet av projektet uppväger de risker som deltagande medför. </a:t>
            </a:r>
          </a:p>
        </p:txBody>
      </p:sp>
      <p:sp>
        <p:nvSpPr>
          <p:cNvPr id="4" name="Platshållare för bildnummer 3"/>
          <p:cNvSpPr>
            <a:spLocks noGrp="1"/>
          </p:cNvSpPr>
          <p:nvPr>
            <p:ph type="sldNum" sz="quarter" idx="5"/>
          </p:nvPr>
        </p:nvSpPr>
        <p:spPr/>
        <p:txBody>
          <a:bodyPr/>
          <a:lstStyle/>
          <a:p>
            <a:fld id="{5A8EE411-1B1D-354F-96C5-7DAB346E9B02}" type="slidenum">
              <a:rPr lang="sv-SE" smtClean="0"/>
              <a:t>26</a:t>
            </a:fld>
            <a:endParaRPr lang="sv-SE"/>
          </a:p>
        </p:txBody>
      </p:sp>
    </p:spTree>
    <p:extLst>
      <p:ext uri="{BB962C8B-B14F-4D97-AF65-F5344CB8AC3E}">
        <p14:creationId xmlns:p14="http://schemas.microsoft.com/office/powerpoint/2010/main" val="2393900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Times New Roman" panose="02020603050405020304" pitchFamily="18" charset="0"/>
              </a:rPr>
              <a:t>Forskningen får genomföras bara om inga alternativa likvärdiga metoder, med mindre risker, finns att tillgå inom ramen för den forskning som planeras, och det inte kan utföras annan forskning som visserligen innefattar risker för människor men som innebär mindre risker än i det projekt som ansökan avser.</a:t>
            </a:r>
          </a:p>
          <a:p>
            <a:pPr marL="0" indent="0">
              <a:buFont typeface="Arial" panose="020B0604020202020204" pitchFamily="34" charset="0"/>
              <a:buNone/>
            </a:pPr>
            <a:endParaRPr lang="sv-SE" sz="1800" b="0" i="0" u="none" strike="noStrike" baseline="0" dirty="0">
              <a:latin typeface="Times New Roman" panose="02020603050405020304" pitchFamily="18" charset="0"/>
            </a:endParaRPr>
          </a:p>
          <a:p>
            <a:pPr marL="0" indent="0">
              <a:buFont typeface="Arial" panose="020B0604020202020204" pitchFamily="34" charset="0"/>
              <a:buNone/>
            </a:pPr>
            <a:r>
              <a:rPr lang="sv-SE" sz="1200" dirty="0"/>
              <a:t>Mer data än vad som behövs för det preciserade projektet får inte användas. Etikprövningsmyndigheten kan inte godkänna registeruppbyggnad.</a:t>
            </a:r>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27</a:t>
            </a:fld>
            <a:endParaRPr lang="sv-SE"/>
          </a:p>
        </p:txBody>
      </p:sp>
    </p:spTree>
    <p:extLst>
      <p:ext uri="{BB962C8B-B14F-4D97-AF65-F5344CB8AC3E}">
        <p14:creationId xmlns:p14="http://schemas.microsoft.com/office/powerpoint/2010/main" val="185461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säkerställa skyddet av forskningspersonerna är det nödvändigt att det finns tillräcklig kompetens i forskningen.</a:t>
            </a:r>
          </a:p>
          <a:p>
            <a:r>
              <a:rPr lang="sv-SE" dirty="0"/>
              <a:t>,</a:t>
            </a:r>
          </a:p>
          <a:p>
            <a:r>
              <a:rPr lang="sv-SE" dirty="0"/>
              <a:t>Huvudregeln är att den ansvariga forskaren ska vara disputerad inom relevant ämnesområde eller ha motsvarande kompetens. Den som är ansvarig forskare svarar för att andra medverkande också har tillräcklig kompetens, och har fått för projektet specifik utbildning i hur det ska genomföras. Förutom vetenskaplig kompetens kan detta också gälla pedagogisk, kulturell, språklig eller klinisk kompetens, beroende på omständigheterna. En icke disputerad forskare kan godtas som ansvarig om forskningen sker under aktivt överinseende av en annan medverkande disputerad forskare. Detta kan till exempel vara tillämpligt vid ett doktorandprojekt. CV för den disputerade ska bifogas.</a:t>
            </a:r>
          </a:p>
        </p:txBody>
      </p:sp>
      <p:sp>
        <p:nvSpPr>
          <p:cNvPr id="4" name="Platshållare för bildnummer 3"/>
          <p:cNvSpPr>
            <a:spLocks noGrp="1"/>
          </p:cNvSpPr>
          <p:nvPr>
            <p:ph type="sldNum" sz="quarter" idx="5"/>
          </p:nvPr>
        </p:nvSpPr>
        <p:spPr/>
        <p:txBody>
          <a:bodyPr/>
          <a:lstStyle/>
          <a:p>
            <a:fld id="{5A8EE411-1B1D-354F-96C5-7DAB346E9B02}" type="slidenum">
              <a:rPr lang="sv-SE" smtClean="0"/>
              <a:t>28</a:t>
            </a:fld>
            <a:endParaRPr lang="sv-SE"/>
          </a:p>
        </p:txBody>
      </p:sp>
    </p:spTree>
    <p:extLst>
      <p:ext uri="{BB962C8B-B14F-4D97-AF65-F5344CB8AC3E}">
        <p14:creationId xmlns:p14="http://schemas.microsoft.com/office/powerpoint/2010/main" val="3814224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risker som en sårbar person utsätts för i samband med forskning kan förväntas vara högre än för andra. Sårbara personer ska därför enligt flera forskningsetiska konventioner behandlas med särskild varsamhet i samband med forskning, och det bedöms att forskning med medverkan av sårbara personer endast bör genomföras om forskningsresultaten kan vara till gagn för andra personer i samma situation. Exempelvis anger Helsingforsdeklarationen att medicinsk forskning på en sårbar grupp endast är försvarbar om forskningen svarar mot gruppens hälsobehov eller prioriteringar och om forskningen inte kan utföras på en icke sårbar grupp.</a:t>
            </a:r>
          </a:p>
          <a:p>
            <a:endParaRPr lang="sv-SE" dirty="0"/>
          </a:p>
          <a:p>
            <a:r>
              <a:rPr lang="sv-SE" dirty="0"/>
              <a:t>Om du vill rekrytera sårbara personer behöver du i ansökan redovisa </a:t>
            </a:r>
          </a:p>
          <a:p>
            <a:r>
              <a:rPr lang="sv-SE" dirty="0"/>
              <a:t>• skälen till att rekrytera dessa personer till projektet </a:t>
            </a:r>
          </a:p>
          <a:p>
            <a:r>
              <a:rPr lang="sv-SE" dirty="0"/>
              <a:t>• vilka åtgärder som planeras för att minska de risker och den påfrestning som kan uppstå till följd av deltagandet i forskningen.</a:t>
            </a:r>
          </a:p>
          <a:p>
            <a:pPr marL="0" indent="0">
              <a:buFont typeface="Arial" panose="020B0604020202020204" pitchFamily="34" charset="0"/>
              <a:buNone/>
            </a:pPr>
            <a:endParaRPr lang="sv-SE" dirty="0"/>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29</a:t>
            </a:fld>
            <a:endParaRPr lang="sv-SE"/>
          </a:p>
        </p:txBody>
      </p:sp>
    </p:spTree>
    <p:extLst>
      <p:ext uri="{BB962C8B-B14F-4D97-AF65-F5344CB8AC3E}">
        <p14:creationId xmlns:p14="http://schemas.microsoft.com/office/powerpoint/2010/main" val="4207775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R="0" algn="l"/>
            <a:r>
              <a:rPr lang="sv-SE" sz="1800" b="0" i="0" u="none" strike="noStrike" baseline="0" dirty="0">
                <a:latin typeface="Calibri" panose="020F0502020204030204" pitchFamily="34" charset="0"/>
              </a:rPr>
              <a:t>Det är en grundläggande forskningsetisk princip att den som </a:t>
            </a:r>
            <a:r>
              <a:rPr lang="sv-SE" sz="2800" dirty="0"/>
              <a:t>rekryteras till ett forskningsprojekt ska informeras om studien, och lämna sitt samtycke till att delta.</a:t>
            </a:r>
          </a:p>
          <a:p>
            <a:pPr marR="0" algn="l"/>
            <a:endParaRPr lang="sv-SE" sz="2800" b="0" i="0" u="none" strike="noStrike" baseline="0" dirty="0">
              <a:latin typeface="Calibri" panose="020F0502020204030204" pitchFamily="34" charset="0"/>
            </a:endParaRPr>
          </a:p>
          <a:p>
            <a:pPr marL="0" indent="0">
              <a:spcAft>
                <a:spcPts val="1800"/>
              </a:spcAft>
              <a:buFont typeface="Arial" panose="020B0604020202020204" pitchFamily="34" charset="0"/>
              <a:buNone/>
            </a:pPr>
            <a:r>
              <a:rPr lang="sv-SE" sz="1800" dirty="0"/>
              <a:t>Samtycke är </a:t>
            </a:r>
            <a:r>
              <a:rPr lang="sv-SE" sz="1800" u="sng" dirty="0"/>
              <a:t>alltid</a:t>
            </a:r>
            <a:r>
              <a:rPr lang="sv-SE" sz="1800" dirty="0"/>
              <a:t> obligatoriskt vid forskning som innebär ett fysiskt ingrepp som sker med en metod som </a:t>
            </a:r>
            <a:r>
              <a:rPr lang="sv-SE" sz="6600" dirty="0"/>
              <a:t>syftar till att påverka en människa fysiskt eller psykiskt, eller som innebär en uppenbar risk att skada forskningspersonen, samt när biologiskt material som kan härledas till den levande eller avlidna människa som det tagits från ska behandlas i forskningen.</a:t>
            </a:r>
          </a:p>
          <a:p>
            <a:pPr marL="0" indent="0">
              <a:spcAft>
                <a:spcPts val="1800"/>
              </a:spcAft>
              <a:buFont typeface="Arial" panose="020B0604020202020204" pitchFamily="34" charset="0"/>
              <a:buNone/>
            </a:pPr>
            <a:endParaRPr lang="sv-SE" sz="6600" dirty="0"/>
          </a:p>
          <a:p>
            <a:pPr marL="0" indent="0">
              <a:spcAft>
                <a:spcPts val="1800"/>
              </a:spcAft>
              <a:buFont typeface="Arial" panose="020B0604020202020204" pitchFamily="34" charset="0"/>
              <a:buNone/>
            </a:pPr>
            <a:r>
              <a:rPr lang="sv-SE" sz="1800" dirty="0"/>
              <a:t>Även vid andra typer av forskning kan det vara forskningsetiskt motiverat med ett krav på informerat samtycke – om det finns tydliga risker för forskningspersonernas hälsa, säkerhet eller integritet.</a:t>
            </a:r>
          </a:p>
        </p:txBody>
      </p:sp>
      <p:sp>
        <p:nvSpPr>
          <p:cNvPr id="4" name="Platshållare för bildnummer 3"/>
          <p:cNvSpPr>
            <a:spLocks noGrp="1"/>
          </p:cNvSpPr>
          <p:nvPr>
            <p:ph type="sldNum" sz="quarter" idx="5"/>
          </p:nvPr>
        </p:nvSpPr>
        <p:spPr/>
        <p:txBody>
          <a:bodyPr/>
          <a:lstStyle/>
          <a:p>
            <a:fld id="{5A8EE411-1B1D-354F-96C5-7DAB346E9B02}" type="slidenum">
              <a:rPr lang="sv-SE" smtClean="0"/>
              <a:t>30</a:t>
            </a:fld>
            <a:endParaRPr lang="sv-SE"/>
          </a:p>
        </p:txBody>
      </p:sp>
    </p:spTree>
    <p:extLst>
      <p:ext uri="{BB962C8B-B14F-4D97-AF65-F5344CB8AC3E}">
        <p14:creationId xmlns:p14="http://schemas.microsoft.com/office/powerpoint/2010/main" val="3878251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dirty="0">
                <a:latin typeface="Calibri" panose="020F0502020204030204" pitchFamily="34" charset="0"/>
              </a:rPr>
              <a:t>Informationen ska innehålla allt som den tillfrågade behöver veta för att kunna avgöra om hon eller han vill medverka i projektet, samt allt som personen behöver veta för att kunna ta tillvara sina rättigheter.</a:t>
            </a:r>
          </a:p>
          <a:p>
            <a:endParaRPr lang="sv-SE" sz="1200" b="0" i="0" u="none" strike="noStrike" baseline="0" dirty="0">
              <a:latin typeface="Calibri" panose="020F0502020204030204" pitchFamily="34" charset="0"/>
            </a:endParaRPr>
          </a:p>
          <a:p>
            <a:r>
              <a:rPr lang="sv-SE" sz="1200" b="0" i="0" u="none" strike="noStrike" baseline="0" dirty="0">
                <a:latin typeface="Calibri" panose="020F0502020204030204" pitchFamily="34" charset="0"/>
              </a:rPr>
              <a:t>Informationen behöver anpassas efter ålder och andra förutsättningar hos den som ska ta emot informationen.</a:t>
            </a:r>
          </a:p>
          <a:p>
            <a:pPr algn="l"/>
            <a:endParaRPr lang="sv-SE" sz="1800" b="0" i="0" u="none" strike="noStrike" baseline="0" dirty="0">
              <a:solidFill>
                <a:srgbClr val="000000"/>
              </a:solidFill>
              <a:latin typeface="Calibri" panose="020F0502020204030204" pitchFamily="34" charset="0"/>
            </a:endParaRPr>
          </a:p>
          <a:p>
            <a:pPr marR="0" algn="l"/>
            <a:r>
              <a:rPr lang="sv-SE" sz="1800" b="0" i="1" u="none" strike="noStrike" baseline="0" dirty="0">
                <a:latin typeface="Calibri" panose="020F0502020204030204" pitchFamily="34" charset="0"/>
              </a:rPr>
              <a:t>Informationen får inte innehålla några överord eller övertalande inslag. </a:t>
            </a:r>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31</a:t>
            </a:fld>
            <a:endParaRPr lang="sv-SE"/>
          </a:p>
        </p:txBody>
      </p:sp>
    </p:spTree>
    <p:extLst>
      <p:ext uri="{BB962C8B-B14F-4D97-AF65-F5344CB8AC3E}">
        <p14:creationId xmlns:p14="http://schemas.microsoft.com/office/powerpoint/2010/main" val="760450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hjälp för att utforma informationen finns en stödmall för forskningspersonsinformation att ladda ner på Etikprövningsmyndighetens webbplats. Denna stödmall är utformad så att det ska vara lätt att uppfylla alla villkor. Den innehåller en tydlig struktur med rubriker, standardiserade textavsnitt och ledtexter som hjälper dig att fylla i den information som krävs. Du bör alltid ha stödmallen som utgångspunkt när du utformar informationen i ditt projekt. Ta bara upp de frågor i stödmallen som är relevanta för den forskning du ska bedriva. Använd alltid den senaste versionen av stödmallen.</a:t>
            </a:r>
          </a:p>
        </p:txBody>
      </p:sp>
      <p:sp>
        <p:nvSpPr>
          <p:cNvPr id="4" name="Platshållare för bildnummer 3"/>
          <p:cNvSpPr>
            <a:spLocks noGrp="1"/>
          </p:cNvSpPr>
          <p:nvPr>
            <p:ph type="sldNum" sz="quarter" idx="5"/>
          </p:nvPr>
        </p:nvSpPr>
        <p:spPr/>
        <p:txBody>
          <a:bodyPr/>
          <a:lstStyle/>
          <a:p>
            <a:fld id="{5A8EE411-1B1D-354F-96C5-7DAB346E9B02}" type="slidenum">
              <a:rPr lang="sv-SE" smtClean="0"/>
              <a:t>32</a:t>
            </a:fld>
            <a:endParaRPr lang="sv-SE"/>
          </a:p>
        </p:txBody>
      </p:sp>
    </p:spTree>
    <p:extLst>
      <p:ext uri="{BB962C8B-B14F-4D97-AF65-F5344CB8AC3E}">
        <p14:creationId xmlns:p14="http://schemas.microsoft.com/office/powerpoint/2010/main" val="380637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effectLst/>
                <a:latin typeface="Helvetica" pitchFamily="2" charset="0"/>
              </a:rPr>
              <a:t>Under 1900-talet har mängder av experiment genomförts, som idag skulle vara etiskt oacceptabla. </a:t>
            </a:r>
          </a:p>
          <a:p>
            <a:r>
              <a:rPr lang="sv-SE" i="0" dirty="0">
                <a:effectLst/>
                <a:latin typeface="Helvetica" pitchFamily="2" charset="0"/>
              </a:rPr>
              <a:t>Den moderna forskningsetiken växte fram efter nazisternas experiment på fångar i koncentrationsläger. </a:t>
            </a:r>
            <a:br>
              <a:rPr lang="sv-SE" i="0" dirty="0">
                <a:effectLst/>
                <a:latin typeface="Helvetica" pitchFamily="2" charset="0"/>
              </a:rPr>
            </a:br>
            <a:r>
              <a:rPr lang="sv-SE" i="0" dirty="0">
                <a:effectLst/>
                <a:latin typeface="Helvetica" pitchFamily="2" charset="0"/>
              </a:rPr>
              <a:t>Redan i domen under </a:t>
            </a:r>
            <a:r>
              <a:rPr lang="sv-SE" i="0" dirty="0" err="1">
                <a:effectLst/>
                <a:latin typeface="Helvetica" pitchFamily="2" charset="0"/>
              </a:rPr>
              <a:t>Nürnbergrättegångarna</a:t>
            </a:r>
            <a:r>
              <a:rPr lang="sv-SE" i="0" dirty="0">
                <a:effectLst/>
                <a:latin typeface="Helvetica" pitchFamily="2" charset="0"/>
              </a:rPr>
              <a:t> 1947 formulerades ett antal forskningsetiska</a:t>
            </a:r>
          </a:p>
          <a:p>
            <a:r>
              <a:rPr lang="sv-SE" i="0" dirty="0">
                <a:effectLst/>
                <a:latin typeface="Helvetica" pitchFamily="2" charset="0"/>
              </a:rPr>
              <a:t>principer. I den s.k. </a:t>
            </a:r>
            <a:r>
              <a:rPr lang="sv-SE" i="0" dirty="0" err="1">
                <a:effectLst/>
                <a:latin typeface="Helvetica" pitchFamily="2" charset="0"/>
              </a:rPr>
              <a:t>Nürnbergkoden</a:t>
            </a:r>
            <a:r>
              <a:rPr lang="sv-SE" i="0" dirty="0">
                <a:effectLst/>
                <a:latin typeface="Helvetica" pitchFamily="2" charset="0"/>
              </a:rPr>
              <a:t> slogs bland annat fast att det måste finnas …</a:t>
            </a:r>
            <a:br>
              <a:rPr lang="sv-SE" i="0" dirty="0">
                <a:effectLst/>
                <a:latin typeface="Helvetica" pitchFamily="2" charset="0"/>
              </a:rPr>
            </a:br>
            <a:r>
              <a:rPr lang="sv-SE" i="0" dirty="0">
                <a:effectLst/>
                <a:latin typeface="Helvetica" pitchFamily="2" charset="0"/>
              </a:rPr>
              <a:t/>
            </a:r>
            <a:br>
              <a:rPr lang="sv-SE" i="0" dirty="0">
                <a:effectLst/>
                <a:latin typeface="Helvetica" pitchFamily="2" charset="0"/>
              </a:rPr>
            </a:br>
            <a:r>
              <a:rPr lang="sv-SE" i="0" dirty="0">
                <a:solidFill>
                  <a:srgbClr val="FF0000"/>
                </a:solidFill>
                <a:effectLst/>
                <a:highlight>
                  <a:srgbClr val="FFFF00"/>
                </a:highlight>
                <a:latin typeface="Helvetica" pitchFamily="2" charset="0"/>
              </a:rPr>
              <a:t>I nederkanten på presentationen finns hänvisningar till var i vägledningen du kan läsa mer. </a:t>
            </a:r>
            <a:r>
              <a:rPr lang="sv-SE" i="0" dirty="0">
                <a:effectLst/>
                <a:highlight>
                  <a:srgbClr val="FFFF00"/>
                </a:highlight>
                <a:latin typeface="Helvetica" pitchFamily="2" charset="0"/>
              </a:rPr>
              <a:t/>
            </a:r>
            <a:br>
              <a:rPr lang="sv-SE" i="0" dirty="0">
                <a:effectLst/>
                <a:highlight>
                  <a:srgbClr val="FFFF00"/>
                </a:highlight>
                <a:latin typeface="Helvetica" pitchFamily="2" charset="0"/>
              </a:rPr>
            </a:br>
            <a:endParaRPr lang="sv-SE" i="0" dirty="0">
              <a:effectLst/>
              <a:highlight>
                <a:srgbClr val="FFFF00"/>
              </a:highlight>
              <a:latin typeface="Helvetica" pitchFamily="2" charset="0"/>
            </a:endParaRPr>
          </a:p>
        </p:txBody>
      </p:sp>
      <p:sp>
        <p:nvSpPr>
          <p:cNvPr id="4" name="Platshållare för bildnummer 3"/>
          <p:cNvSpPr>
            <a:spLocks noGrp="1"/>
          </p:cNvSpPr>
          <p:nvPr>
            <p:ph type="sldNum" sz="quarter" idx="5"/>
          </p:nvPr>
        </p:nvSpPr>
        <p:spPr/>
        <p:txBody>
          <a:bodyPr/>
          <a:lstStyle/>
          <a:p>
            <a:fld id="{5A8EE411-1B1D-354F-96C5-7DAB346E9B02}" type="slidenum">
              <a:rPr lang="sv-SE" smtClean="0"/>
              <a:t>5</a:t>
            </a:fld>
            <a:endParaRPr lang="sv-SE"/>
          </a:p>
        </p:txBody>
      </p:sp>
    </p:spTree>
    <p:extLst>
      <p:ext uri="{BB962C8B-B14F-4D97-AF65-F5344CB8AC3E}">
        <p14:creationId xmlns:p14="http://schemas.microsoft.com/office/powerpoint/2010/main" val="38741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I normalfallet bör information lämnas både muntligt och skriftligt. Samtycke bör vara skriftligt, men beroende på omständigheterna kan andra metoder användas. I ansökan om etikprövning ska du redovisa, och vid behov motivera, på vilket sätt information och samtycke ska genomföras och dokumenteras.</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Även om skriftligt samtycke är vanligast kan samtycke också lämnas på andra sätt. Det finns inte några specifika formkrav för information och samtycke. Samtycke kan till exempel inhämtas genom ljudinspelning när det ändå görs en inspelning av en intervju eller ett händelseförlopp.</a:t>
            </a:r>
          </a:p>
          <a:p>
            <a:pPr marL="0" indent="0">
              <a:buFont typeface="Arial" panose="020B0604020202020204" pitchFamily="34" charset="0"/>
              <a:buNone/>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0" dirty="0">
                <a:solidFill>
                  <a:srgbClr val="1B1B1B"/>
                </a:solidFill>
                <a:effectLst/>
                <a:latin typeface="Open Sans" panose="020B0606030504020204" pitchFamily="34" charset="0"/>
              </a:rPr>
              <a:t>Om en forskningsperson står i ett beroendeförhållande till forskningshuvudmannen eller en forskare eller om forskningspersonen kan antas ha särskilda svårigheter att ta till vara sin rätt, ska frågor om information och samtycke ägnas särskild uppmärksamhet vid etikprövningen (14 § andra stycket etikprövningslagen).</a:t>
            </a:r>
          </a:p>
          <a:p>
            <a:pPr marL="0" indent="0">
              <a:buFont typeface="Arial" panose="020B0604020202020204" pitchFamily="34" charset="0"/>
              <a:buNone/>
            </a:pPr>
            <a:endParaRPr lang="sv-SE" dirty="0"/>
          </a:p>
          <a:p>
            <a:pPr marL="0" indent="0">
              <a:buFont typeface="Arial" panose="020B0604020202020204" pitchFamily="34" charset="0"/>
              <a:buNone/>
            </a:pPr>
            <a:r>
              <a:rPr lang="sv-SE" b="0" i="0" dirty="0">
                <a:solidFill>
                  <a:srgbClr val="1B1B1B"/>
                </a:solidFill>
                <a:effectLst/>
                <a:highlight>
                  <a:srgbClr val="FFFFFF"/>
                </a:highlight>
                <a:latin typeface="Open Sans" panose="020B0606030504020204" pitchFamily="34" charset="0"/>
              </a:rPr>
              <a:t>Ett samtycke får när som helst tas tillbaka med omedelbar verkan. De data som har hämtats in dessförinnan får dock användas i forskningen. </a:t>
            </a:r>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33</a:t>
            </a:fld>
            <a:endParaRPr lang="sv-SE"/>
          </a:p>
        </p:txBody>
      </p:sp>
    </p:spTree>
    <p:extLst>
      <p:ext uri="{BB962C8B-B14F-4D97-AF65-F5344CB8AC3E}">
        <p14:creationId xmlns:p14="http://schemas.microsoft.com/office/powerpoint/2010/main" val="3778548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barnet är under 15 år ska vårdnadshavaren få informationen och fatta beslut om deltagande. Bägge vårdnadshavarna vid gemensam vårdnad. Ungdomar mellan 15 och 17 år som inser vad forskningen innebär för deras del ska själva informeras och besluta om sitt eget deltagande. Då finns det inget stöd för att även ge information till eller be om samtycke från vårdnadshavare. Det är forskarens ansvar att avgöra om en person mellan 15 och 17 år har förmåga att inse vad forskningen innebär (18 §).</a:t>
            </a:r>
          </a:p>
          <a:p>
            <a:endParaRPr lang="sv-SE" dirty="0"/>
          </a:p>
          <a:p>
            <a:r>
              <a:rPr lang="sv-SE" dirty="0"/>
              <a:t>Barn och ungdomar ska också få åldersanpassad information och möjlighet att motsätta sig deltagande. Myndigheten rekommenderar åldersanpassad information till barn och ungdomar, uppdelat på 6–11 år, 12–14 år och 15–17 år. Om barnet förstår vad forskningen innebär och motsätter sig medverkan kan forskningen inte genomföras, även om vårdnadshavarna har samtyckt. </a:t>
            </a:r>
          </a:p>
        </p:txBody>
      </p:sp>
      <p:sp>
        <p:nvSpPr>
          <p:cNvPr id="4" name="Platshållare för bildnummer 3"/>
          <p:cNvSpPr>
            <a:spLocks noGrp="1"/>
          </p:cNvSpPr>
          <p:nvPr>
            <p:ph type="sldNum" sz="quarter" idx="5"/>
          </p:nvPr>
        </p:nvSpPr>
        <p:spPr/>
        <p:txBody>
          <a:bodyPr/>
          <a:lstStyle/>
          <a:p>
            <a:fld id="{5A8EE411-1B1D-354F-96C5-7DAB346E9B02}" type="slidenum">
              <a:rPr lang="sv-SE" smtClean="0"/>
              <a:t>34</a:t>
            </a:fld>
            <a:endParaRPr lang="sv-SE"/>
          </a:p>
        </p:txBody>
      </p:sp>
    </p:spTree>
    <p:extLst>
      <p:ext uri="{BB962C8B-B14F-4D97-AF65-F5344CB8AC3E}">
        <p14:creationId xmlns:p14="http://schemas.microsoft.com/office/powerpoint/2010/main" val="161901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Forskning som innefattar personer med begränsad beslutsförmåga, exempelvis på grund av sjukdom, försvagat hälsotillstånd eller psykisk störning kan få utföras utan samtycke </a:t>
            </a:r>
            <a:r>
              <a:rPr lang="sv-SE" b="0" i="0" dirty="0">
                <a:solidFill>
                  <a:srgbClr val="1B1B1B"/>
                </a:solidFill>
                <a:effectLst/>
                <a:latin typeface="Open Sans" panose="020B0606030504020204" pitchFamily="34" charset="0"/>
              </a:rPr>
              <a:t>Forskningen får dock utföras bara under de förutsättningar som anges i 21 och 22 §§.</a:t>
            </a:r>
            <a:r>
              <a:rPr lang="sv-SE" dirty="0"/>
              <a:t> </a:t>
            </a:r>
          </a:p>
          <a:p>
            <a:endParaRPr lang="sv-SE" dirty="0"/>
          </a:p>
          <a:p>
            <a:r>
              <a:rPr lang="sv-SE" dirty="0"/>
              <a:t>Forskning utan samtycke </a:t>
            </a:r>
            <a:r>
              <a:rPr lang="sv-SE" b="0" i="0" dirty="0">
                <a:solidFill>
                  <a:srgbClr val="1B1B1B"/>
                </a:solidFill>
                <a:effectLst/>
                <a:latin typeface="Open Sans" panose="020B0606030504020204" pitchFamily="34" charset="0"/>
              </a:rPr>
              <a:t>får utföras bara</a:t>
            </a:r>
            <a:endParaRPr lang="sv-SE" dirty="0"/>
          </a:p>
          <a:p>
            <a:r>
              <a:rPr lang="sv-SE" dirty="0"/>
              <a:t>• om den förväntade kunskapen inte är möjlig att få på annat sätt, och </a:t>
            </a:r>
          </a:p>
          <a:p>
            <a:r>
              <a:rPr lang="sv-SE" dirty="0"/>
              <a:t>• forskningen kan förväntas leda till direkt nytta för forskningspersonen </a:t>
            </a:r>
          </a:p>
          <a:p>
            <a:r>
              <a:rPr lang="sv-SE" dirty="0"/>
              <a:t>eller </a:t>
            </a:r>
          </a:p>
          <a:p>
            <a:r>
              <a:rPr lang="sv-SE" dirty="0"/>
              <a:t>• om forskningen kan förväntas vara till nytta för personer med samma eller liknande sjukdom eller störning, och </a:t>
            </a:r>
          </a:p>
          <a:p>
            <a:r>
              <a:rPr lang="sv-SE" dirty="0"/>
              <a:t>• innebär obetydlig risk för skada eller obehag </a:t>
            </a:r>
          </a:p>
          <a:p>
            <a:endParaRPr lang="sv-SE" dirty="0"/>
          </a:p>
          <a:p>
            <a:r>
              <a:rPr lang="sv-SE" dirty="0"/>
              <a:t>Forskaren behöver göra en bedömning av om den berörda personens beslutskapacitet är så pass försvagad att det hindrar att hans eller hennes mening inhämtas. Redovisa alltid i ansökan om etikprövning vilka rutiner som ska användas för att avgöra beslutsförmågan hos dem som tillfrågas. </a:t>
            </a:r>
          </a:p>
          <a:p>
            <a:endParaRPr lang="sv-SE" dirty="0"/>
          </a:p>
          <a:p>
            <a:r>
              <a:rPr lang="sv-SE" dirty="0"/>
              <a:t>Samråd ska ske, i första hand med närmaste anhöriga och även med god man eller förvaltare om sådan finns och det ingår i dennes uppdrag. Forskningspersonen ska alltid få information om forskningen, som är anpassad utifrån personens förutsättningar att ta till sig information, och sedan få möjlighet att motsätta sig ett deltagande. </a:t>
            </a:r>
          </a:p>
          <a:p>
            <a:endParaRPr lang="sv-SE" dirty="0"/>
          </a:p>
          <a:p>
            <a:pPr marL="0" indent="0">
              <a:buFont typeface="Arial" panose="020B0604020202020204" pitchFamily="34" charset="0"/>
              <a:buNone/>
            </a:pPr>
            <a:r>
              <a:rPr lang="sv-SE" dirty="0"/>
              <a:t>Forskningspersonsinformation måste tas fram och anpassas till de olika mottagarna som anges. </a:t>
            </a:r>
            <a:r>
              <a:rPr lang="sv-SE" sz="1200" i="0" dirty="0"/>
              <a:t>Det är särskilt viktigt att anpassa informationen för den potentiella forskningspersonen utifrån varje persons individuella förutsättningar.</a:t>
            </a:r>
          </a:p>
          <a:p>
            <a:pPr marL="0" indent="0">
              <a:buFont typeface="Arial" panose="020B0604020202020204" pitchFamily="34" charset="0"/>
              <a:buNone/>
            </a:pPr>
            <a:endParaRPr lang="sv-SE" sz="1200" i="0" dirty="0"/>
          </a:p>
          <a:p>
            <a:pPr marL="0" indent="0">
              <a:buFont typeface="Arial" panose="020B0604020202020204" pitchFamily="34" charset="0"/>
              <a:buNone/>
            </a:pPr>
            <a:r>
              <a:rPr lang="sv-SE" sz="1200" i="0" dirty="0"/>
              <a:t>Personerna som informeras måste få rimlig tid att överväga om de vill motsätta sig forskningen eller inte. Forskningen får inte påbörjas innan sådan rimlig tid har förflutit.</a:t>
            </a:r>
            <a:r>
              <a:rPr lang="sv-SE" sz="1800" b="0" i="0" u="none" strike="noStrike" baseline="0" dirty="0">
                <a:solidFill>
                  <a:srgbClr val="000000"/>
                </a:solidFill>
                <a:latin typeface="Calibri" panose="020F0502020204030204" pitchFamily="34" charset="0"/>
              </a:rPr>
              <a:t> </a:t>
            </a:r>
          </a:p>
          <a:p>
            <a:pPr marL="0" indent="0">
              <a:buFont typeface="Arial" panose="020B0604020202020204" pitchFamily="34" charset="0"/>
              <a:buNone/>
            </a:pPr>
            <a:endParaRPr lang="sv-SE" sz="1800" b="0" i="0" u="none" strike="noStrike" baseline="0" dirty="0">
              <a:solidFill>
                <a:srgbClr val="000000"/>
              </a:solidFill>
              <a:latin typeface="Calibri" panose="020F0502020204030204" pitchFamily="34" charset="0"/>
            </a:endParaRPr>
          </a:p>
          <a:p>
            <a:pPr marL="0" indent="0">
              <a:buFont typeface="Arial" panose="020B0604020202020204" pitchFamily="34" charset="0"/>
              <a:buNone/>
            </a:pPr>
            <a:r>
              <a:rPr lang="sv-SE" sz="1800" b="0" i="0" u="none" strike="noStrike" baseline="0" dirty="0">
                <a:solidFill>
                  <a:srgbClr val="000000"/>
                </a:solidFill>
                <a:latin typeface="Calibri" panose="020F0502020204030204" pitchFamily="34" charset="0"/>
              </a:rPr>
              <a:t>Att genomföra ett sådant samråd med en nära anhörig i ett akut skede har i sig bedömts vara oetiskt. Etikprövningslagen ger alltså inte någon öppning för forskning i akuta situationer på personer som inte själva kan lämna samtycke eller har gjort det tidigare. </a:t>
            </a:r>
            <a:endParaRPr lang="sv-SE" dirty="0"/>
          </a:p>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35</a:t>
            </a:fld>
            <a:endParaRPr lang="sv-SE"/>
          </a:p>
        </p:txBody>
      </p:sp>
    </p:spTree>
    <p:extLst>
      <p:ext uri="{BB962C8B-B14F-4D97-AF65-F5344CB8AC3E}">
        <p14:creationId xmlns:p14="http://schemas.microsoft.com/office/powerpoint/2010/main" val="314622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Forskaren ansöker själv i det digitala systemet </a:t>
            </a:r>
            <a:r>
              <a:rPr lang="sv-SE" dirty="0" err="1"/>
              <a:t>Ethix</a:t>
            </a:r>
            <a:r>
              <a:rPr lang="sv-SE" dirty="0"/>
              <a:t>. Men det är forskningshuvudmannen (till exempel universitet eller sjukhus) som ansvarar för ansökan och som måste skriva under tillsammans med ansvarig forskare.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800" dirty="0">
                <a:effectLst/>
                <a:latin typeface="Calibri" panose="020F0502020204030204" pitchFamily="34" charset="0"/>
                <a:ea typeface="Aptos" panose="020B0004020202020204" pitchFamily="34" charset="0"/>
                <a:cs typeface="Times New Roman" panose="02020603050405020304" pitchFamily="18" charset="0"/>
              </a:rPr>
              <a:t>När avgiften är betald startar handläggningen av ansökan. Handläggningen börjar med en administrativ granskning. Om ansökan är administrativt komplett, valid, fattas vanligen ett första beslut inom 4 veckor</a:t>
            </a:r>
            <a:endParaRPr lang="sv-SE" dirty="0"/>
          </a:p>
          <a:p>
            <a:pPr marL="0" indent="0">
              <a:buFont typeface="Arial" panose="020B0604020202020204" pitchFamily="34" charset="0"/>
              <a:buNone/>
            </a:pPr>
            <a:endParaRPr lang="sv-SE" dirty="0"/>
          </a:p>
          <a:p>
            <a:pPr marL="0" indent="0">
              <a:buFont typeface="Arial" panose="020B0604020202020204" pitchFamily="34" charset="0"/>
              <a:buNone/>
            </a:pPr>
            <a:r>
              <a:rPr lang="sv-SE" dirty="0"/>
              <a:t>Obs!</a:t>
            </a:r>
          </a:p>
          <a:p>
            <a:pPr marL="0" indent="0">
              <a:buFont typeface="Arial" panose="020B0604020202020204" pitchFamily="34" charset="0"/>
              <a:buNone/>
            </a:pPr>
            <a:r>
              <a:rPr lang="sv-SE" dirty="0"/>
              <a:t>Etikprövningslagen gäller inte kliniska läkemedelsprövningar eller kliniska prövningar och prestandastudier av medicintekniska produkter. I stället gäller EU-regler tillsammans med kompletterande nationell lagstiftning. Enligt EU:s princip för att förenkla komplexa ärenden för användarna, </a:t>
            </a:r>
            <a:r>
              <a:rPr lang="sv-SE" dirty="0" err="1"/>
              <a:t>one</a:t>
            </a:r>
            <a:r>
              <a:rPr lang="sv-SE" dirty="0"/>
              <a:t> stop shop, ska en enda ansökan med alla ansökningshandlingar lämnas in. Om du planerar en sådan studie behöver du därför vara medveten om att du inte ska göra en särskild ansökan om etikprövning. I stället ska alla kontakter ske med Läkemedelsverket som är ansvarig nationell myndighet. Anvisningar finns tillgängliga på webbplatsen lakemedelsverket.se. Läkemedelsverket skickar vidare de handlingar som Etikprövningsmyndigheten behöver för handläggning av ansökan. Etikprövningsmyndigheten gör sedan en etisk granskning enligt samma utgångspunkter som för annan forskning.</a:t>
            </a:r>
          </a:p>
        </p:txBody>
      </p:sp>
      <p:sp>
        <p:nvSpPr>
          <p:cNvPr id="4" name="Platshållare för bildnummer 3"/>
          <p:cNvSpPr>
            <a:spLocks noGrp="1"/>
          </p:cNvSpPr>
          <p:nvPr>
            <p:ph type="sldNum" sz="quarter" idx="5"/>
          </p:nvPr>
        </p:nvSpPr>
        <p:spPr/>
        <p:txBody>
          <a:bodyPr/>
          <a:lstStyle/>
          <a:p>
            <a:fld id="{5A8EE411-1B1D-354F-96C5-7DAB346E9B02}" type="slidenum">
              <a:rPr lang="sv-SE" smtClean="0"/>
              <a:t>37</a:t>
            </a:fld>
            <a:endParaRPr lang="sv-SE"/>
          </a:p>
        </p:txBody>
      </p:sp>
    </p:spTree>
    <p:extLst>
      <p:ext uri="{BB962C8B-B14F-4D97-AF65-F5344CB8AC3E}">
        <p14:creationId xmlns:p14="http://schemas.microsoft.com/office/powerpoint/2010/main" val="1195020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forskningsprojekt innefattar flera forskningshuvudmäns verksamhet. Så snart en del av arbetet i ett forskningsprojekt genomförs inom en huvudmans verksamhet innebär det att huvudmannen medverkar i projektet. De aktiviteter som avses är rekrytering av forskningspersoner, insamling av biologiskt material eller information relaterad till levande personer, fysiska ingrepp på levande eller avlidna, och studier på sådant eller tidigare insamlat material samt analys och bearbetning av det samlade underlaget. </a:t>
            </a:r>
          </a:p>
          <a:p>
            <a:endParaRPr lang="sv-SE" dirty="0"/>
          </a:p>
          <a:p>
            <a:r>
              <a:rPr lang="sv-SE" dirty="0"/>
              <a:t>Om flera huvudmän deltar i ett forskningsprojekt ska samtliga anges i ansökan om etikprövning. Huvudmännen behöver komma överens om att utse en av huvudmännen som sökande i ansökan. Varje forskningshuvudman är enbart ansvarig för den del av forskningsprojektet som utförs i den egna verksamheten.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EE411-1B1D-354F-96C5-7DAB346E9B0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833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När du fyller i ansökningsformuläret är det viktigt att beskriva omständigheterna för just ditt forskningsprojekt. Det är särskilt viktigt att du</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 tydligt beskriver det vetenskapliga värdet av den forskning som ska genomföras </a:t>
            </a:r>
          </a:p>
          <a:p>
            <a:pPr marL="0" indent="0">
              <a:buFont typeface="Arial" panose="020B0604020202020204" pitchFamily="34" charset="0"/>
              <a:buNone/>
            </a:pPr>
            <a:r>
              <a:rPr lang="sv-SE" dirty="0"/>
              <a:t>• så väl som möjligt beskriver vilka risker projektet kan medföra, och hur du avser att förebygga och åtgärda dessa </a:t>
            </a:r>
          </a:p>
          <a:p>
            <a:pPr marL="0" indent="0">
              <a:buFont typeface="Arial" panose="020B0604020202020204" pitchFamily="34" charset="0"/>
              <a:buNone/>
            </a:pPr>
            <a:r>
              <a:rPr lang="sv-SE" dirty="0"/>
              <a:t>• tydligt redovisar hur forskningspersonerna ska få den information de behöver för att kunna göra ett genomtänkt ställningstagande och ta tillvara sina rättigheter.</a:t>
            </a:r>
          </a:p>
        </p:txBody>
      </p:sp>
      <p:sp>
        <p:nvSpPr>
          <p:cNvPr id="4" name="Platshållare för bildnummer 3"/>
          <p:cNvSpPr>
            <a:spLocks noGrp="1"/>
          </p:cNvSpPr>
          <p:nvPr>
            <p:ph type="sldNum" sz="quarter" idx="5"/>
          </p:nvPr>
        </p:nvSpPr>
        <p:spPr/>
        <p:txBody>
          <a:bodyPr/>
          <a:lstStyle/>
          <a:p>
            <a:fld id="{5A8EE411-1B1D-354F-96C5-7DAB346E9B02}" type="slidenum">
              <a:rPr lang="sv-SE" smtClean="0"/>
              <a:t>39</a:t>
            </a:fld>
            <a:endParaRPr lang="sv-SE"/>
          </a:p>
        </p:txBody>
      </p:sp>
    </p:spTree>
    <p:extLst>
      <p:ext uri="{BB962C8B-B14F-4D97-AF65-F5344CB8AC3E}">
        <p14:creationId xmlns:p14="http://schemas.microsoft.com/office/powerpoint/2010/main" val="140331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övergripande och svåraste avvägningen är den mellan risk och nytta. Prövningen fokuserar även mycket på hur forskaren har gått till väga för att begränsa riskerna i projektet så långt det bara är möjligt.</a:t>
            </a:r>
          </a:p>
          <a:p>
            <a:endParaRPr lang="sv-SE" dirty="0"/>
          </a:p>
          <a:p>
            <a:r>
              <a:rPr lang="sv-SE" dirty="0"/>
              <a:t>En väl utformad ansökan om etikprövning redovisar tydligt de risker som kan uppstå, visar hur forskaren vid planeringen har minimerat riskerna, och gör sannolikt att nyttan av projektet uppväger återstående risker. För att åstadkomma detta behöver du göra en riskanalys som du redovisar i ansökan.</a:t>
            </a:r>
          </a:p>
        </p:txBody>
      </p:sp>
      <p:sp>
        <p:nvSpPr>
          <p:cNvPr id="4" name="Platshållare för bildnummer 3"/>
          <p:cNvSpPr>
            <a:spLocks noGrp="1"/>
          </p:cNvSpPr>
          <p:nvPr>
            <p:ph type="sldNum" sz="quarter" idx="5"/>
          </p:nvPr>
        </p:nvSpPr>
        <p:spPr/>
        <p:txBody>
          <a:bodyPr/>
          <a:lstStyle/>
          <a:p>
            <a:fld id="{5A8EE411-1B1D-354F-96C5-7DAB346E9B02}" type="slidenum">
              <a:rPr lang="sv-SE" smtClean="0"/>
              <a:t>40</a:t>
            </a:fld>
            <a:endParaRPr lang="sv-SE"/>
          </a:p>
        </p:txBody>
      </p:sp>
    </p:spTree>
    <p:extLst>
      <p:ext uri="{BB962C8B-B14F-4D97-AF65-F5344CB8AC3E}">
        <p14:creationId xmlns:p14="http://schemas.microsoft.com/office/powerpoint/2010/main" val="2916299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effectLst/>
                <a:latin typeface="Helvetica" pitchFamily="2" charset="0"/>
              </a:rPr>
              <a:t>Det är inte ovanligt att avdelningen vid sin första prövning av en ansökan bedömer att det saknas viktig information, för att kunna godkänna ansökan eller för att överhuvudtaget kunna göra en prövning i egentlig mening.</a:t>
            </a:r>
          </a:p>
          <a:p>
            <a:r>
              <a:rPr lang="sv-SE" i="0" dirty="0">
                <a:effectLst/>
                <a:latin typeface="Helvetica" pitchFamily="2" charset="0"/>
              </a:rPr>
              <a:t/>
            </a:r>
            <a:br>
              <a:rPr lang="sv-SE" i="0" dirty="0">
                <a:effectLst/>
                <a:latin typeface="Helvetica" pitchFamily="2" charset="0"/>
              </a:rPr>
            </a:br>
            <a:r>
              <a:rPr lang="sv-SE" i="0" dirty="0">
                <a:effectLst/>
                <a:latin typeface="Helvetica" pitchFamily="2" charset="0"/>
              </a:rPr>
              <a:t>Det kan också handla om att avdelningen ser att det förväntade resultatet av forskningen skulle kunna uppnås på ett mindre riskfyllt sätt.</a:t>
            </a:r>
          </a:p>
          <a:p>
            <a:endParaRPr lang="sv-SE" i="0" dirty="0">
              <a:effectLst/>
              <a:latin typeface="Helvetica" pitchFamily="2" charset="0"/>
            </a:endParaRPr>
          </a:p>
          <a:p>
            <a:r>
              <a:rPr lang="sv-SE" i="0" dirty="0">
                <a:effectLst/>
                <a:latin typeface="Helvetica" pitchFamily="2" charset="0"/>
              </a:rPr>
              <a:t>Är det inte möjligt att godkänna ansökan med ett tydligt villkor för hur bristerna ska rättas till fattar myndigheten beslut om att begära en komplettering från den sökande.</a:t>
            </a:r>
          </a:p>
          <a:p>
            <a:endParaRPr lang="sv-SE" i="0" dirty="0">
              <a:effectLst/>
              <a:latin typeface="Helvetica" pitchFamily="2" charset="0"/>
            </a:endParaRPr>
          </a:p>
          <a:p>
            <a:r>
              <a:rPr lang="sv-SE" dirty="0"/>
              <a:t>Om du får en sådan begäran har du möjlighet att lämna in kompletterande information med förslag till hur studien ska ändras för att motsvara avdelningens anmärkningar eller frågor. </a:t>
            </a:r>
          </a:p>
          <a:p>
            <a:endParaRPr lang="sv-SE" dirty="0"/>
          </a:p>
          <a:p>
            <a:r>
              <a:rPr lang="sv-SE" dirty="0"/>
              <a:t>Anser du att en begäran om komplettering inte är befogad bör du omgående meddela myndigheten att du inte avser att utföra den begärda kompletteringen utan begär att avdelningen gör en slutlig prövning av ansökan på det underlag som redan har lämnats in. Om du samtidigt redovisar en förklaring till varför du anser att begäran om komplettering är onödig får avdelningen möjlighet att beakta detta i den slutliga prövningen. Antingen leder detta till ett godkännande eller till ett beslut som du kan överklaga och få prövat av </a:t>
            </a:r>
            <a:r>
              <a:rPr lang="sv-SE" dirty="0" err="1"/>
              <a:t>Önep</a:t>
            </a:r>
            <a:r>
              <a:rPr lang="sv-SE" dirty="0"/>
              <a:t>.</a:t>
            </a:r>
            <a:endParaRPr lang="sv-SE" i="0" dirty="0">
              <a:effectLst/>
              <a:latin typeface="Helvetica" pitchFamily="2" charset="0"/>
            </a:endParaRPr>
          </a:p>
        </p:txBody>
      </p:sp>
      <p:sp>
        <p:nvSpPr>
          <p:cNvPr id="4" name="Platshållare för bildnummer 3"/>
          <p:cNvSpPr>
            <a:spLocks noGrp="1"/>
          </p:cNvSpPr>
          <p:nvPr>
            <p:ph type="sldNum" sz="quarter" idx="5"/>
          </p:nvPr>
        </p:nvSpPr>
        <p:spPr/>
        <p:txBody>
          <a:bodyPr/>
          <a:lstStyle/>
          <a:p>
            <a:fld id="{5A8EE411-1B1D-354F-96C5-7DAB346E9B02}" type="slidenum">
              <a:rPr lang="sv-SE" smtClean="0"/>
              <a:t>41</a:t>
            </a:fld>
            <a:endParaRPr lang="sv-SE"/>
          </a:p>
        </p:txBody>
      </p:sp>
    </p:spTree>
    <p:extLst>
      <p:ext uri="{BB962C8B-B14F-4D97-AF65-F5344CB8AC3E}">
        <p14:creationId xmlns:p14="http://schemas.microsoft.com/office/powerpoint/2010/main" val="1079364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Forskning som måste </a:t>
            </a:r>
            <a:r>
              <a:rPr lang="sv-SE" dirty="0" err="1"/>
              <a:t>etikprövas</a:t>
            </a:r>
            <a:r>
              <a:rPr lang="sv-SE" dirty="0"/>
              <a:t> får inte starta innan ett godkännande har lämnats. Självklart kan man påbörja planering och annat förberedande arbete, men man får inte börja rekrytera människor eller samla in personuppgifter och mänsklig vävnad.</a:t>
            </a:r>
          </a:p>
        </p:txBody>
      </p:sp>
      <p:sp>
        <p:nvSpPr>
          <p:cNvPr id="4" name="Platshållare för bildnummer 3"/>
          <p:cNvSpPr>
            <a:spLocks noGrp="1"/>
          </p:cNvSpPr>
          <p:nvPr>
            <p:ph type="sldNum" sz="quarter" idx="5"/>
          </p:nvPr>
        </p:nvSpPr>
        <p:spPr/>
        <p:txBody>
          <a:bodyPr/>
          <a:lstStyle/>
          <a:p>
            <a:fld id="{5A8EE411-1B1D-354F-96C5-7DAB346E9B02}" type="slidenum">
              <a:rPr lang="sv-SE" smtClean="0"/>
              <a:t>42</a:t>
            </a:fld>
            <a:endParaRPr lang="sv-SE"/>
          </a:p>
        </p:txBody>
      </p:sp>
    </p:spTree>
    <p:extLst>
      <p:ext uri="{BB962C8B-B14F-4D97-AF65-F5344CB8AC3E}">
        <p14:creationId xmlns:p14="http://schemas.microsoft.com/office/powerpoint/2010/main" val="681573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Etikprövningsmyndigheten får lämna ett rådgivande yttrande över forskning som svarar mot forskningsdefinitionen i 2 § </a:t>
            </a:r>
            <a:r>
              <a:rPr lang="sv-SE" dirty="0" err="1"/>
              <a:t>etikprövningslagen</a:t>
            </a:r>
            <a:r>
              <a:rPr lang="sv-SE" dirty="0"/>
              <a:t> men som i övrigt inte omfattas av lagen. Myndigheten får också lämna rådgivande yttranden över arbeten eller studier som utförs inom ramen för högskoleutbildning på grundnivå eller på avancerad nivå. </a:t>
            </a:r>
          </a:p>
          <a:p>
            <a:endParaRPr lang="sv-SE" dirty="0"/>
          </a:p>
          <a:p>
            <a:r>
              <a:rPr lang="sv-SE" dirty="0"/>
              <a:t>Eftersom sådana arbeten inte ska prövas i sak enligt </a:t>
            </a:r>
            <a:r>
              <a:rPr lang="sv-SE" dirty="0" err="1"/>
              <a:t>etikprövningslagens</a:t>
            </a:r>
            <a:r>
              <a:rPr lang="sv-SE" dirty="0"/>
              <a:t> regler kan den granskning som görs endast bli översiktlig. Ofta bedömer myndigheten att det inte finns några hinder mot den planerade forskningen. Men om det finns tydliga forskningsetiska brister i upplägget så kommer yttrandet att innehålla råd om vad den sökande bör åtgärda innan forskningen kan påbörjas.</a:t>
            </a:r>
          </a:p>
        </p:txBody>
      </p:sp>
      <p:sp>
        <p:nvSpPr>
          <p:cNvPr id="4" name="Platshållare för bildnummer 3"/>
          <p:cNvSpPr>
            <a:spLocks noGrp="1"/>
          </p:cNvSpPr>
          <p:nvPr>
            <p:ph type="sldNum" sz="quarter" idx="5"/>
          </p:nvPr>
        </p:nvSpPr>
        <p:spPr/>
        <p:txBody>
          <a:bodyPr/>
          <a:lstStyle/>
          <a:p>
            <a:fld id="{5A8EE411-1B1D-354F-96C5-7DAB346E9B02}" type="slidenum">
              <a:rPr lang="sv-SE" smtClean="0"/>
              <a:t>43</a:t>
            </a:fld>
            <a:endParaRPr lang="sv-SE"/>
          </a:p>
        </p:txBody>
      </p:sp>
    </p:spTree>
    <p:extLst>
      <p:ext uri="{BB962C8B-B14F-4D97-AF65-F5344CB8AC3E}">
        <p14:creationId xmlns:p14="http://schemas.microsoft.com/office/powerpoint/2010/main" val="7435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effectLst/>
                <a:latin typeface="Helvetica" pitchFamily="2" charset="0"/>
              </a:rPr>
              <a:t>Även i Sverige startade en debatt efter andra världskriget. Ett känt exempel är Vipeholmsexperimentet där man 1945 började ge stora mängder socker till personer med neuropsykiatriska funktionshinder för att sedan studera hur tandhälsan försämrades. Experimentet avbröts 1954. </a:t>
            </a:r>
            <a:br>
              <a:rPr lang="sv-SE" i="0" dirty="0">
                <a:effectLst/>
                <a:latin typeface="Helvetica" pitchFamily="2" charset="0"/>
              </a:rPr>
            </a:br>
            <a:r>
              <a:rPr lang="sv-SE" i="0" dirty="0">
                <a:effectLst/>
                <a:latin typeface="Helvetica" pitchFamily="2" charset="0"/>
              </a:rPr>
              <a:t/>
            </a:r>
            <a:br>
              <a:rPr lang="sv-SE" i="0" dirty="0">
                <a:effectLst/>
                <a:latin typeface="Helvetica" pitchFamily="2" charset="0"/>
              </a:rPr>
            </a:br>
            <a:r>
              <a:rPr lang="sv-SE" dirty="0"/>
              <a:t>I början på 1960-talet startade Projektet Metropolit, en internationellt unik långtidsstudie. 15 117 personer födda 1953 som tio år senare var bosatta i Stockholm registrerades. Projektet samlade under 20 års tid in omfattande data rörande personerna från ett antal myndighetsregister. Studien innebar ett kontroversiellt integritetsintrång med behandling av mängder av känsliga personuppgifter utan klara begränsningar och utan att de berörda fick veta något. Projektet illustrerar att forskning med användning av personuppgifter kan utsätta personer för omfattande och allvarliga intrång i den personliga integriteten. </a:t>
            </a:r>
          </a:p>
          <a:p>
            <a:endParaRPr lang="sv-SE" b="0" i="0" dirty="0">
              <a:solidFill>
                <a:srgbClr val="004D7E"/>
              </a:solidFill>
              <a:effectLst/>
              <a:latin typeface="DINPro"/>
            </a:endParaRPr>
          </a:p>
          <a:p>
            <a:r>
              <a:rPr lang="sv-SE" i="0" dirty="0">
                <a:effectLst/>
                <a:latin typeface="Helvetica" pitchFamily="2" charset="0"/>
              </a:rPr>
              <a:t>Från 1960-talet och </a:t>
            </a:r>
            <a:r>
              <a:rPr lang="sv-SE" b="0" i="0" dirty="0">
                <a:solidFill>
                  <a:srgbClr val="004D7E"/>
                </a:solidFill>
                <a:effectLst/>
                <a:latin typeface="DINPro"/>
              </a:rPr>
              <a:t>framåt inrättades successivt forskningsetikkommittéer vid samtliga medicinska fakulteter i Sverige.</a:t>
            </a:r>
          </a:p>
          <a:p>
            <a:endParaRPr lang="sv-SE" b="0" i="0" dirty="0">
              <a:solidFill>
                <a:srgbClr val="004D7E"/>
              </a:solidFill>
              <a:effectLst/>
              <a:latin typeface="DINPro"/>
            </a:endParaRPr>
          </a:p>
          <a:p>
            <a:r>
              <a:rPr lang="sv-SE" dirty="0"/>
              <a:t>Arbetet med forskningsetiska frågor bedrevs även inom andra forskningsområden från 1970-talet och framåt, i stor utsträckning inom ramen för de olika forskningsråden. Dessa utarbetade inom sina ansvarsområden forskningsetiska principer och råd eller anvisningar, och inrättade kommittéer för behandling av forskningsetiska frågor. Bland annat antog och utvecklade humanistisk-samhällsvetenskapliga forskningsrådet (HSFR), som arbetade 1977–2000, fyra forskningsetiska principer som fick stort inflytande inom rådets ansvarsområden: informationskravet, samtyckeskravet, </a:t>
            </a:r>
            <a:r>
              <a:rPr lang="sv-SE" dirty="0" err="1"/>
              <a:t>konfidentialitetskravet</a:t>
            </a:r>
            <a:r>
              <a:rPr lang="sv-SE" dirty="0"/>
              <a:t> och nyttjandekravet. Det sistnämnda avsåg att uppgifter om enskilda inte fick spridas för icke-vetenskapliga syften och inte användas för beslut eller åtgärder som påverkar den enskilde.</a:t>
            </a:r>
            <a:endParaRPr lang="sv-SE" b="0" i="0" dirty="0">
              <a:solidFill>
                <a:srgbClr val="004D7E"/>
              </a:solidFill>
              <a:effectLst/>
              <a:latin typeface="DINPro"/>
            </a:endParaRPr>
          </a:p>
          <a:p>
            <a:endParaRPr lang="sv-SE" b="0" i="0" dirty="0">
              <a:solidFill>
                <a:srgbClr val="004D7E"/>
              </a:solidFill>
              <a:effectLst/>
              <a:latin typeface="DINPro"/>
            </a:endParaRPr>
          </a:p>
          <a:p>
            <a:r>
              <a:rPr lang="sv-SE" b="0" i="0" dirty="0">
                <a:solidFill>
                  <a:srgbClr val="004D7E"/>
                </a:solidFill>
                <a:effectLst/>
                <a:latin typeface="DINPro"/>
              </a:rPr>
              <a:t>Den första januari 2004 kom den nuvarande lagen, etikprövningslagen.</a:t>
            </a:r>
            <a:br>
              <a:rPr lang="sv-SE" b="0" i="0" dirty="0">
                <a:solidFill>
                  <a:srgbClr val="004D7E"/>
                </a:solidFill>
                <a:effectLst/>
                <a:latin typeface="DINPro"/>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Tidigare skedde etikprövningen i regionala nämnder som ofta bedömde forskning på olika sätt. Det var även vanligt att jäv uppstod då forskares projekt ofta prövades av kollegor på samma lärosäte.</a:t>
            </a:r>
          </a:p>
          <a:p>
            <a:r>
              <a:rPr lang="sv-SE" b="0" i="0" dirty="0">
                <a:solidFill>
                  <a:srgbClr val="004D7E"/>
                </a:solidFill>
                <a:effectLst/>
                <a:latin typeface="DINPro"/>
              </a:rPr>
              <a:t/>
            </a:r>
            <a:br>
              <a:rPr lang="sv-SE" b="0" i="0" dirty="0">
                <a:solidFill>
                  <a:srgbClr val="004D7E"/>
                </a:solidFill>
                <a:effectLst/>
                <a:latin typeface="DINPro"/>
              </a:rPr>
            </a:br>
            <a:r>
              <a:rPr lang="sv-SE" b="0" i="0" dirty="0">
                <a:solidFill>
                  <a:srgbClr val="004D7E"/>
                </a:solidFill>
                <a:effectLst/>
                <a:latin typeface="DINPro"/>
              </a:rPr>
              <a:t>För att göra etikprövningen mer likartad över landet inrättades 2019 en gemensam myndighet, Etikprövningsmyndigheten.</a:t>
            </a:r>
          </a:p>
        </p:txBody>
      </p:sp>
      <p:sp>
        <p:nvSpPr>
          <p:cNvPr id="4" name="Platshållare för bildnummer 3"/>
          <p:cNvSpPr>
            <a:spLocks noGrp="1"/>
          </p:cNvSpPr>
          <p:nvPr>
            <p:ph type="sldNum" sz="quarter" idx="5"/>
          </p:nvPr>
        </p:nvSpPr>
        <p:spPr/>
        <p:txBody>
          <a:bodyPr/>
          <a:lstStyle/>
          <a:p>
            <a:fld id="{5A8EE411-1B1D-354F-96C5-7DAB346E9B02}" type="slidenum">
              <a:rPr lang="sv-SE" smtClean="0"/>
              <a:t>6</a:t>
            </a:fld>
            <a:endParaRPr lang="sv-SE"/>
          </a:p>
        </p:txBody>
      </p:sp>
    </p:spTree>
    <p:extLst>
      <p:ext uri="{BB962C8B-B14F-4D97-AF65-F5344CB8AC3E}">
        <p14:creationId xmlns:p14="http://schemas.microsoft.com/office/powerpoint/2010/main" val="3283770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91E45-F761-CA1D-1E04-6096511BB1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28A436E-5DC6-DDFF-2F3D-58CC4F7715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7BCDF3A-3AFB-8B8C-3D0B-A0DC64EB9288}"/>
              </a:ext>
            </a:extLst>
          </p:cNvPr>
          <p:cNvSpPr>
            <a:spLocks noGrp="1"/>
          </p:cNvSpPr>
          <p:nvPr>
            <p:ph type="body" idx="1"/>
          </p:nvPr>
        </p:nvSpPr>
        <p:spPr/>
        <p:txBody>
          <a:bodyPr/>
          <a:lstStyle/>
          <a:p>
            <a:r>
              <a:rPr lang="sv-SE" dirty="0"/>
              <a:t>Ett godkännande vid etikprövning innebär att forskningen som beskrivs i ansökan är förenlig med de utgångspunkter som anges i 7–11 §§ </a:t>
            </a:r>
            <a:r>
              <a:rPr lang="sv-SE" dirty="0" err="1"/>
              <a:t>etikprövningslagen</a:t>
            </a:r>
            <a:r>
              <a:rPr lang="sv-SE" dirty="0"/>
              <a:t> och, i förekommande fall, att förfarandet för inhämtande av informerat samtycke lever upp till de krav som är relevanta för den aktuella forskningen. </a:t>
            </a:r>
          </a:p>
          <a:p>
            <a:endParaRPr lang="sv-SE" dirty="0"/>
          </a:p>
          <a:p>
            <a:r>
              <a:rPr lang="sv-SE" dirty="0"/>
              <a:t>Du måste observera att godkännandet bara gäller för det specifika arbete som har beskrivits i ansökan. Ett godkännande gäller enbart det avgränsade projekt som ansökan avser. Om du vill använda någon metod, data du samlat in tidigare eller material från annat forskningsprojekt kräver detta normalt att du gör en ny ansökan om etikprövning.</a:t>
            </a:r>
          </a:p>
          <a:p>
            <a:endParaRPr lang="sv-SE" dirty="0"/>
          </a:p>
          <a:p>
            <a:r>
              <a:rPr lang="sv-SE" dirty="0"/>
              <a:t>Ibland förenas godkännandet med vissa villkor som också måste uppfyllas innan forskningen får påbörjas. Godkännandet innebär också att det finns rättsligt stöd för att behandla känsliga personuppgifter eller personuppgifter om lagöverträdelser i forskningen. Etikgodkänd forskning får ändå inte utföras om den strider mot någon annan författning eller saknar andra nödvändiga tillstånd. Det är forskningshuvudmannens och den ansvariga forskarens uppgift att ha kontroll över vilka andra bestämmelser som kan vara tillämpliga på det aktuella projektet och följa dem. </a:t>
            </a:r>
          </a:p>
          <a:p>
            <a:endParaRPr lang="sv-SE" dirty="0"/>
          </a:p>
          <a:p>
            <a:r>
              <a:rPr lang="sv-SE" dirty="0"/>
              <a:t>Vill du få tillgång till data från ett register, så behöver du begära ett utlämnande av dessa data, och registerhållaren ska granska om uppgifterna kan lämnas ut, bland annat genom att pröva om det </a:t>
            </a:r>
            <a:r>
              <a:rPr lang="sv-SE" dirty="0" err="1"/>
              <a:t>står</a:t>
            </a:r>
            <a:r>
              <a:rPr lang="sv-SE" dirty="0"/>
              <a:t> klart att uppgifterna kan röjas utan att den enskilde eller någon närstående lider men (s.k. </a:t>
            </a:r>
            <a:r>
              <a:rPr lang="sv-SE" dirty="0" err="1"/>
              <a:t>menprövning</a:t>
            </a:r>
            <a:r>
              <a:rPr lang="sv-SE" dirty="0"/>
              <a:t>). Du kan alltså inte vara säker på att du får tillgång till uppgifterna förrän </a:t>
            </a:r>
            <a:r>
              <a:rPr lang="sv-SE" dirty="0" err="1"/>
              <a:t>menprövningen</a:t>
            </a:r>
            <a:r>
              <a:rPr lang="sv-SE" dirty="0"/>
              <a:t> har genomförts. Att du har fått ett etikgodkännande innebär alltså inte att du automatiskt får tillgång till de data du vill behandla i din forskning.</a:t>
            </a:r>
          </a:p>
          <a:p>
            <a:endParaRPr lang="sv-SE" i="0" dirty="0">
              <a:effectLst/>
              <a:latin typeface="Helvetica" pitchFamily="2" charset="0"/>
            </a:endParaRPr>
          </a:p>
          <a:p>
            <a:r>
              <a:rPr lang="sv-SE" dirty="0"/>
              <a:t>Ett godkännande upphör att gälla om inte forskningen har påbörjats senast två år efter det att beslutet om godkännande vann laga kraft. När väl arbetet påbörjats gäller godkännandet i enlighet med vad som framgår av beslutet och ansökan. </a:t>
            </a:r>
            <a:endParaRPr lang="sv-SE" i="0" dirty="0">
              <a:effectLst/>
              <a:latin typeface="Helvetica" pitchFamily="2" charset="0"/>
            </a:endParaRPr>
          </a:p>
        </p:txBody>
      </p:sp>
      <p:sp>
        <p:nvSpPr>
          <p:cNvPr id="4" name="Platshållare för bildnummer 3">
            <a:extLst>
              <a:ext uri="{FF2B5EF4-FFF2-40B4-BE49-F238E27FC236}">
                <a16:creationId xmlns:a16="http://schemas.microsoft.com/office/drawing/2014/main" id="{9F7685BD-8F9F-BEE6-85AF-7B14B49351FC}"/>
              </a:ext>
            </a:extLst>
          </p:cNvPr>
          <p:cNvSpPr>
            <a:spLocks noGrp="1"/>
          </p:cNvSpPr>
          <p:nvPr>
            <p:ph type="sldNum" sz="quarter" idx="5"/>
          </p:nvPr>
        </p:nvSpPr>
        <p:spPr/>
        <p:txBody>
          <a:bodyPr/>
          <a:lstStyle/>
          <a:p>
            <a:fld id="{5A8EE411-1B1D-354F-96C5-7DAB346E9B02}" type="slidenum">
              <a:rPr lang="sv-SE" smtClean="0"/>
              <a:t>45</a:t>
            </a:fld>
            <a:endParaRPr lang="sv-SE"/>
          </a:p>
        </p:txBody>
      </p:sp>
    </p:spTree>
    <p:extLst>
      <p:ext uri="{BB962C8B-B14F-4D97-AF65-F5344CB8AC3E}">
        <p14:creationId xmlns:p14="http://schemas.microsoft.com/office/powerpoint/2010/main" val="2151305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DBAE-0D23-20FD-58D3-5F5AB1F6F7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7374B4A-5367-CCEF-8FEB-C8AE8C3A064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4146C27-5C20-53F4-853B-F6D165A4C7F0}"/>
              </a:ext>
            </a:extLst>
          </p:cNvPr>
          <p:cNvSpPr>
            <a:spLocks noGrp="1"/>
          </p:cNvSpPr>
          <p:nvPr>
            <p:ph type="body" idx="1"/>
          </p:nvPr>
        </p:nvSpPr>
        <p:spPr/>
        <p:txBody>
          <a:bodyPr/>
          <a:lstStyle/>
          <a:p>
            <a:r>
              <a:rPr lang="sv-SE" i="0" dirty="0">
                <a:effectLst/>
                <a:latin typeface="Helvetica" pitchFamily="2" charset="0"/>
              </a:rPr>
              <a:t>Bara beslut som inte innebär ett rent godkännande kan överklagas. Dvs. om Etikprövningsmyndigheten avslår eller avvisar ansökan eller förenar ett godkännande med ett villkor. Då kan beslut överklagas till </a:t>
            </a:r>
            <a:r>
              <a:rPr lang="sv-SE" i="0" dirty="0" err="1">
                <a:effectLst/>
                <a:latin typeface="Helvetica" pitchFamily="2" charset="0"/>
              </a:rPr>
              <a:t>Önep</a:t>
            </a:r>
            <a:r>
              <a:rPr lang="sv-SE" i="0" dirty="0">
                <a:effectLst/>
                <a:latin typeface="Helvetica" pitchFamily="2" charset="0"/>
              </a:rPr>
              <a:t>. Det är forskningshuvudmannen som har rätten att överklaga. Överklagandet ska göras inom tre veckor från det att den klagande fick del av beslutet. </a:t>
            </a:r>
          </a:p>
        </p:txBody>
      </p:sp>
      <p:sp>
        <p:nvSpPr>
          <p:cNvPr id="4" name="Platshållare för bildnummer 3">
            <a:extLst>
              <a:ext uri="{FF2B5EF4-FFF2-40B4-BE49-F238E27FC236}">
                <a16:creationId xmlns:a16="http://schemas.microsoft.com/office/drawing/2014/main" id="{32948760-EF1A-2BB8-B528-24E1343D6EAD}"/>
              </a:ext>
            </a:extLst>
          </p:cNvPr>
          <p:cNvSpPr>
            <a:spLocks noGrp="1"/>
          </p:cNvSpPr>
          <p:nvPr>
            <p:ph type="sldNum" sz="quarter" idx="5"/>
          </p:nvPr>
        </p:nvSpPr>
        <p:spPr/>
        <p:txBody>
          <a:bodyPr/>
          <a:lstStyle/>
          <a:p>
            <a:fld id="{5A8EE411-1B1D-354F-96C5-7DAB346E9B02}" type="slidenum">
              <a:rPr lang="sv-SE" smtClean="0"/>
              <a:t>46</a:t>
            </a:fld>
            <a:endParaRPr lang="sv-SE"/>
          </a:p>
        </p:txBody>
      </p:sp>
    </p:spTree>
    <p:extLst>
      <p:ext uri="{BB962C8B-B14F-4D97-AF65-F5344CB8AC3E}">
        <p14:creationId xmlns:p14="http://schemas.microsoft.com/office/powerpoint/2010/main" val="3537340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60A8D-9C14-7AE7-9338-4F35C77BE9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7C9E291-5676-911F-F5D2-49750D1326A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46CC38C-0E0E-4A67-574F-47D448BFBC96}"/>
              </a:ext>
            </a:extLst>
          </p:cNvPr>
          <p:cNvSpPr>
            <a:spLocks noGrp="1"/>
          </p:cNvSpPr>
          <p:nvPr>
            <p:ph type="body" idx="1"/>
          </p:nvPr>
        </p:nvSpPr>
        <p:spPr/>
        <p:txBody>
          <a:bodyPr/>
          <a:lstStyle/>
          <a:p>
            <a:pPr algn="l"/>
            <a:r>
              <a:rPr lang="sv-SE" dirty="0"/>
              <a:t>Viktigaste anledningarna då en ändringsansökan behöver göras:</a:t>
            </a:r>
            <a:br>
              <a:rPr lang="sv-SE" dirty="0"/>
            </a:br>
            <a:endParaRPr lang="sv-SE" dirty="0"/>
          </a:p>
          <a:p>
            <a:pPr algn="l"/>
            <a:r>
              <a:rPr lang="sv-SE" dirty="0"/>
              <a:t>• Nya fynd under forskningsarbetet påverkar forskningspersonernas säkerhet. </a:t>
            </a:r>
          </a:p>
          <a:p>
            <a:pPr algn="l"/>
            <a:r>
              <a:rPr lang="sv-SE" dirty="0"/>
              <a:t>• Nya fynd har framkommit som kan påverka det vetenskapliga värdet av studien. </a:t>
            </a:r>
          </a:p>
          <a:p>
            <a:pPr algn="l"/>
            <a:r>
              <a:rPr lang="sv-SE" dirty="0"/>
              <a:t>• Ny forskning har påvisat risker som tidigare inte var kända. </a:t>
            </a:r>
          </a:p>
          <a:p>
            <a:pPr algn="l"/>
            <a:r>
              <a:rPr lang="sv-SE" dirty="0"/>
              <a:t>• En planerad ändring av en pågående studie påverkar forskningspersonernas säkerhet. </a:t>
            </a:r>
          </a:p>
          <a:p>
            <a:pPr algn="l"/>
            <a:endParaRPr lang="sv-SE" dirty="0"/>
          </a:p>
          <a:p>
            <a:pPr algn="l"/>
            <a:r>
              <a:rPr lang="sv-SE" dirty="0"/>
              <a:t>Andra exempel är att</a:t>
            </a:r>
            <a:br>
              <a:rPr lang="sv-SE" dirty="0"/>
            </a:br>
            <a:endParaRPr lang="sv-SE" dirty="0"/>
          </a:p>
          <a:p>
            <a:pPr algn="l"/>
            <a:r>
              <a:rPr lang="sv-SE" dirty="0"/>
              <a:t>• man vill byta forskningshuvudman eller ansvarig forskare </a:t>
            </a:r>
          </a:p>
          <a:p>
            <a:pPr algn="l"/>
            <a:r>
              <a:rPr lang="sv-SE" dirty="0"/>
              <a:t>• fler forskningspersoner ska inkluderas </a:t>
            </a:r>
          </a:p>
          <a:p>
            <a:pPr algn="l"/>
            <a:r>
              <a:rPr lang="sv-SE" dirty="0"/>
              <a:t>• forskningspersoner ska involveras vid nya enheter eller studieplatser </a:t>
            </a:r>
          </a:p>
          <a:p>
            <a:pPr algn="l"/>
            <a:r>
              <a:rPr lang="sv-SE" dirty="0"/>
              <a:t>• nya metoder ska användas, eller nya analyser utföras på redan insamlat material </a:t>
            </a:r>
          </a:p>
          <a:p>
            <a:pPr algn="l"/>
            <a:r>
              <a:rPr lang="sv-SE" dirty="0"/>
              <a:t>• nya</a:t>
            </a:r>
            <a:r>
              <a:rPr lang="sv-SE" b="0" i="0" dirty="0">
                <a:solidFill>
                  <a:srgbClr val="004D7E"/>
                </a:solidFill>
                <a:effectLst/>
                <a:latin typeface="DINPro"/>
              </a:rPr>
              <a:t> frågor ska ställas i enkäter eller intervjuer som kan väcka obehag, bidra till ett försämrat psykiskt mående eller syftar till att samla in nya kategorier av känsliga personuppgifter</a:t>
            </a:r>
            <a:r>
              <a:rPr lang="sv-SE" dirty="0"/>
              <a:t>.</a:t>
            </a:r>
            <a:endParaRPr lang="sv-SE" b="0" i="0" dirty="0">
              <a:solidFill>
                <a:srgbClr val="004D7E"/>
              </a:solidFill>
              <a:effectLst/>
              <a:latin typeface="DINPro"/>
            </a:endParaRPr>
          </a:p>
          <a:p>
            <a:pPr algn="l"/>
            <a:endParaRPr lang="sv-SE" b="0" i="0" dirty="0">
              <a:solidFill>
                <a:srgbClr val="004D7E"/>
              </a:solidFill>
              <a:effectLst/>
              <a:latin typeface="DINPro"/>
            </a:endParaRPr>
          </a:p>
          <a:p>
            <a:pPr algn="l"/>
            <a:r>
              <a:rPr lang="sv-SE" dirty="0"/>
              <a:t>Ändringar som bara minskar risker kräver ingen ändringsansökan. Andra smärre ändringar, som inte påverkar forskningspersonernas säkerhet, risker eller nytta får också genomföras utan ändringsansökan. Exempelvis;</a:t>
            </a:r>
          </a:p>
          <a:p>
            <a:pPr marL="171450" indent="-171450" algn="l">
              <a:buFont typeface="Arial" panose="020B0604020202020204" pitchFamily="34" charset="0"/>
              <a:buChar char="•"/>
            </a:pPr>
            <a:r>
              <a:rPr lang="sv-SE" b="0" i="0" dirty="0">
                <a:solidFill>
                  <a:srgbClr val="004D7E"/>
                </a:solidFill>
                <a:effectLst/>
                <a:latin typeface="DINPro"/>
              </a:rPr>
              <a:t>Ändringar som bara minskar risker kräver ingen ändringsansökan.</a:t>
            </a:r>
          </a:p>
          <a:p>
            <a:pPr marL="171450" indent="-171450" algn="l">
              <a:buFont typeface="Arial" panose="020B0604020202020204" pitchFamily="34" charset="0"/>
              <a:buChar char="•"/>
            </a:pPr>
            <a:r>
              <a:rPr lang="sv-SE" b="0" i="0" dirty="0">
                <a:solidFill>
                  <a:srgbClr val="004D7E"/>
                </a:solidFill>
                <a:effectLst/>
                <a:latin typeface="DINPro"/>
              </a:rPr>
              <a:t>Revideringar av formalia i forskningspersonsinformationen, såsom stavfel och rättelser av kontaktuppgifter eller liknande.</a:t>
            </a:r>
          </a:p>
          <a:p>
            <a:pPr marL="171450" indent="-171450" algn="l">
              <a:buFont typeface="Arial" panose="020B0604020202020204" pitchFamily="34" charset="0"/>
              <a:buChar char="•"/>
            </a:pPr>
            <a:r>
              <a:rPr lang="sv-SE" b="0" i="0" dirty="0">
                <a:solidFill>
                  <a:srgbClr val="004D7E"/>
                </a:solidFill>
                <a:effectLst/>
                <a:latin typeface="DINPro"/>
              </a:rPr>
              <a:t>Tillägg av enstaka frågor i enkäter eller intervjuer som varken väcker obehag, bidrar till ett försämrat psykiskt mående eller syftar till att samla in nya kategorier av känsliga personuppgifter.</a:t>
            </a:r>
          </a:p>
          <a:p>
            <a:pPr algn="l"/>
            <a:endParaRPr lang="sv-SE" b="0" i="0" dirty="0">
              <a:solidFill>
                <a:srgbClr val="004D7E"/>
              </a:solidFill>
              <a:effectLst/>
              <a:latin typeface="DIN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en förändring av ett ursprungligt projekt är alltför omfattande ska en helt ny grundansökan göras – det kan exempelvis handla om en ny studieuppläggning eller studiehypotes, eller nya grupper av forskningspersoner med andra karakteristika än de ursprungliga. </a:t>
            </a:r>
            <a:r>
              <a:rPr lang="sv-SE" dirty="0" err="1"/>
              <a:t>Önep</a:t>
            </a:r>
            <a:r>
              <a:rPr lang="sv-SE" dirty="0"/>
              <a:t> har i en rad beslut gett uttryck för bedömningen att vid tydligt ändrade frågeställningar jämfört med grundansökan behövs en helt ny grundansökan. </a:t>
            </a:r>
            <a:endParaRPr lang="sv-SE" b="0" i="0" dirty="0">
              <a:solidFill>
                <a:srgbClr val="004D7E"/>
              </a:solidFill>
              <a:effectLst/>
              <a:latin typeface="DINPro"/>
            </a:endParaRPr>
          </a:p>
        </p:txBody>
      </p:sp>
      <p:sp>
        <p:nvSpPr>
          <p:cNvPr id="4" name="Platshållare för bildnummer 3">
            <a:extLst>
              <a:ext uri="{FF2B5EF4-FFF2-40B4-BE49-F238E27FC236}">
                <a16:creationId xmlns:a16="http://schemas.microsoft.com/office/drawing/2014/main" id="{EDA064E8-96BF-0CC0-9E71-170CD5CB27AD}"/>
              </a:ext>
            </a:extLst>
          </p:cNvPr>
          <p:cNvSpPr>
            <a:spLocks noGrp="1"/>
          </p:cNvSpPr>
          <p:nvPr>
            <p:ph type="sldNum" sz="quarter" idx="5"/>
          </p:nvPr>
        </p:nvSpPr>
        <p:spPr/>
        <p:txBody>
          <a:bodyPr/>
          <a:lstStyle/>
          <a:p>
            <a:fld id="{5A8EE411-1B1D-354F-96C5-7DAB346E9B02}" type="slidenum">
              <a:rPr lang="sv-SE" smtClean="0"/>
              <a:t>47</a:t>
            </a:fld>
            <a:endParaRPr lang="sv-SE"/>
          </a:p>
        </p:txBody>
      </p:sp>
    </p:spTree>
    <p:extLst>
      <p:ext uri="{BB962C8B-B14F-4D97-AF65-F5344CB8AC3E}">
        <p14:creationId xmlns:p14="http://schemas.microsoft.com/office/powerpoint/2010/main" val="1066966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48</a:t>
            </a:fld>
            <a:endParaRPr lang="sv-SE"/>
          </a:p>
        </p:txBody>
      </p:sp>
    </p:spTree>
    <p:extLst>
      <p:ext uri="{BB962C8B-B14F-4D97-AF65-F5344CB8AC3E}">
        <p14:creationId xmlns:p14="http://schemas.microsoft.com/office/powerpoint/2010/main" val="1980478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50</a:t>
            </a:fld>
            <a:endParaRPr lang="sv-SE"/>
          </a:p>
        </p:txBody>
      </p:sp>
    </p:spTree>
    <p:extLst>
      <p:ext uri="{BB962C8B-B14F-4D97-AF65-F5344CB8AC3E}">
        <p14:creationId xmlns:p14="http://schemas.microsoft.com/office/powerpoint/2010/main" val="2607608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51</a:t>
            </a:fld>
            <a:endParaRPr lang="sv-SE"/>
          </a:p>
        </p:txBody>
      </p:sp>
    </p:spTree>
    <p:extLst>
      <p:ext uri="{BB962C8B-B14F-4D97-AF65-F5344CB8AC3E}">
        <p14:creationId xmlns:p14="http://schemas.microsoft.com/office/powerpoint/2010/main" val="3190178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A8EE411-1B1D-354F-96C5-7DAB346E9B02}" type="slidenum">
              <a:rPr lang="sv-SE" smtClean="0"/>
              <a:t>52</a:t>
            </a:fld>
            <a:endParaRPr lang="sv-SE"/>
          </a:p>
        </p:txBody>
      </p:sp>
    </p:spTree>
    <p:extLst>
      <p:ext uri="{BB962C8B-B14F-4D97-AF65-F5344CB8AC3E}">
        <p14:creationId xmlns:p14="http://schemas.microsoft.com/office/powerpoint/2010/main" val="400139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1000"/>
              </a:spcAft>
            </a:pPr>
            <a:r>
              <a:rPr lang="sv-SE" sz="1800" dirty="0">
                <a:effectLst/>
                <a:latin typeface="DM Sans" pitchFamily="2" charset="0"/>
                <a:ea typeface="DM Sans" pitchFamily="2" charset="0"/>
                <a:cs typeface="DM Sans" pitchFamily="2" charset="0"/>
              </a:rPr>
              <a:t>Den svenska lagen om etikprövning av forskning som avser människor har som syfte att skydda individer och respektera deras integritet och värdighet i forskningssammanhang. </a:t>
            </a:r>
          </a:p>
          <a:p>
            <a:pPr>
              <a:lnSpc>
                <a:spcPct val="115000"/>
              </a:lnSpc>
              <a:spcAft>
                <a:spcPts val="1000"/>
              </a:spcAft>
            </a:pPr>
            <a:r>
              <a:rPr lang="sv-SE" sz="1800" dirty="0">
                <a:effectLst/>
                <a:latin typeface="DM Sans" pitchFamily="2" charset="0"/>
                <a:ea typeface="DM Sans" pitchFamily="2" charset="0"/>
                <a:cs typeface="DM Sans" pitchFamily="2" charset="0"/>
              </a:rPr>
              <a:t> </a:t>
            </a:r>
          </a:p>
          <a:p>
            <a:pPr>
              <a:lnSpc>
                <a:spcPct val="115000"/>
              </a:lnSpc>
              <a:spcAft>
                <a:spcPts val="1000"/>
              </a:spcAft>
            </a:pPr>
            <a:r>
              <a:rPr lang="sv-SE" sz="1800" dirty="0">
                <a:effectLst/>
                <a:latin typeface="DM Sans" pitchFamily="2" charset="0"/>
                <a:ea typeface="DM Sans" pitchFamily="2" charset="0"/>
                <a:cs typeface="DM Sans" pitchFamily="2" charset="0"/>
              </a:rPr>
              <a:t>Målet</a:t>
            </a:r>
            <a:r>
              <a:rPr lang="en-US" sz="1800" dirty="0">
                <a:effectLst/>
                <a:latin typeface="DM Sans" pitchFamily="2" charset="0"/>
                <a:ea typeface="DM Sans" pitchFamily="2" charset="0"/>
                <a:cs typeface="DM Sans" pitchFamily="2" charset="0"/>
              </a:rPr>
              <a:t> </a:t>
            </a:r>
            <a:r>
              <a:rPr lang="sv-SE" sz="1800" dirty="0">
                <a:effectLst/>
                <a:latin typeface="DM Sans" pitchFamily="2" charset="0"/>
                <a:ea typeface="DM Sans" pitchFamily="2" charset="0"/>
                <a:cs typeface="DM Sans" pitchFamily="2" charset="0"/>
              </a:rPr>
              <a:t>med lagstiftningen är att skydda forskningspersonernas hälsa, säkerhet och integritet. Om viss forskning kan innebära en risk för forskningspersonerna behöver en prövning göras som innefattar bl.a. en avvägning mellan risker och kunskapsvinster. Det måste finnas en allmänt accepterad balans mellan forskningens kvalitet och de risker för människor och människovärdet som forskningen innebär.</a:t>
            </a:r>
          </a:p>
          <a:p>
            <a:pPr>
              <a:lnSpc>
                <a:spcPct val="115000"/>
              </a:lnSpc>
              <a:spcAft>
                <a:spcPts val="1000"/>
              </a:spcAft>
            </a:pPr>
            <a:endParaRPr lang="sv-SE" sz="1800" dirty="0">
              <a:effectLst/>
              <a:latin typeface="DM Sans" pitchFamily="2" charset="0"/>
              <a:ea typeface="DM Sans" pitchFamily="2" charset="0"/>
              <a:cs typeface="DM Sans" pitchFamily="2" charset="0"/>
            </a:endParaRPr>
          </a:p>
        </p:txBody>
      </p:sp>
      <p:sp>
        <p:nvSpPr>
          <p:cNvPr id="4" name="Platshållare för bildnummer 3"/>
          <p:cNvSpPr>
            <a:spLocks noGrp="1"/>
          </p:cNvSpPr>
          <p:nvPr>
            <p:ph type="sldNum" sz="quarter" idx="5"/>
          </p:nvPr>
        </p:nvSpPr>
        <p:spPr/>
        <p:txBody>
          <a:bodyPr/>
          <a:lstStyle/>
          <a:p>
            <a:fld id="{5A8EE411-1B1D-354F-96C5-7DAB346E9B02}" type="slidenum">
              <a:rPr lang="sv-SE" smtClean="0"/>
              <a:t>7</a:t>
            </a:fld>
            <a:endParaRPr lang="sv-SE"/>
          </a:p>
        </p:txBody>
      </p:sp>
    </p:spTree>
    <p:extLst>
      <p:ext uri="{BB962C8B-B14F-4D97-AF65-F5344CB8AC3E}">
        <p14:creationId xmlns:p14="http://schemas.microsoft.com/office/powerpoint/2010/main" val="262225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0D94D-7E55-22B4-3878-AF7381F1C0F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6B05CC-2534-513E-BC3D-9AEC738A7CB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1EB5A4B-5109-07CE-1A06-31553D6524B8}"/>
              </a:ext>
            </a:extLst>
          </p:cNvPr>
          <p:cNvSpPr>
            <a:spLocks noGrp="1"/>
          </p:cNvSpPr>
          <p:nvPr>
            <p:ph type="body" idx="1"/>
          </p:nvPr>
        </p:nvSpPr>
        <p:spPr/>
        <p:txBody>
          <a:bodyPr/>
          <a:lstStyle/>
          <a:p>
            <a:r>
              <a:rPr lang="sv-SE" sz="2800" i="0" dirty="0">
                <a:solidFill>
                  <a:srgbClr val="FFFFFF"/>
                </a:solidFill>
                <a:effectLst/>
                <a:latin typeface="Helvetica" pitchFamily="2" charset="0"/>
              </a:rPr>
              <a:t>Termen forskningsperson används i etikprövningslagen för att beteckna den levande människa som forskningen avser. </a:t>
            </a:r>
          </a:p>
          <a:p>
            <a:r>
              <a:rPr lang="sv-SE" sz="2800" i="0" dirty="0">
                <a:solidFill>
                  <a:srgbClr val="FFFFFF"/>
                </a:solidFill>
                <a:effectLst/>
                <a:latin typeface="Helvetica" pitchFamily="2" charset="0"/>
              </a:rPr>
              <a:t>Den markerar att människor som engageras i forskning kan delta på många olika sätt, och inte bara utsättas för tester eller experiment. </a:t>
            </a:r>
            <a:r>
              <a:rPr lang="sv-SE" sz="2800" i="0" u="none" dirty="0">
                <a:solidFill>
                  <a:srgbClr val="FFFFFF"/>
                </a:solidFill>
                <a:effectLst/>
                <a:highlight>
                  <a:srgbClr val="FFFF00"/>
                </a:highlight>
                <a:latin typeface="Helvetica" pitchFamily="2" charset="0"/>
              </a:rPr>
              <a:t>Forskning på enbart personuppgifter är ett exempel.</a:t>
            </a:r>
          </a:p>
        </p:txBody>
      </p:sp>
      <p:sp>
        <p:nvSpPr>
          <p:cNvPr id="4" name="Platshållare för bildnummer 3">
            <a:extLst>
              <a:ext uri="{FF2B5EF4-FFF2-40B4-BE49-F238E27FC236}">
                <a16:creationId xmlns:a16="http://schemas.microsoft.com/office/drawing/2014/main" id="{FC798D86-C83B-E6BF-C376-24F4A83831EC}"/>
              </a:ext>
            </a:extLst>
          </p:cNvPr>
          <p:cNvSpPr>
            <a:spLocks noGrp="1"/>
          </p:cNvSpPr>
          <p:nvPr>
            <p:ph type="sldNum" sz="quarter" idx="5"/>
          </p:nvPr>
        </p:nvSpPr>
        <p:spPr/>
        <p:txBody>
          <a:bodyPr/>
          <a:lstStyle/>
          <a:p>
            <a:fld id="{5A8EE411-1B1D-354F-96C5-7DAB346E9B02}" type="slidenum">
              <a:rPr lang="sv-SE" smtClean="0"/>
              <a:t>8</a:t>
            </a:fld>
            <a:endParaRPr lang="sv-SE"/>
          </a:p>
        </p:txBody>
      </p:sp>
    </p:spTree>
    <p:extLst>
      <p:ext uri="{BB962C8B-B14F-4D97-AF65-F5344CB8AC3E}">
        <p14:creationId xmlns:p14="http://schemas.microsoft.com/office/powerpoint/2010/main" val="13428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Forskningsetik är ett bredare begrepp än etikprövning och ska genomsyra all forskning, oavsett om etikprövning krävs eller inte.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Etikprövning krävs bara i vissa särskilt angivna situationer som generellt anses kunna innebära särskilda risker för skada. Även annan forskning kan dock ge upphov till risker och andra forskningsetiska dilemman. </a:t>
            </a:r>
          </a:p>
        </p:txBody>
      </p:sp>
      <p:sp>
        <p:nvSpPr>
          <p:cNvPr id="4" name="Platshållare för bildnummer 3"/>
          <p:cNvSpPr>
            <a:spLocks noGrp="1"/>
          </p:cNvSpPr>
          <p:nvPr>
            <p:ph type="sldNum" sz="quarter" idx="5"/>
          </p:nvPr>
        </p:nvSpPr>
        <p:spPr/>
        <p:txBody>
          <a:bodyPr/>
          <a:lstStyle/>
          <a:p>
            <a:fld id="{5A8EE411-1B1D-354F-96C5-7DAB346E9B02}" type="slidenum">
              <a:rPr lang="sv-SE" smtClean="0"/>
              <a:t>10</a:t>
            </a:fld>
            <a:endParaRPr lang="sv-SE"/>
          </a:p>
        </p:txBody>
      </p:sp>
    </p:spTree>
    <p:extLst>
      <p:ext uri="{BB962C8B-B14F-4D97-AF65-F5344CB8AC3E}">
        <p14:creationId xmlns:p14="http://schemas.microsoft.com/office/powerpoint/2010/main" val="16145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1000"/>
              </a:spcAft>
              <a:tabLst>
                <a:tab pos="269875" algn="l"/>
              </a:tabLst>
            </a:pPr>
            <a:r>
              <a:rPr lang="sv-SE" sz="1200" dirty="0">
                <a:effectLst/>
                <a:latin typeface="DM Sans" pitchFamily="2" charset="0"/>
                <a:ea typeface="DM Sans" pitchFamily="2" charset="0"/>
                <a:cs typeface="DM Sans" pitchFamily="2" charset="0"/>
              </a:rPr>
              <a:t>Den</a:t>
            </a:r>
            <a:r>
              <a:rPr lang="en-US" sz="1200" dirty="0">
                <a:effectLst/>
                <a:latin typeface="DM Sans" pitchFamily="2" charset="0"/>
                <a:ea typeface="DM Sans" pitchFamily="2" charset="0"/>
                <a:cs typeface="DM Sans" pitchFamily="2" charset="0"/>
              </a:rPr>
              <a:t> </a:t>
            </a:r>
            <a:r>
              <a:rPr lang="sv-SE" sz="1200" dirty="0">
                <a:effectLst/>
                <a:latin typeface="DM Sans" pitchFamily="2" charset="0"/>
                <a:ea typeface="DM Sans" pitchFamily="2" charset="0"/>
                <a:cs typeface="DM Sans" pitchFamily="2" charset="0"/>
              </a:rPr>
              <a:t>första frågan du som forskare behöver ta ställning till är om det som planeras utgör forskning enligt den definition av begreppet som finns i </a:t>
            </a:r>
            <a:r>
              <a:rPr lang="sv-SE" sz="1200" dirty="0" err="1">
                <a:effectLst/>
                <a:latin typeface="DM Sans" pitchFamily="2" charset="0"/>
                <a:ea typeface="DM Sans" pitchFamily="2" charset="0"/>
                <a:cs typeface="DM Sans" pitchFamily="2" charset="0"/>
              </a:rPr>
              <a:t>etikprövningslagen</a:t>
            </a:r>
            <a:r>
              <a:rPr lang="sv-SE" sz="1200" dirty="0">
                <a:effectLst/>
                <a:latin typeface="DM Sans" pitchFamily="2" charset="0"/>
                <a:ea typeface="DM Sans" pitchFamily="2" charset="0"/>
                <a:cs typeface="DM Sans" pitchFamily="2" charset="0"/>
              </a:rPr>
              <a:t>.</a:t>
            </a:r>
          </a:p>
          <a:p>
            <a:pPr>
              <a:lnSpc>
                <a:spcPct val="115000"/>
              </a:lnSpc>
              <a:spcAft>
                <a:spcPts val="1000"/>
              </a:spcAft>
              <a:tabLst>
                <a:tab pos="269875" algn="l"/>
              </a:tabLst>
            </a:pPr>
            <a:r>
              <a:rPr lang="sv-SE" sz="1200" dirty="0">
                <a:effectLst/>
                <a:latin typeface="DM Sans" pitchFamily="2" charset="0"/>
              </a:rPr>
              <a:t/>
            </a:r>
            <a:br>
              <a:rPr lang="sv-SE" sz="1200" dirty="0">
                <a:effectLst/>
                <a:latin typeface="DM Sans" pitchFamily="2" charset="0"/>
              </a:rPr>
            </a:br>
            <a:r>
              <a:rPr lang="sv-SE" sz="1200" dirty="0">
                <a:effectLst/>
                <a:latin typeface="DM Sans" pitchFamily="2" charset="0"/>
              </a:rPr>
              <a:t>Forskning är</a:t>
            </a:r>
            <a:br>
              <a:rPr lang="sv-SE" sz="1200" dirty="0">
                <a:effectLst/>
                <a:latin typeface="DM Sans" pitchFamily="2" charset="0"/>
              </a:rPr>
            </a:br>
            <a:endParaRPr lang="sv-SE" sz="1200" dirty="0">
              <a:effectLst/>
              <a:latin typeface="DM Sans" pitchFamily="2" charset="0"/>
            </a:endParaRPr>
          </a:p>
          <a:p>
            <a:pPr marL="171450" indent="-171450">
              <a:lnSpc>
                <a:spcPct val="115000"/>
              </a:lnSpc>
              <a:spcAft>
                <a:spcPts val="1000"/>
              </a:spcAft>
              <a:buFont typeface="Arial" panose="020B0604020202020204" pitchFamily="34" charset="0"/>
              <a:buChar char="•"/>
              <a:tabLst>
                <a:tab pos="269875" algn="l"/>
              </a:tabLst>
            </a:pPr>
            <a:r>
              <a:rPr lang="sv-SE" dirty="0"/>
              <a:t>vetenskapligt experimentellt eller teoretiskt arbete, eller vetenskapliga studier genom observation </a:t>
            </a:r>
          </a:p>
          <a:p>
            <a:pPr marL="171450" indent="-171450">
              <a:lnSpc>
                <a:spcPct val="115000"/>
              </a:lnSpc>
              <a:spcAft>
                <a:spcPts val="1000"/>
              </a:spcAft>
              <a:buFont typeface="Arial" panose="020B0604020202020204" pitchFamily="34" charset="0"/>
              <a:buChar char="•"/>
              <a:tabLst>
                <a:tab pos="269875" algn="l"/>
              </a:tabLst>
            </a:pPr>
            <a:r>
              <a:rPr lang="sv-SE" dirty="0"/>
              <a:t>om arbetet eller studierna görs för att hämta in ny kunskap </a:t>
            </a:r>
          </a:p>
          <a:p>
            <a:pPr marL="171450" indent="-171450">
              <a:lnSpc>
                <a:spcPct val="115000"/>
              </a:lnSpc>
              <a:spcAft>
                <a:spcPts val="1000"/>
              </a:spcAft>
              <a:buFont typeface="Arial" panose="020B0604020202020204" pitchFamily="34" charset="0"/>
              <a:buChar char="•"/>
              <a:tabLst>
                <a:tab pos="269875" algn="l"/>
              </a:tabLst>
            </a:pPr>
            <a:r>
              <a:rPr lang="sv-SE" dirty="0"/>
              <a:t>utvecklingsarbete på vetenskaplig grund.</a:t>
            </a:r>
          </a:p>
          <a:p>
            <a:endParaRPr lang="sv-SE" dirty="0"/>
          </a:p>
        </p:txBody>
      </p:sp>
      <p:sp>
        <p:nvSpPr>
          <p:cNvPr id="4" name="Platshållare för bildnummer 3"/>
          <p:cNvSpPr>
            <a:spLocks noGrp="1"/>
          </p:cNvSpPr>
          <p:nvPr>
            <p:ph type="sldNum" sz="quarter" idx="5"/>
          </p:nvPr>
        </p:nvSpPr>
        <p:spPr/>
        <p:txBody>
          <a:bodyPr/>
          <a:lstStyle/>
          <a:p>
            <a:fld id="{5A8EE411-1B1D-354F-96C5-7DAB346E9B02}" type="slidenum">
              <a:rPr lang="sv-SE" smtClean="0"/>
              <a:t>11</a:t>
            </a:fld>
            <a:endParaRPr lang="sv-SE"/>
          </a:p>
        </p:txBody>
      </p:sp>
    </p:spTree>
    <p:extLst>
      <p:ext uri="{BB962C8B-B14F-4D97-AF65-F5344CB8AC3E}">
        <p14:creationId xmlns:p14="http://schemas.microsoft.com/office/powerpoint/2010/main" val="359579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623DA-512E-97D1-A450-E0E8666F95B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93555D-1CAF-792A-D2A0-27767874365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86A2EB3-91BA-C77B-30F2-D04AF4EB1C17}"/>
              </a:ext>
            </a:extLst>
          </p:cNvPr>
          <p:cNvSpPr>
            <a:spLocks noGrp="1"/>
          </p:cNvSpPr>
          <p:nvPr>
            <p:ph type="body" idx="1"/>
          </p:nvPr>
        </p:nvSpPr>
        <p:spPr/>
        <p:txBody>
          <a:bodyPr/>
          <a:lstStyle/>
          <a:p>
            <a:pPr marL="0" lvl="0" indent="0">
              <a:buFont typeface="Arial" panose="020B0604020202020204" pitchFamily="34" charset="0"/>
              <a:buNone/>
            </a:pPr>
            <a:r>
              <a:rPr lang="sv-SE" dirty="0"/>
              <a:t>Med tillståndspliktig forskning avses själva genomförandefasen, vilket innebär att man </a:t>
            </a:r>
            <a:br>
              <a:rPr lang="sv-SE" dirty="0"/>
            </a:br>
            <a:r>
              <a:rPr lang="sv-SE" dirty="0"/>
              <a:t/>
            </a:r>
            <a:br>
              <a:rPr lang="sv-SE" dirty="0"/>
            </a:br>
            <a:r>
              <a:rPr lang="sv-SE" dirty="0"/>
              <a:t>• rekryterar forskningspersoner </a:t>
            </a:r>
            <a:br>
              <a:rPr lang="sv-SE" dirty="0"/>
            </a:br>
            <a:r>
              <a:rPr lang="sv-SE" dirty="0"/>
              <a:t>• hämtar in biologiskt material eller information som avser människor </a:t>
            </a:r>
            <a:br>
              <a:rPr lang="sv-SE" dirty="0"/>
            </a:br>
            <a:r>
              <a:rPr lang="sv-SE" dirty="0"/>
              <a:t>• observerar eller genomför försök </a:t>
            </a:r>
            <a:br>
              <a:rPr lang="sv-SE" dirty="0"/>
            </a:br>
            <a:r>
              <a:rPr lang="sv-SE" dirty="0"/>
              <a:t>• bearbetar eller analyserar insamlat material och information.</a:t>
            </a:r>
          </a:p>
          <a:p>
            <a:pPr marL="0" lvl="0" indent="0">
              <a:buFont typeface="Arial" panose="020B0604020202020204" pitchFamily="34" charset="0"/>
              <a:buNone/>
            </a:pPr>
            <a:endParaRPr lang="sv-SE" dirty="0"/>
          </a:p>
          <a:p>
            <a:pPr marL="0" lvl="0" indent="0">
              <a:buFont typeface="Arial" panose="020B0604020202020204" pitchFamily="34" charset="0"/>
              <a:buNone/>
            </a:pPr>
            <a:r>
              <a:rPr lang="sv-SE" dirty="0"/>
              <a:t>Skälet till detta är att det först är i samband med genomförandet av forskningen som risker för skada avseende forskningspersonens hälsa, säkerhet och personliga integritet uppkommer.</a:t>
            </a:r>
          </a:p>
        </p:txBody>
      </p:sp>
      <p:sp>
        <p:nvSpPr>
          <p:cNvPr id="4" name="Platshållare för bildnummer 3">
            <a:extLst>
              <a:ext uri="{FF2B5EF4-FFF2-40B4-BE49-F238E27FC236}">
                <a16:creationId xmlns:a16="http://schemas.microsoft.com/office/drawing/2014/main" id="{3E2F9F1C-65D9-7741-4598-EB9F95D7AB81}"/>
              </a:ext>
            </a:extLst>
          </p:cNvPr>
          <p:cNvSpPr>
            <a:spLocks noGrp="1"/>
          </p:cNvSpPr>
          <p:nvPr>
            <p:ph type="sldNum" sz="quarter" idx="5"/>
          </p:nvPr>
        </p:nvSpPr>
        <p:spPr/>
        <p:txBody>
          <a:bodyPr/>
          <a:lstStyle/>
          <a:p>
            <a:fld id="{5A8EE411-1B1D-354F-96C5-7DAB346E9B02}" type="slidenum">
              <a:rPr lang="sv-SE" smtClean="0"/>
              <a:t>12</a:t>
            </a:fld>
            <a:endParaRPr lang="sv-SE"/>
          </a:p>
        </p:txBody>
      </p:sp>
    </p:spTree>
    <p:extLst>
      <p:ext uri="{BB962C8B-B14F-4D97-AF65-F5344CB8AC3E}">
        <p14:creationId xmlns:p14="http://schemas.microsoft.com/office/powerpoint/2010/main" val="535108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Startsida">
    <p:bg>
      <p:bgPr>
        <a:solidFill>
          <a:srgbClr val="FFFDFB"/>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5785AC9-F134-624F-829B-A2AED23FACB0}"/>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1"/>
            <a:ext cx="13608466" cy="8654121"/>
          </a:xfrm>
          <a:prstGeom prst="rect">
            <a:avLst/>
          </a:prstGeom>
        </p:spPr>
      </p:pic>
      <p:pic>
        <p:nvPicPr>
          <p:cNvPr id="13" name="Picture 12">
            <a:extLst>
              <a:ext uri="{FF2B5EF4-FFF2-40B4-BE49-F238E27FC236}">
                <a16:creationId xmlns:a16="http://schemas.microsoft.com/office/drawing/2014/main" id="{3357CD8B-E4B6-3B4A-BE1D-F23E23FB5A9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5400000" flipV="1">
            <a:off x="14917738" y="6122988"/>
            <a:ext cx="7331075" cy="3041652"/>
          </a:xfrm>
          <a:prstGeom prst="rect">
            <a:avLst/>
          </a:prstGeom>
        </p:spPr>
      </p:pic>
      <p:sp>
        <p:nvSpPr>
          <p:cNvPr id="14" name="object 38">
            <a:extLst>
              <a:ext uri="{FF2B5EF4-FFF2-40B4-BE49-F238E27FC236}">
                <a16:creationId xmlns:a16="http://schemas.microsoft.com/office/drawing/2014/main" id="{4624F122-FA31-3045-B6A3-3F6E4FB8CC42}"/>
              </a:ext>
            </a:extLst>
          </p:cNvPr>
          <p:cNvSpPr txBox="1">
            <a:spLocks noGrp="1"/>
          </p:cNvSpPr>
          <p:nvPr>
            <p:ph type="title" idx="4294967295"/>
          </p:nvPr>
        </p:nvSpPr>
        <p:spPr>
          <a:xfrm>
            <a:off x="1034388" y="720725"/>
            <a:ext cx="10617862" cy="2787650"/>
          </a:xfrm>
          <a:prstGeom prst="rect">
            <a:avLst/>
          </a:prstGeom>
        </p:spPr>
        <p:txBody>
          <a:bodyPr vert="horz" wrap="square" lIns="0" tIns="316230" rIns="0" bIns="0" rtlCol="0">
            <a:spAutoFit/>
          </a:bodyPr>
          <a:lstStyle/>
          <a:p>
            <a:pPr marL="12700" marR="17780" algn="l">
              <a:lnSpc>
                <a:spcPct val="79800"/>
              </a:lnSpc>
              <a:spcBef>
                <a:spcPts val="2490"/>
              </a:spcBef>
            </a:pPr>
            <a:r>
              <a:rPr sz="9900" spc="-225" dirty="0">
                <a:solidFill>
                  <a:srgbClr val="004D7E"/>
                </a:solidFill>
              </a:rPr>
              <a:t>Presentationsrubrik  </a:t>
            </a:r>
            <a:r>
              <a:rPr sz="9900" spc="-190" dirty="0">
                <a:solidFill>
                  <a:srgbClr val="004D7E"/>
                </a:solidFill>
              </a:rPr>
              <a:t>över </a:t>
            </a:r>
            <a:r>
              <a:rPr sz="9900" spc="-185" dirty="0">
                <a:solidFill>
                  <a:srgbClr val="004D7E"/>
                </a:solidFill>
              </a:rPr>
              <a:t>flera</a:t>
            </a:r>
            <a:r>
              <a:rPr sz="9900" spc="-625" dirty="0">
                <a:solidFill>
                  <a:srgbClr val="004D7E"/>
                </a:solidFill>
              </a:rPr>
              <a:t> </a:t>
            </a:r>
            <a:r>
              <a:rPr sz="9900" spc="-245" dirty="0">
                <a:solidFill>
                  <a:srgbClr val="004D7E"/>
                </a:solidFill>
              </a:rPr>
              <a:t>rader</a:t>
            </a:r>
            <a:endParaRPr sz="9900" dirty="0">
              <a:solidFill>
                <a:srgbClr val="004D7E"/>
              </a:solidFill>
            </a:endParaRPr>
          </a:p>
        </p:txBody>
      </p:sp>
      <p:pic>
        <p:nvPicPr>
          <p:cNvPr id="16" name="Picture 15">
            <a:extLst>
              <a:ext uri="{FF2B5EF4-FFF2-40B4-BE49-F238E27FC236}">
                <a16:creationId xmlns:a16="http://schemas.microsoft.com/office/drawing/2014/main" id="{010783F4-5CB6-F245-910E-3C635DBC89D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4166850" y="1007788"/>
            <a:ext cx="4915060" cy="1141687"/>
          </a:xfrm>
          <a:prstGeom prst="rect">
            <a:avLst/>
          </a:prstGeom>
        </p:spPr>
      </p:pic>
      <p:sp>
        <p:nvSpPr>
          <p:cNvPr id="18" name="Text Placeholder 17">
            <a:extLst>
              <a:ext uri="{FF2B5EF4-FFF2-40B4-BE49-F238E27FC236}">
                <a16:creationId xmlns:a16="http://schemas.microsoft.com/office/drawing/2014/main" id="{8C73931A-B599-3249-9026-8773A47E3C8A}"/>
              </a:ext>
            </a:extLst>
          </p:cNvPr>
          <p:cNvSpPr>
            <a:spLocks noGrp="1"/>
          </p:cNvSpPr>
          <p:nvPr>
            <p:ph type="body" sz="quarter" idx="10" hasCustomPrompt="1"/>
          </p:nvPr>
        </p:nvSpPr>
        <p:spPr>
          <a:xfrm>
            <a:off x="1034388" y="9117807"/>
            <a:ext cx="4369462" cy="1533525"/>
          </a:xfrm>
        </p:spPr>
        <p:txBody>
          <a:bodyPr/>
          <a:lstStyle>
            <a:lvl1pPr>
              <a:lnSpc>
                <a:spcPct val="100000"/>
              </a:lnSpc>
              <a:spcBef>
                <a:spcPts val="0"/>
              </a:spcBef>
              <a:defRPr sz="2500">
                <a:solidFill>
                  <a:srgbClr val="004D7E"/>
                </a:solidFill>
              </a:defRPr>
            </a:lvl1pPr>
          </a:lstStyle>
          <a:p>
            <a:pPr lvl="0"/>
            <a:r>
              <a:rPr lang="sv-SE" dirty="0"/>
              <a:t>Presentatör: Namn Efternamn XX månad XXX</a:t>
            </a:r>
          </a:p>
        </p:txBody>
      </p:sp>
    </p:spTree>
    <p:extLst>
      <p:ext uri="{BB962C8B-B14F-4D97-AF65-F5344CB8AC3E}">
        <p14:creationId xmlns:p14="http://schemas.microsoft.com/office/powerpoint/2010/main" val="141472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9810A5D7-CC16-9B40-A306-E6223B6674CC}"/>
              </a:ext>
            </a:extLst>
          </p:cNvPr>
          <p:cNvSpPr>
            <a:spLocks noGrp="1"/>
          </p:cNvSpPr>
          <p:nvPr>
            <p:ph type="pic" sz="quarter" idx="10"/>
          </p:nvPr>
        </p:nvSpPr>
        <p:spPr>
          <a:xfrm>
            <a:off x="0" y="0"/>
            <a:ext cx="20104100" cy="11309350"/>
          </a:xfrm>
        </p:spPr>
        <p:txBody>
          <a:bodyPr/>
          <a:lstStyle/>
          <a:p>
            <a:endParaRPr lang="sv-SE"/>
          </a:p>
        </p:txBody>
      </p:sp>
    </p:spTree>
    <p:extLst>
      <p:ext uri="{BB962C8B-B14F-4D97-AF65-F5344CB8AC3E}">
        <p14:creationId xmlns:p14="http://schemas.microsoft.com/office/powerpoint/2010/main" val="262556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utsida">
    <p:bg>
      <p:bgPr>
        <a:solidFill>
          <a:srgbClr val="004D7E"/>
        </a:solidFill>
        <a:effectLst/>
      </p:bgPr>
    </p:bg>
    <p:spTree>
      <p:nvGrpSpPr>
        <p:cNvPr id="1" name=""/>
        <p:cNvGrpSpPr/>
        <p:nvPr/>
      </p:nvGrpSpPr>
      <p:grpSpPr>
        <a:xfrm>
          <a:off x="0" y="0"/>
          <a:ext cx="0" cy="0"/>
          <a:chOff x="0" y="0"/>
          <a:chExt cx="0" cy="0"/>
        </a:xfrm>
      </p:grpSpPr>
      <p:sp>
        <p:nvSpPr>
          <p:cNvPr id="3" name="object 32">
            <a:extLst>
              <a:ext uri="{FF2B5EF4-FFF2-40B4-BE49-F238E27FC236}">
                <a16:creationId xmlns:a16="http://schemas.microsoft.com/office/drawing/2014/main" id="{27ADF63F-FAB1-AA44-A53B-036ED9054D28}"/>
              </a:ext>
            </a:extLst>
          </p:cNvPr>
          <p:cNvSpPr txBox="1"/>
          <p:nvPr userDrawn="1"/>
        </p:nvSpPr>
        <p:spPr>
          <a:xfrm>
            <a:off x="1034388" y="7788275"/>
            <a:ext cx="5979160" cy="2566728"/>
          </a:xfrm>
          <a:prstGeom prst="rect">
            <a:avLst/>
          </a:prstGeom>
        </p:spPr>
        <p:txBody>
          <a:bodyPr vert="horz" wrap="square" lIns="0" tIns="12065" rIns="0" bIns="0" rtlCol="0">
            <a:spAutoFit/>
          </a:bodyPr>
          <a:lstStyle/>
          <a:p>
            <a:pPr marL="12700" marR="5080">
              <a:lnSpc>
                <a:spcPct val="100499"/>
              </a:lnSpc>
              <a:spcBef>
                <a:spcPts val="95"/>
              </a:spcBef>
            </a:pPr>
            <a:r>
              <a:rPr sz="4000" u="none" spc="-10" dirty="0">
                <a:solidFill>
                  <a:schemeClr val="bg1"/>
                </a:solidFill>
                <a:latin typeface="Calibri"/>
                <a:cs typeface="Calibri"/>
              </a:rPr>
              <a:t>registrator@etikprovning.se  </a:t>
            </a:r>
            <a:r>
              <a:rPr sz="4000" u="none" spc="10" dirty="0">
                <a:solidFill>
                  <a:schemeClr val="bg1"/>
                </a:solidFill>
                <a:latin typeface="Calibri"/>
                <a:cs typeface="Calibri"/>
              </a:rPr>
              <a:t>010-475 08</a:t>
            </a:r>
            <a:r>
              <a:rPr sz="4000" u="none" spc="-10" dirty="0">
                <a:solidFill>
                  <a:schemeClr val="bg1"/>
                </a:solidFill>
                <a:latin typeface="Calibri"/>
                <a:cs typeface="Calibri"/>
              </a:rPr>
              <a:t> </a:t>
            </a:r>
            <a:r>
              <a:rPr sz="4000" u="none" spc="10" dirty="0">
                <a:solidFill>
                  <a:schemeClr val="bg1"/>
                </a:solidFill>
                <a:latin typeface="Calibri"/>
                <a:cs typeface="Calibri"/>
              </a:rPr>
              <a:t>00</a:t>
            </a:r>
            <a:endParaRPr sz="4000" u="none" dirty="0">
              <a:solidFill>
                <a:schemeClr val="bg1"/>
              </a:solidFill>
              <a:latin typeface="Calibri"/>
              <a:cs typeface="Calibri"/>
            </a:endParaRPr>
          </a:p>
          <a:p>
            <a:pPr>
              <a:lnSpc>
                <a:spcPct val="100000"/>
              </a:lnSpc>
              <a:spcBef>
                <a:spcPts val="30"/>
              </a:spcBef>
            </a:pPr>
            <a:endParaRPr sz="4000" u="none" dirty="0">
              <a:solidFill>
                <a:schemeClr val="bg1"/>
              </a:solidFill>
              <a:latin typeface="Times New Roman"/>
              <a:cs typeface="Times New Roman"/>
            </a:endParaRPr>
          </a:p>
          <a:p>
            <a:pPr marL="12700">
              <a:lnSpc>
                <a:spcPct val="100000"/>
              </a:lnSpc>
            </a:pPr>
            <a:r>
              <a:rPr sz="4000" u="none" spc="-15" dirty="0">
                <a:solidFill>
                  <a:schemeClr val="bg1"/>
                </a:solidFill>
                <a:latin typeface="Calibri"/>
                <a:cs typeface="Calibri"/>
              </a:rPr>
              <a:t>www.etikprovning.se</a:t>
            </a:r>
            <a:endParaRPr sz="4000" u="none" dirty="0">
              <a:solidFill>
                <a:schemeClr val="bg1"/>
              </a:solidFill>
              <a:latin typeface="Calibri"/>
              <a:cs typeface="Calibri"/>
            </a:endParaRPr>
          </a:p>
        </p:txBody>
      </p:sp>
      <p:sp>
        <p:nvSpPr>
          <p:cNvPr id="5" name="Title Placeholder 1">
            <a:extLst>
              <a:ext uri="{FF2B5EF4-FFF2-40B4-BE49-F238E27FC236}">
                <a16:creationId xmlns:a16="http://schemas.microsoft.com/office/drawing/2014/main" id="{90997B35-34B8-734E-A080-8FEB0D99F12F}"/>
              </a:ext>
            </a:extLst>
          </p:cNvPr>
          <p:cNvSpPr>
            <a:spLocks noGrp="1"/>
          </p:cNvSpPr>
          <p:nvPr>
            <p:ph type="title" hasCustomPrompt="1"/>
          </p:nvPr>
        </p:nvSpPr>
        <p:spPr>
          <a:xfrm>
            <a:off x="1034389" y="603719"/>
            <a:ext cx="6807862" cy="2566728"/>
          </a:xfrm>
          <a:prstGeom prst="rect">
            <a:avLst/>
          </a:prstGeom>
        </p:spPr>
        <p:txBody>
          <a:bodyPr vert="horz" lIns="91440" tIns="45720" rIns="91440" bIns="45720" rtlCol="0" anchor="ctr">
            <a:normAutofit/>
          </a:bodyPr>
          <a:lstStyle>
            <a:lvl1pPr>
              <a:defRPr sz="15000">
                <a:solidFill>
                  <a:schemeClr val="bg1"/>
                </a:solidFill>
              </a:defRPr>
            </a:lvl1pPr>
          </a:lstStyle>
          <a:p>
            <a:r>
              <a:rPr lang="en-US" dirty="0"/>
              <a:t>Tack.</a:t>
            </a:r>
            <a:endParaRPr lang="sv-SE" dirty="0"/>
          </a:p>
        </p:txBody>
      </p:sp>
      <p:pic>
        <p:nvPicPr>
          <p:cNvPr id="8" name="Picture 7" descr="A close up of a logo&#10;&#10;Description automatically generated">
            <a:extLst>
              <a:ext uri="{FF2B5EF4-FFF2-40B4-BE49-F238E27FC236}">
                <a16:creationId xmlns:a16="http://schemas.microsoft.com/office/drawing/2014/main" id="{667121C7-2419-824D-AE85-2AB4BD9893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19370" y="1007787"/>
            <a:ext cx="5000480" cy="1146355"/>
          </a:xfrm>
          <a:prstGeom prst="rect">
            <a:avLst/>
          </a:prstGeom>
        </p:spPr>
      </p:pic>
    </p:spTree>
    <p:extLst>
      <p:ext uri="{BB962C8B-B14F-4D97-AF65-F5344CB8AC3E}">
        <p14:creationId xmlns:p14="http://schemas.microsoft.com/office/powerpoint/2010/main" val="333644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sida 1">
    <p:bg>
      <p:bgPr>
        <a:solidFill>
          <a:srgbClr val="F3BDAD">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F1C3-CF8F-014C-8E59-8DC4ABC67E8D}"/>
              </a:ext>
            </a:extLst>
          </p:cNvPr>
          <p:cNvSpPr>
            <a:spLocks noGrp="1"/>
          </p:cNvSpPr>
          <p:nvPr>
            <p:ph type="ctrTitle"/>
          </p:nvPr>
        </p:nvSpPr>
        <p:spPr>
          <a:xfrm>
            <a:off x="1901031" y="4606925"/>
            <a:ext cx="16302037" cy="1504950"/>
          </a:xfrm>
        </p:spPr>
        <p:txBody>
          <a:bodyPr anchor="b">
            <a:normAutofit/>
          </a:bodyPr>
          <a:lstStyle>
            <a:lvl1pPr algn="ctr">
              <a:defRPr sz="9900"/>
            </a:lvl1pPr>
          </a:lstStyle>
          <a:p>
            <a:r>
              <a:rPr lang="en-US" dirty="0"/>
              <a:t>Click to edit Master title style</a:t>
            </a:r>
            <a:endParaRPr lang="sv-SE" dirty="0"/>
          </a:p>
        </p:txBody>
      </p:sp>
    </p:spTree>
    <p:extLst>
      <p:ext uri="{BB962C8B-B14F-4D97-AF65-F5344CB8AC3E}">
        <p14:creationId xmlns:p14="http://schemas.microsoft.com/office/powerpoint/2010/main" val="40615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2">
    <p:bg>
      <p:bgPr>
        <a:solidFill>
          <a:srgbClr val="A2D4C9">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F1C3-CF8F-014C-8E59-8DC4ABC67E8D}"/>
              </a:ext>
            </a:extLst>
          </p:cNvPr>
          <p:cNvSpPr>
            <a:spLocks noGrp="1"/>
          </p:cNvSpPr>
          <p:nvPr>
            <p:ph type="ctrTitle"/>
          </p:nvPr>
        </p:nvSpPr>
        <p:spPr>
          <a:xfrm>
            <a:off x="1901031" y="4606925"/>
            <a:ext cx="16302037" cy="1504950"/>
          </a:xfrm>
        </p:spPr>
        <p:txBody>
          <a:bodyPr anchor="b">
            <a:normAutofit/>
          </a:bodyPr>
          <a:lstStyle>
            <a:lvl1pPr algn="ctr">
              <a:defRPr sz="9900"/>
            </a:lvl1pPr>
          </a:lstStyle>
          <a:p>
            <a:r>
              <a:rPr lang="en-US" dirty="0"/>
              <a:t>Click to edit Master title style</a:t>
            </a:r>
            <a:endParaRPr lang="sv-SE" dirty="0"/>
          </a:p>
        </p:txBody>
      </p:sp>
    </p:spTree>
    <p:extLst>
      <p:ext uri="{BB962C8B-B14F-4D97-AF65-F5344CB8AC3E}">
        <p14:creationId xmlns:p14="http://schemas.microsoft.com/office/powerpoint/2010/main" val="62845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tat 1">
    <p:bg>
      <p:bgPr>
        <a:solidFill>
          <a:srgbClr val="A2D4C9">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F1C3-CF8F-014C-8E59-8DC4ABC67E8D}"/>
              </a:ext>
            </a:extLst>
          </p:cNvPr>
          <p:cNvSpPr>
            <a:spLocks noGrp="1"/>
          </p:cNvSpPr>
          <p:nvPr>
            <p:ph type="ctrTitle" hasCustomPrompt="1"/>
          </p:nvPr>
        </p:nvSpPr>
        <p:spPr>
          <a:xfrm>
            <a:off x="1062831" y="2835275"/>
            <a:ext cx="9675019" cy="3352800"/>
          </a:xfrm>
        </p:spPr>
        <p:txBody>
          <a:bodyPr anchor="b">
            <a:normAutofit/>
          </a:bodyPr>
          <a:lstStyle>
            <a:lvl1pPr algn="l">
              <a:defRPr sz="9900"/>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7420D41C-9954-DD4D-B7F2-E6A8546FA846}"/>
              </a:ext>
            </a:extLst>
          </p:cNvPr>
          <p:cNvSpPr>
            <a:spLocks noGrp="1"/>
          </p:cNvSpPr>
          <p:nvPr>
            <p:ph type="body" sz="quarter" idx="10"/>
          </p:nvPr>
        </p:nvSpPr>
        <p:spPr>
          <a:xfrm>
            <a:off x="984250" y="6797675"/>
            <a:ext cx="6400800" cy="1066800"/>
          </a:xfrm>
        </p:spPr>
        <p:txBody>
          <a:bodyPr>
            <a:normAutofit/>
          </a:bodyPr>
          <a:lstStyle>
            <a:lvl1pPr marL="0" indent="0">
              <a:buFontTx/>
              <a:buNone/>
              <a:defRPr sz="5000">
                <a:solidFill>
                  <a:srgbClr val="004D7E"/>
                </a:solidFill>
              </a:defRPr>
            </a:lvl1pPr>
          </a:lstStyle>
          <a:p>
            <a:pPr lvl="0"/>
            <a:endParaRPr lang="sv-SE" dirty="0"/>
          </a:p>
        </p:txBody>
      </p:sp>
    </p:spTree>
    <p:extLst>
      <p:ext uri="{BB962C8B-B14F-4D97-AF65-F5344CB8AC3E}">
        <p14:creationId xmlns:p14="http://schemas.microsoft.com/office/powerpoint/2010/main" val="42085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2">
    <p:bg>
      <p:bgPr>
        <a:solidFill>
          <a:srgbClr val="F3BDAD">
            <a:alpha val="30000"/>
          </a:srgb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7CCBE7-0F19-444C-A931-C4F280FB4BE7}"/>
              </a:ext>
            </a:extLst>
          </p:cNvPr>
          <p:cNvSpPr>
            <a:spLocks noGrp="1"/>
          </p:cNvSpPr>
          <p:nvPr>
            <p:ph type="ctrTitle" hasCustomPrompt="1"/>
          </p:nvPr>
        </p:nvSpPr>
        <p:spPr>
          <a:xfrm>
            <a:off x="1062831" y="2835275"/>
            <a:ext cx="9675019" cy="3352800"/>
          </a:xfrm>
        </p:spPr>
        <p:txBody>
          <a:bodyPr anchor="b">
            <a:normAutofit/>
          </a:bodyPr>
          <a:lstStyle>
            <a:lvl1pPr algn="l">
              <a:defRPr sz="9900"/>
            </a:lvl1pPr>
          </a:lstStyle>
          <a:p>
            <a:r>
              <a:rPr lang="en-US" dirty="0"/>
              <a:t>”Click to edit Master title style”</a:t>
            </a:r>
            <a:endParaRPr lang="sv-SE" dirty="0"/>
          </a:p>
        </p:txBody>
      </p:sp>
      <p:sp>
        <p:nvSpPr>
          <p:cNvPr id="6" name="Text Placeholder 3">
            <a:extLst>
              <a:ext uri="{FF2B5EF4-FFF2-40B4-BE49-F238E27FC236}">
                <a16:creationId xmlns:a16="http://schemas.microsoft.com/office/drawing/2014/main" id="{D0FECB44-5B8C-9C4F-A170-B3D0DFF70583}"/>
              </a:ext>
            </a:extLst>
          </p:cNvPr>
          <p:cNvSpPr>
            <a:spLocks noGrp="1"/>
          </p:cNvSpPr>
          <p:nvPr>
            <p:ph type="body" sz="quarter" idx="10"/>
          </p:nvPr>
        </p:nvSpPr>
        <p:spPr>
          <a:xfrm>
            <a:off x="984250" y="6797675"/>
            <a:ext cx="6400800" cy="1066800"/>
          </a:xfrm>
        </p:spPr>
        <p:txBody>
          <a:bodyPr>
            <a:normAutofit/>
          </a:bodyPr>
          <a:lstStyle>
            <a:lvl1pPr marL="0" indent="0">
              <a:buFontTx/>
              <a:buNone/>
              <a:defRPr sz="5000">
                <a:solidFill>
                  <a:srgbClr val="004D7E"/>
                </a:solidFill>
              </a:defRPr>
            </a:lvl1pPr>
          </a:lstStyle>
          <a:p>
            <a:pPr lvl="0"/>
            <a:endParaRPr lang="sv-SE" dirty="0"/>
          </a:p>
        </p:txBody>
      </p:sp>
    </p:spTree>
    <p:extLst>
      <p:ext uri="{BB962C8B-B14F-4D97-AF65-F5344CB8AC3E}">
        <p14:creationId xmlns:p14="http://schemas.microsoft.com/office/powerpoint/2010/main" val="7966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si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2F8E-CBDB-8747-B225-D6AF9B1CB06B}"/>
              </a:ext>
            </a:extLst>
          </p:cNvPr>
          <p:cNvSpPr>
            <a:spLocks noGrp="1"/>
          </p:cNvSpPr>
          <p:nvPr>
            <p:ph type="title"/>
          </p:nvPr>
        </p:nvSpPr>
        <p:spPr>
          <a:xfrm>
            <a:off x="908050" y="777875"/>
            <a:ext cx="17338675" cy="2185987"/>
          </a:xfrm>
        </p:spPr>
        <p:txBody>
          <a:bodyPr>
            <a:normAutofit/>
          </a:bodyPr>
          <a:lstStyle>
            <a:lvl1pPr>
              <a:defRPr sz="6000">
                <a:solidFill>
                  <a:schemeClr val="tx1"/>
                </a:solidFill>
              </a:defRPr>
            </a:lvl1pPr>
          </a:lstStyle>
          <a:p>
            <a:r>
              <a:rPr lang="en-US" dirty="0"/>
              <a:t>Click to edit Master title style</a:t>
            </a:r>
            <a:endParaRPr lang="sv-SE" dirty="0"/>
          </a:p>
        </p:txBody>
      </p:sp>
      <p:sp>
        <p:nvSpPr>
          <p:cNvPr id="3" name="Content Placeholder 2">
            <a:extLst>
              <a:ext uri="{FF2B5EF4-FFF2-40B4-BE49-F238E27FC236}">
                <a16:creationId xmlns:a16="http://schemas.microsoft.com/office/drawing/2014/main" id="{4D6A53CB-AAAD-464E-AE0E-8EB95E12F324}"/>
              </a:ext>
            </a:extLst>
          </p:cNvPr>
          <p:cNvSpPr>
            <a:spLocks noGrp="1"/>
          </p:cNvSpPr>
          <p:nvPr>
            <p:ph idx="1"/>
          </p:nvPr>
        </p:nvSpPr>
        <p:spPr>
          <a:xfrm>
            <a:off x="908050" y="2835275"/>
            <a:ext cx="12877799" cy="7177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87411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spalt dek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37B0-5E69-934F-AF29-386A69FEAA5C}"/>
              </a:ext>
            </a:extLst>
          </p:cNvPr>
          <p:cNvSpPr>
            <a:spLocks noGrp="1"/>
          </p:cNvSpPr>
          <p:nvPr>
            <p:ph type="title"/>
          </p:nvPr>
        </p:nvSpPr>
        <p:spPr/>
        <p:txBody>
          <a:bodyPr>
            <a:normAutofit/>
          </a:bodyPr>
          <a:lstStyle>
            <a:lvl1pPr>
              <a:defRPr sz="6000">
                <a:solidFill>
                  <a:schemeClr val="tx1"/>
                </a:solidFill>
              </a:defRPr>
            </a:lvl1pPr>
          </a:lstStyle>
          <a:p>
            <a:r>
              <a:rPr lang="en-US" dirty="0"/>
              <a:t>Click to edit Master title style</a:t>
            </a:r>
            <a:endParaRPr lang="sv-SE" dirty="0"/>
          </a:p>
        </p:txBody>
      </p:sp>
      <p:sp>
        <p:nvSpPr>
          <p:cNvPr id="3" name="Content Placeholder 2">
            <a:extLst>
              <a:ext uri="{FF2B5EF4-FFF2-40B4-BE49-F238E27FC236}">
                <a16:creationId xmlns:a16="http://schemas.microsoft.com/office/drawing/2014/main" id="{E178F79E-43A2-3F40-A0C0-B63E6F7C2D14}"/>
              </a:ext>
            </a:extLst>
          </p:cNvPr>
          <p:cNvSpPr>
            <a:spLocks noGrp="1"/>
          </p:cNvSpPr>
          <p:nvPr>
            <p:ph sz="half" idx="1"/>
          </p:nvPr>
        </p:nvSpPr>
        <p:spPr>
          <a:xfrm>
            <a:off x="887704" y="2994025"/>
            <a:ext cx="8593137" cy="7177088"/>
          </a:xfrm>
        </p:spPr>
        <p:txBody>
          <a:bodyPr/>
          <a:lstStyle>
            <a:lvl1pPr marL="0" indent="0">
              <a:lnSpc>
                <a:spcPct val="100000"/>
              </a:lnSpc>
              <a:buFontTx/>
              <a:buNone/>
              <a:defRPr/>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Content Placeholder 3">
            <a:extLst>
              <a:ext uri="{FF2B5EF4-FFF2-40B4-BE49-F238E27FC236}">
                <a16:creationId xmlns:a16="http://schemas.microsoft.com/office/drawing/2014/main" id="{3DA6B538-7578-0042-AF83-2EE489BEC1A4}"/>
              </a:ext>
            </a:extLst>
          </p:cNvPr>
          <p:cNvSpPr>
            <a:spLocks noGrp="1"/>
          </p:cNvSpPr>
          <p:nvPr>
            <p:ph sz="half" idx="2"/>
          </p:nvPr>
        </p:nvSpPr>
        <p:spPr>
          <a:xfrm>
            <a:off x="9633241" y="2994025"/>
            <a:ext cx="8593138" cy="7177088"/>
          </a:xfrm>
        </p:spPr>
        <p:txBody>
          <a:bodyPr/>
          <a:lstStyle>
            <a:lvl1pPr marL="0" indent="0">
              <a:lnSpc>
                <a:spcPct val="100000"/>
              </a:lnSpc>
              <a:buFontTx/>
              <a:buNone/>
              <a:defRPr/>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9" name="Picture 8" descr="A close up of a logo&#10;&#10;Description automatically generated">
            <a:extLst>
              <a:ext uri="{FF2B5EF4-FFF2-40B4-BE49-F238E27FC236}">
                <a16:creationId xmlns:a16="http://schemas.microsoft.com/office/drawing/2014/main" id="{94ED2DEF-1C91-7247-ADBC-939631B9F7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8550275"/>
            <a:ext cx="10825165" cy="2759075"/>
          </a:xfrm>
          <a:prstGeom prst="rect">
            <a:avLst/>
          </a:prstGeom>
        </p:spPr>
      </p:pic>
    </p:spTree>
    <p:extLst>
      <p:ext uri="{BB962C8B-B14F-4D97-AF65-F5344CB8AC3E}">
        <p14:creationId xmlns:p14="http://schemas.microsoft.com/office/powerpoint/2010/main" val="108192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sp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37B0-5E69-934F-AF29-386A69FEAA5C}"/>
              </a:ext>
            </a:extLst>
          </p:cNvPr>
          <p:cNvSpPr>
            <a:spLocks noGrp="1"/>
          </p:cNvSpPr>
          <p:nvPr>
            <p:ph type="title"/>
          </p:nvPr>
        </p:nvSpPr>
        <p:spPr/>
        <p:txBody>
          <a:bodyPr>
            <a:normAutofit/>
          </a:bodyPr>
          <a:lstStyle>
            <a:lvl1pPr>
              <a:defRPr sz="6000">
                <a:solidFill>
                  <a:schemeClr val="tx1"/>
                </a:solidFill>
              </a:defRPr>
            </a:lvl1pPr>
          </a:lstStyle>
          <a:p>
            <a:r>
              <a:rPr lang="en-US" dirty="0"/>
              <a:t>Click to edit Master title style</a:t>
            </a:r>
            <a:endParaRPr lang="sv-SE" dirty="0"/>
          </a:p>
        </p:txBody>
      </p:sp>
      <p:sp>
        <p:nvSpPr>
          <p:cNvPr id="3" name="Content Placeholder 2">
            <a:extLst>
              <a:ext uri="{FF2B5EF4-FFF2-40B4-BE49-F238E27FC236}">
                <a16:creationId xmlns:a16="http://schemas.microsoft.com/office/drawing/2014/main" id="{E178F79E-43A2-3F40-A0C0-B63E6F7C2D14}"/>
              </a:ext>
            </a:extLst>
          </p:cNvPr>
          <p:cNvSpPr>
            <a:spLocks noGrp="1"/>
          </p:cNvSpPr>
          <p:nvPr>
            <p:ph sz="half" idx="1"/>
          </p:nvPr>
        </p:nvSpPr>
        <p:spPr>
          <a:xfrm>
            <a:off x="908050" y="2994025"/>
            <a:ext cx="8593137" cy="7177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Content Placeholder 3">
            <a:extLst>
              <a:ext uri="{FF2B5EF4-FFF2-40B4-BE49-F238E27FC236}">
                <a16:creationId xmlns:a16="http://schemas.microsoft.com/office/drawing/2014/main" id="{3DA6B538-7578-0042-AF83-2EE489BEC1A4}"/>
              </a:ext>
            </a:extLst>
          </p:cNvPr>
          <p:cNvSpPr>
            <a:spLocks noGrp="1"/>
          </p:cNvSpPr>
          <p:nvPr>
            <p:ph sz="half" idx="2"/>
          </p:nvPr>
        </p:nvSpPr>
        <p:spPr>
          <a:xfrm>
            <a:off x="9653587" y="2994025"/>
            <a:ext cx="8593138" cy="7177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02321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tfalland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37B0-5E69-934F-AF29-386A69FEAA5C}"/>
              </a:ext>
            </a:extLst>
          </p:cNvPr>
          <p:cNvSpPr>
            <a:spLocks noGrp="1"/>
          </p:cNvSpPr>
          <p:nvPr>
            <p:ph type="title"/>
          </p:nvPr>
        </p:nvSpPr>
        <p:spPr>
          <a:xfrm>
            <a:off x="1136651" y="1082675"/>
            <a:ext cx="8382000" cy="2185987"/>
          </a:xfrm>
        </p:spPr>
        <p:txBody>
          <a:bodyPr>
            <a:normAutofit/>
          </a:bodyPr>
          <a:lstStyle>
            <a:lvl1pPr>
              <a:defRPr sz="6000">
                <a:solidFill>
                  <a:schemeClr val="tx1"/>
                </a:solidFill>
              </a:defRPr>
            </a:lvl1pPr>
          </a:lstStyle>
          <a:p>
            <a:r>
              <a:rPr lang="en-US" dirty="0"/>
              <a:t>Click to edit Master title style</a:t>
            </a:r>
            <a:endParaRPr lang="sv-SE" dirty="0"/>
          </a:p>
        </p:txBody>
      </p:sp>
      <p:sp>
        <p:nvSpPr>
          <p:cNvPr id="3" name="Content Placeholder 2">
            <a:extLst>
              <a:ext uri="{FF2B5EF4-FFF2-40B4-BE49-F238E27FC236}">
                <a16:creationId xmlns:a16="http://schemas.microsoft.com/office/drawing/2014/main" id="{E178F79E-43A2-3F40-A0C0-B63E6F7C2D14}"/>
              </a:ext>
            </a:extLst>
          </p:cNvPr>
          <p:cNvSpPr>
            <a:spLocks noGrp="1"/>
          </p:cNvSpPr>
          <p:nvPr>
            <p:ph sz="half" idx="1"/>
          </p:nvPr>
        </p:nvSpPr>
        <p:spPr>
          <a:xfrm>
            <a:off x="1136651" y="3140075"/>
            <a:ext cx="8382000" cy="7177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Picture Placeholder 5">
            <a:extLst>
              <a:ext uri="{FF2B5EF4-FFF2-40B4-BE49-F238E27FC236}">
                <a16:creationId xmlns:a16="http://schemas.microsoft.com/office/drawing/2014/main" id="{36EFEABF-0C1B-0641-A211-B8FA87A62EB9}"/>
              </a:ext>
            </a:extLst>
          </p:cNvPr>
          <p:cNvSpPr>
            <a:spLocks noGrp="1"/>
          </p:cNvSpPr>
          <p:nvPr>
            <p:ph type="pic" sz="quarter" idx="10"/>
          </p:nvPr>
        </p:nvSpPr>
        <p:spPr>
          <a:xfrm>
            <a:off x="10128250" y="0"/>
            <a:ext cx="9975850" cy="11309350"/>
          </a:xfrm>
        </p:spPr>
        <p:txBody>
          <a:bodyPr/>
          <a:lstStyle/>
          <a:p>
            <a:endParaRPr lang="sv-SE"/>
          </a:p>
        </p:txBody>
      </p:sp>
    </p:spTree>
    <p:extLst>
      <p:ext uri="{BB962C8B-B14F-4D97-AF65-F5344CB8AC3E}">
        <p14:creationId xmlns:p14="http://schemas.microsoft.com/office/powerpoint/2010/main" val="185633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DF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C6595-DFB1-4E40-A5C1-03035F800C7C}"/>
              </a:ext>
            </a:extLst>
          </p:cNvPr>
          <p:cNvSpPr>
            <a:spLocks noGrp="1"/>
          </p:cNvSpPr>
          <p:nvPr>
            <p:ph type="title"/>
          </p:nvPr>
        </p:nvSpPr>
        <p:spPr>
          <a:xfrm>
            <a:off x="908050" y="808038"/>
            <a:ext cx="17338675" cy="2185987"/>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5BB7FF40-6FB7-354A-A88B-607F907FFBD3}"/>
              </a:ext>
            </a:extLst>
          </p:cNvPr>
          <p:cNvSpPr>
            <a:spLocks noGrp="1"/>
          </p:cNvSpPr>
          <p:nvPr>
            <p:ph type="body" idx="1"/>
          </p:nvPr>
        </p:nvSpPr>
        <p:spPr>
          <a:xfrm>
            <a:off x="908050" y="3216275"/>
            <a:ext cx="17338675" cy="7177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879186547"/>
      </p:ext>
    </p:extLst>
  </p:cSld>
  <p:clrMap bg1="lt1" tx1="dk1" bg2="lt2" tx2="dk2" accent1="accent1" accent2="accent2" accent3="accent3" accent4="accent4" accent5="accent5" accent6="accent6" hlink="hlink" folHlink="folHlink"/>
  <p:sldLayoutIdLst>
    <p:sldLayoutId id="2147483681" r:id="rId1"/>
    <p:sldLayoutId id="2147483670" r:id="rId2"/>
    <p:sldLayoutId id="2147483684" r:id="rId3"/>
    <p:sldLayoutId id="2147483685" r:id="rId4"/>
    <p:sldLayoutId id="2147483686" r:id="rId5"/>
    <p:sldLayoutId id="2147483671" r:id="rId6"/>
    <p:sldLayoutId id="2147483673" r:id="rId7"/>
    <p:sldLayoutId id="2147483687" r:id="rId8"/>
    <p:sldLayoutId id="2147483689" r:id="rId9"/>
    <p:sldLayoutId id="2147483676" r:id="rId10"/>
    <p:sldLayoutId id="2147483688" r:id="rId11"/>
  </p:sldLayoutIdLst>
  <p:hf sldNum="0" hdr="0" ftr="0" dt="0"/>
  <p:txStyles>
    <p:titleStyle>
      <a:lvl1pPr algn="l" defTabSz="914400" rtl="0" eaLnBrk="1" latinLnBrk="0" hangingPunct="1">
        <a:lnSpc>
          <a:spcPct val="90000"/>
        </a:lnSpc>
        <a:spcBef>
          <a:spcPct val="0"/>
        </a:spcBef>
        <a:buNone/>
        <a:defRPr sz="9900" b="1" i="0" kern="1200">
          <a:solidFill>
            <a:srgbClr val="004D7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000"/>
        </a:spcBef>
        <a:buSzPct val="90000"/>
        <a:buFontTx/>
        <a:buNone/>
        <a:defRPr sz="4800" kern="1200">
          <a:solidFill>
            <a:schemeClr val="tx1"/>
          </a:solidFill>
          <a:latin typeface="+mn-lt"/>
          <a:ea typeface="+mn-ea"/>
          <a:cs typeface="+mn-cs"/>
        </a:defRPr>
      </a:lvl1pPr>
      <a:lvl2pPr marL="457200" indent="0" algn="l" defTabSz="914400" rtl="0" eaLnBrk="1" latinLnBrk="0" hangingPunct="1">
        <a:lnSpc>
          <a:spcPct val="100000"/>
        </a:lnSpc>
        <a:spcBef>
          <a:spcPts val="500"/>
        </a:spcBef>
        <a:buSzPct val="90000"/>
        <a:buFontTx/>
        <a:buNone/>
        <a:defRPr sz="3600" kern="1200">
          <a:solidFill>
            <a:schemeClr val="tx1"/>
          </a:solidFill>
          <a:latin typeface="+mn-lt"/>
          <a:ea typeface="+mn-ea"/>
          <a:cs typeface="+mn-cs"/>
        </a:defRPr>
      </a:lvl2pPr>
      <a:lvl3pPr marL="914400" indent="0" algn="l" defTabSz="914400" rtl="0" eaLnBrk="1" latinLnBrk="0" hangingPunct="1">
        <a:lnSpc>
          <a:spcPct val="100000"/>
        </a:lnSpc>
        <a:spcBef>
          <a:spcPts val="500"/>
        </a:spcBef>
        <a:buSzPct val="90000"/>
        <a:buFontTx/>
        <a:buNone/>
        <a:defRPr sz="3600" kern="1200">
          <a:solidFill>
            <a:schemeClr val="tx1"/>
          </a:solidFill>
          <a:latin typeface="+mn-lt"/>
          <a:ea typeface="+mn-ea"/>
          <a:cs typeface="+mn-cs"/>
        </a:defRPr>
      </a:lvl3pPr>
      <a:lvl4pPr marL="1371600" indent="0" algn="l" defTabSz="914400" rtl="0" eaLnBrk="1" latinLnBrk="0" hangingPunct="1">
        <a:lnSpc>
          <a:spcPct val="100000"/>
        </a:lnSpc>
        <a:spcBef>
          <a:spcPts val="500"/>
        </a:spcBef>
        <a:buSzPct val="90000"/>
        <a:buFontTx/>
        <a:buNone/>
        <a:defRPr sz="3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SzPct val="90000"/>
        <a:buFontTx/>
        <a:buNone/>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klädsel, person, person, utomhus&#10;&#10;Automatiskt genererad beskrivning">
            <a:extLst>
              <a:ext uri="{FF2B5EF4-FFF2-40B4-BE49-F238E27FC236}">
                <a16:creationId xmlns:a16="http://schemas.microsoft.com/office/drawing/2014/main" id="{DDAC317D-9FE3-1078-E8B0-FE87F7FC9066}"/>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r="-67"/>
          <a:stretch/>
        </p:blipFill>
        <p:spPr>
          <a:xfrm>
            <a:off x="0" y="-1"/>
            <a:ext cx="20104100" cy="11309351"/>
          </a:xfrm>
          <a:prstGeom prst="rect">
            <a:avLst/>
          </a:prstGeom>
          <a:solidFill>
            <a:schemeClr val="bg1"/>
          </a:solidFill>
        </p:spPr>
      </p:pic>
      <p:sp>
        <p:nvSpPr>
          <p:cNvPr id="4" name="Ellips 3">
            <a:extLst>
              <a:ext uri="{FF2B5EF4-FFF2-40B4-BE49-F238E27FC236}">
                <a16:creationId xmlns:a16="http://schemas.microsoft.com/office/drawing/2014/main" id="{32003BFC-568F-6C7D-CEA6-315D6A30F2EC}"/>
              </a:ext>
            </a:extLst>
          </p:cNvPr>
          <p:cNvSpPr/>
          <p:nvPr/>
        </p:nvSpPr>
        <p:spPr>
          <a:xfrm>
            <a:off x="-1165168" y="2745755"/>
            <a:ext cx="13138036" cy="6461928"/>
          </a:xfrm>
          <a:prstGeom prst="ellipse">
            <a:avLst/>
          </a:prstGeom>
          <a:solidFill>
            <a:srgbClr val="234E9C">
              <a:alpha val="57000"/>
            </a:srgbClr>
          </a:soli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2155B1D8-F0AE-9344-B242-99580352F02F}"/>
              </a:ext>
            </a:extLst>
          </p:cNvPr>
          <p:cNvSpPr>
            <a:spLocks noGrp="1"/>
          </p:cNvSpPr>
          <p:nvPr>
            <p:ph type="title" idx="4294967295"/>
          </p:nvPr>
        </p:nvSpPr>
        <p:spPr>
          <a:xfrm>
            <a:off x="1040443" y="3440609"/>
            <a:ext cx="12471731" cy="3423765"/>
          </a:xfrm>
          <a:effectLst>
            <a:outerShdw blurRad="1000641" dist="50800" dir="5400000" algn="ctr" rotWithShape="0">
              <a:srgbClr val="004D7E"/>
            </a:outerShdw>
          </a:effectLst>
        </p:spPr>
        <p:txBody>
          <a:bodyPr>
            <a:normAutofit/>
          </a:bodyPr>
          <a:lstStyle/>
          <a:p>
            <a:r>
              <a:rPr lang="sv-SE" sz="12000" dirty="0">
                <a:solidFill>
                  <a:schemeClr val="bg1"/>
                </a:solidFill>
              </a:rPr>
              <a:t>Introduktion</a:t>
            </a:r>
            <a:endParaRPr lang="sv-SE" dirty="0">
              <a:solidFill>
                <a:schemeClr val="bg1"/>
              </a:solidFill>
            </a:endParaRPr>
          </a:p>
        </p:txBody>
      </p:sp>
      <p:sp>
        <p:nvSpPr>
          <p:cNvPr id="3" name="Text Placeholder 2">
            <a:extLst>
              <a:ext uri="{FF2B5EF4-FFF2-40B4-BE49-F238E27FC236}">
                <a16:creationId xmlns:a16="http://schemas.microsoft.com/office/drawing/2014/main" id="{C5BB3138-8CA1-154A-935D-3368A8CDCE4E}"/>
              </a:ext>
            </a:extLst>
          </p:cNvPr>
          <p:cNvSpPr>
            <a:spLocks noGrp="1"/>
          </p:cNvSpPr>
          <p:nvPr>
            <p:ph type="body" sz="quarter" idx="10"/>
          </p:nvPr>
        </p:nvSpPr>
        <p:spPr>
          <a:xfrm>
            <a:off x="1034388" y="10074275"/>
            <a:ext cx="4369462" cy="577057"/>
          </a:xfrm>
        </p:spPr>
        <p:txBody>
          <a:bodyPr/>
          <a:lstStyle/>
          <a:p>
            <a:r>
              <a:rPr lang="sv-SE" dirty="0">
                <a:solidFill>
                  <a:schemeClr val="bg1"/>
                </a:solidFill>
              </a:rPr>
              <a:t>2024-08-23</a:t>
            </a:r>
          </a:p>
        </p:txBody>
      </p:sp>
      <p:pic>
        <p:nvPicPr>
          <p:cNvPr id="7" name="Bildobjekt 6" descr="En bild som visar Grafik&#10;&#10;Automatiskt genererad beskrivning">
            <a:extLst>
              <a:ext uri="{FF2B5EF4-FFF2-40B4-BE49-F238E27FC236}">
                <a16:creationId xmlns:a16="http://schemas.microsoft.com/office/drawing/2014/main" id="{245356C4-D983-78A9-A829-EC52E5C52132}"/>
              </a:ext>
            </a:extLst>
          </p:cNvPr>
          <p:cNvPicPr>
            <a:picLocks noChangeAspect="1"/>
          </p:cNvPicPr>
          <p:nvPr/>
        </p:nvPicPr>
        <p:blipFill>
          <a:blip r:embed="rId4">
            <a:alphaModFix amt="85000"/>
            <a:extLst>
              <a:ext uri="{28A0092B-C50C-407E-A947-70E740481C1C}">
                <a14:useLocalDpi xmlns:a14="http://schemas.microsoft.com/office/drawing/2010/main"/>
              </a:ext>
            </a:extLst>
          </a:blip>
          <a:stretch>
            <a:fillRect/>
          </a:stretch>
        </p:blipFill>
        <p:spPr>
          <a:xfrm rot="12146010">
            <a:off x="12341907" y="5734306"/>
            <a:ext cx="12342659" cy="9256994"/>
          </a:xfrm>
          <a:prstGeom prst="rect">
            <a:avLst/>
          </a:prstGeom>
          <a:effectLst/>
        </p:spPr>
      </p:pic>
      <p:sp>
        <p:nvSpPr>
          <p:cNvPr id="9" name="textruta 8">
            <a:extLst>
              <a:ext uri="{FF2B5EF4-FFF2-40B4-BE49-F238E27FC236}">
                <a16:creationId xmlns:a16="http://schemas.microsoft.com/office/drawing/2014/main" id="{3D6A2B8E-7A95-67C2-1BAD-FD2B54E3ABDD}"/>
              </a:ext>
            </a:extLst>
          </p:cNvPr>
          <p:cNvSpPr txBox="1"/>
          <p:nvPr/>
        </p:nvSpPr>
        <p:spPr>
          <a:xfrm>
            <a:off x="1247406" y="5810510"/>
            <a:ext cx="12046688" cy="1759456"/>
          </a:xfrm>
          <a:prstGeom prst="rect">
            <a:avLst/>
          </a:prstGeom>
          <a:noFill/>
          <a:effectLst>
            <a:outerShdw blurRad="728599" dist="50800" dir="5400000" algn="ctr" rotWithShape="0">
              <a:srgbClr val="004D7E"/>
            </a:outerShdw>
          </a:effectLst>
        </p:spPr>
        <p:txBody>
          <a:bodyPr wrap="square">
            <a:spAutoFit/>
          </a:bodyPr>
          <a:lstStyle/>
          <a:p>
            <a:pPr>
              <a:lnSpc>
                <a:spcPts val="6500"/>
              </a:lnSpc>
            </a:pPr>
            <a:r>
              <a:rPr lang="sv-SE" sz="6000" b="1" dirty="0">
                <a:solidFill>
                  <a:schemeClr val="bg1"/>
                </a:solidFill>
              </a:rPr>
              <a:t>– etikprövning av forskning </a:t>
            </a:r>
            <a:br>
              <a:rPr lang="sv-SE" sz="6000" b="1" dirty="0">
                <a:solidFill>
                  <a:schemeClr val="bg1"/>
                </a:solidFill>
              </a:rPr>
            </a:br>
            <a:r>
              <a:rPr lang="sv-SE" sz="6000" b="1" dirty="0">
                <a:solidFill>
                  <a:schemeClr val="bg1"/>
                </a:solidFill>
              </a:rPr>
              <a:t>på människor</a:t>
            </a:r>
            <a:endParaRPr lang="sv-SE" sz="6000" b="1" dirty="0"/>
          </a:p>
        </p:txBody>
      </p:sp>
      <p:pic>
        <p:nvPicPr>
          <p:cNvPr id="10" name="Picture 15">
            <a:extLst>
              <a:ext uri="{FF2B5EF4-FFF2-40B4-BE49-F238E27FC236}">
                <a16:creationId xmlns:a16="http://schemas.microsoft.com/office/drawing/2014/main" id="{2638EC4B-0621-CD19-069A-71C9D46CA7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150707" y="9221116"/>
            <a:ext cx="4915060" cy="1141687"/>
          </a:xfrm>
          <a:prstGeom prst="rect">
            <a:avLst/>
          </a:prstGeom>
        </p:spPr>
      </p:pic>
    </p:spTree>
    <p:extLst>
      <p:ext uri="{BB962C8B-B14F-4D97-AF65-F5344CB8AC3E}">
        <p14:creationId xmlns:p14="http://schemas.microsoft.com/office/powerpoint/2010/main" val="261627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utomhus, leksak, småbarn, bebis&#10;&#10;Automatiskt genererad beskrivning">
            <a:extLst>
              <a:ext uri="{FF2B5EF4-FFF2-40B4-BE49-F238E27FC236}">
                <a16:creationId xmlns:a16="http://schemas.microsoft.com/office/drawing/2014/main" id="{319CC306-DEDA-8C80-EE5B-386E1E4900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0339050" cy="11309350"/>
          </a:xfrm>
          <a:prstGeom prst="rect">
            <a:avLst/>
          </a:prstGeom>
        </p:spPr>
      </p:pic>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080000" y="1080000"/>
            <a:ext cx="8362450" cy="7177088"/>
          </a:xfrm>
        </p:spPr>
        <p:txBody>
          <a:bodyPr>
            <a:normAutofit/>
          </a:bodyPr>
          <a:lstStyle/>
          <a:p>
            <a:r>
              <a:rPr lang="sv-SE" dirty="0">
                <a:solidFill>
                  <a:schemeClr val="bg1"/>
                </a:solidFill>
              </a:rPr>
              <a:t>Forskningsetiken ska genomsyra all forskning, oavsett om etikprövning krävs eller inte.</a:t>
            </a:r>
          </a:p>
        </p:txBody>
      </p:sp>
      <p:sp>
        <p:nvSpPr>
          <p:cNvPr id="2" name="textruta 1">
            <a:extLst>
              <a:ext uri="{FF2B5EF4-FFF2-40B4-BE49-F238E27FC236}">
                <a16:creationId xmlns:a16="http://schemas.microsoft.com/office/drawing/2014/main" id="{634D85C7-CB0D-494A-645F-265EECDF1C3E}"/>
              </a:ext>
            </a:extLst>
          </p:cNvPr>
          <p:cNvSpPr txBox="1"/>
          <p:nvPr/>
        </p:nvSpPr>
        <p:spPr>
          <a:xfrm>
            <a:off x="14944558" y="10302875"/>
            <a:ext cx="4648200" cy="369332"/>
          </a:xfrm>
          <a:prstGeom prst="rect">
            <a:avLst/>
          </a:prstGeom>
          <a:noFill/>
        </p:spPr>
        <p:txBody>
          <a:bodyPr wrap="square" rtlCol="0">
            <a:spAutoFit/>
          </a:bodyPr>
          <a:lstStyle/>
          <a:p>
            <a:pPr algn="r"/>
            <a:r>
              <a:rPr lang="sv-SE" dirty="0">
                <a:solidFill>
                  <a:schemeClr val="bg1"/>
                </a:solidFill>
              </a:rPr>
              <a:t>Vägledningen sid 19</a:t>
            </a:r>
          </a:p>
        </p:txBody>
      </p:sp>
    </p:spTree>
    <p:extLst>
      <p:ext uri="{BB962C8B-B14F-4D97-AF65-F5344CB8AC3E}">
        <p14:creationId xmlns:p14="http://schemas.microsoft.com/office/powerpoint/2010/main" val="3136453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365250" y="1176460"/>
            <a:ext cx="9114692" cy="2185987"/>
          </a:xfrm>
        </p:spPr>
        <p:txBody>
          <a:bodyPr/>
          <a:lstStyle/>
          <a:p>
            <a:r>
              <a:rPr lang="sv-SE" dirty="0"/>
              <a:t>Rör det sig om forskning enligt lagen?</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Vetenskapligt experimentellt eller teoretiskt arbete eller vetenskapliga studier genom observation för att hämta in ny kunskap</a:t>
            </a:r>
          </a:p>
          <a:p>
            <a:pPr marL="685800" indent="-685800">
              <a:spcAft>
                <a:spcPts val="1800"/>
              </a:spcAft>
              <a:buFont typeface="Arial" panose="020B0604020202020204" pitchFamily="34" charset="0"/>
              <a:buChar char="•"/>
            </a:pPr>
            <a:r>
              <a:rPr lang="sv-SE" dirty="0"/>
              <a:t>Utvecklingsarbete på vetenskaplig grund</a:t>
            </a:r>
          </a:p>
        </p:txBody>
      </p:sp>
      <p:sp>
        <p:nvSpPr>
          <p:cNvPr id="5" name="textruta 4">
            <a:extLst>
              <a:ext uri="{FF2B5EF4-FFF2-40B4-BE49-F238E27FC236}">
                <a16:creationId xmlns:a16="http://schemas.microsoft.com/office/drawing/2014/main" id="{894364B7-912B-8080-2B1E-69D511C49D3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66 ff.</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2§</a:t>
            </a:r>
          </a:p>
        </p:txBody>
      </p:sp>
    </p:spTree>
    <p:extLst>
      <p:ext uri="{BB962C8B-B14F-4D97-AF65-F5344CB8AC3E}">
        <p14:creationId xmlns:p14="http://schemas.microsoft.com/office/powerpoint/2010/main" val="13585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1C3C3E44-9022-F2A1-2CBE-9E11CAB3EC3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7D3907D-F13D-28F3-E3EE-5D170176C552}"/>
              </a:ext>
            </a:extLst>
          </p:cNvPr>
          <p:cNvSpPr>
            <a:spLocks noGrp="1"/>
          </p:cNvSpPr>
          <p:nvPr>
            <p:ph type="title"/>
          </p:nvPr>
        </p:nvSpPr>
        <p:spPr>
          <a:xfrm>
            <a:off x="1365250" y="1176460"/>
            <a:ext cx="10134600" cy="2185987"/>
          </a:xfrm>
        </p:spPr>
        <p:txBody>
          <a:bodyPr>
            <a:normAutofit/>
          </a:bodyPr>
          <a:lstStyle/>
          <a:p>
            <a:r>
              <a:rPr lang="sv-SE" dirty="0"/>
              <a:t>Det som är tillståndspliktigt är när du</a:t>
            </a:r>
          </a:p>
        </p:txBody>
      </p:sp>
      <p:sp>
        <p:nvSpPr>
          <p:cNvPr id="3" name="Platshållare för innehåll 2">
            <a:extLst>
              <a:ext uri="{FF2B5EF4-FFF2-40B4-BE49-F238E27FC236}">
                <a16:creationId xmlns:a16="http://schemas.microsoft.com/office/drawing/2014/main" id="{B9B1E625-49B2-63AD-2940-939274B91C87}"/>
              </a:ext>
            </a:extLst>
          </p:cNvPr>
          <p:cNvSpPr>
            <a:spLocks noGrp="1"/>
          </p:cNvSpPr>
          <p:nvPr>
            <p:ph idx="1"/>
          </p:nvPr>
        </p:nvSpPr>
        <p:spPr>
          <a:xfrm>
            <a:off x="1242158" y="3749674"/>
            <a:ext cx="11172092" cy="6342185"/>
          </a:xfrm>
        </p:spPr>
        <p:txBody>
          <a:bodyPr>
            <a:normAutofit/>
          </a:bodyPr>
          <a:lstStyle/>
          <a:p>
            <a:pPr marL="685800" indent="-685800">
              <a:spcAft>
                <a:spcPts val="2400"/>
              </a:spcAft>
              <a:buFont typeface="Arial" panose="020B0604020202020204" pitchFamily="34" charset="0"/>
              <a:buChar char="•"/>
            </a:pPr>
            <a:r>
              <a:rPr lang="sv-SE" dirty="0"/>
              <a:t>rekryterar forskningspersoner </a:t>
            </a:r>
          </a:p>
          <a:p>
            <a:pPr marL="685800" indent="-685800">
              <a:spcAft>
                <a:spcPts val="2400"/>
              </a:spcAft>
              <a:buFont typeface="Arial" panose="020B0604020202020204" pitchFamily="34" charset="0"/>
              <a:buChar char="•"/>
            </a:pPr>
            <a:r>
              <a:rPr lang="sv-SE" dirty="0"/>
              <a:t>hämtar in biologiskt material eller information som avser människor</a:t>
            </a:r>
          </a:p>
          <a:p>
            <a:pPr marL="685800" indent="-685800">
              <a:spcAft>
                <a:spcPts val="2400"/>
              </a:spcAft>
              <a:buFont typeface="Arial" panose="020B0604020202020204" pitchFamily="34" charset="0"/>
              <a:buChar char="•"/>
            </a:pPr>
            <a:r>
              <a:rPr lang="sv-SE" dirty="0"/>
              <a:t>observerar eller genomför försök</a:t>
            </a:r>
          </a:p>
          <a:p>
            <a:pPr marL="685800" indent="-685800">
              <a:spcAft>
                <a:spcPts val="2400"/>
              </a:spcAft>
              <a:buFont typeface="Arial" panose="020B0604020202020204" pitchFamily="34" charset="0"/>
              <a:buChar char="•"/>
            </a:pPr>
            <a:r>
              <a:rPr lang="sv-SE" dirty="0"/>
              <a:t>bearbetar eller analyserar insamlat material och information</a:t>
            </a:r>
          </a:p>
        </p:txBody>
      </p:sp>
      <p:sp>
        <p:nvSpPr>
          <p:cNvPr id="5" name="textruta 4">
            <a:extLst>
              <a:ext uri="{FF2B5EF4-FFF2-40B4-BE49-F238E27FC236}">
                <a16:creationId xmlns:a16="http://schemas.microsoft.com/office/drawing/2014/main" id="{2368DA82-2001-624F-280A-E79D447D62CF}"/>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70</a:t>
            </a:r>
          </a:p>
        </p:txBody>
      </p:sp>
      <p:sp>
        <p:nvSpPr>
          <p:cNvPr id="6" name="Rubrik 1">
            <a:extLst>
              <a:ext uri="{FF2B5EF4-FFF2-40B4-BE49-F238E27FC236}">
                <a16:creationId xmlns:a16="http://schemas.microsoft.com/office/drawing/2014/main" id="{BB9A1A5F-0D8B-363D-0278-5520D9345852}"/>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2§</a:t>
            </a:r>
          </a:p>
        </p:txBody>
      </p:sp>
    </p:spTree>
    <p:extLst>
      <p:ext uri="{BB962C8B-B14F-4D97-AF65-F5344CB8AC3E}">
        <p14:creationId xmlns:p14="http://schemas.microsoft.com/office/powerpoint/2010/main" val="19577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289050" y="1176460"/>
            <a:ext cx="9114692" cy="2185987"/>
          </a:xfrm>
        </p:spPr>
        <p:txBody>
          <a:bodyPr>
            <a:normAutofit/>
          </a:bodyPr>
          <a:lstStyle/>
          <a:p>
            <a:r>
              <a:rPr lang="sv-SE" dirty="0"/>
              <a:t>Ska personuppgifter användas i forskningen?</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Etikprövning krävs för att få behandla känsliga personuppgifter eller personuppgifter om lagöverträdelser i forskning</a:t>
            </a:r>
          </a:p>
          <a:p>
            <a:pPr marL="571500" indent="-571500">
              <a:buFont typeface="Arial" panose="020B0604020202020204" pitchFamily="34" charset="0"/>
              <a:buChar char="•"/>
            </a:pPr>
            <a:r>
              <a:rPr lang="sv-SE" dirty="0"/>
              <a:t>Det spelar ingen roll om uppgifterna offentliggjorts tidigare</a:t>
            </a:r>
          </a:p>
          <a:p>
            <a:pPr>
              <a:spcAft>
                <a:spcPts val="1800"/>
              </a:spcAft>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894364B7-912B-8080-2B1E-69D511C49D3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81 ff.</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3§</a:t>
            </a:r>
          </a:p>
        </p:txBody>
      </p:sp>
    </p:spTree>
    <p:extLst>
      <p:ext uri="{BB962C8B-B14F-4D97-AF65-F5344CB8AC3E}">
        <p14:creationId xmlns:p14="http://schemas.microsoft.com/office/powerpoint/2010/main" val="346034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289050" y="1176460"/>
            <a:ext cx="9114692" cy="2185987"/>
          </a:xfrm>
        </p:spPr>
        <p:txBody>
          <a:bodyPr>
            <a:normAutofit/>
          </a:bodyPr>
          <a:lstStyle/>
          <a:p>
            <a:r>
              <a:rPr lang="sv-SE" dirty="0"/>
              <a:t>Ska personuppgifter användas i forskningen?</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242158" y="3749674"/>
            <a:ext cx="11172092" cy="6342185"/>
          </a:xfrm>
        </p:spPr>
        <p:txBody>
          <a:bodyPr>
            <a:normAutofit lnSpcReduction="10000"/>
          </a:bodyPr>
          <a:lstStyle/>
          <a:p>
            <a:pPr marL="685800" indent="-685800">
              <a:spcAft>
                <a:spcPts val="1800"/>
              </a:spcAft>
              <a:buFont typeface="Arial" panose="020B0604020202020204" pitchFamily="34" charset="0"/>
              <a:buChar char="•"/>
            </a:pPr>
            <a:r>
              <a:rPr lang="sv-SE" dirty="0"/>
              <a:t>Behöver vara utrett innan en etikansökan ges in</a:t>
            </a:r>
          </a:p>
          <a:p>
            <a:pPr marL="685800" indent="-685800">
              <a:spcAft>
                <a:spcPts val="1800"/>
              </a:spcAft>
              <a:buFont typeface="Arial" panose="020B0604020202020204" pitchFamily="34" charset="0"/>
              <a:buChar char="•"/>
            </a:pPr>
            <a:r>
              <a:rPr lang="sv-SE" dirty="0"/>
              <a:t>Forskningshuvudmannen är personuppgiftsansvarig</a:t>
            </a:r>
          </a:p>
          <a:p>
            <a:pPr marL="685800" indent="-685800">
              <a:spcAft>
                <a:spcPts val="1800"/>
              </a:spcAft>
              <a:buFont typeface="Arial" panose="020B0604020202020204" pitchFamily="34" charset="0"/>
              <a:buChar char="•"/>
            </a:pPr>
            <a:r>
              <a:rPr lang="sv-SE" dirty="0"/>
              <a:t>En dataskyddsfråga och inte en etikprövningsfråga</a:t>
            </a:r>
          </a:p>
          <a:p>
            <a:pPr marL="685800" indent="-685800">
              <a:spcAft>
                <a:spcPts val="1800"/>
              </a:spcAft>
              <a:buFont typeface="Arial" panose="020B0604020202020204" pitchFamily="34" charset="0"/>
              <a:buChar char="•"/>
            </a:pPr>
            <a:r>
              <a:rPr lang="sv-SE" dirty="0"/>
              <a:t>Nödvändig kunskap i ett projekt</a:t>
            </a:r>
          </a:p>
          <a:p>
            <a:pPr>
              <a:spcAft>
                <a:spcPts val="1800"/>
              </a:spcAft>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894364B7-912B-8080-2B1E-69D511C49D3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81 ff.</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3§</a:t>
            </a:r>
          </a:p>
        </p:txBody>
      </p:sp>
    </p:spTree>
    <p:extLst>
      <p:ext uri="{BB962C8B-B14F-4D97-AF65-F5344CB8AC3E}">
        <p14:creationId xmlns:p14="http://schemas.microsoft.com/office/powerpoint/2010/main" val="251683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FE69637F-0EDD-9E05-F416-B4CBCF6B33E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CC193BF-4499-3A8E-6C69-38AB9E60F353}"/>
              </a:ext>
            </a:extLst>
          </p:cNvPr>
          <p:cNvSpPr>
            <a:spLocks noGrp="1"/>
          </p:cNvSpPr>
          <p:nvPr>
            <p:ph type="title"/>
          </p:nvPr>
        </p:nvSpPr>
        <p:spPr>
          <a:xfrm>
            <a:off x="1289050" y="1176460"/>
            <a:ext cx="9114692" cy="2185987"/>
          </a:xfrm>
        </p:spPr>
        <p:txBody>
          <a:bodyPr>
            <a:normAutofit/>
          </a:bodyPr>
          <a:lstStyle/>
          <a:p>
            <a:r>
              <a:rPr lang="sv-SE" dirty="0"/>
              <a:t>Ska fysiska ingrepp göras på</a:t>
            </a:r>
          </a:p>
        </p:txBody>
      </p:sp>
      <p:sp>
        <p:nvSpPr>
          <p:cNvPr id="3" name="Platshållare för innehåll 2">
            <a:extLst>
              <a:ext uri="{FF2B5EF4-FFF2-40B4-BE49-F238E27FC236}">
                <a16:creationId xmlns:a16="http://schemas.microsoft.com/office/drawing/2014/main" id="{879DCC36-5AC2-EA39-57FB-F73860841EA5}"/>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forskningsperson?</a:t>
            </a:r>
          </a:p>
          <a:p>
            <a:pPr marL="685800" indent="-685800">
              <a:spcAft>
                <a:spcPts val="1800"/>
              </a:spcAft>
              <a:buFont typeface="Arial" panose="020B0604020202020204" pitchFamily="34" charset="0"/>
              <a:buChar char="•"/>
            </a:pPr>
            <a:r>
              <a:rPr lang="sv-SE" dirty="0"/>
              <a:t>avliden människa?</a:t>
            </a:r>
          </a:p>
          <a:p>
            <a:pPr>
              <a:spcAft>
                <a:spcPts val="1800"/>
              </a:spcAft>
            </a:pPr>
            <a:r>
              <a:rPr lang="sv-SE" dirty="0"/>
              <a:t>I båda fallen krävs etikprövning</a:t>
            </a:r>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48B25351-B7CE-0ACA-3BDF-651AD3D4F92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97</a:t>
            </a:r>
          </a:p>
        </p:txBody>
      </p:sp>
      <p:sp>
        <p:nvSpPr>
          <p:cNvPr id="6" name="Rubrik 1">
            <a:extLst>
              <a:ext uri="{FF2B5EF4-FFF2-40B4-BE49-F238E27FC236}">
                <a16:creationId xmlns:a16="http://schemas.microsoft.com/office/drawing/2014/main" id="{C023FF98-93E7-DD62-C48E-2E3A4C7BB8BA}"/>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4§</a:t>
            </a:r>
          </a:p>
        </p:txBody>
      </p:sp>
    </p:spTree>
    <p:extLst>
      <p:ext uri="{BB962C8B-B14F-4D97-AF65-F5344CB8AC3E}">
        <p14:creationId xmlns:p14="http://schemas.microsoft.com/office/powerpoint/2010/main" val="73346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64586E30-B049-54D6-FCAF-0EA642C2608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AEC5F0D-D207-4341-11CD-EED8227D92C0}"/>
              </a:ext>
            </a:extLst>
          </p:cNvPr>
          <p:cNvSpPr>
            <a:spLocks noGrp="1"/>
          </p:cNvSpPr>
          <p:nvPr>
            <p:ph type="title"/>
          </p:nvPr>
        </p:nvSpPr>
        <p:spPr>
          <a:xfrm>
            <a:off x="1289050" y="1176460"/>
            <a:ext cx="11887200" cy="2185987"/>
          </a:xfrm>
        </p:spPr>
        <p:txBody>
          <a:bodyPr>
            <a:normAutofit/>
          </a:bodyPr>
          <a:lstStyle/>
          <a:p>
            <a:r>
              <a:rPr lang="sv-SE" dirty="0"/>
              <a:t>Syftar metoden till att påverka fysiskt eller psykiskt?</a:t>
            </a:r>
          </a:p>
        </p:txBody>
      </p:sp>
      <p:sp>
        <p:nvSpPr>
          <p:cNvPr id="3" name="Platshållare för innehåll 2">
            <a:extLst>
              <a:ext uri="{FF2B5EF4-FFF2-40B4-BE49-F238E27FC236}">
                <a16:creationId xmlns:a16="http://schemas.microsoft.com/office/drawing/2014/main" id="{6B33BB61-E19F-44BE-0A99-B62679A01477}"/>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Etikprövning krävs när forskaren avser att skapa en förändring hos forskningspersonen</a:t>
            </a:r>
          </a:p>
          <a:p>
            <a:pPr marL="685800" indent="-685800">
              <a:spcAft>
                <a:spcPts val="1800"/>
              </a:spcAft>
              <a:buFont typeface="Arial" panose="020B0604020202020204" pitchFamily="34" charset="0"/>
              <a:buChar char="•"/>
            </a:pPr>
            <a:r>
              <a:rPr lang="sv-SE" dirty="0"/>
              <a:t>Förändringen behöver inte vara bestående</a:t>
            </a:r>
          </a:p>
          <a:p>
            <a:pPr marL="685800" indent="-685800">
              <a:spcAft>
                <a:spcPts val="1800"/>
              </a:spcAft>
              <a:buFont typeface="Arial" panose="020B0604020202020204" pitchFamily="34" charset="0"/>
              <a:buChar char="•"/>
            </a:pPr>
            <a:r>
              <a:rPr lang="sv-SE" dirty="0"/>
              <a:t>Utbildningsinsatser eller läxhjälp utgör inte sådan psykisk påverkan som avses</a:t>
            </a:r>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592A8400-C993-B3BE-8900-EC2AF617E216}"/>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95</a:t>
            </a:r>
          </a:p>
        </p:txBody>
      </p:sp>
      <p:sp>
        <p:nvSpPr>
          <p:cNvPr id="6" name="Rubrik 1">
            <a:extLst>
              <a:ext uri="{FF2B5EF4-FFF2-40B4-BE49-F238E27FC236}">
                <a16:creationId xmlns:a16="http://schemas.microsoft.com/office/drawing/2014/main" id="{5EA7786A-2795-148D-B442-A9FC4C65B6D2}"/>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4§</a:t>
            </a:r>
          </a:p>
        </p:txBody>
      </p:sp>
    </p:spTree>
    <p:extLst>
      <p:ext uri="{BB962C8B-B14F-4D97-AF65-F5344CB8AC3E}">
        <p14:creationId xmlns:p14="http://schemas.microsoft.com/office/powerpoint/2010/main" val="37052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8A8E4E76-ED98-2767-85D6-1634606FCD9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7350CC9-8C9C-1BAF-7DE0-A1AA02F6E3A1}"/>
              </a:ext>
            </a:extLst>
          </p:cNvPr>
          <p:cNvSpPr>
            <a:spLocks noGrp="1"/>
          </p:cNvSpPr>
          <p:nvPr>
            <p:ph type="title"/>
          </p:nvPr>
        </p:nvSpPr>
        <p:spPr>
          <a:xfrm>
            <a:off x="1289050" y="1176460"/>
            <a:ext cx="11887200" cy="2185987"/>
          </a:xfrm>
        </p:spPr>
        <p:txBody>
          <a:bodyPr>
            <a:normAutofit/>
          </a:bodyPr>
          <a:lstStyle/>
          <a:p>
            <a:r>
              <a:rPr lang="sv-SE" dirty="0"/>
              <a:t>Innebär metoden en uppenbar risk för skada?</a:t>
            </a:r>
          </a:p>
        </p:txBody>
      </p:sp>
      <p:sp>
        <p:nvSpPr>
          <p:cNvPr id="3" name="Platshållare för innehåll 2">
            <a:extLst>
              <a:ext uri="{FF2B5EF4-FFF2-40B4-BE49-F238E27FC236}">
                <a16:creationId xmlns:a16="http://schemas.microsoft.com/office/drawing/2014/main" id="{5D9F04E0-1BDA-C387-BE20-20550C94BC5A}"/>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Fysisk eller psykisk skada</a:t>
            </a:r>
          </a:p>
          <a:p>
            <a:pPr marL="685800" indent="-685800">
              <a:spcAft>
                <a:spcPts val="1800"/>
              </a:spcAft>
              <a:buFont typeface="Arial" panose="020B0604020202020204" pitchFamily="34" charset="0"/>
              <a:buChar char="•"/>
            </a:pPr>
            <a:r>
              <a:rPr lang="sv-SE" dirty="0"/>
              <a:t>”Uppenbar” innebär att det är tydligt att risken finns, oavsett om risken är liten eller stor</a:t>
            </a:r>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226297EB-785B-B96A-831C-CC8D8F813D73}"/>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96</a:t>
            </a:r>
          </a:p>
        </p:txBody>
      </p:sp>
      <p:sp>
        <p:nvSpPr>
          <p:cNvPr id="6" name="Rubrik 1">
            <a:extLst>
              <a:ext uri="{FF2B5EF4-FFF2-40B4-BE49-F238E27FC236}">
                <a16:creationId xmlns:a16="http://schemas.microsoft.com/office/drawing/2014/main" id="{3D7BFC67-114C-7341-FDB1-5E14046749D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4§</a:t>
            </a:r>
          </a:p>
        </p:txBody>
      </p:sp>
    </p:spTree>
    <p:extLst>
      <p:ext uri="{BB962C8B-B14F-4D97-AF65-F5344CB8AC3E}">
        <p14:creationId xmlns:p14="http://schemas.microsoft.com/office/powerpoint/2010/main" val="792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20EDDA51-A4E9-D1F9-5FB4-FFF7B6E4A48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9B2BFC8-5995-B1CB-B7AF-E20D9DAFC7B2}"/>
              </a:ext>
            </a:extLst>
          </p:cNvPr>
          <p:cNvSpPr>
            <a:spLocks noGrp="1"/>
          </p:cNvSpPr>
          <p:nvPr>
            <p:ph type="title"/>
          </p:nvPr>
        </p:nvSpPr>
        <p:spPr>
          <a:xfrm>
            <a:off x="1289050" y="1176460"/>
            <a:ext cx="11887200" cy="2185987"/>
          </a:xfrm>
        </p:spPr>
        <p:txBody>
          <a:bodyPr>
            <a:normAutofit/>
          </a:bodyPr>
          <a:lstStyle/>
          <a:p>
            <a:r>
              <a:rPr lang="sv-SE" dirty="0"/>
              <a:t>Ska biologiskt material från </a:t>
            </a:r>
            <a:br>
              <a:rPr lang="sv-SE" dirty="0"/>
            </a:br>
            <a:r>
              <a:rPr lang="sv-SE" dirty="0"/>
              <a:t>levande människa studeras?</a:t>
            </a:r>
          </a:p>
        </p:txBody>
      </p:sp>
      <p:sp>
        <p:nvSpPr>
          <p:cNvPr id="3" name="Platshållare för innehåll 2">
            <a:extLst>
              <a:ext uri="{FF2B5EF4-FFF2-40B4-BE49-F238E27FC236}">
                <a16:creationId xmlns:a16="http://schemas.microsoft.com/office/drawing/2014/main" id="{34DEF8F8-4EE9-26B1-E905-4661F8468A54}"/>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Tagits från levande människa och kan härledas till denna</a:t>
            </a:r>
          </a:p>
          <a:p>
            <a:pPr marL="685800" indent="-685800">
              <a:spcAft>
                <a:spcPts val="1800"/>
              </a:spcAft>
              <a:buFont typeface="Arial" panose="020B0604020202020204" pitchFamily="34" charset="0"/>
              <a:buChar char="•"/>
            </a:pPr>
            <a:r>
              <a:rPr lang="sv-SE" dirty="0"/>
              <a:t>Särskilda bestämmelser gäller när materialet tagits tidigare</a:t>
            </a:r>
          </a:p>
        </p:txBody>
      </p:sp>
      <p:sp>
        <p:nvSpPr>
          <p:cNvPr id="5" name="textruta 4">
            <a:extLst>
              <a:ext uri="{FF2B5EF4-FFF2-40B4-BE49-F238E27FC236}">
                <a16:creationId xmlns:a16="http://schemas.microsoft.com/office/drawing/2014/main" id="{99AEA444-0CCA-3344-001C-940883A4CF9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97</a:t>
            </a:r>
          </a:p>
        </p:txBody>
      </p:sp>
      <p:sp>
        <p:nvSpPr>
          <p:cNvPr id="6" name="Rubrik 1">
            <a:extLst>
              <a:ext uri="{FF2B5EF4-FFF2-40B4-BE49-F238E27FC236}">
                <a16:creationId xmlns:a16="http://schemas.microsoft.com/office/drawing/2014/main" id="{1E1A6EEC-A44C-FE21-C51B-40AAB6D9B060}"/>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4§</a:t>
            </a:r>
          </a:p>
        </p:txBody>
      </p:sp>
    </p:spTree>
    <p:extLst>
      <p:ext uri="{BB962C8B-B14F-4D97-AF65-F5344CB8AC3E}">
        <p14:creationId xmlns:p14="http://schemas.microsoft.com/office/powerpoint/2010/main" val="1979010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DF4EEE16-730A-1440-9293-3FAC9A54C80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89D836E-00F8-0A15-4259-9A9E8F9EC4D6}"/>
              </a:ext>
            </a:extLst>
          </p:cNvPr>
          <p:cNvSpPr>
            <a:spLocks noGrp="1"/>
          </p:cNvSpPr>
          <p:nvPr>
            <p:ph type="title"/>
          </p:nvPr>
        </p:nvSpPr>
        <p:spPr>
          <a:xfrm>
            <a:off x="1289050" y="1176460"/>
            <a:ext cx="11887200" cy="2185987"/>
          </a:xfrm>
        </p:spPr>
        <p:txBody>
          <a:bodyPr>
            <a:normAutofit/>
          </a:bodyPr>
          <a:lstStyle/>
          <a:p>
            <a:r>
              <a:rPr lang="sv-SE" dirty="0"/>
              <a:t>Biologiskt material från avliden människa?</a:t>
            </a:r>
          </a:p>
        </p:txBody>
      </p:sp>
      <p:sp>
        <p:nvSpPr>
          <p:cNvPr id="3" name="Platshållare för innehåll 2">
            <a:extLst>
              <a:ext uri="{FF2B5EF4-FFF2-40B4-BE49-F238E27FC236}">
                <a16:creationId xmlns:a16="http://schemas.microsoft.com/office/drawing/2014/main" id="{9715CDC1-8CAF-8891-02A9-54F1FC8EC469}"/>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Tagits från avliden människa och kan härledas till denna</a:t>
            </a:r>
          </a:p>
          <a:p>
            <a:pPr marL="685800" indent="-685800">
              <a:spcAft>
                <a:spcPts val="1800"/>
              </a:spcAft>
              <a:buFont typeface="Arial" panose="020B0604020202020204" pitchFamily="34" charset="0"/>
              <a:buChar char="•"/>
            </a:pPr>
            <a:r>
              <a:rPr lang="sv-SE" dirty="0"/>
              <a:t>Avser material som tagits för medicinskt ändamål</a:t>
            </a:r>
          </a:p>
          <a:p>
            <a:pPr>
              <a:spcAft>
                <a:spcPts val="1800"/>
              </a:spcAft>
            </a:pPr>
            <a:endParaRPr lang="sv-SE" dirty="0"/>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F838EB0F-55E4-25FF-2015-3A3CDBD1420D}"/>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97</a:t>
            </a:r>
          </a:p>
        </p:txBody>
      </p:sp>
      <p:sp>
        <p:nvSpPr>
          <p:cNvPr id="6" name="Rubrik 1">
            <a:extLst>
              <a:ext uri="{FF2B5EF4-FFF2-40B4-BE49-F238E27FC236}">
                <a16:creationId xmlns:a16="http://schemas.microsoft.com/office/drawing/2014/main" id="{C983D890-EB75-A9DE-8347-2D2ABB38F695}"/>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4§</a:t>
            </a:r>
          </a:p>
        </p:txBody>
      </p:sp>
    </p:spTree>
    <p:extLst>
      <p:ext uri="{BB962C8B-B14F-4D97-AF65-F5344CB8AC3E}">
        <p14:creationId xmlns:p14="http://schemas.microsoft.com/office/powerpoint/2010/main" val="21621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BDAD">
            <a:alpha val="3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7B50FA-70B0-A64A-B99D-0B9D3FB00ABE}"/>
              </a:ext>
            </a:extLst>
          </p:cNvPr>
          <p:cNvSpPr>
            <a:spLocks noGrp="1"/>
          </p:cNvSpPr>
          <p:nvPr>
            <p:ph type="ctrTitle"/>
          </p:nvPr>
        </p:nvSpPr>
        <p:spPr>
          <a:xfrm>
            <a:off x="1593850" y="777875"/>
            <a:ext cx="14782800" cy="7620000"/>
          </a:xfrm>
        </p:spPr>
        <p:txBody>
          <a:bodyPr>
            <a:noAutofit/>
          </a:bodyPr>
          <a:lstStyle/>
          <a:p>
            <a:r>
              <a:rPr lang="sv-SE" sz="4800" dirty="0"/>
              <a:t>Här får du en introduktion till etikprövning </a:t>
            </a:r>
            <a:r>
              <a:rPr lang="sv-SE" sz="4800" b="0" dirty="0"/>
              <a:t/>
            </a:r>
            <a:br>
              <a:rPr lang="sv-SE" sz="4800" b="0" dirty="0"/>
            </a:br>
            <a:r>
              <a:rPr lang="sv-SE" sz="4800" b="0" dirty="0"/>
              <a:t/>
            </a:r>
            <a:br>
              <a:rPr lang="sv-SE" sz="4800" b="0" dirty="0"/>
            </a:br>
            <a:r>
              <a:rPr lang="sv-SE" sz="4800" b="0" dirty="0"/>
              <a:t>Etikprövning är ett vanligt forskningsetiskt krav som syftar till att säkerställa skyddet av den enskilda människan och respekten för människovärdet i forskning. Du kommer inte få svar på alla frågor här. Däremot vill vi ge dig förståelse för när du ska etikpröva och vilka frågor som är viktiga i etikprövningen.</a:t>
            </a:r>
            <a:br>
              <a:rPr lang="sv-SE" sz="4800" b="0" dirty="0"/>
            </a:br>
            <a:r>
              <a:rPr lang="sv-SE" sz="4800" b="0" dirty="0"/>
              <a:t/>
            </a:r>
            <a:br>
              <a:rPr lang="sv-SE" sz="4800" b="0" dirty="0"/>
            </a:br>
            <a:r>
              <a:rPr lang="sv-SE" sz="4800" b="0" dirty="0"/>
              <a:t>Vi hoppas inspirera till mer läsning i </a:t>
            </a:r>
            <a:r>
              <a:rPr lang="sv-SE" sz="4800" b="0" i="1" dirty="0"/>
              <a:t>Vägledning </a:t>
            </a:r>
            <a:br>
              <a:rPr lang="sv-SE" sz="4800" b="0" i="1" dirty="0"/>
            </a:br>
            <a:r>
              <a:rPr lang="sv-SE" sz="4800" b="0" i="1" dirty="0"/>
              <a:t>om etikprövning av forskning på människor </a:t>
            </a:r>
            <a:r>
              <a:rPr lang="sv-SE" sz="4800" b="0" dirty="0"/>
              <a:t>och </a:t>
            </a:r>
            <a:br>
              <a:rPr lang="sv-SE" sz="4800" b="0" dirty="0"/>
            </a:br>
            <a:r>
              <a:rPr lang="sv-SE" sz="4800" b="0" dirty="0"/>
              <a:t>ett besök på vår webbplats.</a:t>
            </a:r>
          </a:p>
        </p:txBody>
      </p:sp>
      <p:pic>
        <p:nvPicPr>
          <p:cNvPr id="3" name="Bildobjekt 2" descr="En bild som visar text, kvinna, skärmbild, klädsel&#10;&#10;Automatiskt genererad beskrivning">
            <a:extLst>
              <a:ext uri="{FF2B5EF4-FFF2-40B4-BE49-F238E27FC236}">
                <a16:creationId xmlns:a16="http://schemas.microsoft.com/office/drawing/2014/main" id="{6D1A299B-BE94-8321-6599-69BB21A6FD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807438">
            <a:off x="15067685" y="4974838"/>
            <a:ext cx="3532328" cy="5233333"/>
          </a:xfrm>
          <a:prstGeom prst="rect">
            <a:avLst/>
          </a:prstGeom>
          <a:effectLst>
            <a:outerShdw blurRad="408123" dist="213555" dir="2700000" algn="tl" rotWithShape="0">
              <a:prstClr val="black">
                <a:alpha val="40000"/>
              </a:prstClr>
            </a:outerShdw>
          </a:effectLst>
        </p:spPr>
      </p:pic>
    </p:spTree>
    <p:extLst>
      <p:ext uri="{BB962C8B-B14F-4D97-AF65-F5344CB8AC3E}">
        <p14:creationId xmlns:p14="http://schemas.microsoft.com/office/powerpoint/2010/main" val="252696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289050" y="1176460"/>
            <a:ext cx="9114692" cy="2185987"/>
          </a:xfrm>
        </p:spPr>
        <p:txBody>
          <a:bodyPr>
            <a:normAutofit/>
          </a:bodyPr>
          <a:lstStyle/>
          <a:p>
            <a:r>
              <a:rPr lang="sv-SE" dirty="0"/>
              <a:t>Ska forskningen utföras i Sverige?</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242158" y="3749674"/>
            <a:ext cx="11172092" cy="6342185"/>
          </a:xfrm>
        </p:spPr>
        <p:txBody>
          <a:bodyPr>
            <a:normAutofit/>
          </a:bodyPr>
          <a:lstStyle/>
          <a:p>
            <a:pPr>
              <a:spcAft>
                <a:spcPts val="1800"/>
              </a:spcAft>
            </a:pPr>
            <a:r>
              <a:rPr lang="sv-SE" dirty="0" err="1"/>
              <a:t>Etikprövningslagen</a:t>
            </a:r>
            <a:r>
              <a:rPr lang="sv-SE" dirty="0"/>
              <a:t> ska tillämpas på all forskning som, helt eller delvis, ska utföras i Sverige</a:t>
            </a:r>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894364B7-912B-8080-2B1E-69D511C49D3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60 ff.</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5§</a:t>
            </a:r>
          </a:p>
        </p:txBody>
      </p:sp>
    </p:spTree>
    <p:extLst>
      <p:ext uri="{BB962C8B-B14F-4D97-AF65-F5344CB8AC3E}">
        <p14:creationId xmlns:p14="http://schemas.microsoft.com/office/powerpoint/2010/main" val="4272081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A2D4C9">
            <a:alpha val="30000"/>
          </a:srgbClr>
        </a:solidFill>
        <a:effectLst/>
      </p:bgPr>
    </p:bg>
    <p:spTree>
      <p:nvGrpSpPr>
        <p:cNvPr id="1" name="">
          <a:extLst>
            <a:ext uri="{FF2B5EF4-FFF2-40B4-BE49-F238E27FC236}">
              <a16:creationId xmlns:a16="http://schemas.microsoft.com/office/drawing/2014/main" id="{CA53A05D-523F-C0E5-D62C-D2113D908EA4}"/>
            </a:ext>
          </a:extLst>
        </p:cNvPr>
        <p:cNvGrpSpPr/>
        <p:nvPr/>
      </p:nvGrpSpPr>
      <p:grpSpPr>
        <a:xfrm>
          <a:off x="0" y="0"/>
          <a:ext cx="0" cy="0"/>
          <a:chOff x="0" y="0"/>
          <a:chExt cx="0" cy="0"/>
        </a:xfrm>
      </p:grpSpPr>
      <p:sp>
        <p:nvSpPr>
          <p:cNvPr id="10" name="Rubrik 7">
            <a:extLst>
              <a:ext uri="{FF2B5EF4-FFF2-40B4-BE49-F238E27FC236}">
                <a16:creationId xmlns:a16="http://schemas.microsoft.com/office/drawing/2014/main" id="{86EA7A11-3704-EF51-8E2C-F1694E7E6202}"/>
              </a:ext>
            </a:extLst>
          </p:cNvPr>
          <p:cNvSpPr>
            <a:spLocks noGrp="1"/>
          </p:cNvSpPr>
          <p:nvPr>
            <p:ph type="title"/>
          </p:nvPr>
        </p:nvSpPr>
        <p:spPr>
          <a:xfrm>
            <a:off x="984250" y="1082675"/>
            <a:ext cx="8382000" cy="2185987"/>
          </a:xfrm>
        </p:spPr>
        <p:txBody>
          <a:bodyPr>
            <a:normAutofit fontScale="90000"/>
          </a:bodyPr>
          <a:lstStyle/>
          <a:p>
            <a:r>
              <a:rPr lang="sv-SE" dirty="0"/>
              <a:t>Exempel som </a:t>
            </a:r>
            <a:r>
              <a:rPr lang="sv-SE" u="sng" dirty="0"/>
              <a:t>inte</a:t>
            </a:r>
            <a:r>
              <a:rPr lang="sv-SE" dirty="0"/>
              <a:t> är tillståndspliktig verksamhet</a:t>
            </a:r>
          </a:p>
        </p:txBody>
      </p:sp>
      <p:sp>
        <p:nvSpPr>
          <p:cNvPr id="11" name="Platshållare för innehåll 2">
            <a:extLst>
              <a:ext uri="{FF2B5EF4-FFF2-40B4-BE49-F238E27FC236}">
                <a16:creationId xmlns:a16="http://schemas.microsoft.com/office/drawing/2014/main" id="{600F2B7A-145F-8ABB-F277-8FD96F99EDE6}"/>
              </a:ext>
            </a:extLst>
          </p:cNvPr>
          <p:cNvSpPr>
            <a:spLocks noGrp="1"/>
          </p:cNvSpPr>
          <p:nvPr>
            <p:ph sz="half" idx="1"/>
          </p:nvPr>
        </p:nvSpPr>
        <p:spPr>
          <a:xfrm>
            <a:off x="1136651" y="3521075"/>
            <a:ext cx="8382000" cy="6796088"/>
          </a:xfrm>
        </p:spPr>
        <p:txBody>
          <a:bodyPr>
            <a:normAutofit/>
          </a:bodyPr>
          <a:lstStyle/>
          <a:p>
            <a:pPr marL="685800" indent="-685800">
              <a:spcAft>
                <a:spcPts val="1800"/>
              </a:spcAft>
              <a:buFont typeface="Arial" panose="020B0604020202020204" pitchFamily="34" charset="0"/>
              <a:buChar char="•"/>
            </a:pPr>
            <a:r>
              <a:rPr lang="sv-SE" dirty="0"/>
              <a:t>Kvalitetsutveckling och internt </a:t>
            </a:r>
            <a:br>
              <a:rPr lang="sv-SE" dirty="0"/>
            </a:br>
            <a:r>
              <a:rPr lang="sv-SE" dirty="0"/>
              <a:t>utvärderingsarbete</a:t>
            </a:r>
          </a:p>
          <a:p>
            <a:pPr marL="685800" indent="-685800">
              <a:spcAft>
                <a:spcPts val="1800"/>
              </a:spcAft>
              <a:buFont typeface="Arial" panose="020B0604020202020204" pitchFamily="34" charset="0"/>
              <a:buChar char="•"/>
            </a:pPr>
            <a:r>
              <a:rPr lang="sv-SE" dirty="0"/>
              <a:t>Studentarbeten</a:t>
            </a:r>
          </a:p>
          <a:p>
            <a:pPr marL="685800" indent="-685800">
              <a:spcAft>
                <a:spcPts val="1800"/>
              </a:spcAft>
              <a:buFont typeface="Arial" panose="020B0604020202020204" pitchFamily="34" charset="0"/>
              <a:buChar char="•"/>
            </a:pPr>
            <a:r>
              <a:rPr lang="sv-SE" dirty="0"/>
              <a:t>Forskarens planering </a:t>
            </a:r>
            <a:br>
              <a:rPr lang="sv-SE" dirty="0"/>
            </a:br>
            <a:r>
              <a:rPr lang="sv-SE" dirty="0"/>
              <a:t>och ansökan om finansiering</a:t>
            </a:r>
          </a:p>
          <a:p>
            <a:endParaRPr lang="sv-SE" dirty="0"/>
          </a:p>
          <a:p>
            <a:endParaRPr lang="sv-SE" dirty="0"/>
          </a:p>
        </p:txBody>
      </p:sp>
      <p:pic>
        <p:nvPicPr>
          <p:cNvPr id="12" name="Bildobjekt 11" descr="En bild som visar person, klädsel, möbler, rullstol&#10;&#10;Automatiskt genererad beskrivning">
            <a:extLst>
              <a:ext uri="{FF2B5EF4-FFF2-40B4-BE49-F238E27FC236}">
                <a16:creationId xmlns:a16="http://schemas.microsoft.com/office/drawing/2014/main" id="{86006AE2-1E94-F8E3-5B4D-FA1937CF74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209" r="30097"/>
          <a:stretch/>
        </p:blipFill>
        <p:spPr>
          <a:xfrm>
            <a:off x="10052050" y="-25156"/>
            <a:ext cx="9975850" cy="11334506"/>
          </a:xfrm>
          <a:prstGeom prst="rect">
            <a:avLst/>
          </a:prstGeom>
        </p:spPr>
      </p:pic>
      <p:sp>
        <p:nvSpPr>
          <p:cNvPr id="13" name="textruta 12">
            <a:extLst>
              <a:ext uri="{FF2B5EF4-FFF2-40B4-BE49-F238E27FC236}">
                <a16:creationId xmlns:a16="http://schemas.microsoft.com/office/drawing/2014/main" id="{EB2CF1E1-E375-20F0-8E59-29E8DBFAC6C4}"/>
              </a:ext>
            </a:extLst>
          </p:cNvPr>
          <p:cNvSpPr txBox="1"/>
          <p:nvPr/>
        </p:nvSpPr>
        <p:spPr>
          <a:xfrm>
            <a:off x="14944558" y="10302875"/>
            <a:ext cx="4648200" cy="369332"/>
          </a:xfrm>
          <a:prstGeom prst="rect">
            <a:avLst/>
          </a:prstGeom>
          <a:noFill/>
        </p:spPr>
        <p:txBody>
          <a:bodyPr wrap="square" rtlCol="0">
            <a:spAutoFit/>
          </a:bodyPr>
          <a:lstStyle/>
          <a:p>
            <a:pPr algn="r"/>
            <a:r>
              <a:rPr lang="sv-SE" dirty="0">
                <a:solidFill>
                  <a:schemeClr val="bg1"/>
                </a:solidFill>
              </a:rPr>
              <a:t>Vägledningen sid 67 ff.</a:t>
            </a:r>
          </a:p>
        </p:txBody>
      </p:sp>
    </p:spTree>
    <p:extLst>
      <p:ext uri="{BB962C8B-B14F-4D97-AF65-F5344CB8AC3E}">
        <p14:creationId xmlns:p14="http://schemas.microsoft.com/office/powerpoint/2010/main" val="401649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A2D4C9">
            <a:alpha val="3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450A245-5EBB-CA77-4E50-8C346FA86751}"/>
              </a:ext>
            </a:extLst>
          </p:cNvPr>
          <p:cNvSpPr>
            <a:spLocks noGrp="1"/>
          </p:cNvSpPr>
          <p:nvPr>
            <p:ph sz="half" idx="1"/>
          </p:nvPr>
        </p:nvSpPr>
        <p:spPr>
          <a:xfrm>
            <a:off x="1441450" y="2759075"/>
            <a:ext cx="11811000" cy="4876800"/>
          </a:xfrm>
        </p:spPr>
        <p:txBody>
          <a:bodyPr>
            <a:normAutofit/>
          </a:bodyPr>
          <a:lstStyle/>
          <a:p>
            <a:pPr>
              <a:spcAft>
                <a:spcPts val="1800"/>
              </a:spcAft>
            </a:pPr>
            <a:r>
              <a:rPr lang="sv-SE" b="1" dirty="0"/>
              <a:t>Kom ihåg:</a:t>
            </a:r>
            <a:br>
              <a:rPr lang="sv-SE" b="1" dirty="0"/>
            </a:br>
            <a:r>
              <a:rPr lang="sv-SE" sz="1900" i="1" dirty="0"/>
              <a:t/>
            </a:r>
            <a:br>
              <a:rPr lang="sv-SE" sz="1900" i="1" dirty="0"/>
            </a:br>
            <a:r>
              <a:rPr lang="sv-SE" i="1" dirty="0"/>
              <a:t>Du som forskare, och din forskningshuvudman, </a:t>
            </a:r>
            <a:br>
              <a:rPr lang="sv-SE" i="1" dirty="0"/>
            </a:br>
            <a:r>
              <a:rPr lang="sv-SE" i="1" dirty="0"/>
              <a:t>ansvarar för att följa gällande regelverk och allmänna forskningsetiska principer. Oavsett om du behöver etikpröva eller inte.</a:t>
            </a:r>
          </a:p>
        </p:txBody>
      </p:sp>
    </p:spTree>
    <p:extLst>
      <p:ext uri="{BB962C8B-B14F-4D97-AF65-F5344CB8AC3E}">
        <p14:creationId xmlns:p14="http://schemas.microsoft.com/office/powerpoint/2010/main" val="2808468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F3C37D-3B07-9606-B42E-F80C4A47CBD3}"/>
              </a:ext>
            </a:extLst>
          </p:cNvPr>
          <p:cNvSpPr>
            <a:spLocks noGrp="1"/>
          </p:cNvSpPr>
          <p:nvPr>
            <p:ph type="ctrTitle"/>
          </p:nvPr>
        </p:nvSpPr>
        <p:spPr/>
        <p:txBody>
          <a:bodyPr>
            <a:normAutofit fontScale="90000"/>
          </a:bodyPr>
          <a:lstStyle/>
          <a:p>
            <a:r>
              <a:rPr lang="sv-SE" dirty="0"/>
              <a:t>3. Utgångspunkter för prövningen</a:t>
            </a:r>
          </a:p>
        </p:txBody>
      </p:sp>
      <p:sp>
        <p:nvSpPr>
          <p:cNvPr id="3" name="textruta 2">
            <a:extLst>
              <a:ext uri="{FF2B5EF4-FFF2-40B4-BE49-F238E27FC236}">
                <a16:creationId xmlns:a16="http://schemas.microsoft.com/office/drawing/2014/main" id="{0B5AE104-738F-518F-71C7-2CFF3C8EA53F}"/>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13 ff.</a:t>
            </a:r>
          </a:p>
        </p:txBody>
      </p:sp>
    </p:spTree>
    <p:extLst>
      <p:ext uri="{BB962C8B-B14F-4D97-AF65-F5344CB8AC3E}">
        <p14:creationId xmlns:p14="http://schemas.microsoft.com/office/powerpoint/2010/main" val="412653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CC8E94B3-C6AC-C953-D2D1-9FE82EF74C45}"/>
              </a:ext>
            </a:extLst>
          </p:cNvPr>
          <p:cNvSpPr txBox="1">
            <a:spLocks/>
          </p:cNvSpPr>
          <p:nvPr/>
        </p:nvSpPr>
        <p:spPr>
          <a:xfrm>
            <a:off x="11804650" y="320675"/>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7§</a:t>
            </a:r>
          </a:p>
        </p:txBody>
      </p:sp>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Respekt för människovärdet</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530475"/>
            <a:ext cx="10363933" cy="7177088"/>
          </a:xfrm>
        </p:spPr>
        <p:txBody>
          <a:bodyPr>
            <a:normAutofit/>
          </a:bodyPr>
          <a:lstStyle/>
          <a:p>
            <a:endParaRPr lang="sv-SE" dirty="0"/>
          </a:p>
          <a:p>
            <a:pPr>
              <a:spcAft>
                <a:spcPts val="1800"/>
              </a:spcAft>
            </a:pPr>
            <a:r>
              <a:rPr lang="sv-SE" dirty="0"/>
              <a:t>Forskning får godkännas bara om den kan ske med respekt för människovärdet</a:t>
            </a:r>
          </a:p>
        </p:txBody>
      </p:sp>
      <p:sp>
        <p:nvSpPr>
          <p:cNvPr id="5" name="textruta 4">
            <a:extLst>
              <a:ext uri="{FF2B5EF4-FFF2-40B4-BE49-F238E27FC236}">
                <a16:creationId xmlns:a16="http://schemas.microsoft.com/office/drawing/2014/main" id="{0D468029-4E39-70DC-4A46-C90A1C376BB3}"/>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13</a:t>
            </a:r>
          </a:p>
        </p:txBody>
      </p:sp>
    </p:spTree>
    <p:extLst>
      <p:ext uri="{BB962C8B-B14F-4D97-AF65-F5344CB8AC3E}">
        <p14:creationId xmlns:p14="http://schemas.microsoft.com/office/powerpoint/2010/main" val="38389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CC8E94B3-C6AC-C953-D2D1-9FE82EF74C45}"/>
              </a:ext>
            </a:extLst>
          </p:cNvPr>
          <p:cNvSpPr txBox="1">
            <a:spLocks/>
          </p:cNvSpPr>
          <p:nvPr/>
        </p:nvSpPr>
        <p:spPr>
          <a:xfrm>
            <a:off x="11804650" y="320675"/>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8§</a:t>
            </a:r>
          </a:p>
        </p:txBody>
      </p:sp>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Människors välfärd och </a:t>
            </a:r>
            <a:br>
              <a:rPr lang="sv-SE" dirty="0"/>
            </a:br>
            <a:r>
              <a:rPr lang="sv-SE" dirty="0"/>
              <a:t>intresset av ny kunskap</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1" y="2963862"/>
            <a:ext cx="9753599" cy="7177088"/>
          </a:xfrm>
        </p:spPr>
        <p:txBody>
          <a:bodyPr>
            <a:normAutofit lnSpcReduction="10000"/>
          </a:bodyPr>
          <a:lstStyle/>
          <a:p>
            <a:pPr marL="685800" indent="-685800">
              <a:spcAft>
                <a:spcPts val="1800"/>
              </a:spcAft>
              <a:buFont typeface="Arial" panose="020B0604020202020204" pitchFamily="34" charset="0"/>
              <a:buChar char="•"/>
            </a:pPr>
            <a:r>
              <a:rPr lang="sv-SE" dirty="0"/>
              <a:t>Mänskliga rättigheter och grundläggande friheter ska alltid beaktas vid etikprövningen, samtidigt som hänsyn ska tas till intresset av att ny kunskap kan utvecklas genom forskning</a:t>
            </a:r>
          </a:p>
          <a:p>
            <a:pPr marL="685800" indent="-685800">
              <a:spcAft>
                <a:spcPts val="1800"/>
              </a:spcAft>
              <a:buFont typeface="Arial" panose="020B0604020202020204" pitchFamily="34" charset="0"/>
              <a:buChar char="•"/>
            </a:pPr>
            <a:r>
              <a:rPr lang="sv-SE" dirty="0"/>
              <a:t>Människors välfärd ska ges företräde framför samhällets och vetenskapens behov</a:t>
            </a:r>
          </a:p>
          <a:p>
            <a:pPr>
              <a:spcAft>
                <a:spcPts val="1800"/>
              </a:spcAft>
            </a:pPr>
            <a:endParaRPr lang="sv-SE" dirty="0"/>
          </a:p>
        </p:txBody>
      </p:sp>
      <p:sp>
        <p:nvSpPr>
          <p:cNvPr id="5" name="textruta 4">
            <a:extLst>
              <a:ext uri="{FF2B5EF4-FFF2-40B4-BE49-F238E27FC236}">
                <a16:creationId xmlns:a16="http://schemas.microsoft.com/office/drawing/2014/main" id="{0D468029-4E39-70DC-4A46-C90A1C376BB3}"/>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15 </a:t>
            </a:r>
          </a:p>
        </p:txBody>
      </p:sp>
    </p:spTree>
    <p:extLst>
      <p:ext uri="{BB962C8B-B14F-4D97-AF65-F5344CB8AC3E}">
        <p14:creationId xmlns:p14="http://schemas.microsoft.com/office/powerpoint/2010/main" val="2590110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CC8E94B3-C6AC-C953-D2D1-9FE82EF74C45}"/>
              </a:ext>
            </a:extLst>
          </p:cNvPr>
          <p:cNvSpPr txBox="1">
            <a:spLocks/>
          </p:cNvSpPr>
          <p:nvPr/>
        </p:nvSpPr>
        <p:spPr>
          <a:xfrm>
            <a:off x="11804650" y="320675"/>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9§</a:t>
            </a:r>
          </a:p>
        </p:txBody>
      </p:sp>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Avvägning mellan risk och nytta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530475"/>
            <a:ext cx="10363933" cy="7177088"/>
          </a:xfrm>
        </p:spPr>
        <p:txBody>
          <a:bodyPr>
            <a:normAutofit/>
          </a:bodyPr>
          <a:lstStyle/>
          <a:p>
            <a:endParaRPr lang="sv-SE" dirty="0"/>
          </a:p>
          <a:p>
            <a:pPr>
              <a:spcAft>
                <a:spcPts val="1800"/>
              </a:spcAft>
            </a:pPr>
            <a:r>
              <a:rPr lang="sv-SE" dirty="0"/>
              <a:t>Forskning får godkännas bara om de risker den kan medföra för forsknings-personers hälsa, säkerhet och personliga integritet vägs upp av forskningens vetenskapliga värde</a:t>
            </a:r>
          </a:p>
        </p:txBody>
      </p:sp>
      <p:sp>
        <p:nvSpPr>
          <p:cNvPr id="5" name="textruta 4">
            <a:extLst>
              <a:ext uri="{FF2B5EF4-FFF2-40B4-BE49-F238E27FC236}">
                <a16:creationId xmlns:a16="http://schemas.microsoft.com/office/drawing/2014/main" id="{0D468029-4E39-70DC-4A46-C90A1C376BB3}"/>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16 och 20 ff.</a:t>
            </a:r>
          </a:p>
        </p:txBody>
      </p:sp>
    </p:spTree>
    <p:extLst>
      <p:ext uri="{BB962C8B-B14F-4D97-AF65-F5344CB8AC3E}">
        <p14:creationId xmlns:p14="http://schemas.microsoft.com/office/powerpoint/2010/main" val="1841211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Begränsning av riskerna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606675"/>
            <a:ext cx="9753600" cy="7924800"/>
          </a:xfrm>
        </p:spPr>
        <p:txBody>
          <a:bodyPr>
            <a:normAutofit lnSpcReduction="10000"/>
          </a:bodyPr>
          <a:lstStyle/>
          <a:p>
            <a:pPr marL="685800" indent="-685800">
              <a:spcAft>
                <a:spcPts val="1800"/>
              </a:spcAft>
              <a:buFont typeface="Arial" panose="020B0604020202020204" pitchFamily="34" charset="0"/>
              <a:buChar char="•"/>
            </a:pPr>
            <a:r>
              <a:rPr lang="sv-SE" dirty="0"/>
              <a:t>Forskning får inte godkännas om det förväntade resultatet kan uppnås på ett annat sätt som innebär mindre risker för forskningspersonernas hälsa, säkerhet och integritet</a:t>
            </a:r>
          </a:p>
          <a:p>
            <a:pPr marL="685800" indent="-685800">
              <a:spcAft>
                <a:spcPts val="1800"/>
              </a:spcAft>
              <a:buFont typeface="Arial" panose="020B0604020202020204" pitchFamily="34" charset="0"/>
              <a:buChar char="•"/>
            </a:pPr>
            <a:r>
              <a:rPr lang="sv-SE" dirty="0"/>
              <a:t>Känsliga personuppgifter, och personuppgifter om lagöverträd-</a:t>
            </a:r>
            <a:r>
              <a:rPr lang="sv-SE" dirty="0" err="1"/>
              <a:t>elser</a:t>
            </a:r>
            <a:r>
              <a:rPr lang="sv-SE" dirty="0"/>
              <a:t>, får bara behandlas om det är nödvändigt för att forskningen ska kunna utföras</a:t>
            </a:r>
          </a:p>
          <a:p>
            <a:pPr>
              <a:spcAft>
                <a:spcPts val="1800"/>
              </a:spcAft>
            </a:pPr>
            <a:endParaRPr lang="sv-SE" dirty="0"/>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16 och 27 ff.</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10§</a:t>
            </a:r>
          </a:p>
        </p:txBody>
      </p:sp>
    </p:spTree>
    <p:extLst>
      <p:ext uri="{BB962C8B-B14F-4D97-AF65-F5344CB8AC3E}">
        <p14:creationId xmlns:p14="http://schemas.microsoft.com/office/powerpoint/2010/main" val="2641766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Tillräcklig kompetens</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530475"/>
            <a:ext cx="9184542" cy="7177088"/>
          </a:xfrm>
        </p:spPr>
        <p:txBody>
          <a:bodyPr>
            <a:normAutofit/>
          </a:bodyPr>
          <a:lstStyle/>
          <a:p>
            <a:endParaRPr lang="sv-SE" dirty="0"/>
          </a:p>
          <a:p>
            <a:pPr>
              <a:spcAft>
                <a:spcPts val="1800"/>
              </a:spcAft>
            </a:pPr>
            <a:r>
              <a:rPr lang="sv-SE" dirty="0"/>
              <a:t>För att godkännas krävs att forskningen ska utföras av eller under överinseende av en forskare som har den vetenskapliga kompetens som behövs</a:t>
            </a:r>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16 och 108</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11§</a:t>
            </a:r>
          </a:p>
        </p:txBody>
      </p:sp>
    </p:spTree>
    <p:extLst>
      <p:ext uri="{BB962C8B-B14F-4D97-AF65-F5344CB8AC3E}">
        <p14:creationId xmlns:p14="http://schemas.microsoft.com/office/powerpoint/2010/main" val="3484971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pic>
        <p:nvPicPr>
          <p:cNvPr id="6" name="Bildobjekt 5" descr="En bild som visar person, klädsel, himmel, Människoansikte&#10;&#10;Automatiskt genererad beskrivning">
            <a:extLst>
              <a:ext uri="{FF2B5EF4-FFF2-40B4-BE49-F238E27FC236}">
                <a16:creationId xmlns:a16="http://schemas.microsoft.com/office/drawing/2014/main" id="{00127189-4702-DEC9-0486-0473EB27A5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416" r="22328"/>
          <a:stretch/>
        </p:blipFill>
        <p:spPr>
          <a:xfrm>
            <a:off x="10052051" y="0"/>
            <a:ext cx="10052050" cy="11309350"/>
          </a:xfrm>
          <a:prstGeom prst="rect">
            <a:avLst/>
          </a:prstGeom>
        </p:spPr>
      </p:pic>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Ska sårbara personer delta?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sz="half" idx="1"/>
          </p:nvPr>
        </p:nvSpPr>
        <p:spPr>
          <a:xfrm>
            <a:off x="1158708" y="3521075"/>
            <a:ext cx="8382000" cy="7622620"/>
          </a:xfrm>
        </p:spPr>
        <p:txBody>
          <a:bodyPr>
            <a:normAutofit fontScale="62500" lnSpcReduction="20000"/>
          </a:bodyPr>
          <a:lstStyle/>
          <a:p>
            <a:r>
              <a:rPr lang="sv-SE" dirty="0"/>
              <a:t>Ingen enhetlig definition men omfattar bland annat:</a:t>
            </a:r>
            <a:br>
              <a:rPr lang="sv-SE" dirty="0"/>
            </a:br>
            <a:r>
              <a:rPr lang="sv-SE" dirty="0"/>
              <a:t> </a:t>
            </a:r>
          </a:p>
          <a:p>
            <a:pPr marL="685800" indent="-685800">
              <a:buFont typeface="Arial" panose="020B0604020202020204" pitchFamily="34" charset="0"/>
              <a:buChar char="•"/>
            </a:pPr>
            <a:r>
              <a:rPr lang="sv-SE" dirty="0"/>
              <a:t>barn</a:t>
            </a:r>
          </a:p>
          <a:p>
            <a:pPr marL="685800" indent="-685800">
              <a:buFont typeface="Arial" panose="020B0604020202020204" pitchFamily="34" charset="0"/>
              <a:buChar char="•"/>
            </a:pPr>
            <a:r>
              <a:rPr lang="sv-SE" dirty="0"/>
              <a:t>gravida och ammande</a:t>
            </a:r>
          </a:p>
          <a:p>
            <a:pPr marL="685800" indent="-685800">
              <a:buFont typeface="Arial" panose="020B0604020202020204" pitchFamily="34" charset="0"/>
              <a:buChar char="•"/>
            </a:pPr>
            <a:r>
              <a:rPr lang="sv-SE" dirty="0"/>
              <a:t>personer som är omhändertagna av samhället</a:t>
            </a:r>
          </a:p>
          <a:p>
            <a:pPr marL="685800" indent="-685800">
              <a:buFont typeface="Arial" panose="020B0604020202020204" pitchFamily="34" charset="0"/>
              <a:buChar char="•"/>
            </a:pPr>
            <a:r>
              <a:rPr lang="sv-SE" dirty="0"/>
              <a:t>flyktingar </a:t>
            </a:r>
          </a:p>
          <a:p>
            <a:pPr marL="685800" indent="-685800">
              <a:buFont typeface="Arial" panose="020B0604020202020204" pitchFamily="34" charset="0"/>
              <a:buChar char="•"/>
            </a:pPr>
            <a:r>
              <a:rPr lang="sv-SE" dirty="0"/>
              <a:t>personer i underläge i hierarkiska eller auktoritativa förhållanden</a:t>
            </a:r>
          </a:p>
          <a:p>
            <a:pPr marL="685800" indent="-685800">
              <a:buFont typeface="Arial" panose="020B0604020202020204" pitchFamily="34" charset="0"/>
              <a:buChar char="•"/>
            </a:pPr>
            <a:r>
              <a:rPr lang="sv-SE" dirty="0"/>
              <a:t>personer med sjukdomar som saknar adekvat behandling</a:t>
            </a:r>
          </a:p>
          <a:p>
            <a:pPr marL="685800" indent="-685800">
              <a:buFont typeface="Arial" panose="020B0604020202020204" pitchFamily="34" charset="0"/>
              <a:buChar char="•"/>
            </a:pPr>
            <a:r>
              <a:rPr lang="sv-SE" dirty="0"/>
              <a:t>personer med psykiska eller fysiska funktionsvariationer</a:t>
            </a:r>
          </a:p>
          <a:p>
            <a:pPr marL="685800" indent="-685800">
              <a:buFont typeface="Arial" panose="020B0604020202020204" pitchFamily="34" charset="0"/>
              <a:buChar char="•"/>
            </a:pPr>
            <a:r>
              <a:rPr lang="sv-SE" dirty="0"/>
              <a:t>ekonomiskt utsatta</a:t>
            </a:r>
          </a:p>
          <a:p>
            <a:pPr marL="685800" indent="-685800">
              <a:buFont typeface="Arial" panose="020B0604020202020204" pitchFamily="34" charset="0"/>
              <a:buChar char="•"/>
            </a:pPr>
            <a:r>
              <a:rPr lang="sv-SE" dirty="0"/>
              <a:t>personer som kan riskera att utsättas för diskriminering</a:t>
            </a:r>
          </a:p>
          <a:p>
            <a:pPr>
              <a:spcAft>
                <a:spcPts val="1200"/>
              </a:spcAft>
            </a:pPr>
            <a:endParaRPr lang="sv-SE" dirty="0"/>
          </a:p>
        </p:txBody>
      </p:sp>
      <p:sp>
        <p:nvSpPr>
          <p:cNvPr id="4" name="textruta 3">
            <a:extLst>
              <a:ext uri="{FF2B5EF4-FFF2-40B4-BE49-F238E27FC236}">
                <a16:creationId xmlns:a16="http://schemas.microsoft.com/office/drawing/2014/main" id="{D83857A6-343E-B9A3-415F-DBA204CE504B}"/>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30 f.</a:t>
            </a:r>
          </a:p>
        </p:txBody>
      </p:sp>
    </p:spTree>
    <p:extLst>
      <p:ext uri="{BB962C8B-B14F-4D97-AF65-F5344CB8AC3E}">
        <p14:creationId xmlns:p14="http://schemas.microsoft.com/office/powerpoint/2010/main" val="169253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3BDAD">
            <a:alpha val="30000"/>
          </a:srgb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1668D3-1686-7032-F66D-FFD98014C498}"/>
              </a:ext>
            </a:extLst>
          </p:cNvPr>
          <p:cNvSpPr>
            <a:spLocks noGrp="1"/>
          </p:cNvSpPr>
          <p:nvPr>
            <p:ph type="title"/>
          </p:nvPr>
        </p:nvSpPr>
        <p:spPr>
          <a:xfrm>
            <a:off x="1382712" y="854075"/>
            <a:ext cx="17338675" cy="2185987"/>
          </a:xfrm>
        </p:spPr>
        <p:txBody>
          <a:bodyPr/>
          <a:lstStyle/>
          <a:p>
            <a:r>
              <a:rPr lang="sv-SE" dirty="0"/>
              <a:t>Innehåll</a:t>
            </a:r>
          </a:p>
        </p:txBody>
      </p:sp>
      <p:sp>
        <p:nvSpPr>
          <p:cNvPr id="7" name="Content Placeholder 2">
            <a:extLst>
              <a:ext uri="{FF2B5EF4-FFF2-40B4-BE49-F238E27FC236}">
                <a16:creationId xmlns:a16="http://schemas.microsoft.com/office/drawing/2014/main" id="{1BF11DA6-AC17-8D69-BCD3-C0055A3F711A}"/>
              </a:ext>
            </a:extLst>
          </p:cNvPr>
          <p:cNvSpPr>
            <a:spLocks noGrp="1"/>
          </p:cNvSpPr>
          <p:nvPr>
            <p:ph idx="1"/>
          </p:nvPr>
        </p:nvSpPr>
        <p:spPr>
          <a:xfrm>
            <a:off x="1382712" y="2911475"/>
            <a:ext cx="12877799" cy="7177088"/>
          </a:xfrm>
        </p:spPr>
        <p:txBody>
          <a:bodyPr>
            <a:normAutofit/>
          </a:bodyPr>
          <a:lstStyle/>
          <a:p>
            <a:pPr marL="742950" indent="-742950">
              <a:spcBef>
                <a:spcPts val="0"/>
              </a:spcBef>
              <a:spcAft>
                <a:spcPts val="1200"/>
              </a:spcAft>
              <a:buAutoNum type="arabicPeriod"/>
            </a:pPr>
            <a:r>
              <a:rPr lang="sv-SE" sz="4000" dirty="0"/>
              <a:t>Varför finns etikprövning?</a:t>
            </a:r>
          </a:p>
          <a:p>
            <a:pPr marL="742950" indent="-742950">
              <a:spcBef>
                <a:spcPts val="0"/>
              </a:spcBef>
              <a:spcAft>
                <a:spcPts val="1200"/>
              </a:spcAft>
              <a:buFontTx/>
              <a:buAutoNum type="arabicPeriod"/>
            </a:pPr>
            <a:r>
              <a:rPr lang="sv-SE" sz="4000" dirty="0"/>
              <a:t>När behöver jag etikpröva?</a:t>
            </a:r>
          </a:p>
          <a:p>
            <a:pPr marL="742950" indent="-742950">
              <a:spcBef>
                <a:spcPts val="0"/>
              </a:spcBef>
              <a:spcAft>
                <a:spcPts val="1200"/>
              </a:spcAft>
              <a:buFontTx/>
              <a:buAutoNum type="arabicPeriod"/>
            </a:pPr>
            <a:r>
              <a:rPr lang="sv-SE" sz="4000" dirty="0"/>
              <a:t>Utgångspunkter för prövningen.</a:t>
            </a:r>
          </a:p>
          <a:p>
            <a:pPr marL="742950" indent="-742950">
              <a:spcBef>
                <a:spcPts val="0"/>
              </a:spcBef>
              <a:spcAft>
                <a:spcPts val="1200"/>
              </a:spcAft>
              <a:buFontTx/>
              <a:buAutoNum type="arabicPeriod"/>
            </a:pPr>
            <a:r>
              <a:rPr lang="sv-SE" sz="4000" dirty="0"/>
              <a:t>Vad behöver jag tänka på när jag ansöker </a:t>
            </a:r>
            <a:br>
              <a:rPr lang="sv-SE" sz="4000" dirty="0"/>
            </a:br>
            <a:r>
              <a:rPr lang="sv-SE" sz="4000" dirty="0"/>
              <a:t>om etikprövning?</a:t>
            </a:r>
          </a:p>
          <a:p>
            <a:pPr marL="742950" indent="-742950">
              <a:spcBef>
                <a:spcPts val="0"/>
              </a:spcBef>
              <a:spcAft>
                <a:spcPts val="1200"/>
              </a:spcAft>
              <a:buAutoNum type="arabicPeriod"/>
            </a:pPr>
            <a:r>
              <a:rPr lang="sv-SE" sz="4000" dirty="0"/>
              <a:t>Efter beslut.</a:t>
            </a:r>
          </a:p>
          <a:p>
            <a:pPr marL="742950" indent="-742950">
              <a:spcBef>
                <a:spcPts val="0"/>
              </a:spcBef>
              <a:spcAft>
                <a:spcPts val="1200"/>
              </a:spcAft>
              <a:buAutoNum type="arabicPeriod"/>
            </a:pPr>
            <a:r>
              <a:rPr lang="sv-SE" sz="4000" dirty="0"/>
              <a:t>Visste du att …	</a:t>
            </a:r>
          </a:p>
        </p:txBody>
      </p:sp>
    </p:spTree>
    <p:extLst>
      <p:ext uri="{BB962C8B-B14F-4D97-AF65-F5344CB8AC3E}">
        <p14:creationId xmlns:p14="http://schemas.microsoft.com/office/powerpoint/2010/main" val="1067149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klädsel, inomhus, fönster&#10;&#10;Automatiskt genererad beskrivning">
            <a:extLst>
              <a:ext uri="{FF2B5EF4-FFF2-40B4-BE49-F238E27FC236}">
                <a16:creationId xmlns:a16="http://schemas.microsoft.com/office/drawing/2014/main" id="{994F824B-E6BD-4B58-F794-C1A0DBC86E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20104100" cy="11309351"/>
          </a:xfrm>
          <a:prstGeom prst="rect">
            <a:avLst/>
          </a:prstGeom>
        </p:spPr>
      </p:pic>
      <p:sp>
        <p:nvSpPr>
          <p:cNvPr id="2" name="Rubrik 1">
            <a:extLst>
              <a:ext uri="{FF2B5EF4-FFF2-40B4-BE49-F238E27FC236}">
                <a16:creationId xmlns:a16="http://schemas.microsoft.com/office/drawing/2014/main" id="{3BFF42CB-0FC7-F469-38C0-4D5E042D49D5}"/>
              </a:ext>
            </a:extLst>
          </p:cNvPr>
          <p:cNvSpPr>
            <a:spLocks noGrp="1"/>
          </p:cNvSpPr>
          <p:nvPr>
            <p:ph type="title"/>
          </p:nvPr>
        </p:nvSpPr>
        <p:spPr>
          <a:xfrm>
            <a:off x="1080000" y="1080000"/>
            <a:ext cx="17338675" cy="2185987"/>
          </a:xfrm>
        </p:spPr>
        <p:txBody>
          <a:bodyPr anchor="t">
            <a:normAutofit/>
          </a:bodyPr>
          <a:lstStyle/>
          <a:p>
            <a:r>
              <a:rPr lang="sv-SE" sz="4800" b="0" dirty="0"/>
              <a:t>Informerat samtycke</a:t>
            </a:r>
          </a:p>
        </p:txBody>
      </p:sp>
      <p:sp>
        <p:nvSpPr>
          <p:cNvPr id="5" name="textruta 4">
            <a:extLst>
              <a:ext uri="{FF2B5EF4-FFF2-40B4-BE49-F238E27FC236}">
                <a16:creationId xmlns:a16="http://schemas.microsoft.com/office/drawing/2014/main" id="{EA739AAF-23EF-456C-99B9-4D64955288B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36 </a:t>
            </a:r>
            <a:r>
              <a:rPr lang="sv-SE" dirty="0" err="1"/>
              <a:t>ff</a:t>
            </a:r>
            <a:endParaRPr lang="sv-SE" dirty="0"/>
          </a:p>
        </p:txBody>
      </p:sp>
    </p:spTree>
    <p:extLst>
      <p:ext uri="{BB962C8B-B14F-4D97-AF65-F5344CB8AC3E}">
        <p14:creationId xmlns:p14="http://schemas.microsoft.com/office/powerpoint/2010/main" val="2694312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Människoansikte, klädsel, person, vägg&#10;&#10;Automatiskt genererad beskrivning">
            <a:extLst>
              <a:ext uri="{FF2B5EF4-FFF2-40B4-BE49-F238E27FC236}">
                <a16:creationId xmlns:a16="http://schemas.microsoft.com/office/drawing/2014/main" id="{F2523261-065A-1838-9FC4-615B9903CE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20339049" cy="11309351"/>
          </a:xfrm>
          <a:prstGeom prst="rect">
            <a:avLst/>
          </a:prstGeom>
        </p:spPr>
      </p:pic>
      <p:sp>
        <p:nvSpPr>
          <p:cNvPr id="2" name="Rubrik 1">
            <a:extLst>
              <a:ext uri="{FF2B5EF4-FFF2-40B4-BE49-F238E27FC236}">
                <a16:creationId xmlns:a16="http://schemas.microsoft.com/office/drawing/2014/main" id="{3BFF42CB-0FC7-F469-38C0-4D5E042D49D5}"/>
              </a:ext>
            </a:extLst>
          </p:cNvPr>
          <p:cNvSpPr>
            <a:spLocks noGrp="1"/>
          </p:cNvSpPr>
          <p:nvPr>
            <p:ph type="title"/>
          </p:nvPr>
        </p:nvSpPr>
        <p:spPr>
          <a:xfrm>
            <a:off x="1080000" y="1080000"/>
            <a:ext cx="17338675" cy="2185987"/>
          </a:xfrm>
        </p:spPr>
        <p:txBody>
          <a:bodyPr anchor="t">
            <a:normAutofit/>
          </a:bodyPr>
          <a:lstStyle/>
          <a:p>
            <a:r>
              <a:rPr lang="sv-SE" sz="4800" b="0" dirty="0"/>
              <a:t>Informationen till forskningspersonerna</a:t>
            </a:r>
          </a:p>
        </p:txBody>
      </p:sp>
      <p:grpSp>
        <p:nvGrpSpPr>
          <p:cNvPr id="5" name="Grupp 4">
            <a:extLst>
              <a:ext uri="{FF2B5EF4-FFF2-40B4-BE49-F238E27FC236}">
                <a16:creationId xmlns:a16="http://schemas.microsoft.com/office/drawing/2014/main" id="{E34E9D5B-905D-5EA3-DECD-F0C4D5B0C9FF}"/>
              </a:ext>
            </a:extLst>
          </p:cNvPr>
          <p:cNvGrpSpPr/>
          <p:nvPr/>
        </p:nvGrpSpPr>
        <p:grpSpPr>
          <a:xfrm>
            <a:off x="14944558" y="9769476"/>
            <a:ext cx="5394492" cy="1784350"/>
            <a:chOff x="14944558" y="9769476"/>
            <a:chExt cx="5394492" cy="1784350"/>
          </a:xfrm>
        </p:grpSpPr>
        <p:sp>
          <p:nvSpPr>
            <p:cNvPr id="4" name="Ellips 3">
              <a:extLst>
                <a:ext uri="{FF2B5EF4-FFF2-40B4-BE49-F238E27FC236}">
                  <a16:creationId xmlns:a16="http://schemas.microsoft.com/office/drawing/2014/main" id="{71360C2D-B20E-DFBB-20D5-E3782446CDE5}"/>
                </a:ext>
              </a:extLst>
            </p:cNvPr>
            <p:cNvSpPr/>
            <p:nvPr/>
          </p:nvSpPr>
          <p:spPr>
            <a:xfrm>
              <a:off x="16910050" y="9769476"/>
              <a:ext cx="3429000" cy="1784350"/>
            </a:xfrm>
            <a:prstGeom prst="ellipse">
              <a:avLst/>
            </a:prstGeom>
            <a:solidFill>
              <a:schemeClr val="bg1">
                <a:alpha val="37000"/>
              </a:schemeClr>
            </a:solidFill>
            <a:ln>
              <a:noFill/>
            </a:ln>
            <a:effectLst>
              <a:softEdge rad="37884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53542241-B3CA-75F0-9189-793C57CA5796}"/>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36 </a:t>
              </a:r>
              <a:r>
                <a:rPr lang="sv-SE" dirty="0" err="1"/>
                <a:t>ff</a:t>
              </a:r>
              <a:endParaRPr lang="sv-SE" dirty="0"/>
            </a:p>
          </p:txBody>
        </p:sp>
      </p:grpSp>
    </p:spTree>
    <p:extLst>
      <p:ext uri="{BB962C8B-B14F-4D97-AF65-F5344CB8AC3E}">
        <p14:creationId xmlns:p14="http://schemas.microsoft.com/office/powerpoint/2010/main" val="576801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Vad ska informationen </a:t>
            </a:r>
            <a:br>
              <a:rPr lang="sv-SE" dirty="0"/>
            </a:br>
            <a:r>
              <a:rPr lang="sv-SE" dirty="0"/>
              <a:t>innehålla?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766756"/>
            <a:ext cx="10363200" cy="7177088"/>
          </a:xfrm>
        </p:spPr>
        <p:txBody>
          <a:bodyPr>
            <a:normAutofit fontScale="92500"/>
          </a:bodyPr>
          <a:lstStyle/>
          <a:p>
            <a:pPr marL="685800" indent="-685800">
              <a:buFont typeface="Arial" panose="020B0604020202020204" pitchFamily="34" charset="0"/>
              <a:buChar char="•"/>
            </a:pPr>
            <a:r>
              <a:rPr lang="sv-SE" b="0" i="0" dirty="0">
                <a:solidFill>
                  <a:srgbClr val="1B1B1B"/>
                </a:solidFill>
                <a:effectLst/>
              </a:rPr>
              <a:t>Den övergripande planen för forskningen</a:t>
            </a:r>
          </a:p>
          <a:p>
            <a:pPr marL="685800" indent="-685800">
              <a:buFont typeface="Arial" panose="020B0604020202020204" pitchFamily="34" charset="0"/>
              <a:buChar char="•"/>
            </a:pPr>
            <a:r>
              <a:rPr lang="sv-SE" b="0" i="0" dirty="0">
                <a:solidFill>
                  <a:srgbClr val="1B1B1B"/>
                </a:solidFill>
                <a:effectLst/>
              </a:rPr>
              <a:t>Syftet med forskningen</a:t>
            </a:r>
          </a:p>
          <a:p>
            <a:pPr marL="685800" indent="-685800">
              <a:buFont typeface="Arial" panose="020B0604020202020204" pitchFamily="34" charset="0"/>
              <a:buChar char="•"/>
            </a:pPr>
            <a:r>
              <a:rPr lang="sv-SE" b="0" i="0" dirty="0">
                <a:solidFill>
                  <a:srgbClr val="1B1B1B"/>
                </a:solidFill>
                <a:effectLst/>
              </a:rPr>
              <a:t>De metoder som kommer att användas</a:t>
            </a:r>
          </a:p>
          <a:p>
            <a:pPr marL="685800" indent="-685800">
              <a:buFont typeface="Arial" panose="020B0604020202020204" pitchFamily="34" charset="0"/>
              <a:buChar char="•"/>
            </a:pPr>
            <a:r>
              <a:rPr lang="sv-SE" b="0" i="0" dirty="0">
                <a:solidFill>
                  <a:srgbClr val="1B1B1B"/>
                </a:solidFill>
                <a:effectLst/>
              </a:rPr>
              <a:t>De följder och risker som forskningen kan medföra</a:t>
            </a:r>
          </a:p>
          <a:p>
            <a:pPr marL="685800" indent="-685800">
              <a:buFont typeface="Arial" panose="020B0604020202020204" pitchFamily="34" charset="0"/>
              <a:buChar char="•"/>
            </a:pPr>
            <a:r>
              <a:rPr lang="sv-SE" dirty="0">
                <a:solidFill>
                  <a:srgbClr val="1B1B1B"/>
                </a:solidFill>
              </a:rPr>
              <a:t>V</a:t>
            </a:r>
            <a:r>
              <a:rPr lang="sv-SE" b="0" i="0" dirty="0">
                <a:solidFill>
                  <a:srgbClr val="1B1B1B"/>
                </a:solidFill>
                <a:effectLst/>
              </a:rPr>
              <a:t>em som är forskningshuvudman</a:t>
            </a:r>
          </a:p>
          <a:p>
            <a:pPr marL="685800" indent="-685800">
              <a:buFont typeface="Arial" panose="020B0604020202020204" pitchFamily="34" charset="0"/>
              <a:buChar char="•"/>
            </a:pPr>
            <a:r>
              <a:rPr lang="sv-SE" dirty="0">
                <a:solidFill>
                  <a:srgbClr val="1B1B1B"/>
                </a:solidFill>
              </a:rPr>
              <a:t>A</a:t>
            </a:r>
            <a:r>
              <a:rPr lang="sv-SE" b="0" i="0" dirty="0">
                <a:solidFill>
                  <a:srgbClr val="1B1B1B"/>
                </a:solidFill>
                <a:effectLst/>
              </a:rPr>
              <a:t>tt deltagande i forskningen är frivilligt</a:t>
            </a:r>
          </a:p>
          <a:p>
            <a:pPr marL="685800" indent="-685800">
              <a:buFont typeface="Arial" panose="020B0604020202020204" pitchFamily="34" charset="0"/>
              <a:buChar char="•"/>
            </a:pPr>
            <a:r>
              <a:rPr lang="sv-SE" b="0" i="0" dirty="0">
                <a:solidFill>
                  <a:srgbClr val="1B1B1B"/>
                </a:solidFill>
                <a:effectLst/>
              </a:rPr>
              <a:t>Forskningspersonens rätt att när som helst avbryta sin medverkan</a:t>
            </a:r>
            <a:endParaRPr lang="sv-SE" dirty="0"/>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36 ff.</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16§</a:t>
            </a:r>
          </a:p>
        </p:txBody>
      </p:sp>
    </p:spTree>
    <p:extLst>
      <p:ext uri="{BB962C8B-B14F-4D97-AF65-F5344CB8AC3E}">
        <p14:creationId xmlns:p14="http://schemas.microsoft.com/office/powerpoint/2010/main" val="3092663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normAutofit/>
          </a:bodyPr>
          <a:lstStyle/>
          <a:p>
            <a:r>
              <a:rPr lang="sv-SE" dirty="0"/>
              <a:t>Det informerade samtycket ska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963862"/>
            <a:ext cx="10363200" cy="7764719"/>
          </a:xfrm>
        </p:spPr>
        <p:txBody>
          <a:bodyPr>
            <a:normAutofit fontScale="92500" lnSpcReduction="10000"/>
          </a:bodyPr>
          <a:lstStyle/>
          <a:p>
            <a:pPr marL="685800" indent="-685800">
              <a:spcAft>
                <a:spcPts val="1200"/>
              </a:spcAft>
              <a:buFont typeface="Arial" panose="020B0604020202020204" pitchFamily="34" charset="0"/>
              <a:buChar char="•"/>
            </a:pPr>
            <a:r>
              <a:rPr lang="sv-SE" dirty="0"/>
              <a:t>vara frivilligt</a:t>
            </a:r>
          </a:p>
          <a:p>
            <a:pPr marL="685800" indent="-685800">
              <a:spcAft>
                <a:spcPts val="1200"/>
              </a:spcAft>
              <a:buFont typeface="Arial" panose="020B0604020202020204" pitchFamily="34" charset="0"/>
              <a:buChar char="•"/>
            </a:pPr>
            <a:r>
              <a:rPr lang="sv-SE" dirty="0"/>
              <a:t>vara uttryckligt </a:t>
            </a:r>
          </a:p>
          <a:p>
            <a:pPr marL="685800" indent="-685800">
              <a:spcAft>
                <a:spcPts val="1200"/>
              </a:spcAft>
              <a:buFont typeface="Arial" panose="020B0604020202020204" pitchFamily="34" charset="0"/>
              <a:buChar char="•"/>
            </a:pPr>
            <a:r>
              <a:rPr lang="sv-SE" dirty="0"/>
              <a:t>preciserat till en viss forskningsstudie </a:t>
            </a:r>
          </a:p>
          <a:p>
            <a:pPr marL="685800" indent="-685800">
              <a:spcAft>
                <a:spcPts val="1200"/>
              </a:spcAft>
              <a:buFont typeface="Arial" panose="020B0604020202020204" pitchFamily="34" charset="0"/>
              <a:buChar char="•"/>
            </a:pPr>
            <a:r>
              <a:rPr lang="sv-SE" dirty="0"/>
              <a:t>hämtas in innan en undersökning påbörjas</a:t>
            </a:r>
          </a:p>
          <a:p>
            <a:pPr>
              <a:spcAft>
                <a:spcPts val="1200"/>
              </a:spcAft>
            </a:pPr>
            <a:r>
              <a:rPr lang="sv-SE" dirty="0"/>
              <a:t/>
            </a:r>
            <a:br>
              <a:rPr lang="sv-SE" dirty="0"/>
            </a:br>
            <a:r>
              <a:rPr lang="sv-SE" dirty="0"/>
              <a:t>Samtycket måste dokumenteras</a:t>
            </a:r>
            <a:br>
              <a:rPr lang="sv-SE" dirty="0"/>
            </a:br>
            <a:r>
              <a:rPr lang="sv-SE" dirty="0"/>
              <a:t/>
            </a:r>
            <a:br>
              <a:rPr lang="sv-SE" dirty="0"/>
            </a:br>
            <a:r>
              <a:rPr lang="sv-SE" dirty="0"/>
              <a:t>Ett samtycke får när som helst tas tillbaka med omedelbar verkan</a:t>
            </a:r>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37 f.</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17§</a:t>
            </a:r>
          </a:p>
        </p:txBody>
      </p:sp>
    </p:spTree>
    <p:extLst>
      <p:ext uri="{BB962C8B-B14F-4D97-AF65-F5344CB8AC3E}">
        <p14:creationId xmlns:p14="http://schemas.microsoft.com/office/powerpoint/2010/main" val="1140700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normAutofit/>
          </a:bodyPr>
          <a:lstStyle/>
          <a:p>
            <a:r>
              <a:rPr lang="sv-SE" dirty="0"/>
              <a:t>Barn och ungdomar</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963862"/>
            <a:ext cx="10363200" cy="7764719"/>
          </a:xfrm>
        </p:spPr>
        <p:txBody>
          <a:bodyPr>
            <a:normAutofit fontScale="92500" lnSpcReduction="10000"/>
          </a:bodyPr>
          <a:lstStyle/>
          <a:p>
            <a:pPr marL="685800" indent="-685800">
              <a:buFont typeface="Arial" panose="020B0604020202020204" pitchFamily="34" charset="0"/>
              <a:buChar char="•"/>
            </a:pPr>
            <a:r>
              <a:rPr lang="sv-SE" dirty="0"/>
              <a:t>För barn under 15 år lämnar vårdnadshavare samtycke.</a:t>
            </a:r>
          </a:p>
          <a:p>
            <a:pPr marL="685800" indent="-685800">
              <a:buFont typeface="Arial" panose="020B0604020202020204" pitchFamily="34" charset="0"/>
              <a:buChar char="•"/>
            </a:pPr>
            <a:endParaRPr lang="sv-SE" dirty="0"/>
          </a:p>
          <a:p>
            <a:pPr marL="685800" indent="-685800">
              <a:buFont typeface="Arial" panose="020B0604020202020204" pitchFamily="34" charset="0"/>
              <a:buChar char="•"/>
            </a:pPr>
            <a:r>
              <a:rPr lang="sv-SE" dirty="0"/>
              <a:t>Ungdomar som fyllt 15 år men inte 18 år lämnar eget samtycke </a:t>
            </a:r>
            <a:r>
              <a:rPr lang="sv-SE" sz="4800" dirty="0"/>
              <a:t>om de inser vad forskningen innebär för dem.</a:t>
            </a:r>
          </a:p>
          <a:p>
            <a:pPr marL="685800" indent="-685800">
              <a:buFont typeface="Arial" panose="020B0604020202020204" pitchFamily="34" charset="0"/>
              <a:buChar char="•"/>
            </a:pPr>
            <a:endParaRPr lang="sv-SE" dirty="0">
              <a:solidFill>
                <a:srgbClr val="1B1B1B"/>
              </a:solidFill>
            </a:endParaRPr>
          </a:p>
          <a:p>
            <a:pPr marL="685800" indent="-685800">
              <a:buFont typeface="Arial" panose="020B0604020202020204" pitchFamily="34" charset="0"/>
              <a:buChar char="•"/>
            </a:pPr>
            <a:r>
              <a:rPr lang="sv-SE" dirty="0"/>
              <a:t>Barn måste också informeras och få möjlighet att motsätta sig forskningen. </a:t>
            </a:r>
            <a:r>
              <a:rPr lang="sv-SE" dirty="0">
                <a:solidFill>
                  <a:srgbClr val="1B1B1B"/>
                </a:solidFill>
              </a:rPr>
              <a:t>Informationen måste anpassas efter ålder och mognad.</a:t>
            </a:r>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39</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18§</a:t>
            </a:r>
          </a:p>
        </p:txBody>
      </p:sp>
    </p:spTree>
    <p:extLst>
      <p:ext uri="{BB962C8B-B14F-4D97-AF65-F5344CB8AC3E}">
        <p14:creationId xmlns:p14="http://schemas.microsoft.com/office/powerpoint/2010/main" val="2493508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normAutofit/>
          </a:bodyPr>
          <a:lstStyle/>
          <a:p>
            <a:r>
              <a:rPr lang="sv-SE" dirty="0">
                <a:solidFill>
                  <a:srgbClr val="1B1B1B"/>
                </a:solidFill>
              </a:rPr>
              <a:t>Personer med begränsad </a:t>
            </a:r>
            <a:br>
              <a:rPr lang="sv-SE" dirty="0">
                <a:solidFill>
                  <a:srgbClr val="1B1B1B"/>
                </a:solidFill>
              </a:rPr>
            </a:br>
            <a:r>
              <a:rPr lang="sv-SE" dirty="0">
                <a:solidFill>
                  <a:srgbClr val="1B1B1B"/>
                </a:solidFill>
              </a:rPr>
              <a:t>beslutsförmåga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963862"/>
            <a:ext cx="10363200" cy="7764719"/>
          </a:xfrm>
        </p:spPr>
        <p:txBody>
          <a:bodyPr>
            <a:normAutofit fontScale="77500" lnSpcReduction="20000"/>
          </a:bodyPr>
          <a:lstStyle/>
          <a:p>
            <a:pPr marL="685800" indent="-685800">
              <a:buFont typeface="Arial" panose="020B0604020202020204" pitchFamily="34" charset="0"/>
              <a:buChar char="•"/>
            </a:pPr>
            <a:r>
              <a:rPr lang="sv-SE" dirty="0"/>
              <a:t>För personer med begränsad beslutsförmåga, exempelvis på grund av sjukdom, försvagat hälsotillstånd eller psykisk störning, behöver du beakta särskilda bestämmelser i 20-22 §§. </a:t>
            </a:r>
          </a:p>
          <a:p>
            <a:endParaRPr lang="sv-SE" dirty="0"/>
          </a:p>
          <a:p>
            <a:pPr marL="685800" indent="-685800">
              <a:buFont typeface="Arial" panose="020B0604020202020204" pitchFamily="34" charset="0"/>
              <a:buChar char="•"/>
            </a:pPr>
            <a:r>
              <a:rPr lang="sv-SE" dirty="0"/>
              <a:t>Forskning får bara utföras under vissa särskilda förutsättningar.</a:t>
            </a:r>
            <a:br>
              <a:rPr lang="sv-SE" dirty="0"/>
            </a:br>
            <a:endParaRPr lang="sv-SE" dirty="0"/>
          </a:p>
          <a:p>
            <a:pPr marL="685800" indent="-685800">
              <a:buFont typeface="Arial" panose="020B0604020202020204" pitchFamily="34" charset="0"/>
              <a:buChar char="•"/>
            </a:pPr>
            <a:r>
              <a:rPr lang="sv-SE" dirty="0"/>
              <a:t>Samråd måste ske</a:t>
            </a:r>
            <a:r>
              <a:rPr lang="sv-SE" dirty="0">
                <a:solidFill>
                  <a:srgbClr val="1B1B1B"/>
                </a:solidFill>
              </a:rPr>
              <a:t> innan forskningen får påbörjas</a:t>
            </a:r>
            <a:r>
              <a:rPr lang="sv-SE" dirty="0"/>
              <a:t>.</a:t>
            </a:r>
          </a:p>
          <a:p>
            <a:endParaRPr lang="sv-SE" dirty="0"/>
          </a:p>
          <a:p>
            <a:pPr marL="685800" indent="-685800">
              <a:buFont typeface="Arial" panose="020B0604020202020204" pitchFamily="34" charset="0"/>
              <a:buChar char="•"/>
            </a:pPr>
            <a:r>
              <a:rPr lang="sv-SE" dirty="0"/>
              <a:t>Personen själv måste informeras och få möjlighet att motsätta sig forskningen. Informationen måste anpassas utifrån personens förutsättningar. </a:t>
            </a:r>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40</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20§</a:t>
            </a:r>
          </a:p>
        </p:txBody>
      </p:sp>
    </p:spTree>
    <p:extLst>
      <p:ext uri="{BB962C8B-B14F-4D97-AF65-F5344CB8AC3E}">
        <p14:creationId xmlns:p14="http://schemas.microsoft.com/office/powerpoint/2010/main" val="3348248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04539F-A9D7-B2A1-04A8-49CE9DB33022}"/>
              </a:ext>
            </a:extLst>
          </p:cNvPr>
          <p:cNvSpPr>
            <a:spLocks noGrp="1"/>
          </p:cNvSpPr>
          <p:nvPr>
            <p:ph type="ctrTitle"/>
          </p:nvPr>
        </p:nvSpPr>
        <p:spPr>
          <a:xfrm>
            <a:off x="1901031" y="4902200"/>
            <a:ext cx="16302037" cy="1504950"/>
          </a:xfrm>
        </p:spPr>
        <p:txBody>
          <a:bodyPr>
            <a:normAutofit fontScale="90000"/>
          </a:bodyPr>
          <a:lstStyle/>
          <a:p>
            <a:r>
              <a:rPr lang="sv-SE" dirty="0"/>
              <a:t>4. Vad behöver jag tänka på när jag ansöker om etikprövning?</a:t>
            </a:r>
          </a:p>
        </p:txBody>
      </p:sp>
    </p:spTree>
    <p:extLst>
      <p:ext uri="{BB962C8B-B14F-4D97-AF65-F5344CB8AC3E}">
        <p14:creationId xmlns:p14="http://schemas.microsoft.com/office/powerpoint/2010/main" val="1072690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 klädsel, inomhus, bärbar dator&#10;&#10;Automatiskt genererad beskrivning">
            <a:extLst>
              <a:ext uri="{FF2B5EF4-FFF2-40B4-BE49-F238E27FC236}">
                <a16:creationId xmlns:a16="http://schemas.microsoft.com/office/drawing/2014/main" id="{588A9C5E-E326-6202-AAC3-0D94AB3F98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550" y="2020"/>
            <a:ext cx="20186650" cy="11307330"/>
          </a:xfrm>
          <a:prstGeom prst="rect">
            <a:avLst/>
          </a:prstGeom>
        </p:spPr>
      </p:pic>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080000" y="1080000"/>
            <a:ext cx="9144000" cy="6366597"/>
          </a:xfrm>
        </p:spPr>
        <p:txBody>
          <a:bodyPr>
            <a:normAutofit/>
          </a:bodyPr>
          <a:lstStyle/>
          <a:p>
            <a:r>
              <a:rPr lang="sv-SE" dirty="0">
                <a:solidFill>
                  <a:schemeClr val="bg1"/>
                </a:solidFill>
              </a:rPr>
              <a:t>Ansökan görs i Ethix</a:t>
            </a:r>
          </a:p>
        </p:txBody>
      </p:sp>
      <p:sp>
        <p:nvSpPr>
          <p:cNvPr id="4" name="textruta 3">
            <a:extLst>
              <a:ext uri="{FF2B5EF4-FFF2-40B4-BE49-F238E27FC236}">
                <a16:creationId xmlns:a16="http://schemas.microsoft.com/office/drawing/2014/main" id="{1EBDEF61-F7E3-0CC2-8146-81B89213C852}"/>
              </a:ext>
            </a:extLst>
          </p:cNvPr>
          <p:cNvSpPr txBox="1"/>
          <p:nvPr/>
        </p:nvSpPr>
        <p:spPr>
          <a:xfrm>
            <a:off x="14944558" y="10302875"/>
            <a:ext cx="4648200" cy="369332"/>
          </a:xfrm>
          <a:prstGeom prst="rect">
            <a:avLst/>
          </a:prstGeom>
          <a:noFill/>
        </p:spPr>
        <p:txBody>
          <a:bodyPr wrap="square" rtlCol="0">
            <a:spAutoFit/>
          </a:bodyPr>
          <a:lstStyle/>
          <a:p>
            <a:pPr algn="r"/>
            <a:r>
              <a:rPr lang="sv-SE" dirty="0">
                <a:solidFill>
                  <a:schemeClr val="bg1"/>
                </a:solidFill>
              </a:rPr>
              <a:t>Vägledningen sid 105 ff.</a:t>
            </a:r>
          </a:p>
        </p:txBody>
      </p:sp>
    </p:spTree>
    <p:extLst>
      <p:ext uri="{BB962C8B-B14F-4D97-AF65-F5344CB8AC3E}">
        <p14:creationId xmlns:p14="http://schemas.microsoft.com/office/powerpoint/2010/main" val="2589206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Forskningshuvudmannen ansvarar</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08050" y="2963862"/>
            <a:ext cx="14036508" cy="6979982"/>
          </a:xfrm>
        </p:spPr>
        <p:txBody>
          <a:bodyPr>
            <a:normAutofit/>
          </a:bodyPr>
          <a:lstStyle/>
          <a:p>
            <a:pPr marL="685800" indent="-685800">
              <a:spcAft>
                <a:spcPts val="1800"/>
              </a:spcAft>
              <a:buFont typeface="Arial" panose="020B0604020202020204" pitchFamily="34" charset="0"/>
              <a:buChar char="•"/>
            </a:pPr>
            <a:r>
              <a:rPr lang="sv-SE" dirty="0"/>
              <a:t>Forskningshuvudmannen är sökande i våra ärenden </a:t>
            </a:r>
          </a:p>
          <a:p>
            <a:pPr marL="685800" indent="-685800">
              <a:spcAft>
                <a:spcPts val="1800"/>
              </a:spcAft>
              <a:buFont typeface="Arial" panose="020B0604020202020204" pitchFamily="34" charset="0"/>
              <a:buChar char="•"/>
            </a:pPr>
            <a:r>
              <a:rPr lang="sv-SE" dirty="0"/>
              <a:t>Så snart en del av arbetet i ett forskningsprojekt genomförs inom en huvudmans verksamhet innebär det att huvudmannen medverkar i projektet</a:t>
            </a:r>
          </a:p>
          <a:p>
            <a:pPr marL="685800" indent="-685800">
              <a:spcAft>
                <a:spcPts val="1800"/>
              </a:spcAft>
              <a:buFont typeface="Arial" panose="020B0604020202020204" pitchFamily="34" charset="0"/>
              <a:buChar char="•"/>
            </a:pPr>
            <a:r>
              <a:rPr lang="sv-SE" dirty="0"/>
              <a:t>Det kan vara flera huvudmän</a:t>
            </a:r>
          </a:p>
          <a:p>
            <a:pPr marL="685800" indent="-685800">
              <a:spcAft>
                <a:spcPts val="1800"/>
              </a:spcAft>
              <a:buFont typeface="Arial" panose="020B0604020202020204" pitchFamily="34" charset="0"/>
              <a:buChar char="•"/>
            </a:pPr>
            <a:r>
              <a:rPr lang="sv-SE" dirty="0"/>
              <a:t>Endast en huvudman ansöker om etikprövning</a:t>
            </a:r>
          </a:p>
        </p:txBody>
      </p:sp>
      <p:sp>
        <p:nvSpPr>
          <p:cNvPr id="5" name="textruta 4">
            <a:extLst>
              <a:ext uri="{FF2B5EF4-FFF2-40B4-BE49-F238E27FC236}">
                <a16:creationId xmlns:a16="http://schemas.microsoft.com/office/drawing/2014/main" id="{6EEE6E99-D023-7D39-6D8B-98D48C9FF571}"/>
              </a:ext>
            </a:extLst>
          </p:cNvPr>
          <p:cNvSpPr txBox="1"/>
          <p:nvPr/>
        </p:nvSpPr>
        <p:spPr>
          <a:xfrm>
            <a:off x="14944558" y="10302875"/>
            <a:ext cx="4648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Vägledningen sid 110 f.</a:t>
            </a:r>
          </a:p>
        </p:txBody>
      </p:sp>
      <p:sp>
        <p:nvSpPr>
          <p:cNvPr id="6" name="Rubrik 1">
            <a:extLst>
              <a:ext uri="{FF2B5EF4-FFF2-40B4-BE49-F238E27FC236}">
                <a16:creationId xmlns:a16="http://schemas.microsoft.com/office/drawing/2014/main" id="{8729399D-F89B-DDF5-9C5C-A75733578D6B}"/>
              </a:ext>
            </a:extLst>
          </p:cNvPr>
          <p:cNvSpPr txBox="1">
            <a:spLocks/>
          </p:cNvSpPr>
          <p:nvPr/>
        </p:nvSpPr>
        <p:spPr>
          <a:xfrm>
            <a:off x="9823450" y="320675"/>
            <a:ext cx="91845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sv-SE" sz="40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057375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pic>
        <p:nvPicPr>
          <p:cNvPr id="4" name="Platshållare för innehåll 5" descr="En bild som visar Människoansikte, Människoskägg, person, person&#10;&#10;Automatiskt genererad beskrivning">
            <a:extLst>
              <a:ext uri="{FF2B5EF4-FFF2-40B4-BE49-F238E27FC236}">
                <a16:creationId xmlns:a16="http://schemas.microsoft.com/office/drawing/2014/main" id="{9B8DD4E7-BF42-F9B0-878B-658B98EEDE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19" r="30815"/>
          <a:stretch/>
        </p:blipFill>
        <p:spPr>
          <a:xfrm>
            <a:off x="10108009" y="0"/>
            <a:ext cx="9996092" cy="11309350"/>
          </a:xfrm>
          <a:prstGeom prst="rect">
            <a:avLst/>
          </a:prstGeom>
        </p:spPr>
      </p:pic>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136651" y="701675"/>
            <a:ext cx="8298872" cy="2185987"/>
          </a:xfrm>
        </p:spPr>
        <p:txBody>
          <a:bodyPr>
            <a:normAutofit/>
          </a:bodyPr>
          <a:lstStyle/>
          <a:p>
            <a:r>
              <a:rPr lang="sv-SE" sz="6000" dirty="0"/>
              <a:t>Ans</a:t>
            </a:r>
            <a:r>
              <a:rPr lang="sv-SE" dirty="0"/>
              <a:t>ökans innehåll</a:t>
            </a:r>
            <a:endParaRPr lang="sv-SE" sz="6000" dirty="0"/>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sz="half" idx="1"/>
          </p:nvPr>
        </p:nvSpPr>
        <p:spPr>
          <a:xfrm>
            <a:off x="1136651" y="2987675"/>
            <a:ext cx="8298872" cy="7177088"/>
          </a:xfrm>
        </p:spPr>
        <p:txBody>
          <a:bodyPr>
            <a:normAutofit/>
          </a:bodyPr>
          <a:lstStyle/>
          <a:p>
            <a:pPr marL="685800" indent="-685800">
              <a:spcAft>
                <a:spcPts val="1800"/>
              </a:spcAft>
              <a:buFont typeface="Arial" panose="020B0604020202020204" pitchFamily="34" charset="0"/>
              <a:buChar char="•"/>
            </a:pPr>
            <a:r>
              <a:rPr lang="sv-SE" dirty="0"/>
              <a:t>Beskriv det som planeras, och de forskningsetiska övervägandena, på ett sätt som är begripligt för en lekman</a:t>
            </a:r>
          </a:p>
          <a:p>
            <a:pPr marL="685800" indent="-685800">
              <a:spcAft>
                <a:spcPts val="1800"/>
              </a:spcAft>
              <a:buFont typeface="Arial" panose="020B0604020202020204" pitchFamily="34" charset="0"/>
              <a:buChar char="•"/>
            </a:pPr>
            <a:r>
              <a:rPr lang="sv-SE" dirty="0"/>
              <a:t>Hur har riskerna begränsats, och vilken beredskap finns för att hantera risker och etiska dilemman som kan uppstå?</a:t>
            </a:r>
          </a:p>
        </p:txBody>
      </p:sp>
      <p:sp>
        <p:nvSpPr>
          <p:cNvPr id="5" name="textruta 4">
            <a:extLst>
              <a:ext uri="{FF2B5EF4-FFF2-40B4-BE49-F238E27FC236}">
                <a16:creationId xmlns:a16="http://schemas.microsoft.com/office/drawing/2014/main" id="{9DFACB63-B5C1-CFDA-9FF3-2B6E4E3BA537}"/>
              </a:ext>
            </a:extLst>
          </p:cNvPr>
          <p:cNvSpPr txBox="1"/>
          <p:nvPr/>
        </p:nvSpPr>
        <p:spPr>
          <a:xfrm>
            <a:off x="14944558" y="10302875"/>
            <a:ext cx="4648200" cy="369332"/>
          </a:xfrm>
          <a:prstGeom prst="rect">
            <a:avLst/>
          </a:prstGeom>
          <a:noFill/>
        </p:spPr>
        <p:txBody>
          <a:bodyPr wrap="square" rtlCol="0">
            <a:spAutoFit/>
          </a:bodyPr>
          <a:lstStyle/>
          <a:p>
            <a:pPr algn="r"/>
            <a:r>
              <a:rPr lang="sv-SE" dirty="0">
                <a:solidFill>
                  <a:schemeClr val="bg1"/>
                </a:solidFill>
              </a:rPr>
              <a:t>Vägledningen sid 105 </a:t>
            </a:r>
            <a:r>
              <a:rPr lang="sv-SE" dirty="0" err="1">
                <a:solidFill>
                  <a:schemeClr val="bg1"/>
                </a:solidFill>
              </a:rPr>
              <a:t>ff</a:t>
            </a:r>
            <a:endParaRPr lang="sv-SE" dirty="0">
              <a:solidFill>
                <a:schemeClr val="bg1"/>
              </a:solidFill>
            </a:endParaRPr>
          </a:p>
        </p:txBody>
      </p:sp>
    </p:spTree>
    <p:extLst>
      <p:ext uri="{BB962C8B-B14F-4D97-AF65-F5344CB8AC3E}">
        <p14:creationId xmlns:p14="http://schemas.microsoft.com/office/powerpoint/2010/main" val="422635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5667BB-B1EB-D8E5-87F3-AECC2D60B629}"/>
              </a:ext>
            </a:extLst>
          </p:cNvPr>
          <p:cNvSpPr>
            <a:spLocks noGrp="1"/>
          </p:cNvSpPr>
          <p:nvPr>
            <p:ph type="ctrTitle"/>
          </p:nvPr>
        </p:nvSpPr>
        <p:spPr/>
        <p:txBody>
          <a:bodyPr/>
          <a:lstStyle/>
          <a:p>
            <a:r>
              <a:rPr lang="sv-SE" dirty="0"/>
              <a:t>1. Varför finns etikprövning? </a:t>
            </a:r>
          </a:p>
        </p:txBody>
      </p:sp>
    </p:spTree>
    <p:extLst>
      <p:ext uri="{BB962C8B-B14F-4D97-AF65-F5344CB8AC3E}">
        <p14:creationId xmlns:p14="http://schemas.microsoft.com/office/powerpoint/2010/main" val="3095760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klädsel, Människoansikte, person, inomhus&#10;&#10;Automatiskt genererad beskrivning">
            <a:extLst>
              <a:ext uri="{FF2B5EF4-FFF2-40B4-BE49-F238E27FC236}">
                <a16:creationId xmlns:a16="http://schemas.microsoft.com/office/drawing/2014/main" id="{BB5E4AFF-45D8-574D-E750-7FEE7127AF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150" y="-1"/>
            <a:ext cx="21851707" cy="12284075"/>
          </a:xfrm>
          <a:prstGeom prst="rect">
            <a:avLst/>
          </a:prstGeom>
        </p:spPr>
      </p:pic>
      <p:sp>
        <p:nvSpPr>
          <p:cNvPr id="2" name="Rubrik 1">
            <a:extLst>
              <a:ext uri="{FF2B5EF4-FFF2-40B4-BE49-F238E27FC236}">
                <a16:creationId xmlns:a16="http://schemas.microsoft.com/office/drawing/2014/main" id="{3BFF42CB-0FC7-F469-38C0-4D5E042D49D5}"/>
              </a:ext>
            </a:extLst>
          </p:cNvPr>
          <p:cNvSpPr>
            <a:spLocks noGrp="1"/>
          </p:cNvSpPr>
          <p:nvPr>
            <p:ph type="title"/>
          </p:nvPr>
        </p:nvSpPr>
        <p:spPr>
          <a:xfrm>
            <a:off x="1080000" y="1080000"/>
            <a:ext cx="17338675" cy="2185987"/>
          </a:xfrm>
        </p:spPr>
        <p:txBody>
          <a:bodyPr anchor="t">
            <a:normAutofit/>
          </a:bodyPr>
          <a:lstStyle/>
          <a:p>
            <a:r>
              <a:rPr lang="sv-SE" sz="4800" b="0" dirty="0"/>
              <a:t>Avvägningen mellan risk och nytta</a:t>
            </a:r>
          </a:p>
        </p:txBody>
      </p:sp>
      <p:sp>
        <p:nvSpPr>
          <p:cNvPr id="3" name="textruta 2">
            <a:extLst>
              <a:ext uri="{FF2B5EF4-FFF2-40B4-BE49-F238E27FC236}">
                <a16:creationId xmlns:a16="http://schemas.microsoft.com/office/drawing/2014/main" id="{BBBE6687-DC82-1062-3FCB-778D513BC76F}"/>
              </a:ext>
            </a:extLst>
          </p:cNvPr>
          <p:cNvSpPr txBox="1"/>
          <p:nvPr/>
        </p:nvSpPr>
        <p:spPr>
          <a:xfrm>
            <a:off x="14944558" y="10924143"/>
            <a:ext cx="4648200" cy="369332"/>
          </a:xfrm>
          <a:prstGeom prst="rect">
            <a:avLst/>
          </a:prstGeom>
          <a:noFill/>
        </p:spPr>
        <p:txBody>
          <a:bodyPr wrap="square" rtlCol="0">
            <a:spAutoFit/>
          </a:bodyPr>
          <a:lstStyle/>
          <a:p>
            <a:pPr algn="r"/>
            <a:r>
              <a:rPr lang="sv-SE" dirty="0">
                <a:solidFill>
                  <a:schemeClr val="bg1"/>
                </a:solidFill>
              </a:rPr>
              <a:t>Vägledningen sid 20 ff.</a:t>
            </a:r>
          </a:p>
        </p:txBody>
      </p:sp>
    </p:spTree>
    <p:extLst>
      <p:ext uri="{BB962C8B-B14F-4D97-AF65-F5344CB8AC3E}">
        <p14:creationId xmlns:p14="http://schemas.microsoft.com/office/powerpoint/2010/main" val="4273897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289050" y="1176460"/>
            <a:ext cx="11353800" cy="2185987"/>
          </a:xfrm>
        </p:spPr>
        <p:txBody>
          <a:bodyPr>
            <a:normAutofit/>
          </a:bodyPr>
          <a:lstStyle/>
          <a:p>
            <a:r>
              <a:rPr lang="sv-SE" dirty="0"/>
              <a:t>Komplettering kan begäras in</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om det saknas underlag för att göra en bedömning </a:t>
            </a:r>
          </a:p>
          <a:p>
            <a:pPr marL="685800" indent="-685800">
              <a:spcAft>
                <a:spcPts val="1800"/>
              </a:spcAft>
              <a:buFont typeface="Arial" panose="020B0604020202020204" pitchFamily="34" charset="0"/>
              <a:buChar char="•"/>
            </a:pPr>
            <a:r>
              <a:rPr lang="sv-SE" dirty="0"/>
              <a:t>om resultat av forskningen skulle kunna uppnås på ett mindre riskfyllt sätt.</a:t>
            </a:r>
          </a:p>
          <a:p>
            <a:pPr>
              <a:spcAft>
                <a:spcPts val="1800"/>
              </a:spcAft>
            </a:pPr>
            <a:r>
              <a:rPr lang="sv-SE" i="1" u="sng" dirty="0"/>
              <a:t>Sökanden får då möjlighet att komplettera eller redovisa sin syn på myndighetens anmärkningar eller frågor</a:t>
            </a: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894364B7-912B-8080-2B1E-69D511C49D3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113</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endParaRPr lang="sv-SE" sz="40200" dirty="0">
              <a:solidFill>
                <a:schemeClr val="bg1"/>
              </a:solidFill>
            </a:endParaRPr>
          </a:p>
        </p:txBody>
      </p:sp>
    </p:spTree>
    <p:extLst>
      <p:ext uri="{BB962C8B-B14F-4D97-AF65-F5344CB8AC3E}">
        <p14:creationId xmlns:p14="http://schemas.microsoft.com/office/powerpoint/2010/main" val="1291320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Människoansikte, klädsel, inomhus&#10;&#10;Automatiskt genererad beskrivning">
            <a:extLst>
              <a:ext uri="{FF2B5EF4-FFF2-40B4-BE49-F238E27FC236}">
                <a16:creationId xmlns:a16="http://schemas.microsoft.com/office/drawing/2014/main" id="{468E9F50-25E7-DEFA-B8E1-3ADFA953D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9" y="-18761"/>
            <a:ext cx="20129219" cy="11328111"/>
          </a:xfrm>
          <a:prstGeom prst="rect">
            <a:avLst/>
          </a:prstGeom>
        </p:spPr>
      </p:pic>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080000" y="1080000"/>
            <a:ext cx="8839200" cy="6366597"/>
          </a:xfrm>
        </p:spPr>
        <p:txBody>
          <a:bodyPr>
            <a:normAutofit/>
          </a:bodyPr>
          <a:lstStyle/>
          <a:p>
            <a:r>
              <a:rPr lang="sv-SE" dirty="0"/>
              <a:t>Forskningen kan bara påbörjas efter godkänd ansökan</a:t>
            </a:r>
          </a:p>
        </p:txBody>
      </p:sp>
      <p:sp>
        <p:nvSpPr>
          <p:cNvPr id="2" name="textruta 1">
            <a:extLst>
              <a:ext uri="{FF2B5EF4-FFF2-40B4-BE49-F238E27FC236}">
                <a16:creationId xmlns:a16="http://schemas.microsoft.com/office/drawing/2014/main" id="{11202611-B43E-E211-954A-15D83ADEAC4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70 ff.</a:t>
            </a:r>
          </a:p>
        </p:txBody>
      </p:sp>
    </p:spTree>
    <p:extLst>
      <p:ext uri="{BB962C8B-B14F-4D97-AF65-F5344CB8AC3E}">
        <p14:creationId xmlns:p14="http://schemas.microsoft.com/office/powerpoint/2010/main" val="2395493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289050" y="1176460"/>
            <a:ext cx="11353800" cy="2185987"/>
          </a:xfrm>
        </p:spPr>
        <p:txBody>
          <a:bodyPr>
            <a:normAutofit/>
          </a:bodyPr>
          <a:lstStyle/>
          <a:p>
            <a:r>
              <a:rPr lang="sv-SE" dirty="0"/>
              <a:t>Rådgivande yttrande</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Kan begäras om forskningen inte omfattas av lagen eller för studentarbeten </a:t>
            </a:r>
          </a:p>
          <a:p>
            <a:pPr marL="685800" indent="-685800">
              <a:spcAft>
                <a:spcPts val="1800"/>
              </a:spcAft>
              <a:buFont typeface="Arial" panose="020B0604020202020204" pitchFamily="34" charset="0"/>
              <a:buChar char="•"/>
            </a:pPr>
            <a:r>
              <a:rPr lang="sv-SE" dirty="0"/>
              <a:t>Översiktlig granskning – </a:t>
            </a:r>
            <a:r>
              <a:rPr lang="sv-SE" b="1" dirty="0"/>
              <a:t>Ingen prövning enligt lagen</a:t>
            </a:r>
          </a:p>
          <a:p>
            <a:pPr marL="685800" indent="-685800">
              <a:spcAft>
                <a:spcPts val="1800"/>
              </a:spcAft>
              <a:buFont typeface="Arial" panose="020B0604020202020204" pitchFamily="34" charset="0"/>
              <a:buChar char="•"/>
            </a:pPr>
            <a:r>
              <a:rPr lang="sv-SE" dirty="0"/>
              <a:t>Kan innehålla råd om granskningen visar tydliga forskningsetiska brister </a:t>
            </a:r>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894364B7-912B-8080-2B1E-69D511C49D3C}"/>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111 f.</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endParaRPr lang="sv-SE" sz="40200" dirty="0">
              <a:solidFill>
                <a:schemeClr val="bg1"/>
              </a:solidFill>
            </a:endParaRPr>
          </a:p>
        </p:txBody>
      </p:sp>
    </p:spTree>
    <p:extLst>
      <p:ext uri="{BB962C8B-B14F-4D97-AF65-F5344CB8AC3E}">
        <p14:creationId xmlns:p14="http://schemas.microsoft.com/office/powerpoint/2010/main" val="544909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7B52D1-4E12-DC8D-0127-2907D34A9E80}"/>
              </a:ext>
            </a:extLst>
          </p:cNvPr>
          <p:cNvSpPr>
            <a:spLocks noGrp="1"/>
          </p:cNvSpPr>
          <p:nvPr>
            <p:ph type="ctrTitle"/>
          </p:nvPr>
        </p:nvSpPr>
        <p:spPr>
          <a:xfrm>
            <a:off x="1901031" y="4606925"/>
            <a:ext cx="14932819" cy="1504950"/>
          </a:xfrm>
        </p:spPr>
        <p:txBody>
          <a:bodyPr>
            <a:normAutofit/>
          </a:bodyPr>
          <a:lstStyle/>
          <a:p>
            <a:r>
              <a:rPr lang="sv-SE" dirty="0"/>
              <a:t>5. Efter beslut</a:t>
            </a:r>
          </a:p>
        </p:txBody>
      </p:sp>
    </p:spTree>
    <p:extLst>
      <p:ext uri="{BB962C8B-B14F-4D97-AF65-F5344CB8AC3E}">
        <p14:creationId xmlns:p14="http://schemas.microsoft.com/office/powerpoint/2010/main" val="4075216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70C50157-1B90-6E8E-1C38-C5F52F9BC7C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A0F9ABF-EA68-8C1E-F2B9-C0218D9066AB}"/>
              </a:ext>
            </a:extLst>
          </p:cNvPr>
          <p:cNvSpPr>
            <a:spLocks noGrp="1"/>
          </p:cNvSpPr>
          <p:nvPr>
            <p:ph type="title"/>
          </p:nvPr>
        </p:nvSpPr>
        <p:spPr>
          <a:xfrm>
            <a:off x="1289050" y="1176460"/>
            <a:ext cx="11353800" cy="2185987"/>
          </a:xfrm>
        </p:spPr>
        <p:txBody>
          <a:bodyPr>
            <a:normAutofit/>
          </a:bodyPr>
          <a:lstStyle/>
          <a:p>
            <a:r>
              <a:rPr lang="sv-SE" dirty="0"/>
              <a:t>Vid godkännande</a:t>
            </a:r>
            <a:br>
              <a:rPr lang="sv-SE" dirty="0"/>
            </a:br>
            <a:endParaRPr lang="sv-SE" dirty="0"/>
          </a:p>
        </p:txBody>
      </p:sp>
      <p:sp>
        <p:nvSpPr>
          <p:cNvPr id="5" name="textruta 4">
            <a:extLst>
              <a:ext uri="{FF2B5EF4-FFF2-40B4-BE49-F238E27FC236}">
                <a16:creationId xmlns:a16="http://schemas.microsoft.com/office/drawing/2014/main" id="{7DC8A1F1-6810-6F81-2F2D-221DB0DD7161}"/>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112, 117 f. </a:t>
            </a:r>
          </a:p>
        </p:txBody>
      </p:sp>
      <p:sp>
        <p:nvSpPr>
          <p:cNvPr id="6" name="Rubrik 1">
            <a:extLst>
              <a:ext uri="{FF2B5EF4-FFF2-40B4-BE49-F238E27FC236}">
                <a16:creationId xmlns:a16="http://schemas.microsoft.com/office/drawing/2014/main" id="{08627BBB-F924-D622-4663-27AB3B8FA18B}"/>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endParaRPr lang="sv-SE" sz="40200" dirty="0">
              <a:solidFill>
                <a:schemeClr val="bg1"/>
              </a:solidFill>
            </a:endParaRPr>
          </a:p>
        </p:txBody>
      </p:sp>
      <p:sp>
        <p:nvSpPr>
          <p:cNvPr id="10" name="Platshållare för innehåll 2">
            <a:extLst>
              <a:ext uri="{FF2B5EF4-FFF2-40B4-BE49-F238E27FC236}">
                <a16:creationId xmlns:a16="http://schemas.microsoft.com/office/drawing/2014/main" id="{8724615A-F715-058D-6FFE-D17A970FC836}"/>
              </a:ext>
            </a:extLst>
          </p:cNvPr>
          <p:cNvSpPr>
            <a:spLocks noGrp="1"/>
          </p:cNvSpPr>
          <p:nvPr>
            <p:ph idx="1"/>
          </p:nvPr>
        </p:nvSpPr>
        <p:spPr>
          <a:xfrm>
            <a:off x="1289050" y="2791215"/>
            <a:ext cx="11506200" cy="7177088"/>
          </a:xfrm>
        </p:spPr>
        <p:txBody>
          <a:bodyPr>
            <a:normAutofit fontScale="92500" lnSpcReduction="20000"/>
          </a:bodyPr>
          <a:lstStyle/>
          <a:p>
            <a:pPr marL="685800" indent="-685800">
              <a:spcAft>
                <a:spcPts val="1800"/>
              </a:spcAft>
              <a:buFont typeface="Arial" panose="020B0604020202020204" pitchFamily="34" charset="0"/>
              <a:buChar char="•"/>
            </a:pPr>
            <a:r>
              <a:rPr lang="sv-SE" dirty="0"/>
              <a:t>Är godkännandet förenat med villkor som måste uppfyllas?</a:t>
            </a:r>
          </a:p>
          <a:p>
            <a:pPr marL="685800" indent="-685800">
              <a:spcAft>
                <a:spcPts val="1800"/>
              </a:spcAft>
              <a:buFont typeface="Arial" panose="020B0604020202020204" pitchFamily="34" charset="0"/>
              <a:buChar char="•"/>
            </a:pPr>
            <a:r>
              <a:rPr lang="sv-SE" dirty="0"/>
              <a:t>Är forskningen förenlig med andra regelverk som gäller?</a:t>
            </a:r>
          </a:p>
          <a:p>
            <a:pPr marL="685800" indent="-685800">
              <a:spcAft>
                <a:spcPts val="1800"/>
              </a:spcAft>
              <a:buFont typeface="Arial" panose="020B0604020202020204" pitchFamily="34" charset="0"/>
              <a:buChar char="•"/>
            </a:pPr>
            <a:r>
              <a:rPr lang="sv-SE" dirty="0"/>
              <a:t>Behöver jag andra tillstånd för att få börja forska?</a:t>
            </a:r>
          </a:p>
          <a:p>
            <a:pPr marL="685800" indent="-685800">
              <a:spcAft>
                <a:spcPts val="1800"/>
              </a:spcAft>
              <a:buFont typeface="Arial" panose="020B0604020202020204" pitchFamily="34" charset="0"/>
              <a:buChar char="•"/>
            </a:pPr>
            <a:r>
              <a:rPr lang="sv-SE" dirty="0"/>
              <a:t>Kan jag få tillgång till de data jag behöver för min forskning?</a:t>
            </a:r>
          </a:p>
          <a:p>
            <a:pPr marL="685800" indent="-685800">
              <a:spcAft>
                <a:spcPts val="1800"/>
              </a:spcAft>
              <a:buFont typeface="Arial" panose="020B0604020202020204" pitchFamily="34" charset="0"/>
              <a:buChar char="•"/>
            </a:pPr>
            <a:r>
              <a:rPr lang="sv-SE" dirty="0"/>
              <a:t>Kommer jag att kunna påbörja forskningen inom två år?</a:t>
            </a:r>
          </a:p>
        </p:txBody>
      </p:sp>
    </p:spTree>
    <p:extLst>
      <p:ext uri="{BB962C8B-B14F-4D97-AF65-F5344CB8AC3E}">
        <p14:creationId xmlns:p14="http://schemas.microsoft.com/office/powerpoint/2010/main" val="3012925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44EC53A7-A85B-7364-9776-A8B83C423FF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8647335-8A5D-EF8F-E02E-D09B2530B8E5}"/>
              </a:ext>
            </a:extLst>
          </p:cNvPr>
          <p:cNvSpPr>
            <a:spLocks noGrp="1"/>
          </p:cNvSpPr>
          <p:nvPr>
            <p:ph type="title"/>
          </p:nvPr>
        </p:nvSpPr>
        <p:spPr>
          <a:xfrm>
            <a:off x="1289050" y="1176460"/>
            <a:ext cx="11353800" cy="2185987"/>
          </a:xfrm>
        </p:spPr>
        <p:txBody>
          <a:bodyPr>
            <a:normAutofit/>
          </a:bodyPr>
          <a:lstStyle/>
          <a:p>
            <a:r>
              <a:rPr lang="sv-SE" dirty="0"/>
              <a:t>Överklagande</a:t>
            </a:r>
          </a:p>
        </p:txBody>
      </p:sp>
      <p:sp>
        <p:nvSpPr>
          <p:cNvPr id="3" name="Platshållare för innehåll 2">
            <a:extLst>
              <a:ext uri="{FF2B5EF4-FFF2-40B4-BE49-F238E27FC236}">
                <a16:creationId xmlns:a16="http://schemas.microsoft.com/office/drawing/2014/main" id="{33C127A9-02B7-44B1-488D-F580F7064209}"/>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Beslut som går sökanden emot kan överklagas</a:t>
            </a:r>
          </a:p>
          <a:p>
            <a:pPr marL="685800" indent="-685800">
              <a:spcAft>
                <a:spcPts val="1800"/>
              </a:spcAft>
              <a:buFont typeface="Arial" panose="020B0604020202020204" pitchFamily="34" charset="0"/>
              <a:buChar char="•"/>
            </a:pPr>
            <a:r>
              <a:rPr lang="sv-SE" dirty="0"/>
              <a:t>Till Överklagandenämnden för etikprövning (</a:t>
            </a:r>
            <a:r>
              <a:rPr lang="sv-SE" dirty="0" err="1"/>
              <a:t>Önep</a:t>
            </a:r>
            <a:r>
              <a:rPr lang="sv-SE" dirty="0"/>
              <a:t>)</a:t>
            </a:r>
          </a:p>
          <a:p>
            <a:pPr marL="685800" indent="-685800">
              <a:spcAft>
                <a:spcPts val="1800"/>
              </a:spcAft>
              <a:buFont typeface="Arial" panose="020B0604020202020204" pitchFamily="34" charset="0"/>
              <a:buChar char="•"/>
            </a:pPr>
            <a:r>
              <a:rPr lang="sv-SE" dirty="0"/>
              <a:t>Forskningshuvudmannen överklagar</a:t>
            </a:r>
          </a:p>
          <a:p>
            <a:pPr marL="685800" indent="-685800">
              <a:spcAft>
                <a:spcPts val="1800"/>
              </a:spcAft>
              <a:buFont typeface="Arial" panose="020B0604020202020204" pitchFamily="34" charset="0"/>
              <a:buChar char="•"/>
            </a:pPr>
            <a:r>
              <a:rPr lang="sv-SE" dirty="0"/>
              <a:t>Ska göras inom tre veckor.</a:t>
            </a:r>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414F163A-41D5-FB47-BC23-88305388F3A4}"/>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119</a:t>
            </a:r>
          </a:p>
        </p:txBody>
      </p:sp>
      <p:sp>
        <p:nvSpPr>
          <p:cNvPr id="6" name="Rubrik 1">
            <a:extLst>
              <a:ext uri="{FF2B5EF4-FFF2-40B4-BE49-F238E27FC236}">
                <a16:creationId xmlns:a16="http://schemas.microsoft.com/office/drawing/2014/main" id="{6F1372B2-408B-34CB-0E9B-8C418F260635}"/>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endParaRPr lang="sv-SE" sz="40200" dirty="0">
              <a:solidFill>
                <a:schemeClr val="bg1"/>
              </a:solidFill>
            </a:endParaRPr>
          </a:p>
        </p:txBody>
      </p:sp>
    </p:spTree>
    <p:extLst>
      <p:ext uri="{BB962C8B-B14F-4D97-AF65-F5344CB8AC3E}">
        <p14:creationId xmlns:p14="http://schemas.microsoft.com/office/powerpoint/2010/main" val="1522955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B616E588-CD97-C40B-AA31-111E5E7BC4A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7C1CC58-7323-740C-0BAC-94B151A44DA2}"/>
              </a:ext>
            </a:extLst>
          </p:cNvPr>
          <p:cNvSpPr>
            <a:spLocks noGrp="1"/>
          </p:cNvSpPr>
          <p:nvPr>
            <p:ph type="title"/>
          </p:nvPr>
        </p:nvSpPr>
        <p:spPr>
          <a:xfrm>
            <a:off x="1289050" y="1176460"/>
            <a:ext cx="9114692" cy="2185987"/>
          </a:xfrm>
        </p:spPr>
        <p:txBody>
          <a:bodyPr>
            <a:normAutofit/>
          </a:bodyPr>
          <a:lstStyle/>
          <a:p>
            <a:r>
              <a:rPr lang="sv-SE" dirty="0"/>
              <a:t>Måste jag göra en ändringsansökan?</a:t>
            </a:r>
          </a:p>
        </p:txBody>
      </p:sp>
      <p:sp>
        <p:nvSpPr>
          <p:cNvPr id="3" name="Platshållare för innehåll 2">
            <a:extLst>
              <a:ext uri="{FF2B5EF4-FFF2-40B4-BE49-F238E27FC236}">
                <a16:creationId xmlns:a16="http://schemas.microsoft.com/office/drawing/2014/main" id="{E2FE5860-700F-D59A-8604-9DFC55BA2C85}"/>
              </a:ext>
            </a:extLst>
          </p:cNvPr>
          <p:cNvSpPr>
            <a:spLocks noGrp="1"/>
          </p:cNvSpPr>
          <p:nvPr>
            <p:ph idx="1"/>
          </p:nvPr>
        </p:nvSpPr>
        <p:spPr>
          <a:xfrm>
            <a:off x="1242158" y="3749674"/>
            <a:ext cx="11172092" cy="6342185"/>
          </a:xfrm>
        </p:spPr>
        <p:txBody>
          <a:bodyPr>
            <a:normAutofit/>
          </a:bodyPr>
          <a:lstStyle/>
          <a:p>
            <a:pPr marL="685800" indent="-685800">
              <a:spcAft>
                <a:spcPts val="1800"/>
              </a:spcAft>
              <a:buFont typeface="Arial" panose="020B0604020202020204" pitchFamily="34" charset="0"/>
              <a:buChar char="•"/>
            </a:pPr>
            <a:r>
              <a:rPr lang="sv-SE" dirty="0"/>
              <a:t>Väsentliga ändringar som påverkar projektets risker eller nytta</a:t>
            </a:r>
          </a:p>
          <a:p>
            <a:pPr marL="685800" indent="-685800">
              <a:spcAft>
                <a:spcPts val="1800"/>
              </a:spcAft>
              <a:buFont typeface="Arial" panose="020B0604020202020204" pitchFamily="34" charset="0"/>
              <a:buChar char="•"/>
            </a:pPr>
            <a:r>
              <a:rPr lang="sv-SE" dirty="0"/>
              <a:t>Inte för ändringar som minskar riskerna</a:t>
            </a:r>
          </a:p>
          <a:p>
            <a:pPr marL="685800" indent="-685800">
              <a:spcAft>
                <a:spcPts val="1800"/>
              </a:spcAft>
              <a:buFont typeface="Arial" panose="020B0604020202020204" pitchFamily="34" charset="0"/>
              <a:buChar char="•"/>
            </a:pPr>
            <a:r>
              <a:rPr lang="sv-SE" dirty="0"/>
              <a:t>Alltför omfattande förändringar kan kräva en helt ny grundansökan</a:t>
            </a:r>
          </a:p>
          <a:p>
            <a:pPr marL="685800" indent="-685800">
              <a:spcAft>
                <a:spcPts val="1800"/>
              </a:spcAft>
              <a:buFont typeface="Arial" panose="020B0604020202020204" pitchFamily="34" charset="0"/>
              <a:buChar char="•"/>
            </a:pPr>
            <a:endParaRPr lang="sv-SE" dirty="0"/>
          </a:p>
          <a:p>
            <a:pPr marL="685800" indent="-685800">
              <a:spcAft>
                <a:spcPts val="1800"/>
              </a:spcAft>
              <a:buFont typeface="Arial" panose="020B0604020202020204" pitchFamily="34" charset="0"/>
              <a:buChar char="•"/>
            </a:pPr>
            <a:endParaRPr lang="sv-SE" dirty="0"/>
          </a:p>
        </p:txBody>
      </p:sp>
      <p:sp>
        <p:nvSpPr>
          <p:cNvPr id="5" name="textruta 4">
            <a:extLst>
              <a:ext uri="{FF2B5EF4-FFF2-40B4-BE49-F238E27FC236}">
                <a16:creationId xmlns:a16="http://schemas.microsoft.com/office/drawing/2014/main" id="{A9E1E7BF-FCAB-7084-ABF1-5613C20BD9E4}"/>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119 ff.</a:t>
            </a:r>
          </a:p>
        </p:txBody>
      </p:sp>
      <p:sp>
        <p:nvSpPr>
          <p:cNvPr id="6" name="Rubrik 1">
            <a:extLst>
              <a:ext uri="{FF2B5EF4-FFF2-40B4-BE49-F238E27FC236}">
                <a16:creationId xmlns:a16="http://schemas.microsoft.com/office/drawing/2014/main" id="{C20BE94D-CE19-FAB4-B009-16FAD753B5A0}"/>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endParaRPr lang="sv-SE" sz="40200" dirty="0">
              <a:solidFill>
                <a:schemeClr val="bg1"/>
              </a:solidFill>
            </a:endParaRPr>
          </a:p>
        </p:txBody>
      </p:sp>
    </p:spTree>
    <p:extLst>
      <p:ext uri="{BB962C8B-B14F-4D97-AF65-F5344CB8AC3E}">
        <p14:creationId xmlns:p14="http://schemas.microsoft.com/office/powerpoint/2010/main" val="2970645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84BF-D80B-6231-D3FC-E74F6DF107D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8620A16-A8C8-E4EB-C3D9-05AF461E5922}"/>
              </a:ext>
            </a:extLst>
          </p:cNvPr>
          <p:cNvSpPr>
            <a:spLocks noGrp="1"/>
          </p:cNvSpPr>
          <p:nvPr>
            <p:ph type="ctrTitle"/>
          </p:nvPr>
        </p:nvSpPr>
        <p:spPr>
          <a:xfrm>
            <a:off x="1901031" y="4606925"/>
            <a:ext cx="14932819" cy="1504950"/>
          </a:xfrm>
        </p:spPr>
        <p:txBody>
          <a:bodyPr>
            <a:normAutofit/>
          </a:bodyPr>
          <a:lstStyle/>
          <a:p>
            <a:r>
              <a:rPr lang="sv-SE" dirty="0"/>
              <a:t>6. Visste du att …</a:t>
            </a:r>
          </a:p>
        </p:txBody>
      </p:sp>
    </p:spTree>
    <p:extLst>
      <p:ext uri="{BB962C8B-B14F-4D97-AF65-F5344CB8AC3E}">
        <p14:creationId xmlns:p14="http://schemas.microsoft.com/office/powerpoint/2010/main" val="26637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2D4C9">
            <a:alpha val="3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382712" y="777875"/>
            <a:ext cx="17338675" cy="2185987"/>
          </a:xfrm>
        </p:spPr>
        <p:txBody>
          <a:bodyPr/>
          <a:lstStyle/>
          <a:p>
            <a:r>
              <a:rPr lang="sv-SE" dirty="0"/>
              <a:t>Några snabba fakta</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154112" y="2682875"/>
            <a:ext cx="16517938" cy="7696200"/>
          </a:xfrm>
        </p:spPr>
        <p:txBody>
          <a:bodyPr>
            <a:normAutofit/>
          </a:bodyPr>
          <a:lstStyle/>
          <a:p>
            <a:pPr marL="685800" indent="-685800">
              <a:spcAft>
                <a:spcPts val="1800"/>
              </a:spcAft>
              <a:buFont typeface="Arial" panose="020B0604020202020204" pitchFamily="34" charset="0"/>
              <a:buChar char="•"/>
            </a:pPr>
            <a:r>
              <a:rPr lang="sv-SE" dirty="0"/>
              <a:t>Etikprövningsmyndigheten har över 500 ledamöter och </a:t>
            </a:r>
            <a:r>
              <a:rPr lang="sv-SE"/>
              <a:t>alla vetenskapsområden </a:t>
            </a:r>
            <a:r>
              <a:rPr lang="sv-SE" dirty="0"/>
              <a:t>är representerade</a:t>
            </a:r>
          </a:p>
          <a:p>
            <a:pPr marL="685800" indent="-685800">
              <a:spcAft>
                <a:spcPts val="1800"/>
              </a:spcAft>
              <a:buFont typeface="Arial" panose="020B0604020202020204" pitchFamily="34" charset="0"/>
              <a:buChar char="•"/>
            </a:pPr>
            <a:r>
              <a:rPr lang="sv-SE" dirty="0"/>
              <a:t>Varje år genomförs nästan 8 000 etikprövningar</a:t>
            </a:r>
          </a:p>
          <a:p>
            <a:pPr marL="685800" indent="-685800">
              <a:spcAft>
                <a:spcPts val="1800"/>
              </a:spcAft>
              <a:buFont typeface="Arial" panose="020B0604020202020204" pitchFamily="34" charset="0"/>
              <a:buChar char="•"/>
            </a:pPr>
            <a:r>
              <a:rPr lang="sv-SE" dirty="0"/>
              <a:t>Varje år genomförs nästan 250 beslutssammanträden</a:t>
            </a:r>
          </a:p>
          <a:p>
            <a:pPr marL="685800" indent="-685800">
              <a:spcAft>
                <a:spcPts val="1800"/>
              </a:spcAft>
              <a:buFont typeface="Arial" panose="020B0604020202020204" pitchFamily="34" charset="0"/>
              <a:buChar char="•"/>
            </a:pPr>
            <a:r>
              <a:rPr lang="sv-SE" dirty="0"/>
              <a:t>De flesta ansökningar godkänns</a:t>
            </a:r>
          </a:p>
          <a:p>
            <a:pPr marL="685800" indent="-685800">
              <a:spcAft>
                <a:spcPts val="1800"/>
              </a:spcAft>
              <a:buFont typeface="Arial" panose="020B0604020202020204" pitchFamily="34" charset="0"/>
              <a:buChar char="•"/>
            </a:pPr>
            <a:r>
              <a:rPr lang="sv-SE" dirty="0"/>
              <a:t>Forskningshuvudmannen kan överklaga till myndigheten </a:t>
            </a:r>
            <a:r>
              <a:rPr lang="sv-SE" dirty="0" err="1"/>
              <a:t>Önep</a:t>
            </a:r>
            <a:r>
              <a:rPr lang="sv-SE" dirty="0"/>
              <a:t>. </a:t>
            </a:r>
            <a:br>
              <a:rPr lang="sv-SE" dirty="0"/>
            </a:br>
            <a:r>
              <a:rPr lang="sv-SE" dirty="0"/>
              <a:t>Varje år ändras ett 30-tal beslut efter överklagande</a:t>
            </a:r>
          </a:p>
        </p:txBody>
      </p:sp>
    </p:spTree>
    <p:extLst>
      <p:ext uri="{BB962C8B-B14F-4D97-AF65-F5344CB8AC3E}">
        <p14:creationId xmlns:p14="http://schemas.microsoft.com/office/powerpoint/2010/main" val="107769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2D4C9">
            <a:alpha val="3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954455" y="717549"/>
            <a:ext cx="9372599" cy="2185987"/>
          </a:xfrm>
        </p:spPr>
        <p:txBody>
          <a:bodyPr/>
          <a:lstStyle/>
          <a:p>
            <a:r>
              <a:rPr lang="sv-SE" dirty="0"/>
              <a:t>Etikprövning har inte alltid varit självklart</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954454" y="3036276"/>
            <a:ext cx="8839200" cy="7282474"/>
          </a:xfrm>
        </p:spPr>
        <p:txBody>
          <a:bodyPr>
            <a:normAutofit/>
          </a:bodyPr>
          <a:lstStyle/>
          <a:p>
            <a:pPr>
              <a:spcAft>
                <a:spcPts val="600"/>
              </a:spcAft>
            </a:pPr>
            <a:r>
              <a:rPr lang="sv-SE" sz="4400" i="1" dirty="0"/>
              <a:t>Nürnbergkoden 1947 </a:t>
            </a:r>
          </a:p>
          <a:p>
            <a:pPr marL="679450" indent="-679450">
              <a:spcAft>
                <a:spcPts val="600"/>
              </a:spcAft>
              <a:buFont typeface="Arial" panose="020B0604020202020204" pitchFamily="34" charset="0"/>
              <a:buChar char="•"/>
            </a:pPr>
            <a:r>
              <a:rPr lang="sv-SE" sz="4400" dirty="0"/>
              <a:t>Informerat samtycke</a:t>
            </a:r>
          </a:p>
          <a:p>
            <a:pPr marL="679450" indent="-679450">
              <a:spcAft>
                <a:spcPts val="600"/>
              </a:spcAft>
              <a:buFont typeface="Arial" panose="020B0604020202020204" pitchFamily="34" charset="0"/>
              <a:buChar char="•"/>
            </a:pPr>
            <a:r>
              <a:rPr lang="sv-SE" sz="4400" dirty="0"/>
              <a:t>Goda konsekvenser för samhället</a:t>
            </a:r>
          </a:p>
          <a:p>
            <a:pPr marL="679450" indent="-679450">
              <a:spcAft>
                <a:spcPts val="600"/>
              </a:spcAft>
              <a:buFont typeface="Arial" panose="020B0604020202020204" pitchFamily="34" charset="0"/>
              <a:buChar char="•"/>
            </a:pPr>
            <a:r>
              <a:rPr lang="sv-SE" sz="4400" dirty="0"/>
              <a:t>Minimera riskerna för forskningspersonerna</a:t>
            </a:r>
          </a:p>
          <a:p>
            <a:pPr marL="679450" indent="-679450">
              <a:spcAft>
                <a:spcPts val="600"/>
              </a:spcAft>
              <a:buFont typeface="Arial" panose="020B0604020202020204" pitchFamily="34" charset="0"/>
              <a:buChar char="•"/>
            </a:pPr>
            <a:r>
              <a:rPr lang="sv-SE" sz="4400" dirty="0"/>
              <a:t>Deltagarna ska kunna avbryta när som helst</a:t>
            </a:r>
          </a:p>
          <a:p>
            <a:pPr marL="679450" indent="-679450">
              <a:spcAft>
                <a:spcPts val="600"/>
              </a:spcAft>
              <a:buFont typeface="Arial" panose="020B0604020202020204" pitchFamily="34" charset="0"/>
              <a:buChar char="•"/>
            </a:pPr>
            <a:r>
              <a:rPr lang="sv-SE" sz="4400" dirty="0"/>
              <a:t>Forskningsledare ska avbryta om deltagare kan ta skada</a:t>
            </a:r>
          </a:p>
        </p:txBody>
      </p:sp>
      <p:pic>
        <p:nvPicPr>
          <p:cNvPr id="4" name="Bildobjekt 3" descr="En bild som visar Människoansikte, klädsel, person, monokrom&#10;&#10;Automatiskt genererad beskrivning">
            <a:extLst>
              <a:ext uri="{FF2B5EF4-FFF2-40B4-BE49-F238E27FC236}">
                <a16:creationId xmlns:a16="http://schemas.microsoft.com/office/drawing/2014/main" id="{7A9E0228-C429-6F35-ED59-A9810381F969}"/>
              </a:ext>
            </a:extLst>
          </p:cNvPr>
          <p:cNvPicPr>
            <a:picLocks noChangeAspect="1"/>
          </p:cNvPicPr>
          <p:nvPr/>
        </p:nvPicPr>
        <p:blipFill rotWithShape="1">
          <a:blip r:embed="rId3">
            <a:extLst>
              <a:ext uri="{28A0092B-C50C-407E-A947-70E740481C1C}">
                <a14:useLocalDpi xmlns:a14="http://schemas.microsoft.com/office/drawing/2010/main"/>
              </a:ext>
            </a:extLst>
          </a:blip>
          <a:srcRect l="16071" r="18375"/>
          <a:stretch/>
        </p:blipFill>
        <p:spPr>
          <a:xfrm>
            <a:off x="10356850" y="1"/>
            <a:ext cx="9747250" cy="11309349"/>
          </a:xfrm>
          <a:prstGeom prst="rect">
            <a:avLst/>
          </a:prstGeom>
        </p:spPr>
      </p:pic>
      <p:sp>
        <p:nvSpPr>
          <p:cNvPr id="5" name="textruta 4">
            <a:extLst>
              <a:ext uri="{FF2B5EF4-FFF2-40B4-BE49-F238E27FC236}">
                <a16:creationId xmlns:a16="http://schemas.microsoft.com/office/drawing/2014/main" id="{86E7CAE3-BA8F-F2A2-10D6-49A16D772D75}"/>
              </a:ext>
            </a:extLst>
          </p:cNvPr>
          <p:cNvSpPr txBox="1"/>
          <p:nvPr/>
        </p:nvSpPr>
        <p:spPr>
          <a:xfrm>
            <a:off x="14944558" y="10302875"/>
            <a:ext cx="4648200" cy="369332"/>
          </a:xfrm>
          <a:prstGeom prst="rect">
            <a:avLst/>
          </a:prstGeom>
          <a:noFill/>
        </p:spPr>
        <p:txBody>
          <a:bodyPr wrap="square" rtlCol="0">
            <a:spAutoFit/>
          </a:bodyPr>
          <a:lstStyle/>
          <a:p>
            <a:pPr algn="r"/>
            <a:r>
              <a:rPr lang="sv-SE" dirty="0">
                <a:solidFill>
                  <a:schemeClr val="bg1">
                    <a:lumMod val="95000"/>
                  </a:schemeClr>
                </a:solidFill>
              </a:rPr>
              <a:t>Vägledningen sid 123 f</a:t>
            </a:r>
          </a:p>
        </p:txBody>
      </p:sp>
    </p:spTree>
    <p:extLst>
      <p:ext uri="{BB962C8B-B14F-4D97-AF65-F5344CB8AC3E}">
        <p14:creationId xmlns:p14="http://schemas.microsoft.com/office/powerpoint/2010/main" val="110547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7B50FA-70B0-A64A-B99D-0B9D3FB00ABE}"/>
              </a:ext>
            </a:extLst>
          </p:cNvPr>
          <p:cNvSpPr>
            <a:spLocks noGrp="1"/>
          </p:cNvSpPr>
          <p:nvPr>
            <p:ph type="ctrTitle"/>
          </p:nvPr>
        </p:nvSpPr>
        <p:spPr>
          <a:xfrm>
            <a:off x="2089152" y="3673474"/>
            <a:ext cx="10744199" cy="2488237"/>
          </a:xfrm>
        </p:spPr>
        <p:txBody>
          <a:bodyPr>
            <a:noAutofit/>
          </a:bodyPr>
          <a:lstStyle/>
          <a:p>
            <a:r>
              <a:rPr lang="sv-SE" sz="6000" b="0" dirty="0"/>
              <a:t>Läs alla vanliga frågor och svar på </a:t>
            </a:r>
            <a:r>
              <a:rPr lang="sv-SE" sz="6000" u="sng" dirty="0" err="1"/>
              <a:t>etikprovningsmyndigheten.se</a:t>
            </a:r>
            <a:endParaRPr lang="sv-SE" sz="6000" dirty="0"/>
          </a:p>
        </p:txBody>
      </p:sp>
      <p:pic>
        <p:nvPicPr>
          <p:cNvPr id="7" name="Bildobjekt 6" descr="En bild som visar text, skärmbild, multimedia&#10;&#10;Automatiskt genererad beskrivning">
            <a:extLst>
              <a:ext uri="{FF2B5EF4-FFF2-40B4-BE49-F238E27FC236}">
                <a16:creationId xmlns:a16="http://schemas.microsoft.com/office/drawing/2014/main" id="{BF6569CA-E604-23DB-FADC-6D98C95612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834508">
            <a:off x="13700700" y="2320986"/>
            <a:ext cx="3810000" cy="7681452"/>
          </a:xfrm>
          <a:prstGeom prst="rect">
            <a:avLst/>
          </a:prstGeom>
          <a:effectLst>
            <a:outerShdw blurRad="537401" dist="38100" dir="2700000" algn="tl" rotWithShape="0">
              <a:prstClr val="black">
                <a:alpha val="40000"/>
              </a:prstClr>
            </a:outerShdw>
          </a:effectLst>
        </p:spPr>
      </p:pic>
    </p:spTree>
    <p:extLst>
      <p:ext uri="{BB962C8B-B14F-4D97-AF65-F5344CB8AC3E}">
        <p14:creationId xmlns:p14="http://schemas.microsoft.com/office/powerpoint/2010/main" val="2406729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7B50FA-70B0-A64A-B99D-0B9D3FB00ABE}"/>
              </a:ext>
            </a:extLst>
          </p:cNvPr>
          <p:cNvSpPr>
            <a:spLocks noGrp="1"/>
          </p:cNvSpPr>
          <p:nvPr>
            <p:ph type="ctrTitle"/>
          </p:nvPr>
        </p:nvSpPr>
        <p:spPr>
          <a:xfrm>
            <a:off x="3346450" y="1153119"/>
            <a:ext cx="9829800" cy="5715000"/>
          </a:xfrm>
        </p:spPr>
        <p:txBody>
          <a:bodyPr>
            <a:noAutofit/>
          </a:bodyPr>
          <a:lstStyle/>
          <a:p>
            <a:r>
              <a:rPr lang="sv-SE" sz="6000" b="0" dirty="0"/>
              <a:t>Läs mer i </a:t>
            </a:r>
            <a:r>
              <a:rPr lang="sv-SE" sz="6000" dirty="0"/>
              <a:t>vägledningen </a:t>
            </a:r>
            <a:br>
              <a:rPr lang="sv-SE" sz="6000" dirty="0"/>
            </a:br>
            <a:r>
              <a:rPr lang="sv-SE" sz="6000" b="0" dirty="0"/>
              <a:t>om vad som är aktuellt </a:t>
            </a:r>
            <a:br>
              <a:rPr lang="sv-SE" sz="6000" b="0" dirty="0"/>
            </a:br>
            <a:r>
              <a:rPr lang="sv-SE" sz="6000" b="0" dirty="0"/>
              <a:t>för just din forskning.</a:t>
            </a:r>
          </a:p>
        </p:txBody>
      </p:sp>
      <p:pic>
        <p:nvPicPr>
          <p:cNvPr id="4" name="Bildobjekt 3" descr="En bild som visar text, kvinna, skärmbild, klädsel&#10;&#10;Automatiskt genererad beskrivning">
            <a:extLst>
              <a:ext uri="{FF2B5EF4-FFF2-40B4-BE49-F238E27FC236}">
                <a16:creationId xmlns:a16="http://schemas.microsoft.com/office/drawing/2014/main" id="{D6A246B9-D613-42B1-42CA-5D6AC94AC6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807438">
            <a:off x="12882225" y="2450202"/>
            <a:ext cx="4870450" cy="7215832"/>
          </a:xfrm>
          <a:prstGeom prst="rect">
            <a:avLst/>
          </a:prstGeom>
          <a:effectLst>
            <a:outerShdw blurRad="408123" dist="213555" dir="2700000" algn="tl" rotWithShape="0">
              <a:prstClr val="black">
                <a:alpha val="40000"/>
              </a:prstClr>
            </a:outerShdw>
          </a:effectLst>
        </p:spPr>
      </p:pic>
    </p:spTree>
    <p:extLst>
      <p:ext uri="{BB962C8B-B14F-4D97-AF65-F5344CB8AC3E}">
        <p14:creationId xmlns:p14="http://schemas.microsoft.com/office/powerpoint/2010/main" val="179842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5E21-23F5-AD4B-A59E-207F6A3831E6}"/>
              </a:ext>
            </a:extLst>
          </p:cNvPr>
          <p:cNvSpPr>
            <a:spLocks noGrp="1"/>
          </p:cNvSpPr>
          <p:nvPr>
            <p:ph type="title"/>
          </p:nvPr>
        </p:nvSpPr>
        <p:spPr/>
        <p:txBody>
          <a:bodyPr/>
          <a:lstStyle/>
          <a:p>
            <a:endParaRPr lang="sv-SE"/>
          </a:p>
        </p:txBody>
      </p:sp>
    </p:spTree>
    <p:extLst>
      <p:ext uri="{BB962C8B-B14F-4D97-AF65-F5344CB8AC3E}">
        <p14:creationId xmlns:p14="http://schemas.microsoft.com/office/powerpoint/2010/main" val="219363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D4C9">
            <a:alpha val="30000"/>
          </a:srgbClr>
        </a:solidFill>
        <a:effectLst/>
      </p:bgPr>
    </p:bg>
    <p:spTree>
      <p:nvGrpSpPr>
        <p:cNvPr id="1" name=""/>
        <p:cNvGrpSpPr/>
        <p:nvPr/>
      </p:nvGrpSpPr>
      <p:grpSpPr>
        <a:xfrm>
          <a:off x="0" y="0"/>
          <a:ext cx="0" cy="0"/>
          <a:chOff x="0" y="0"/>
          <a:chExt cx="0" cy="0"/>
        </a:xfrm>
      </p:grpSpPr>
      <p:pic>
        <p:nvPicPr>
          <p:cNvPr id="1026" name="Picture 2" descr="En av många upprörda 53:or i en tv-sänd debatt. Foto: Jan Wirén">
            <a:extLst>
              <a:ext uri="{FF2B5EF4-FFF2-40B4-BE49-F238E27FC236}">
                <a16:creationId xmlns:a16="http://schemas.microsoft.com/office/drawing/2014/main" id="{1CEAA286-D386-1563-CD06-027BD055B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386" y="5624933"/>
            <a:ext cx="10526713" cy="5684418"/>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p:txBody>
          <a:bodyPr/>
          <a:lstStyle/>
          <a:p>
            <a:r>
              <a:rPr lang="sv-SE" dirty="0"/>
              <a:t>Etikprövning i Sverige</a:t>
            </a:r>
          </a:p>
        </p:txBody>
      </p:sp>
      <p:sp>
        <p:nvSpPr>
          <p:cNvPr id="8" name="Platshållare för innehåll 2">
            <a:extLst>
              <a:ext uri="{FF2B5EF4-FFF2-40B4-BE49-F238E27FC236}">
                <a16:creationId xmlns:a16="http://schemas.microsoft.com/office/drawing/2014/main" id="{E89AE260-158C-E301-4319-960A69282A31}"/>
              </a:ext>
            </a:extLst>
          </p:cNvPr>
          <p:cNvSpPr txBox="1">
            <a:spLocks/>
          </p:cNvSpPr>
          <p:nvPr/>
        </p:nvSpPr>
        <p:spPr>
          <a:xfrm>
            <a:off x="925146" y="2903170"/>
            <a:ext cx="8358556" cy="7298373"/>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SzPct val="90000"/>
              <a:buFontTx/>
              <a:buNone/>
              <a:defRPr sz="5000" kern="1200">
                <a:solidFill>
                  <a:schemeClr val="tx1"/>
                </a:solidFill>
                <a:latin typeface="+mn-lt"/>
                <a:ea typeface="+mn-ea"/>
                <a:cs typeface="+mn-cs"/>
              </a:defRPr>
            </a:lvl1pPr>
            <a:lvl2pPr marL="457200" indent="0" algn="l" defTabSz="914400" rtl="0" eaLnBrk="1" latinLnBrk="0" hangingPunct="1">
              <a:lnSpc>
                <a:spcPct val="100000"/>
              </a:lnSpc>
              <a:spcBef>
                <a:spcPts val="500"/>
              </a:spcBef>
              <a:buSzPct val="90000"/>
              <a:buFontTx/>
              <a:buNone/>
              <a:defRPr sz="4000" kern="1200">
                <a:solidFill>
                  <a:schemeClr val="tx1"/>
                </a:solidFill>
                <a:latin typeface="+mn-lt"/>
                <a:ea typeface="+mn-ea"/>
                <a:cs typeface="+mn-cs"/>
              </a:defRPr>
            </a:lvl2pPr>
            <a:lvl3pPr marL="914400" indent="0" algn="l" defTabSz="914400" rtl="0" eaLnBrk="1" latinLnBrk="0" hangingPunct="1">
              <a:lnSpc>
                <a:spcPct val="100000"/>
              </a:lnSpc>
              <a:spcBef>
                <a:spcPts val="500"/>
              </a:spcBef>
              <a:buSzPct val="90000"/>
              <a:buFontTx/>
              <a:buNone/>
              <a:defRPr sz="4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SzPct val="90000"/>
              <a:buFontTx/>
              <a:buNone/>
              <a:defRPr sz="4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SzPct val="90000"/>
              <a:buFontTx/>
              <a:buNone/>
              <a:defRPr sz="4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spcAft>
                <a:spcPts val="1800"/>
              </a:spcAft>
              <a:buFont typeface="Arial" panose="020B0604020202020204" pitchFamily="34" charset="0"/>
              <a:buChar char="•"/>
            </a:pPr>
            <a:r>
              <a:rPr lang="sv-SE" sz="4600" dirty="0"/>
              <a:t>1945–1955: </a:t>
            </a:r>
            <a:r>
              <a:rPr lang="sv-SE" sz="4600" dirty="0" err="1"/>
              <a:t>Vipeholmsexperimentet</a:t>
            </a:r>
            <a:endParaRPr lang="sv-SE" sz="4600" dirty="0"/>
          </a:p>
          <a:p>
            <a:pPr marL="685800" indent="-685800">
              <a:spcAft>
                <a:spcPts val="1800"/>
              </a:spcAft>
              <a:buFont typeface="Arial" panose="020B0604020202020204" pitchFamily="34" charset="0"/>
              <a:buChar char="•"/>
            </a:pPr>
            <a:r>
              <a:rPr lang="sv-SE" sz="4600" dirty="0"/>
              <a:t>1960-talet: </a:t>
            </a:r>
            <a:br>
              <a:rPr lang="sv-SE" sz="4600" dirty="0"/>
            </a:br>
            <a:r>
              <a:rPr lang="sv-SE" sz="4600" dirty="0"/>
              <a:t>Metropolitprojektet startar</a:t>
            </a:r>
            <a:br>
              <a:rPr lang="sv-SE" sz="4600" dirty="0"/>
            </a:br>
            <a:r>
              <a:rPr lang="sv-SE" sz="4600" dirty="0"/>
              <a:t/>
            </a:r>
            <a:br>
              <a:rPr lang="sv-SE" sz="4600" dirty="0"/>
            </a:br>
            <a:r>
              <a:rPr lang="sv-SE" sz="4600" dirty="0"/>
              <a:t>Medicinska etikkommittéer</a:t>
            </a:r>
          </a:p>
          <a:p>
            <a:pPr marL="685800" indent="-685800">
              <a:spcAft>
                <a:spcPts val="1800"/>
              </a:spcAft>
              <a:buFont typeface="Arial" panose="020B0604020202020204" pitchFamily="34" charset="0"/>
              <a:buChar char="•"/>
            </a:pPr>
            <a:r>
              <a:rPr lang="sv-SE" sz="4600" dirty="0"/>
              <a:t>1970-talet:</a:t>
            </a:r>
            <a:br>
              <a:rPr lang="sv-SE" sz="4600" dirty="0"/>
            </a:br>
            <a:r>
              <a:rPr lang="sv-SE" sz="4600" dirty="0"/>
              <a:t>Forskningsetiska kommittéer inom humanistisk-samhällsvetenskaplig forskning</a:t>
            </a:r>
          </a:p>
          <a:p>
            <a:pPr marL="685800" indent="-685800">
              <a:spcAft>
                <a:spcPts val="1800"/>
              </a:spcAft>
              <a:buFont typeface="Arial" panose="020B0604020202020204" pitchFamily="34" charset="0"/>
              <a:buChar char="•"/>
            </a:pPr>
            <a:r>
              <a:rPr lang="sv-SE" sz="4600" dirty="0"/>
              <a:t>1 januari 2004: </a:t>
            </a:r>
            <a:r>
              <a:rPr lang="sv-SE" sz="4600" dirty="0" err="1"/>
              <a:t>Etikprövningslagen</a:t>
            </a:r>
            <a:endParaRPr lang="sv-SE" sz="4600" dirty="0"/>
          </a:p>
          <a:p>
            <a:pPr marL="685800" indent="-685800">
              <a:spcAft>
                <a:spcPts val="1800"/>
              </a:spcAft>
              <a:buFont typeface="Arial" panose="020B0604020202020204" pitchFamily="34" charset="0"/>
              <a:buChar char="•"/>
            </a:pPr>
            <a:r>
              <a:rPr lang="sv-SE" sz="4600" dirty="0"/>
              <a:t>1 januari 2019: Etikprövningsmyndigheten</a:t>
            </a:r>
          </a:p>
          <a:p>
            <a:endParaRPr lang="sv-SE" sz="4400" dirty="0"/>
          </a:p>
        </p:txBody>
      </p:sp>
      <p:pic>
        <p:nvPicPr>
          <p:cNvPr id="10" name="Bildobjekt 9" descr="En bild som visar mannekäng, samling, behå, inomhus&#10;&#10;Automatiskt genererad beskrivning">
            <a:extLst>
              <a:ext uri="{FF2B5EF4-FFF2-40B4-BE49-F238E27FC236}">
                <a16:creationId xmlns:a16="http://schemas.microsoft.com/office/drawing/2014/main" id="{CF614E68-9254-A6BE-A78A-5492BB0B24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77386" y="0"/>
            <a:ext cx="10526714" cy="5624933"/>
          </a:xfrm>
          <a:prstGeom prst="rect">
            <a:avLst/>
          </a:prstGeom>
        </p:spPr>
      </p:pic>
      <p:sp>
        <p:nvSpPr>
          <p:cNvPr id="3" name="textruta 2">
            <a:extLst>
              <a:ext uri="{FF2B5EF4-FFF2-40B4-BE49-F238E27FC236}">
                <a16:creationId xmlns:a16="http://schemas.microsoft.com/office/drawing/2014/main" id="{0B6FC91E-CC2F-B73B-1640-CED0460D7FC7}"/>
              </a:ext>
            </a:extLst>
          </p:cNvPr>
          <p:cNvSpPr txBox="1"/>
          <p:nvPr/>
        </p:nvSpPr>
        <p:spPr>
          <a:xfrm>
            <a:off x="15386050" y="10531475"/>
            <a:ext cx="4648200" cy="369332"/>
          </a:xfrm>
          <a:prstGeom prst="rect">
            <a:avLst/>
          </a:prstGeom>
          <a:noFill/>
        </p:spPr>
        <p:txBody>
          <a:bodyPr wrap="square" rtlCol="0">
            <a:spAutoFit/>
          </a:bodyPr>
          <a:lstStyle/>
          <a:p>
            <a:pPr algn="r"/>
            <a:r>
              <a:rPr lang="sv-SE" dirty="0">
                <a:solidFill>
                  <a:schemeClr val="bg1"/>
                </a:solidFill>
              </a:rPr>
              <a:t>Vägledningen sid 130 ff.</a:t>
            </a:r>
          </a:p>
        </p:txBody>
      </p:sp>
    </p:spTree>
    <p:extLst>
      <p:ext uri="{BB962C8B-B14F-4D97-AF65-F5344CB8AC3E}">
        <p14:creationId xmlns:p14="http://schemas.microsoft.com/office/powerpoint/2010/main" val="23886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99DA7-8B41-8BFB-88E5-555CC26AF2F1}"/>
              </a:ext>
            </a:extLst>
          </p:cNvPr>
          <p:cNvSpPr>
            <a:spLocks noGrp="1"/>
          </p:cNvSpPr>
          <p:nvPr>
            <p:ph type="title"/>
          </p:nvPr>
        </p:nvSpPr>
        <p:spPr>
          <a:xfrm>
            <a:off x="1470759" y="1176460"/>
            <a:ext cx="9114692" cy="2185987"/>
          </a:xfrm>
        </p:spPr>
        <p:txBody>
          <a:bodyPr/>
          <a:lstStyle/>
          <a:p>
            <a:r>
              <a:rPr lang="sv-SE" dirty="0"/>
              <a:t>Lagens syfte</a:t>
            </a:r>
          </a:p>
        </p:txBody>
      </p:sp>
      <p:sp>
        <p:nvSpPr>
          <p:cNvPr id="3" name="Platshållare för innehåll 2">
            <a:extLst>
              <a:ext uri="{FF2B5EF4-FFF2-40B4-BE49-F238E27FC236}">
                <a16:creationId xmlns:a16="http://schemas.microsoft.com/office/drawing/2014/main" id="{BB711208-735E-92AC-ECBB-AD2FA4C6932C}"/>
              </a:ext>
            </a:extLst>
          </p:cNvPr>
          <p:cNvSpPr>
            <a:spLocks noGrp="1"/>
          </p:cNvSpPr>
          <p:nvPr>
            <p:ph idx="1"/>
          </p:nvPr>
        </p:nvSpPr>
        <p:spPr>
          <a:xfrm>
            <a:off x="1470759" y="3790705"/>
            <a:ext cx="11172092" cy="6342185"/>
          </a:xfrm>
        </p:spPr>
        <p:txBody>
          <a:bodyPr>
            <a:normAutofit/>
          </a:bodyPr>
          <a:lstStyle/>
          <a:p>
            <a:pPr>
              <a:spcAft>
                <a:spcPts val="1800"/>
              </a:spcAft>
            </a:pPr>
            <a:r>
              <a:rPr lang="sv-SE" dirty="0"/>
              <a:t>Skydda den enskilda människan och respekten för människovärdet vid forskning</a:t>
            </a:r>
          </a:p>
        </p:txBody>
      </p:sp>
      <p:sp>
        <p:nvSpPr>
          <p:cNvPr id="6" name="Rubrik 1">
            <a:extLst>
              <a:ext uri="{FF2B5EF4-FFF2-40B4-BE49-F238E27FC236}">
                <a16:creationId xmlns:a16="http://schemas.microsoft.com/office/drawing/2014/main" id="{3CB2104A-EAAA-B2F9-2A07-B86D29C54B53}"/>
              </a:ext>
            </a:extLst>
          </p:cNvPr>
          <p:cNvSpPr txBox="1">
            <a:spLocks/>
          </p:cNvSpPr>
          <p:nvPr/>
        </p:nvSpPr>
        <p:spPr>
          <a:xfrm>
            <a:off x="11804650" y="345134"/>
            <a:ext cx="7203342" cy="6034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pPr algn="r"/>
            <a:r>
              <a:rPr lang="sv-SE" sz="40200" dirty="0">
                <a:solidFill>
                  <a:schemeClr val="bg1"/>
                </a:solidFill>
              </a:rPr>
              <a:t>1§</a:t>
            </a:r>
          </a:p>
        </p:txBody>
      </p:sp>
    </p:spTree>
    <p:extLst>
      <p:ext uri="{BB962C8B-B14F-4D97-AF65-F5344CB8AC3E}">
        <p14:creationId xmlns:p14="http://schemas.microsoft.com/office/powerpoint/2010/main" val="5829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BDAD">
            <a:alpha val="20000"/>
          </a:srgbClr>
        </a:solidFill>
        <a:effectLst/>
      </p:bgPr>
    </p:bg>
    <p:spTree>
      <p:nvGrpSpPr>
        <p:cNvPr id="1" name="">
          <a:extLst>
            <a:ext uri="{FF2B5EF4-FFF2-40B4-BE49-F238E27FC236}">
              <a16:creationId xmlns:a16="http://schemas.microsoft.com/office/drawing/2014/main" id="{69A4BABD-EFBF-D4D4-E92A-45A382EA111A}"/>
            </a:ext>
          </a:extLst>
        </p:cNvPr>
        <p:cNvGrpSpPr/>
        <p:nvPr/>
      </p:nvGrpSpPr>
      <p:grpSpPr>
        <a:xfrm>
          <a:off x="0" y="0"/>
          <a:ext cx="0" cy="0"/>
          <a:chOff x="0" y="0"/>
          <a:chExt cx="0" cy="0"/>
        </a:xfrm>
      </p:grpSpPr>
      <p:pic>
        <p:nvPicPr>
          <p:cNvPr id="11" name="Bildobjekt 10" descr="En bild som visar klädsel, person, Människoansikte, leende&#10;&#10;Automatiskt genererad beskrivning">
            <a:extLst>
              <a:ext uri="{FF2B5EF4-FFF2-40B4-BE49-F238E27FC236}">
                <a16:creationId xmlns:a16="http://schemas.microsoft.com/office/drawing/2014/main" id="{A382B0BA-0FD6-F49C-2886-8706E955A1A2}"/>
              </a:ext>
            </a:extLst>
          </p:cNvPr>
          <p:cNvPicPr>
            <a:picLocks noChangeAspect="1"/>
          </p:cNvPicPr>
          <p:nvPr/>
        </p:nvPicPr>
        <p:blipFill rotWithShape="1">
          <a:blip r:embed="rId3">
            <a:extLst>
              <a:ext uri="{28A0092B-C50C-407E-A947-70E740481C1C}">
                <a14:useLocalDpi xmlns:a14="http://schemas.microsoft.com/office/drawing/2010/main" val="0"/>
              </a:ext>
            </a:extLst>
          </a:blip>
          <a:srcRect t="20454" b="42043"/>
          <a:stretch/>
        </p:blipFill>
        <p:spPr>
          <a:xfrm>
            <a:off x="0" y="0"/>
            <a:ext cx="20104100" cy="11309350"/>
          </a:xfrm>
          <a:prstGeom prst="rect">
            <a:avLst/>
          </a:prstGeom>
        </p:spPr>
      </p:pic>
      <p:sp>
        <p:nvSpPr>
          <p:cNvPr id="5" name="Platshållare för innehåll 2">
            <a:extLst>
              <a:ext uri="{FF2B5EF4-FFF2-40B4-BE49-F238E27FC236}">
                <a16:creationId xmlns:a16="http://schemas.microsoft.com/office/drawing/2014/main" id="{90F8A181-1FB4-1126-43F0-F4B44EECB963}"/>
              </a:ext>
            </a:extLst>
          </p:cNvPr>
          <p:cNvSpPr>
            <a:spLocks noGrp="1"/>
          </p:cNvSpPr>
          <p:nvPr>
            <p:ph idx="1"/>
          </p:nvPr>
        </p:nvSpPr>
        <p:spPr>
          <a:xfrm>
            <a:off x="10280650" y="637143"/>
            <a:ext cx="8169108" cy="1143000"/>
          </a:xfrm>
        </p:spPr>
        <p:txBody>
          <a:bodyPr>
            <a:normAutofit/>
          </a:bodyPr>
          <a:lstStyle/>
          <a:p>
            <a:r>
              <a:rPr lang="sv-SE" dirty="0">
                <a:solidFill>
                  <a:schemeClr val="bg1"/>
                </a:solidFill>
              </a:rPr>
              <a:t>Forskningsperson</a:t>
            </a:r>
          </a:p>
        </p:txBody>
      </p:sp>
      <p:sp>
        <p:nvSpPr>
          <p:cNvPr id="7" name="textruta 6">
            <a:extLst>
              <a:ext uri="{FF2B5EF4-FFF2-40B4-BE49-F238E27FC236}">
                <a16:creationId xmlns:a16="http://schemas.microsoft.com/office/drawing/2014/main" id="{1532E782-14C5-3C5E-06E0-96A44E559256}"/>
              </a:ext>
            </a:extLst>
          </p:cNvPr>
          <p:cNvSpPr txBox="1"/>
          <p:nvPr/>
        </p:nvSpPr>
        <p:spPr>
          <a:xfrm>
            <a:off x="14944558" y="10302875"/>
            <a:ext cx="4648200" cy="369332"/>
          </a:xfrm>
          <a:prstGeom prst="rect">
            <a:avLst/>
          </a:prstGeom>
          <a:noFill/>
        </p:spPr>
        <p:txBody>
          <a:bodyPr wrap="square" rtlCol="0">
            <a:spAutoFit/>
          </a:bodyPr>
          <a:lstStyle/>
          <a:p>
            <a:pPr algn="r"/>
            <a:r>
              <a:rPr lang="sv-SE" dirty="0">
                <a:solidFill>
                  <a:schemeClr val="bg1"/>
                </a:solidFill>
              </a:rPr>
              <a:t>Vägledningen sid 65</a:t>
            </a:r>
          </a:p>
        </p:txBody>
      </p:sp>
    </p:spTree>
    <p:extLst>
      <p:ext uri="{BB962C8B-B14F-4D97-AF65-F5344CB8AC3E}">
        <p14:creationId xmlns:p14="http://schemas.microsoft.com/office/powerpoint/2010/main" val="360378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D2148D-AA46-679E-BF41-3DC431B1C744}"/>
              </a:ext>
            </a:extLst>
          </p:cNvPr>
          <p:cNvSpPr>
            <a:spLocks noGrp="1"/>
          </p:cNvSpPr>
          <p:nvPr>
            <p:ph type="ctrTitle"/>
          </p:nvPr>
        </p:nvSpPr>
        <p:spPr/>
        <p:txBody>
          <a:bodyPr>
            <a:normAutofit/>
          </a:bodyPr>
          <a:lstStyle/>
          <a:p>
            <a:r>
              <a:rPr lang="sv-SE" dirty="0"/>
              <a:t>2. När behöver jag etikpröva?</a:t>
            </a:r>
          </a:p>
        </p:txBody>
      </p:sp>
      <p:sp>
        <p:nvSpPr>
          <p:cNvPr id="4" name="textruta 3">
            <a:extLst>
              <a:ext uri="{FF2B5EF4-FFF2-40B4-BE49-F238E27FC236}">
                <a16:creationId xmlns:a16="http://schemas.microsoft.com/office/drawing/2014/main" id="{D56CF3AF-F330-A1C6-2C90-6BB959C8B6EB}"/>
              </a:ext>
            </a:extLst>
          </p:cNvPr>
          <p:cNvSpPr txBox="1"/>
          <p:nvPr/>
        </p:nvSpPr>
        <p:spPr>
          <a:xfrm>
            <a:off x="14944558" y="10302875"/>
            <a:ext cx="4648200" cy="369332"/>
          </a:xfrm>
          <a:prstGeom prst="rect">
            <a:avLst/>
          </a:prstGeom>
          <a:noFill/>
        </p:spPr>
        <p:txBody>
          <a:bodyPr wrap="square" rtlCol="0">
            <a:spAutoFit/>
          </a:bodyPr>
          <a:lstStyle/>
          <a:p>
            <a:pPr algn="r"/>
            <a:r>
              <a:rPr lang="sv-SE" dirty="0"/>
              <a:t>Vägledningen sid 65 ff.</a:t>
            </a:r>
          </a:p>
        </p:txBody>
      </p:sp>
    </p:spTree>
    <p:extLst>
      <p:ext uri="{BB962C8B-B14F-4D97-AF65-F5344CB8AC3E}">
        <p14:creationId xmlns:p14="http://schemas.microsoft.com/office/powerpoint/2010/main" val="1347064787"/>
      </p:ext>
    </p:extLst>
  </p:cSld>
  <p:clrMapOvr>
    <a:masterClrMapping/>
  </p:clrMapOvr>
</p:sld>
</file>

<file path=ppt/theme/theme1.xml><?xml version="1.0" encoding="utf-8"?>
<a:theme xmlns:a="http://schemas.openxmlformats.org/drawingml/2006/main" name="Maste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A154AD-F85D-9E45-928E-F6305542F631}">
  <we:reference id="wa200001745" version="1.0.1.5" store="sv-SE" storeType="OMEX"/>
  <we:alternateReferences>
    <we:reference id="wa200001745" version="1.0.1.5" store="WA20000174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31665</TotalTime>
  <Words>6549</Words>
  <Application>Microsoft Office PowerPoint</Application>
  <PresentationFormat>Anpassad</PresentationFormat>
  <Paragraphs>496</Paragraphs>
  <Slides>52</Slides>
  <Notes>46</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52</vt:i4>
      </vt:variant>
    </vt:vector>
  </HeadingPairs>
  <TitlesOfParts>
    <vt:vector size="63" baseType="lpstr">
      <vt:lpstr>Aptos</vt:lpstr>
      <vt:lpstr>Arial</vt:lpstr>
      <vt:lpstr>Calibri</vt:lpstr>
      <vt:lpstr>DINPro</vt:lpstr>
      <vt:lpstr>DM Sans</vt:lpstr>
      <vt:lpstr>Georgia</vt:lpstr>
      <vt:lpstr>Helvetica</vt:lpstr>
      <vt:lpstr>Open Sans</vt:lpstr>
      <vt:lpstr>Times New Roman</vt:lpstr>
      <vt:lpstr>TT623o00</vt:lpstr>
      <vt:lpstr>Master design</vt:lpstr>
      <vt:lpstr>Introduktion</vt:lpstr>
      <vt:lpstr>Här får du en introduktion till etikprövning   Etikprövning är ett vanligt forskningsetiskt krav som syftar till att säkerställa skyddet av den enskilda människan och respekten för människovärdet i forskning. Du kommer inte få svar på alla frågor här. Däremot vill vi ge dig förståelse för när du ska etikpröva och vilka frågor som är viktiga i etikprövningen.  Vi hoppas inspirera till mer läsning i Vägledning  om etikprövning av forskning på människor och  ett besök på vår webbplats.</vt:lpstr>
      <vt:lpstr>Innehåll</vt:lpstr>
      <vt:lpstr>1. Varför finns etikprövning? </vt:lpstr>
      <vt:lpstr>Etikprövning har inte alltid varit självklart</vt:lpstr>
      <vt:lpstr>Etikprövning i Sverige</vt:lpstr>
      <vt:lpstr>Lagens syfte</vt:lpstr>
      <vt:lpstr>PowerPoint-presentation</vt:lpstr>
      <vt:lpstr>2. När behöver jag etikpröva?</vt:lpstr>
      <vt:lpstr>PowerPoint-presentation</vt:lpstr>
      <vt:lpstr>Rör det sig om forskning enligt lagen?</vt:lpstr>
      <vt:lpstr>Det som är tillståndspliktigt är när du</vt:lpstr>
      <vt:lpstr>Ska personuppgifter användas i forskningen?</vt:lpstr>
      <vt:lpstr>Ska personuppgifter användas i forskningen?</vt:lpstr>
      <vt:lpstr>Ska fysiska ingrepp göras på</vt:lpstr>
      <vt:lpstr>Syftar metoden till att påverka fysiskt eller psykiskt?</vt:lpstr>
      <vt:lpstr>Innebär metoden en uppenbar risk för skada?</vt:lpstr>
      <vt:lpstr>Ska biologiskt material från  levande människa studeras?</vt:lpstr>
      <vt:lpstr>Biologiskt material från avliden människa?</vt:lpstr>
      <vt:lpstr>Ska forskningen utföras i Sverige?</vt:lpstr>
      <vt:lpstr>Exempel som inte är tillståndspliktig verksamhet</vt:lpstr>
      <vt:lpstr>PowerPoint-presentation</vt:lpstr>
      <vt:lpstr>3. Utgångspunkter för prövningen</vt:lpstr>
      <vt:lpstr>Respekt för människovärdet</vt:lpstr>
      <vt:lpstr>Människors välfärd och  intresset av ny kunskap</vt:lpstr>
      <vt:lpstr>Avvägning mellan risk och nytta</vt:lpstr>
      <vt:lpstr>Begränsning av riskerna</vt:lpstr>
      <vt:lpstr>Tillräcklig kompetens</vt:lpstr>
      <vt:lpstr>Ska sårbara personer delta?</vt:lpstr>
      <vt:lpstr>Informerat samtycke</vt:lpstr>
      <vt:lpstr>Informationen till forskningspersonerna</vt:lpstr>
      <vt:lpstr>Vad ska informationen  innehålla?</vt:lpstr>
      <vt:lpstr>Det informerade samtycket ska</vt:lpstr>
      <vt:lpstr>Barn och ungdomar</vt:lpstr>
      <vt:lpstr>Personer med begränsad  beslutsförmåga</vt:lpstr>
      <vt:lpstr>4. Vad behöver jag tänka på när jag ansöker om etikprövning?</vt:lpstr>
      <vt:lpstr>PowerPoint-presentation</vt:lpstr>
      <vt:lpstr>Forskningshuvudmannen ansvarar</vt:lpstr>
      <vt:lpstr>Ansökans innehåll</vt:lpstr>
      <vt:lpstr>Avvägningen mellan risk och nytta</vt:lpstr>
      <vt:lpstr>Komplettering kan begäras in</vt:lpstr>
      <vt:lpstr>PowerPoint-presentation</vt:lpstr>
      <vt:lpstr>Rådgivande yttrande</vt:lpstr>
      <vt:lpstr>5. Efter beslut</vt:lpstr>
      <vt:lpstr>Vid godkännande </vt:lpstr>
      <vt:lpstr>Överklagande</vt:lpstr>
      <vt:lpstr>Måste jag göra en ändringsansökan?</vt:lpstr>
      <vt:lpstr>6. Visste du att …</vt:lpstr>
      <vt:lpstr>Några snabba fakta</vt:lpstr>
      <vt:lpstr>Läs alla vanliga frågor och svar på etikprovningsmyndigheten.se</vt:lpstr>
      <vt:lpstr>Läs mer i vägledningen  om vad som är aktuellt  för just din forskning.</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Presentationsrubrik  över flera rader</dc:title>
  <dc:creator>Johan Modin</dc:creator>
  <cp:lastModifiedBy>Björling Karin /Regionstyrelsens förvaltning Forskning och utbildning /Falun</cp:lastModifiedBy>
  <cp:revision>167</cp:revision>
  <dcterms:created xsi:type="dcterms:W3CDTF">2018-12-18T11:54:49Z</dcterms:created>
  <dcterms:modified xsi:type="dcterms:W3CDTF">2024-09-11T05:49:27Z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2018-12-04T00:00:00Z</vt:filetime>
  </property>
  <property fmtid="{D5CDD505-2E9C-101B-9397-08002B2CF9AE}" pid="3" name="Creator">
    <vt:lpwstr>Adobe InDesign CS6 (Macintosh)</vt:lpwstr>
  </property>
  <property fmtid="{D5CDD505-2E9C-101B-9397-08002B2CF9AE}" pid="4" name="LastSaved">
    <vt:filetime>2018-12-18T00:00:00Z</vt:filetime>
  </property>
</Properties>
</file>