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92" r:id="rId6"/>
  </p:sldMasterIdLst>
  <p:notesMasterIdLst>
    <p:notesMasterId r:id="rId24"/>
  </p:notesMasterIdLst>
  <p:handoutMasterIdLst>
    <p:handoutMasterId r:id="rId25"/>
  </p:handoutMasterIdLst>
  <p:sldIdLst>
    <p:sldId id="280" r:id="rId7"/>
    <p:sldId id="281" r:id="rId8"/>
    <p:sldId id="290" r:id="rId9"/>
    <p:sldId id="293" r:id="rId10"/>
    <p:sldId id="289" r:id="rId11"/>
    <p:sldId id="287" r:id="rId12"/>
    <p:sldId id="288" r:id="rId13"/>
    <p:sldId id="286" r:id="rId14"/>
    <p:sldId id="294" r:id="rId15"/>
    <p:sldId id="295" r:id="rId16"/>
    <p:sldId id="296" r:id="rId17"/>
    <p:sldId id="283" r:id="rId18"/>
    <p:sldId id="284" r:id="rId19"/>
    <p:sldId id="301" r:id="rId20"/>
    <p:sldId id="297" r:id="rId21"/>
    <p:sldId id="300" r:id="rId22"/>
    <p:sldId id="269" r:id="rId23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vsnitt" id="{2C1026F7-0088-4477-B73C-1312E64D82C6}">
          <p14:sldIdLst>
            <p14:sldId id="280"/>
            <p14:sldId id="281"/>
            <p14:sldId id="290"/>
            <p14:sldId id="293"/>
            <p14:sldId id="289"/>
            <p14:sldId id="287"/>
            <p14:sldId id="288"/>
            <p14:sldId id="286"/>
            <p14:sldId id="294"/>
            <p14:sldId id="295"/>
            <p14:sldId id="296"/>
            <p14:sldId id="283"/>
            <p14:sldId id="284"/>
            <p14:sldId id="301"/>
            <p14:sldId id="297"/>
            <p14:sldId id="300"/>
            <p14:sldId id="269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0" autoAdjust="0"/>
    <p:restoredTop sz="91885" autoAdjust="0"/>
  </p:normalViewPr>
  <p:slideViewPr>
    <p:cSldViewPr snapToGrid="0">
      <p:cViewPr varScale="1">
        <p:scale>
          <a:sx n="60" d="100"/>
          <a:sy n="60" d="100"/>
        </p:scale>
        <p:origin x="800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82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24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278FD9-274F-45DD-8681-13E82509E9F5}" type="datetimeFigureOut">
              <a:rPr lang="sv-SE" smtClean="0">
                <a:latin typeface="Arial" panose="020B0604020202020204" pitchFamily="34" charset="0"/>
                <a:cs typeface="Arial" panose="020B0604020202020204" pitchFamily="34" charset="0"/>
              </a:rPr>
              <a:t>2021-04-15</a:t>
            </a:fld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AD47A8-29E2-4799-924A-9047124D4761}" type="slidenum">
              <a:rPr lang="sv-SE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10403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DE94DB4-BC2A-49E2-AD0D-3F1E0B6714A7}" type="datetimeFigureOut">
              <a:rPr lang="sv-SE" smtClean="0"/>
              <a:pPr/>
              <a:t>2021-04-15</a:t>
            </a:fld>
            <a:endParaRPr lang="sv-SE" dirty="0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F33D500-1297-4EDE-B9F8-A261B42E5E11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090426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Styrgruppen ses ut av förvaltningschefsnätverket och består av:</a:t>
            </a:r>
          </a:p>
          <a:p>
            <a:pPr marL="171450" indent="-171450">
              <a:buFontTx/>
              <a:buChar char="-"/>
            </a:pPr>
            <a:r>
              <a:rPr lang="sv-SE" dirty="0" smtClean="0"/>
              <a:t>tre representanter från kommunerna (de personer som har nationella uppdrag i NSK-S och socialchefsnätverket samt ordförande (eller vice ordförande) i förvaltningschefsnätverket</a:t>
            </a:r>
          </a:p>
          <a:p>
            <a:pPr marL="171450" indent="-171450">
              <a:buFontTx/>
              <a:buChar char="-"/>
            </a:pPr>
            <a:r>
              <a:rPr lang="sv-SE" dirty="0" smtClean="0"/>
              <a:t>tre representanter från Landstinget/nya Region Dalarna. Hälso- och sjukvårdsdirektör samt divisionschefer från Psykiatrin och Primärvården.</a:t>
            </a:r>
          </a:p>
          <a:p>
            <a:pPr marL="171450" indent="-171450">
              <a:buFontTx/>
              <a:buChar char="-"/>
            </a:pPr>
            <a:r>
              <a:rPr lang="sv-SE" dirty="0" smtClean="0"/>
              <a:t>Chef för avdelningen. </a:t>
            </a:r>
          </a:p>
          <a:p>
            <a:pPr marL="171450" indent="-171450">
              <a:buFontTx/>
              <a:buChar char="-"/>
            </a:pPr>
            <a:r>
              <a:rPr lang="sv-SE" dirty="0" smtClean="0"/>
              <a:t>Utvecklingsledarna är adjungerande och deltar när de behöver vara med. </a:t>
            </a:r>
          </a:p>
          <a:p>
            <a:pPr marL="171450" indent="-171450">
              <a:buFontTx/>
              <a:buChar char="-"/>
            </a:pPr>
            <a:endParaRPr lang="sv-SE" dirty="0" smtClean="0"/>
          </a:p>
          <a:p>
            <a:pPr marL="171450" indent="-171450">
              <a:buFontTx/>
              <a:buChar char="-"/>
            </a:pPr>
            <a:endParaRPr lang="sv-SE" dirty="0" smtClean="0"/>
          </a:p>
          <a:p>
            <a:pPr marL="0" indent="0">
              <a:buFontTx/>
              <a:buNone/>
            </a:pPr>
            <a:r>
              <a:rPr lang="sv-SE" dirty="0" smtClean="0"/>
              <a:t>Styrgruppen:</a:t>
            </a:r>
          </a:p>
          <a:p>
            <a:pPr marL="171450" indent="-171450">
              <a:buFontTx/>
              <a:buChar char="-"/>
            </a:pPr>
            <a:r>
              <a:rPr lang="sv-SE" dirty="0" smtClean="0"/>
              <a:t>Ersätter AU</a:t>
            </a:r>
          </a:p>
          <a:p>
            <a:pPr marL="171450" indent="-171450">
              <a:buFontTx/>
              <a:buChar char="-"/>
            </a:pPr>
            <a:r>
              <a:rPr lang="sv-SE" dirty="0" smtClean="0"/>
              <a:t>Träffas mer frekvent än förvaltningschefsnätverket</a:t>
            </a:r>
          </a:p>
          <a:p>
            <a:pPr marL="171450" indent="-171450">
              <a:buFontTx/>
              <a:buChar char="-"/>
            </a:pPr>
            <a:r>
              <a:rPr lang="sv-SE" dirty="0" smtClean="0"/>
              <a:t>Behandlar frågor från arbetsgrupperna</a:t>
            </a:r>
          </a:p>
          <a:p>
            <a:pPr marL="171450" indent="-171450">
              <a:buFontTx/>
              <a:buChar char="-"/>
            </a:pPr>
            <a:r>
              <a:rPr lang="sv-SE" dirty="0" smtClean="0"/>
              <a:t>Utser representanter arbetsgrupper och vilken utvecklingsledare som ska leda eller delta i arbetsgruppen. </a:t>
            </a:r>
          </a:p>
          <a:p>
            <a:pPr marL="171450" indent="-171450">
              <a:buFontTx/>
              <a:buChar char="-"/>
            </a:pPr>
            <a:r>
              <a:rPr lang="sv-SE" dirty="0" smtClean="0"/>
              <a:t>Mm</a:t>
            </a:r>
          </a:p>
          <a:p>
            <a:pPr marL="171450" indent="-171450">
              <a:buFontTx/>
              <a:buChar char="-"/>
            </a:pPr>
            <a:endParaRPr lang="sv-SE" dirty="0" smtClean="0"/>
          </a:p>
          <a:p>
            <a:pPr marL="0" indent="0">
              <a:buFontTx/>
              <a:buNone/>
            </a:pPr>
            <a:r>
              <a:rPr lang="sv-SE" dirty="0" smtClean="0"/>
              <a:t>Arbetsgrupper:</a:t>
            </a:r>
          </a:p>
          <a:p>
            <a:pPr marL="171450" indent="-171450">
              <a:buFontTx/>
              <a:buChar char="-"/>
            </a:pPr>
            <a:r>
              <a:rPr lang="sv-SE" dirty="0" smtClean="0"/>
              <a:t>Utses av styrgruppen på uppdrag av förvaltningschefsnätverket</a:t>
            </a:r>
          </a:p>
          <a:p>
            <a:pPr marL="171450" indent="-171450">
              <a:buFontTx/>
              <a:buChar char="-"/>
            </a:pPr>
            <a:r>
              <a:rPr lang="sv-SE" dirty="0" smtClean="0"/>
              <a:t>Arbetar under en begränsad tid</a:t>
            </a:r>
          </a:p>
          <a:p>
            <a:pPr marL="171450" indent="-171450">
              <a:buFontTx/>
              <a:buChar char="-"/>
            </a:pPr>
            <a:r>
              <a:rPr lang="sv-SE" dirty="0" smtClean="0"/>
              <a:t>mm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E8D18B-DEA0-4FA7-9201-3F2DF621C670}" type="slidenum">
              <a:rPr lang="sv-SE" smtClean="0"/>
              <a:pPr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176378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E8D18B-DEA0-4FA7-9201-3F2DF621C670}" type="slidenum">
              <a:rPr lang="sv-SE" smtClean="0"/>
              <a:pPr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46092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62E19E-AA4A-49EB-822E-712C87E960C8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9898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62E19E-AA4A-49EB-822E-712C87E960C8}" type="slidenum">
              <a:rPr lang="sv-SE" smtClean="0"/>
              <a:t>11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449520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615BB8-A39A-4DD0-8971-AAD1EA540A58}" type="slidenum">
              <a:rPr lang="sv-SE" smtClean="0"/>
              <a:t>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64404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615BB8-A39A-4DD0-8971-AAD1EA540A58}" type="slidenum">
              <a:rPr lang="sv-SE" smtClean="0"/>
              <a:t>13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394325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Styrgruppen ses ut av förvaltningschefsnätverket och består av:</a:t>
            </a:r>
          </a:p>
          <a:p>
            <a:pPr marL="171450" indent="-171450">
              <a:buFontTx/>
              <a:buChar char="-"/>
            </a:pPr>
            <a:r>
              <a:rPr lang="sv-SE" dirty="0" smtClean="0"/>
              <a:t>tre representanter från kommunerna (de personer som har nationella uppdrag i NSK-S och socialchefsnätverket samt ordförande (eller vice ordförande) i förvaltningschefsnätverket</a:t>
            </a:r>
          </a:p>
          <a:p>
            <a:pPr marL="171450" indent="-171450">
              <a:buFontTx/>
              <a:buChar char="-"/>
            </a:pPr>
            <a:r>
              <a:rPr lang="sv-SE" dirty="0" smtClean="0"/>
              <a:t>tre representanter från Landstinget/nya Region Dalarna. Hälso- och sjukvårdsdirektör samt divisionschefer från Psykiatrin och Primärvården.</a:t>
            </a:r>
          </a:p>
          <a:p>
            <a:pPr marL="171450" indent="-171450">
              <a:buFontTx/>
              <a:buChar char="-"/>
            </a:pPr>
            <a:r>
              <a:rPr lang="sv-SE" dirty="0" smtClean="0"/>
              <a:t>Chef för avdelningen. </a:t>
            </a:r>
          </a:p>
          <a:p>
            <a:pPr marL="171450" indent="-171450">
              <a:buFontTx/>
              <a:buChar char="-"/>
            </a:pPr>
            <a:r>
              <a:rPr lang="sv-SE" dirty="0" smtClean="0"/>
              <a:t>Utvecklingsledarna är adjungerande och deltar när de behöver vara med. </a:t>
            </a:r>
          </a:p>
          <a:p>
            <a:pPr marL="171450" indent="-171450">
              <a:buFontTx/>
              <a:buChar char="-"/>
            </a:pPr>
            <a:endParaRPr lang="sv-SE" dirty="0" smtClean="0"/>
          </a:p>
          <a:p>
            <a:pPr marL="171450" indent="-171450">
              <a:buFontTx/>
              <a:buChar char="-"/>
            </a:pPr>
            <a:endParaRPr lang="sv-SE" dirty="0" smtClean="0"/>
          </a:p>
          <a:p>
            <a:pPr marL="0" indent="0">
              <a:buFontTx/>
              <a:buNone/>
            </a:pPr>
            <a:r>
              <a:rPr lang="sv-SE" dirty="0" smtClean="0"/>
              <a:t>Styrgruppen:</a:t>
            </a:r>
          </a:p>
          <a:p>
            <a:pPr marL="171450" indent="-171450">
              <a:buFontTx/>
              <a:buChar char="-"/>
            </a:pPr>
            <a:r>
              <a:rPr lang="sv-SE" dirty="0" smtClean="0"/>
              <a:t>Ersätter AU</a:t>
            </a:r>
          </a:p>
          <a:p>
            <a:pPr marL="171450" indent="-171450">
              <a:buFontTx/>
              <a:buChar char="-"/>
            </a:pPr>
            <a:r>
              <a:rPr lang="sv-SE" dirty="0" smtClean="0"/>
              <a:t>Träffas mer frekvent än förvaltningschefsnätverket</a:t>
            </a:r>
          </a:p>
          <a:p>
            <a:pPr marL="171450" indent="-171450">
              <a:buFontTx/>
              <a:buChar char="-"/>
            </a:pPr>
            <a:r>
              <a:rPr lang="sv-SE" dirty="0" smtClean="0"/>
              <a:t>Behandlar frågor från arbetsgrupperna</a:t>
            </a:r>
          </a:p>
          <a:p>
            <a:pPr marL="171450" indent="-171450">
              <a:buFontTx/>
              <a:buChar char="-"/>
            </a:pPr>
            <a:r>
              <a:rPr lang="sv-SE" dirty="0" smtClean="0"/>
              <a:t>Utser representanter arbetsgrupper och vilken utvecklingsledare som ska leda eller delta i arbetsgruppen. </a:t>
            </a:r>
          </a:p>
          <a:p>
            <a:pPr marL="171450" indent="-171450">
              <a:buFontTx/>
              <a:buChar char="-"/>
            </a:pPr>
            <a:r>
              <a:rPr lang="sv-SE" dirty="0" smtClean="0"/>
              <a:t>Mm</a:t>
            </a:r>
          </a:p>
          <a:p>
            <a:pPr marL="171450" indent="-171450">
              <a:buFontTx/>
              <a:buChar char="-"/>
            </a:pPr>
            <a:endParaRPr lang="sv-SE" dirty="0" smtClean="0"/>
          </a:p>
          <a:p>
            <a:pPr marL="0" indent="0">
              <a:buFontTx/>
              <a:buNone/>
            </a:pPr>
            <a:r>
              <a:rPr lang="sv-SE" dirty="0" smtClean="0"/>
              <a:t>Arbetsgrupper:</a:t>
            </a:r>
          </a:p>
          <a:p>
            <a:pPr marL="171450" indent="-171450">
              <a:buFontTx/>
              <a:buChar char="-"/>
            </a:pPr>
            <a:r>
              <a:rPr lang="sv-SE" dirty="0" smtClean="0"/>
              <a:t>Utses av styrgruppen på uppdrag av förvaltningschefsnätverket</a:t>
            </a:r>
          </a:p>
          <a:p>
            <a:pPr marL="171450" indent="-171450">
              <a:buFontTx/>
              <a:buChar char="-"/>
            </a:pPr>
            <a:r>
              <a:rPr lang="sv-SE" dirty="0" smtClean="0"/>
              <a:t>Arbetar under en begränsad tid</a:t>
            </a:r>
          </a:p>
          <a:p>
            <a:pPr marL="171450" indent="-171450">
              <a:buFontTx/>
              <a:buChar char="-"/>
            </a:pPr>
            <a:r>
              <a:rPr lang="sv-SE" dirty="0" smtClean="0"/>
              <a:t>mm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E8D18B-DEA0-4FA7-9201-3F2DF621C670}" type="slidenum">
              <a:rPr lang="sv-SE" smtClean="0"/>
              <a:pPr/>
              <a:t>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222355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E8D18B-DEA0-4FA7-9201-3F2DF621C670}" type="slidenum">
              <a:rPr lang="sv-SE" smtClean="0"/>
              <a:pPr/>
              <a:t>16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437045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410701"/>
            <a:ext cx="9144000" cy="3241878"/>
          </a:xfrm>
        </p:spPr>
        <p:txBody>
          <a:bodyPr anchor="b"/>
          <a:lstStyle>
            <a:lvl1pPr algn="ctr">
              <a:defRPr sz="6000" b="1"/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838575"/>
            <a:ext cx="9144000" cy="1790699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 smtClean="0"/>
          </a:p>
        </p:txBody>
      </p:sp>
      <p:cxnSp>
        <p:nvCxnSpPr>
          <p:cNvPr id="13" name="Rak 12"/>
          <p:cNvCxnSpPr/>
          <p:nvPr userDrawn="1"/>
        </p:nvCxnSpPr>
        <p:spPr>
          <a:xfrm>
            <a:off x="1524000" y="3710861"/>
            <a:ext cx="9144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Bildobjekt 1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5307" y="390071"/>
            <a:ext cx="1016146" cy="969723"/>
          </a:xfrm>
          <a:prstGeom prst="rect">
            <a:avLst/>
          </a:prstGeom>
        </p:spPr>
      </p:pic>
      <p:sp>
        <p:nvSpPr>
          <p:cNvPr id="11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fld id="{FC5DA319-72F1-4F70-9BE7-0CBB4F12E5D2}" type="datetime1">
              <a:rPr lang="sv-SE" smtClean="0"/>
              <a:t>2021-04-15</a:t>
            </a:fld>
            <a:endParaRPr lang="sv-SE" dirty="0"/>
          </a:p>
        </p:txBody>
      </p:sp>
      <p:sp>
        <p:nvSpPr>
          <p:cNvPr id="12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4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01785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 userDrawn="1"/>
        </p:nvSpPr>
        <p:spPr>
          <a:xfrm>
            <a:off x="1" y="6356351"/>
            <a:ext cx="12192000" cy="50164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6"/>
            <a:ext cx="10619402" cy="1210581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10547" y="1825625"/>
            <a:ext cx="11370906" cy="4351337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A36EF070-D4A1-4BBC-95E2-C540A084EC01}" type="datetime1">
              <a:rPr lang="sv-SE" smtClean="0"/>
              <a:t>2021-04-15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4" name="Rektangel 13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5" name="Bildobjekt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82379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7" y="1709738"/>
            <a:ext cx="11358206" cy="2852737"/>
          </a:xfrm>
        </p:spPr>
        <p:txBody>
          <a:bodyPr anchor="b"/>
          <a:lstStyle>
            <a:lvl1pPr>
              <a:defRPr sz="6000"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10547" y="4589463"/>
            <a:ext cx="11358206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1" name="Rektangel 10"/>
          <p:cNvSpPr/>
          <p:nvPr userDrawn="1"/>
        </p:nvSpPr>
        <p:spPr>
          <a:xfrm>
            <a:off x="1" y="6356350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D775DD86-983D-4097-A028-87EAC6BF841B}" type="datetime1">
              <a:rPr lang="sv-SE" smtClean="0"/>
              <a:t>2021-04-15</a:t>
            </a:fld>
            <a:endParaRPr lang="sv-SE" dirty="0"/>
          </a:p>
        </p:txBody>
      </p:sp>
      <p:sp>
        <p:nvSpPr>
          <p:cNvPr id="13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4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0" name="Rektangel 9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7" name="Bildobjekt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05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5"/>
            <a:ext cx="10603074" cy="1206500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10547" y="1825625"/>
            <a:ext cx="5609253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199" y="1825625"/>
            <a:ext cx="5609253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12" name="Rektangel 11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21684484-201B-44CD-9746-00FED4EFCD5B}" type="datetime1">
              <a:rPr lang="sv-SE" smtClean="0"/>
              <a:t>2021-04-15</a:t>
            </a:fld>
            <a:endParaRPr lang="sv-SE" dirty="0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5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ektangel 10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8" name="Bildobjekt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7717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5"/>
            <a:ext cx="10619402" cy="1235075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10548" y="1690687"/>
            <a:ext cx="5587028" cy="8143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10548" y="2505075"/>
            <a:ext cx="5587028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90687"/>
            <a:ext cx="5609252" cy="8143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199" y="2505075"/>
            <a:ext cx="5609253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14" name="Rektangel 13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33C59008-A271-48C6-B77D-A5EBCC61C08A}" type="datetime1">
              <a:rPr lang="sv-SE" smtClean="0"/>
              <a:t>2021-04-15</a:t>
            </a:fld>
            <a:endParaRPr lang="sv-SE" dirty="0"/>
          </a:p>
        </p:txBody>
      </p:sp>
      <p:sp>
        <p:nvSpPr>
          <p:cNvPr id="16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7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3" name="Rektangel 12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20" name="Bildobjekt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0497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7" y="365126"/>
            <a:ext cx="10611239" cy="1216024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10" name="Rektangel 9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D0905C11-AE40-4DD3-B577-1575C80BAAED}" type="datetime1">
              <a:rPr lang="sv-SE" smtClean="0"/>
              <a:t>2021-04-15</a:t>
            </a:fld>
            <a:endParaRPr lang="sv-SE" dirty="0"/>
          </a:p>
        </p:txBody>
      </p:sp>
      <p:sp>
        <p:nvSpPr>
          <p:cNvPr id="12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3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Rektangel 8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6" name="Bildobjekt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83998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 userDrawn="1"/>
        </p:nvSpPr>
        <p:spPr>
          <a:xfrm>
            <a:off x="1" y="6356350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B4152674-6AB9-4668-8AED-4226128661A6}" type="datetime1">
              <a:rPr lang="sv-SE" smtClean="0"/>
              <a:t>2021-04-15</a:t>
            </a:fld>
            <a:endParaRPr lang="sv-SE" dirty="0"/>
          </a:p>
        </p:txBody>
      </p:sp>
      <p:sp>
        <p:nvSpPr>
          <p:cNvPr id="11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2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8" name="Rektangel 7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5" name="Bildobjekt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50620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457200"/>
            <a:ext cx="4361478" cy="1600200"/>
          </a:xfrm>
        </p:spPr>
        <p:txBody>
          <a:bodyPr anchor="b"/>
          <a:lstStyle>
            <a:lvl1pPr>
              <a:defRPr sz="3200"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1085851"/>
            <a:ext cx="5675312" cy="5019674"/>
          </a:xfrm>
        </p:spPr>
        <p:txBody>
          <a:bodyPr/>
          <a:lstStyle>
            <a:lvl1pPr>
              <a:defRPr sz="3200" b="1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10548" y="2057401"/>
            <a:ext cx="4361478" cy="404812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2" name="Rektangel 11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6401B1E7-2B4C-4E93-9B83-9D444BAB3785}" type="datetime1">
              <a:rPr lang="sv-SE" smtClean="0"/>
              <a:t>2021-04-15</a:t>
            </a:fld>
            <a:endParaRPr lang="sv-SE" dirty="0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5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ektangel 10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8" name="Bildobjekt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83547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457200"/>
            <a:ext cx="4361478" cy="1600200"/>
          </a:xfrm>
        </p:spPr>
        <p:txBody>
          <a:bodyPr anchor="b"/>
          <a:lstStyle>
            <a:lvl1pPr>
              <a:defRPr sz="3200"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1085850"/>
            <a:ext cx="5658984" cy="5029200"/>
          </a:xfrm>
        </p:spPr>
        <p:txBody>
          <a:bodyPr/>
          <a:lstStyle>
            <a:lvl1pPr marL="0" indent="0">
              <a:buNone/>
              <a:defRPr sz="3200" b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10548" y="2057400"/>
            <a:ext cx="4361478" cy="405023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2" name="Rektangel 11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7037B5D3-587F-424B-B03D-31C4263C7226}" type="datetime1">
              <a:rPr lang="sv-SE" smtClean="0"/>
              <a:t>2021-04-15</a:t>
            </a:fld>
            <a:endParaRPr lang="sv-SE" dirty="0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5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ektangel 10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8" name="Bildobjekt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2073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FF4FD-A897-495D-BDCD-BC1A3ECAF875}" type="datetime1">
              <a:rPr lang="sv-SE" smtClean="0"/>
              <a:t>2021-04-15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DDE8C-17E0-4539-9C15-C1E9D231907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69200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</p:sldLayoutIdLst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512615"/>
            <a:ext cx="9144000" cy="3241878"/>
          </a:xfrm>
          <a:solidFill>
            <a:schemeClr val="bg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sv-SE" sz="4400" dirty="0" smtClean="0"/>
              <a:t>Länschefsnätverket 16 april 2021</a:t>
            </a:r>
            <a:endParaRPr lang="sv-SE" sz="4400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754493"/>
            <a:ext cx="9144000" cy="1790699"/>
          </a:xfrm>
        </p:spPr>
        <p:txBody>
          <a:bodyPr>
            <a:normAutofit/>
          </a:bodyPr>
          <a:lstStyle/>
          <a:p>
            <a:r>
              <a:rPr lang="sv-SE" sz="2000" dirty="0" smtClean="0"/>
              <a:t>Tanja Mårtensson Avdelningen för hälsa och välfärd (RSS Dalarna)</a:t>
            </a:r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3437143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5226079"/>
              </p:ext>
            </p:extLst>
          </p:nvPr>
        </p:nvGraphicFramePr>
        <p:xfrm>
          <a:off x="0" y="0"/>
          <a:ext cx="12192001" cy="6918763"/>
        </p:xfrm>
        <a:graphic>
          <a:graphicData uri="http://schemas.openxmlformats.org/drawingml/2006/table">
            <a:tbl>
              <a:tblPr firstRow="1" bandRow="1"/>
              <a:tblGrid>
                <a:gridCol w="4270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34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73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6407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3989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9154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8349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3989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5601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07666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07666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15722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47954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539897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531837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531837">
                  <a:extLst>
                    <a:ext uri="{9D8B030D-6E8A-4147-A177-3AD203B41FA5}">
                      <a16:colId xmlns:a16="http://schemas.microsoft.com/office/drawing/2014/main" val="1051244451"/>
                    </a:ext>
                  </a:extLst>
                </a:gridCol>
                <a:gridCol w="507666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51257">
                  <a:extLst>
                    <a:ext uri="{9D8B030D-6E8A-4147-A177-3AD203B41FA5}">
                      <a16:colId xmlns:a16="http://schemas.microsoft.com/office/drawing/2014/main" val="1956462772"/>
                    </a:ext>
                  </a:extLst>
                </a:gridCol>
                <a:gridCol w="451257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424397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424397">
                  <a:extLst>
                    <a:ext uri="{9D8B030D-6E8A-4147-A177-3AD203B41FA5}">
                      <a16:colId xmlns:a16="http://schemas.microsoft.com/office/drawing/2014/main" val="1385379159"/>
                    </a:ext>
                  </a:extLst>
                </a:gridCol>
                <a:gridCol w="424397">
                  <a:extLst>
                    <a:ext uri="{9D8B030D-6E8A-4147-A177-3AD203B41FA5}">
                      <a16:colId xmlns:a16="http://schemas.microsoft.com/office/drawing/2014/main" val="2773580905"/>
                    </a:ext>
                  </a:extLst>
                </a:gridCol>
                <a:gridCol w="424397">
                  <a:extLst>
                    <a:ext uri="{9D8B030D-6E8A-4147-A177-3AD203B41FA5}">
                      <a16:colId xmlns:a16="http://schemas.microsoft.com/office/drawing/2014/main" val="3616307915"/>
                    </a:ext>
                  </a:extLst>
                </a:gridCol>
                <a:gridCol w="424397">
                  <a:extLst>
                    <a:ext uri="{9D8B030D-6E8A-4147-A177-3AD203B41FA5}">
                      <a16:colId xmlns:a16="http://schemas.microsoft.com/office/drawing/2014/main" val="2521640188"/>
                    </a:ext>
                  </a:extLst>
                </a:gridCol>
                <a:gridCol w="424397">
                  <a:extLst>
                    <a:ext uri="{9D8B030D-6E8A-4147-A177-3AD203B41FA5}">
                      <a16:colId xmlns:a16="http://schemas.microsoft.com/office/drawing/2014/main" val="1256421835"/>
                    </a:ext>
                  </a:extLst>
                </a:gridCol>
              </a:tblGrid>
              <a:tr h="555171">
                <a:tc gridSpan="25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l" defTabSz="454025"/>
                      <a:r>
                        <a:rPr lang="sv-SE" sz="1600" dirty="0" smtClean="0"/>
                        <a:t>Nationella Programområden (NPO)               </a:t>
                      </a:r>
                      <a:r>
                        <a:rPr lang="sv-SE" sz="1400" b="0" dirty="0" smtClean="0"/>
                        <a:t>Respektive NPO speglar hela vårdkedjan: prevention, primärvård, specialistvård, </a:t>
                      </a:r>
                      <a:r>
                        <a:rPr lang="sv-SE" sz="1600" dirty="0" smtClean="0"/>
                        <a:t/>
                      </a:r>
                      <a:br>
                        <a:rPr lang="sv-SE" sz="1600" dirty="0" smtClean="0"/>
                      </a:br>
                      <a:r>
                        <a:rPr lang="sv-SE" sz="1400" b="0" dirty="0" smtClean="0">
                          <a:solidFill>
                            <a:schemeClr val="bg1"/>
                          </a:solidFill>
                        </a:rPr>
                        <a:t>(Regionalt värdskap)                                                     </a:t>
                      </a:r>
                      <a:r>
                        <a:rPr lang="sv-SE" sz="1400" b="0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sv-SE" sz="1400" b="0" dirty="0" smtClean="0">
                          <a:solidFill>
                            <a:schemeClr val="bg1"/>
                          </a:solidFill>
                        </a:rPr>
                        <a:t>rehabilitering, </a:t>
                      </a:r>
                      <a:r>
                        <a:rPr lang="sv-SE" sz="1400" b="0" baseline="0" dirty="0" smtClean="0">
                          <a:solidFill>
                            <a:schemeClr val="bg1"/>
                          </a:solidFill>
                        </a:rPr>
                        <a:t>omvårdnad etc.</a:t>
                      </a:r>
                      <a:endParaRPr lang="sv-SE" sz="1400" b="0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91187" marR="91187" marT="45594" marB="45594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77D7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 sz="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 sz="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 sz="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 sz="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 sz="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 sz="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 sz="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 sz="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 sz="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 sz="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 sz="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defTabSz="454025"/>
                      <a:endParaRPr lang="sv-SE" sz="1400" b="0" dirty="0" smtClean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377D7A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defTabSz="454025"/>
                      <a:endParaRPr lang="sv-SE" sz="1400" b="0" dirty="0" smtClean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377D7A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defTabSz="454025"/>
                      <a:endParaRPr lang="sv-SE" sz="1400" b="0" dirty="0" smtClean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377D7A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defTabSz="454025"/>
                      <a:endParaRPr lang="sv-SE" sz="1400" b="0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91187" marR="91187" marT="45594" marB="45594">
                    <a:solidFill>
                      <a:srgbClr val="377D7A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defTabSz="454025"/>
                      <a:endParaRPr lang="sv-SE" sz="1400" b="0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91187" marR="91187" marT="45594" marB="45594">
                    <a:solidFill>
                      <a:srgbClr val="377D7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4009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lvl="1" algn="r"/>
                      <a:r>
                        <a:rPr lang="sv-SE" sz="1400" dirty="0" smtClean="0">
                          <a:solidFill>
                            <a:schemeClr val="tx1"/>
                          </a:solidFill>
                        </a:rPr>
                        <a:t>Akut vård</a:t>
                      </a:r>
                      <a:endParaRPr lang="sv-SE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187" marR="91187" marT="45594" marB="45594" vert="vert27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4E4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457200" marR="0" lvl="1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 smtClean="0"/>
                        <a:t>Barn och ungdomars hälsa</a:t>
                      </a:r>
                    </a:p>
                    <a:p>
                      <a:pPr marL="457200" marR="0" lvl="1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400" dirty="0" smtClean="0"/>
                    </a:p>
                    <a:p>
                      <a:pPr marL="457200" marR="0" lvl="1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400" dirty="0" smtClean="0"/>
                    </a:p>
                    <a:p>
                      <a:pPr marL="457200" marR="0" lvl="1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400" dirty="0" smtClean="0"/>
                    </a:p>
                  </a:txBody>
                  <a:tcPr marL="91187" marR="91187" marT="45594" marB="45594" vert="vert27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4E4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457200" marR="0" lvl="1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 smtClean="0"/>
                        <a:t>Cancersjukdomar (RCC )</a:t>
                      </a:r>
                      <a:endParaRPr lang="sv-SE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187" marR="91187" marT="45594" marB="45594" vert="vert27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4E4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457200" marR="0" lvl="1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 smtClean="0"/>
                        <a:t>Endokrina sjukdomar</a:t>
                      </a:r>
                      <a:endParaRPr lang="sv-SE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187" marR="91187" marT="45594" marB="45594" vert="vert27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4E4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457200" marR="0" lvl="1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sv-SE" sz="1400" dirty="0" smtClean="0"/>
                        <a:t>Hjärt-</a:t>
                      </a:r>
                      <a:r>
                        <a:rPr lang="sv-SE" sz="1400" baseline="0" dirty="0" smtClean="0"/>
                        <a:t> och </a:t>
                      </a:r>
                      <a:r>
                        <a:rPr lang="sv-SE" sz="1400" dirty="0" smtClean="0"/>
                        <a:t>kärlsjukdomar</a:t>
                      </a:r>
                    </a:p>
                    <a:p>
                      <a:pPr marL="457200" marR="0" lvl="1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sv-SE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187" marR="91187" marT="45594" marB="45594" vert="vert27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4E4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457200" marR="0" lvl="1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 smtClean="0"/>
                        <a:t>Hud- och könssjukdomar</a:t>
                      </a:r>
                    </a:p>
                    <a:p>
                      <a:pPr marL="457200" marR="0" lvl="1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187" marR="91187" marT="45594" marB="45594" vert="vert27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4E4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457200" marR="0" lvl="1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 smtClean="0">
                          <a:solidFill>
                            <a:schemeClr val="tx1"/>
                          </a:solidFill>
                        </a:rPr>
                        <a:t>Infektionssjukdomar</a:t>
                      </a:r>
                      <a:endParaRPr lang="sv-SE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187" marR="91187" marT="45594" marB="45594" vert="vert27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4E4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457200" marR="0" lvl="1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 smtClean="0"/>
                        <a:t>Kvinnosjukdomar och förlossning</a:t>
                      </a:r>
                    </a:p>
                  </a:txBody>
                  <a:tcPr marL="91187" marR="91187" marT="45594" marB="45594" vert="vert27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4E4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457200" marR="0" lvl="1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sv-SE" sz="1400" dirty="0" smtClean="0"/>
                        <a:t>Levnadsvanor</a:t>
                      </a:r>
                      <a:endParaRPr lang="sv-SE" sz="1400" dirty="0"/>
                    </a:p>
                  </a:txBody>
                  <a:tcPr marL="91187" marR="91187" marT="45594" marB="45594" vert="vert27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4E4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457200" marR="0" lvl="1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 smtClean="0"/>
                        <a:t>Lung- och allergisjukdomar</a:t>
                      </a:r>
                      <a:endParaRPr lang="sv-SE" sz="1400" dirty="0"/>
                    </a:p>
                  </a:txBody>
                  <a:tcPr marL="91187" marR="91187" marT="45594" marB="45594" vert="vert27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4E4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457200" marR="0" lvl="1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400" dirty="0" smtClean="0"/>
                    </a:p>
                  </a:txBody>
                  <a:tcPr marL="91187" marR="91187" marT="45594" marB="45594" vert="vert27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4E4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457200" marR="0" lvl="1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sv-SE" sz="1400" dirty="0" smtClean="0"/>
                        <a:t>Nervsystemets sjukdomar</a:t>
                      </a:r>
                    </a:p>
                    <a:p>
                      <a:pPr marL="457200" marR="0" lvl="1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sv-SE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457200" marR="0" lvl="1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 smtClean="0"/>
                        <a:t>Njur- och urinvägs</a:t>
                      </a:r>
                      <a:r>
                        <a:rPr lang="sv-SE" sz="1400" baseline="0" dirty="0" smtClean="0"/>
                        <a:t>sjukdomar</a:t>
                      </a:r>
                      <a:endParaRPr lang="sv-SE" sz="1400" dirty="0" smtClean="0"/>
                    </a:p>
                  </a:txBody>
                  <a:tcPr marL="91187" marR="91187" marT="45594" marB="45594" vert="vert27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4E4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457200" marR="0" lvl="1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 smtClean="0"/>
                        <a:t>Mag- och tarmsjukdomar</a:t>
                      </a:r>
                      <a:endParaRPr lang="sv-SE" sz="1400" dirty="0"/>
                    </a:p>
                  </a:txBody>
                  <a:tcPr marL="91187" marR="91187" marT="45594" marB="45594" vert="vert27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4E4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457200" marR="0" lvl="1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 smtClean="0"/>
                        <a:t>Medicinsk diagnostik</a:t>
                      </a:r>
                      <a:endParaRPr lang="sv-SE" sz="1400" dirty="0"/>
                    </a:p>
                  </a:txBody>
                  <a:tcPr marL="91187" marR="91187" marT="45594" marB="45594" vert="vert27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4E4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457200" marR="0" lvl="1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 err="1" smtClean="0">
                          <a:latin typeface="+mn-lt"/>
                        </a:rPr>
                        <a:t>Perioperati</a:t>
                      </a:r>
                      <a:r>
                        <a:rPr lang="sv-SE" sz="1400" dirty="0" smtClean="0">
                          <a:latin typeface="+mn-lt"/>
                        </a:rPr>
                        <a:t> vård intensivvård och transplantation</a:t>
                      </a:r>
                      <a:endParaRPr lang="sv-SE" sz="1400" dirty="0"/>
                    </a:p>
                  </a:txBody>
                  <a:tcPr marL="91187" marR="91187" marT="45594" marB="45594" vert="vert27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4E4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457200" marR="0" lvl="1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400" dirty="0"/>
                    </a:p>
                  </a:txBody>
                  <a:tcPr marL="91187" marR="91187" marT="45594" marB="45594" vert="vert27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4E4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457200" marR="0" lvl="1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 smtClean="0"/>
                        <a:t>Psykisk hälsa</a:t>
                      </a:r>
                    </a:p>
                    <a:p>
                      <a:pPr marL="457200" marR="0" lvl="1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457200" marR="0" lvl="1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 smtClean="0"/>
                        <a:t>Rehabilitering, habilitering och försäkringsmedicin</a:t>
                      </a:r>
                    </a:p>
                  </a:txBody>
                  <a:tcPr marL="91187" marR="91187" marT="45594" marB="45594" vert="vert27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4E4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457200" marR="0" lvl="1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 smtClean="0"/>
                        <a:t>Reumatiska</a:t>
                      </a:r>
                      <a:r>
                        <a:rPr lang="sv-SE" sz="1400" baseline="0" dirty="0" smtClean="0"/>
                        <a:t> sjukdomar</a:t>
                      </a:r>
                      <a:endParaRPr lang="sv-SE" sz="1400" dirty="0" smtClean="0"/>
                    </a:p>
                  </a:txBody>
                  <a:tcPr marL="91187" marR="91187" marT="45594" marB="45594" vert="vert27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4E4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457200" marR="0" lvl="1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 smtClean="0"/>
                        <a:t>Rörelseorganens sjukdomar</a:t>
                      </a:r>
                    </a:p>
                  </a:txBody>
                  <a:tcPr marL="91187" marR="91187" marT="45594" marB="45594" vert="vert27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4E4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457200" marR="0" lvl="1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 smtClean="0"/>
                        <a:t>Sällsynta sjukdomar</a:t>
                      </a:r>
                    </a:p>
                  </a:txBody>
                  <a:tcPr marL="91187" marR="91187" marT="45594" marB="45594" vert="vert27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4E4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457200" marR="0" lvl="1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 smtClean="0"/>
                        <a:t>Tandvård</a:t>
                      </a:r>
                    </a:p>
                  </a:txBody>
                  <a:tcPr marL="91187" marR="91187" marT="45594" marB="45594" vert="vert27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4E4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457200" marR="0" lvl="1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400" dirty="0" smtClean="0"/>
                    </a:p>
                    <a:p>
                      <a:pPr marL="457200" marR="0" lvl="1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 smtClean="0"/>
                        <a:t>Äldres hälsa</a:t>
                      </a:r>
                    </a:p>
                  </a:txBody>
                  <a:tcPr marL="91187" marR="91187" marT="45594" marB="45594" vert="vert27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4E4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457200" marR="0" lvl="1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 smtClean="0"/>
                        <a:t>Ögonsjukdomar</a:t>
                      </a:r>
                      <a:r>
                        <a:rPr lang="sv-SE" sz="1400" baseline="0" dirty="0" smtClean="0"/>
                        <a:t> </a:t>
                      </a:r>
                      <a:endParaRPr lang="sv-SE" sz="1400" dirty="0" smtClean="0"/>
                    </a:p>
                  </a:txBody>
                  <a:tcPr marL="91187" marR="91187" marT="45594" marB="45594" vert="vert27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4E4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457200" marR="0" lvl="1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400" dirty="0" smtClean="0"/>
                    </a:p>
                    <a:p>
                      <a:pPr marL="457200" marR="0" lvl="1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400" dirty="0" smtClean="0"/>
                    </a:p>
                    <a:p>
                      <a:pPr marL="457200" marR="0" lvl="1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 smtClean="0"/>
                        <a:t>Öron-,</a:t>
                      </a:r>
                      <a:r>
                        <a:rPr lang="sv-SE" sz="1400" baseline="0" dirty="0" smtClean="0"/>
                        <a:t> </a:t>
                      </a:r>
                      <a:r>
                        <a:rPr lang="sv-SE" sz="1400" dirty="0" smtClean="0"/>
                        <a:t>näsa-</a:t>
                      </a:r>
                      <a:r>
                        <a:rPr lang="sv-SE" sz="1400" baseline="0" dirty="0" smtClean="0"/>
                        <a:t> och </a:t>
                      </a:r>
                      <a:r>
                        <a:rPr lang="sv-SE" sz="1400" dirty="0" smtClean="0"/>
                        <a:t>halssjukdomar</a:t>
                      </a:r>
                      <a:endParaRPr lang="sv-SE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187" marR="91187" marT="45594" marB="45594" vert="vert27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4E4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457200" marR="0" lvl="1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187" marR="91187" marT="45594" marB="45594" vert="vert27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4E4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7334">
                <a:tc gridSpan="25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b="1" dirty="0" smtClean="0">
                          <a:solidFill>
                            <a:schemeClr val="bg1"/>
                          </a:solidFill>
                        </a:rPr>
                        <a:t>Nationella samverkansgrupper (NSG)</a:t>
                      </a:r>
                      <a:endParaRPr lang="sv-SE" sz="16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91187" marR="91187" marT="45594" marB="45594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F9BA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 sz="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sv-SE" sz="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sv-SE" sz="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sv-SE" sz="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sv-SE" sz="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sv-SE" sz="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sv-SE" sz="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sv-SE" sz="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 sz="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sv-SE" sz="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sv-SE" sz="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sv-SE" sz="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 sz="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 sz="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6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rgbClr val="BF9BAA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6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rgbClr val="BF9BAA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6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rgbClr val="BF9BAA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6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91187" marR="91187" marT="45594" marB="45594">
                    <a:solidFill>
                      <a:srgbClr val="BF9BAA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6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91187" marR="91187" marT="45594" marB="45594">
                    <a:solidFill>
                      <a:srgbClr val="BF9BA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1909">
                <a:tc gridSpan="25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 smtClean="0"/>
                        <a:t>Metoder för kunskapsstöd</a:t>
                      </a:r>
                    </a:p>
                  </a:txBody>
                  <a:tcPr marL="91187" marR="91187" marT="45594" marB="45594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77D7A">
                        <a:alpha val="1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400" dirty="0" smtClean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400" dirty="0" smtClean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400" dirty="0" smtClean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400" dirty="0" smtClean="0"/>
                    </a:p>
                  </a:txBody>
                  <a:tcPr marL="91187" marR="91187" marT="45594" marB="45594">
                    <a:solidFill>
                      <a:srgbClr val="377D7A">
                        <a:alpha val="1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400" dirty="0" smtClean="0"/>
                    </a:p>
                  </a:txBody>
                  <a:tcPr marL="91187" marR="91187" marT="45594" marB="45594">
                    <a:solidFill>
                      <a:srgbClr val="377D7A">
                        <a:alpha val="1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1909">
                <a:tc gridSpan="25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 smtClean="0"/>
                        <a:t>Kvalitetsregister</a:t>
                      </a:r>
                      <a:endParaRPr lang="sv-SE" sz="1400" dirty="0" smtClean="0">
                        <a:latin typeface="+mn-lt"/>
                      </a:endParaRPr>
                    </a:p>
                  </a:txBody>
                  <a:tcPr marL="91187" marR="91187" marT="45594" marB="45594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77D7A">
                        <a:alpha val="1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 sz="80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 sz="8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 sz="80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 sz="8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 sz="80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 sz="80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 sz="80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 sz="8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 sz="8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 sz="8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 sz="8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 sz="8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 sz="8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 sz="8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400" dirty="0" smtClean="0">
                        <a:latin typeface="+mn-lt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400" dirty="0" smtClean="0">
                        <a:latin typeface="+mn-lt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400" dirty="0" smtClean="0">
                        <a:latin typeface="+mn-lt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400" dirty="0" smtClean="0">
                        <a:latin typeface="+mn-lt"/>
                      </a:endParaRPr>
                    </a:p>
                  </a:txBody>
                  <a:tcPr marL="91187" marR="91187" marT="45594" marB="45594">
                    <a:solidFill>
                      <a:srgbClr val="377D7A">
                        <a:alpha val="1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400" dirty="0" smtClean="0">
                        <a:latin typeface="+mn-lt"/>
                      </a:endParaRPr>
                    </a:p>
                  </a:txBody>
                  <a:tcPr marL="91187" marR="91187" marT="45594" marB="45594">
                    <a:solidFill>
                      <a:srgbClr val="377D7A">
                        <a:alpha val="1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1909">
                <a:tc gridSpan="25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 smtClean="0"/>
                        <a:t>Uppföljning och analys </a:t>
                      </a:r>
                      <a:endParaRPr lang="sv-SE" sz="1400" dirty="0" smtClean="0">
                        <a:latin typeface="+mn-lt"/>
                      </a:endParaRPr>
                    </a:p>
                  </a:txBody>
                  <a:tcPr marL="91187" marR="91187" marT="45594" marB="45594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77D7A">
                        <a:alpha val="1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400" dirty="0" smtClean="0">
                        <a:latin typeface="+mn-lt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400" dirty="0" smtClean="0">
                        <a:latin typeface="+mn-lt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400" dirty="0" smtClean="0">
                        <a:latin typeface="+mn-lt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400" dirty="0" smtClean="0">
                        <a:latin typeface="+mn-lt"/>
                      </a:endParaRPr>
                    </a:p>
                  </a:txBody>
                  <a:tcPr marL="91187" marR="91187" marT="45594" marB="45594">
                    <a:solidFill>
                      <a:srgbClr val="377D7A">
                        <a:alpha val="1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400" dirty="0" smtClean="0">
                        <a:latin typeface="+mn-lt"/>
                      </a:endParaRPr>
                    </a:p>
                  </a:txBody>
                  <a:tcPr marL="91187" marR="91187" marT="45594" marB="45594">
                    <a:solidFill>
                      <a:srgbClr val="377D7A">
                        <a:alpha val="1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8980">
                <a:tc gridSpan="25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 smtClean="0"/>
                        <a:t>Läkemedel/medicinteknik</a:t>
                      </a:r>
                      <a:endParaRPr lang="sv-SE" sz="1400" dirty="0" smtClean="0">
                        <a:latin typeface="+mn-lt"/>
                      </a:endParaRPr>
                    </a:p>
                  </a:txBody>
                  <a:tcPr marL="91187" marR="91187" marT="45594" marB="45594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77D7A">
                        <a:alpha val="1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400" dirty="0" smtClean="0">
                        <a:latin typeface="+mn-lt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400" dirty="0" smtClean="0">
                        <a:latin typeface="+mn-lt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400" dirty="0" smtClean="0">
                        <a:latin typeface="+mn-lt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400" dirty="0" smtClean="0">
                        <a:latin typeface="+mn-lt"/>
                      </a:endParaRPr>
                    </a:p>
                  </a:txBody>
                  <a:tcPr marL="91187" marR="91187" marT="45594" marB="45594">
                    <a:solidFill>
                      <a:srgbClr val="377D7A">
                        <a:alpha val="1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400" dirty="0" smtClean="0">
                        <a:latin typeface="+mn-lt"/>
                      </a:endParaRPr>
                    </a:p>
                  </a:txBody>
                  <a:tcPr marL="91187" marR="91187" marT="45594" marB="45594">
                    <a:solidFill>
                      <a:srgbClr val="377D7A">
                        <a:alpha val="1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1909">
                <a:tc gridSpan="25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 smtClean="0"/>
                        <a:t>Forskning/Life Science</a:t>
                      </a:r>
                      <a:endParaRPr lang="sv-SE" sz="1400" dirty="0" smtClean="0">
                        <a:latin typeface="+mn-lt"/>
                      </a:endParaRPr>
                    </a:p>
                  </a:txBody>
                  <a:tcPr marL="91187" marR="91187" marT="45594" marB="45594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77D7A">
                        <a:alpha val="1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 sz="8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 sz="8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 sz="8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 sz="8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 sz="8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 sz="8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 sz="8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 sz="8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 sz="8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 sz="8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 sz="8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 sz="8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 sz="8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 sz="8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400" dirty="0" smtClean="0">
                        <a:latin typeface="+mn-lt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400" dirty="0" smtClean="0">
                        <a:latin typeface="+mn-lt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400" dirty="0" smtClean="0">
                        <a:latin typeface="+mn-lt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400" dirty="0" smtClean="0">
                        <a:latin typeface="+mn-lt"/>
                      </a:endParaRPr>
                    </a:p>
                  </a:txBody>
                  <a:tcPr marL="91187" marR="91187" marT="45594" marB="45594">
                    <a:solidFill>
                      <a:srgbClr val="377D7A">
                        <a:alpha val="1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400" dirty="0" smtClean="0">
                        <a:latin typeface="+mn-lt"/>
                      </a:endParaRPr>
                    </a:p>
                  </a:txBody>
                  <a:tcPr marL="91187" marR="91187" marT="45594" marB="45594">
                    <a:solidFill>
                      <a:srgbClr val="377D7A">
                        <a:alpha val="1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1909">
                <a:tc gridSpan="25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Patientsäkerhet</a:t>
                      </a:r>
                    </a:p>
                  </a:txBody>
                  <a:tcPr marL="91187" marR="91187" marT="45594" marB="45594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77D7A">
                        <a:alpha val="1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 sz="8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 sz="8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 sz="8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 sz="8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 sz="8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 sz="8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 sz="8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 sz="8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 sz="8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 sz="8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 sz="8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 sz="8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 sz="8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 sz="8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400" dirty="0" smtClean="0">
                        <a:latin typeface="+mn-lt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400" dirty="0" smtClean="0">
                        <a:latin typeface="+mn-lt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400" dirty="0" smtClean="0">
                        <a:latin typeface="+mn-lt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400" dirty="0" smtClean="0">
                        <a:latin typeface="+mn-lt"/>
                      </a:endParaRPr>
                    </a:p>
                  </a:txBody>
                  <a:tcPr marL="91187" marR="91187" marT="45594" marB="45594">
                    <a:solidFill>
                      <a:srgbClr val="377D7A">
                        <a:alpha val="1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400" dirty="0" smtClean="0">
                        <a:latin typeface="+mn-lt"/>
                      </a:endParaRPr>
                    </a:p>
                  </a:txBody>
                  <a:tcPr marL="91187" marR="91187" marT="45594" marB="45594">
                    <a:solidFill>
                      <a:srgbClr val="377D7A">
                        <a:alpha val="1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1909">
                <a:tc gridSpan="25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Strukturerad vårdinformation</a:t>
                      </a:r>
                    </a:p>
                  </a:txBody>
                  <a:tcPr marL="91187" marR="91187" marT="45594" marB="45594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77D7A">
                        <a:alpha val="1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400" dirty="0" smtClean="0">
                        <a:latin typeface="+mn-lt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400" dirty="0" smtClean="0">
                        <a:latin typeface="+mn-lt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400" dirty="0" smtClean="0">
                        <a:latin typeface="+mn-lt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400" dirty="0" smtClean="0">
                        <a:latin typeface="+mn-lt"/>
                      </a:endParaRPr>
                    </a:p>
                  </a:txBody>
                  <a:tcPr marL="91187" marR="91187" marT="45594" marB="45594">
                    <a:solidFill>
                      <a:srgbClr val="377D7A">
                        <a:alpha val="1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400" dirty="0" smtClean="0">
                        <a:latin typeface="+mn-lt"/>
                      </a:endParaRPr>
                    </a:p>
                  </a:txBody>
                  <a:tcPr marL="91187" marR="91187" marT="45594" marB="45594">
                    <a:solidFill>
                      <a:srgbClr val="377D7A">
                        <a:alpha val="1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1909">
                <a:tc gridSpan="25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Stöd för utveckling</a:t>
                      </a:r>
                    </a:p>
                  </a:txBody>
                  <a:tcPr marL="91187" marR="91187" marT="45594" marB="45594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77D7A">
                        <a:alpha val="1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731380"/>
                  </a:ext>
                </a:extLst>
              </a:tr>
              <a:tr h="311909">
                <a:tc gridSpan="25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 smtClean="0"/>
                        <a:t>Tillfälliga satsningar</a:t>
                      </a:r>
                      <a:endParaRPr lang="sv-SE" sz="1400" dirty="0" smtClean="0">
                        <a:latin typeface="+mn-lt"/>
                      </a:endParaRPr>
                    </a:p>
                  </a:txBody>
                  <a:tcPr marL="91187" marR="91187" marT="45594" marB="45594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2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400" dirty="0" smtClean="0">
                        <a:latin typeface="+mn-lt"/>
                      </a:endParaRPr>
                    </a:p>
                  </a:txBody>
                  <a:tcPr marL="91187" marR="91187" marT="45594" marB="45594">
                    <a:solidFill>
                      <a:srgbClr val="377D7A">
                        <a:alpha val="1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400" dirty="0" smtClean="0">
                        <a:latin typeface="+mn-lt"/>
                      </a:endParaRPr>
                    </a:p>
                  </a:txBody>
                  <a:tcPr marL="91187" marR="91187" marT="45594" marB="45594">
                    <a:solidFill>
                      <a:srgbClr val="377D7A">
                        <a:alpha val="1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6751506"/>
                  </a:ext>
                </a:extLst>
              </a:tr>
              <a:tr h="311909">
                <a:tc gridSpan="25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400" dirty="0" smtClean="0">
                        <a:latin typeface="+mn-lt"/>
                      </a:endParaRPr>
                    </a:p>
                  </a:txBody>
                  <a:tcPr marL="91187" marR="91187" marT="45594" marB="45594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2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400" dirty="0" smtClean="0">
                        <a:latin typeface="+mn-lt"/>
                      </a:endParaRPr>
                    </a:p>
                  </a:txBody>
                  <a:tcPr marL="91187" marR="91187" marT="45594" marB="45594">
                    <a:solidFill>
                      <a:srgbClr val="377D7A">
                        <a:alpha val="1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400" dirty="0" smtClean="0">
                        <a:latin typeface="+mn-lt"/>
                      </a:endParaRPr>
                    </a:p>
                  </a:txBody>
                  <a:tcPr marL="91187" marR="91187" marT="45594" marB="45594">
                    <a:solidFill>
                      <a:srgbClr val="377D7A">
                        <a:alpha val="1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3965673"/>
                  </a:ext>
                </a:extLst>
              </a:tr>
            </a:tbl>
          </a:graphicData>
        </a:graphic>
      </p:graphicFrame>
      <p:sp>
        <p:nvSpPr>
          <p:cNvPr id="6" name="textruta 5"/>
          <p:cNvSpPr txBox="1"/>
          <p:nvPr/>
        </p:nvSpPr>
        <p:spPr>
          <a:xfrm>
            <a:off x="0" y="2841175"/>
            <a:ext cx="12192000" cy="338554"/>
          </a:xfrm>
          <a:prstGeom prst="rect">
            <a:avLst/>
          </a:prstGeom>
          <a:solidFill>
            <a:sysClr val="window" lastClr="FFFFFF">
              <a:alpha val="50000"/>
            </a:sys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Nationella primärvårdsrådet</a:t>
            </a:r>
            <a:endParaRPr kumimoji="0" lang="sv-SE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33283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ruta 3"/>
          <p:cNvSpPr txBox="1"/>
          <p:nvPr/>
        </p:nvSpPr>
        <p:spPr>
          <a:xfrm>
            <a:off x="2611909" y="1826657"/>
            <a:ext cx="910460" cy="4278094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sv-SE" sz="2000" dirty="0" smtClean="0"/>
          </a:p>
          <a:p>
            <a:pPr algn="ctr"/>
            <a:r>
              <a:rPr lang="sv-SE" sz="2400" dirty="0" smtClean="0"/>
              <a:t>NPO</a:t>
            </a:r>
          </a:p>
          <a:p>
            <a:pPr algn="ctr"/>
            <a:endParaRPr lang="sv-SE" sz="2800" dirty="0" smtClean="0"/>
          </a:p>
          <a:p>
            <a:pPr algn="ctr"/>
            <a:endParaRPr lang="sv-SE" sz="2800" dirty="0"/>
          </a:p>
          <a:p>
            <a:pPr algn="ctr"/>
            <a:endParaRPr lang="sv-SE" sz="2800" dirty="0" smtClean="0"/>
          </a:p>
          <a:p>
            <a:pPr algn="ctr"/>
            <a:r>
              <a:rPr lang="sv-SE" sz="2400" dirty="0" smtClean="0"/>
              <a:t>RPO</a:t>
            </a:r>
          </a:p>
          <a:p>
            <a:pPr algn="ctr"/>
            <a:endParaRPr lang="sv-SE" sz="2400" dirty="0" smtClean="0"/>
          </a:p>
          <a:p>
            <a:pPr algn="ctr"/>
            <a:endParaRPr lang="sv-SE" sz="2400" dirty="0"/>
          </a:p>
          <a:p>
            <a:pPr algn="ctr"/>
            <a:endParaRPr lang="sv-SE" sz="2400" dirty="0" smtClean="0"/>
          </a:p>
          <a:p>
            <a:pPr algn="ctr"/>
            <a:endParaRPr lang="sv-SE" sz="2400" dirty="0" smtClean="0"/>
          </a:p>
          <a:p>
            <a:pPr algn="ctr"/>
            <a:r>
              <a:rPr lang="sv-SE" sz="2400" dirty="0" smtClean="0"/>
              <a:t>LPO</a:t>
            </a:r>
          </a:p>
        </p:txBody>
      </p:sp>
      <p:cxnSp>
        <p:nvCxnSpPr>
          <p:cNvPr id="6" name="Rak pilkoppling 5"/>
          <p:cNvCxnSpPr/>
          <p:nvPr/>
        </p:nvCxnSpPr>
        <p:spPr>
          <a:xfrm>
            <a:off x="3064340" y="2722770"/>
            <a:ext cx="0" cy="1001485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Rak pilkoppling 7"/>
          <p:cNvCxnSpPr/>
          <p:nvPr/>
        </p:nvCxnSpPr>
        <p:spPr>
          <a:xfrm>
            <a:off x="3064340" y="4378196"/>
            <a:ext cx="0" cy="1001485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ubrik 1"/>
          <p:cNvSpPr txBox="1">
            <a:spLocks/>
          </p:cNvSpPr>
          <p:nvPr/>
        </p:nvSpPr>
        <p:spPr>
          <a:xfrm>
            <a:off x="167988" y="319414"/>
            <a:ext cx="9313812" cy="132556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3600" b="1" dirty="0" smtClean="0">
                <a:solidFill>
                  <a:schemeClr val="tx2"/>
                </a:solidFill>
              </a:rPr>
              <a:t>System för kunskapsstyrning</a:t>
            </a:r>
            <a:r>
              <a:rPr lang="sv-SE" sz="3600" dirty="0" smtClean="0">
                <a:solidFill>
                  <a:schemeClr val="tx2"/>
                </a:solidFill>
              </a:rPr>
              <a:t> </a:t>
            </a:r>
            <a:br>
              <a:rPr lang="sv-SE" sz="3600" dirty="0" smtClean="0">
                <a:solidFill>
                  <a:schemeClr val="tx2"/>
                </a:solidFill>
              </a:rPr>
            </a:br>
            <a:endParaRPr lang="sv-SE" sz="3600" dirty="0" smtClean="0">
              <a:solidFill>
                <a:schemeClr val="tx2"/>
              </a:solidFill>
            </a:endParaRPr>
          </a:p>
        </p:txBody>
      </p:sp>
      <p:cxnSp>
        <p:nvCxnSpPr>
          <p:cNvPr id="12" name="Rak koppling 11"/>
          <p:cNvCxnSpPr/>
          <p:nvPr/>
        </p:nvCxnSpPr>
        <p:spPr>
          <a:xfrm>
            <a:off x="475435" y="3223513"/>
            <a:ext cx="10935553" cy="350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k koppling 12"/>
          <p:cNvCxnSpPr/>
          <p:nvPr/>
        </p:nvCxnSpPr>
        <p:spPr>
          <a:xfrm>
            <a:off x="530077" y="4893957"/>
            <a:ext cx="11052582" cy="151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ktangel 4"/>
          <p:cNvSpPr/>
          <p:nvPr/>
        </p:nvSpPr>
        <p:spPr>
          <a:xfrm>
            <a:off x="433352" y="2091321"/>
            <a:ext cx="172675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sz="2000" dirty="0"/>
              <a:t>Nationell </a:t>
            </a:r>
            <a:r>
              <a:rPr lang="sv-SE" sz="2000" dirty="0" smtClean="0"/>
              <a:t>nivå</a:t>
            </a:r>
          </a:p>
          <a:p>
            <a:r>
              <a:rPr lang="sv-SE" sz="2000" dirty="0" smtClean="0"/>
              <a:t>(SKR)</a:t>
            </a:r>
            <a:endParaRPr lang="sv-SE" sz="2000" dirty="0"/>
          </a:p>
        </p:txBody>
      </p:sp>
      <p:sp>
        <p:nvSpPr>
          <p:cNvPr id="7" name="Rektangel 6"/>
          <p:cNvSpPr/>
          <p:nvPr/>
        </p:nvSpPr>
        <p:spPr>
          <a:xfrm>
            <a:off x="290714" y="3363464"/>
            <a:ext cx="231723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2000" dirty="0" smtClean="0"/>
              <a:t>Sjukvårdsregional nivå </a:t>
            </a:r>
          </a:p>
          <a:p>
            <a:r>
              <a:rPr lang="sv-SE" sz="2000" dirty="0" smtClean="0"/>
              <a:t>Uppsala-Örebro </a:t>
            </a:r>
            <a:endParaRPr lang="sv-SE" sz="2000" dirty="0"/>
          </a:p>
          <a:p>
            <a:r>
              <a:rPr lang="sv-SE" sz="2000" dirty="0"/>
              <a:t>regionen</a:t>
            </a:r>
          </a:p>
        </p:txBody>
      </p:sp>
      <p:sp>
        <p:nvSpPr>
          <p:cNvPr id="11" name="Rektangel 10"/>
          <p:cNvSpPr/>
          <p:nvPr/>
        </p:nvSpPr>
        <p:spPr>
          <a:xfrm>
            <a:off x="332535" y="4936390"/>
            <a:ext cx="193594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sv-SE" sz="2000" dirty="0">
                <a:solidFill>
                  <a:prstClr val="black"/>
                </a:solidFill>
              </a:rPr>
              <a:t>Lokal nivå </a:t>
            </a:r>
          </a:p>
          <a:p>
            <a:pPr lvl="0"/>
            <a:r>
              <a:rPr lang="sv-SE" sz="2000" dirty="0" smtClean="0">
                <a:solidFill>
                  <a:prstClr val="black"/>
                </a:solidFill>
              </a:rPr>
              <a:t>Län, region,</a:t>
            </a:r>
          </a:p>
          <a:p>
            <a:pPr lvl="0"/>
            <a:r>
              <a:rPr lang="sv-SE" sz="2000" dirty="0" smtClean="0">
                <a:solidFill>
                  <a:prstClr val="black"/>
                </a:solidFill>
              </a:rPr>
              <a:t>kommuner</a:t>
            </a:r>
            <a:endParaRPr lang="sv-SE" sz="2000" dirty="0">
              <a:solidFill>
                <a:prstClr val="black"/>
              </a:solidFill>
            </a:endParaRPr>
          </a:p>
        </p:txBody>
      </p:sp>
      <p:sp>
        <p:nvSpPr>
          <p:cNvPr id="25" name="textruta 24"/>
          <p:cNvSpPr txBox="1"/>
          <p:nvPr/>
        </p:nvSpPr>
        <p:spPr>
          <a:xfrm>
            <a:off x="3907623" y="2167729"/>
            <a:ext cx="1298103" cy="400110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sv-SE" sz="2000" dirty="0" smtClean="0"/>
              <a:t>26 NPO </a:t>
            </a:r>
          </a:p>
        </p:txBody>
      </p:sp>
      <p:sp>
        <p:nvSpPr>
          <p:cNvPr id="26" name="Rektangel 25"/>
          <p:cNvSpPr/>
          <p:nvPr/>
        </p:nvSpPr>
        <p:spPr>
          <a:xfrm>
            <a:off x="5698211" y="2167729"/>
            <a:ext cx="1250095" cy="400110"/>
          </a:xfrm>
          <a:prstGeom prst="rect">
            <a:avLst/>
          </a:prstGeom>
          <a:ln w="38100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sv-SE" sz="2000" dirty="0" smtClean="0"/>
              <a:t>  8 </a:t>
            </a:r>
            <a:r>
              <a:rPr lang="sv-SE" sz="2000" dirty="0"/>
              <a:t>NSG</a:t>
            </a:r>
          </a:p>
        </p:txBody>
      </p:sp>
      <p:sp>
        <p:nvSpPr>
          <p:cNvPr id="51" name="textruta 50"/>
          <p:cNvSpPr txBox="1"/>
          <p:nvPr/>
        </p:nvSpPr>
        <p:spPr>
          <a:xfrm>
            <a:off x="3945894" y="3576474"/>
            <a:ext cx="1096775" cy="400110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txBody>
          <a:bodyPr wrap="none" rtlCol="0">
            <a:spAutoFit/>
          </a:bodyPr>
          <a:lstStyle/>
          <a:p>
            <a:r>
              <a:rPr lang="sv-SE" sz="2000" dirty="0" smtClean="0"/>
              <a:t>25 RPO</a:t>
            </a:r>
          </a:p>
        </p:txBody>
      </p:sp>
      <p:sp>
        <p:nvSpPr>
          <p:cNvPr id="67" name="textruta 66"/>
          <p:cNvSpPr txBox="1"/>
          <p:nvPr/>
        </p:nvSpPr>
        <p:spPr>
          <a:xfrm>
            <a:off x="3997109" y="5686149"/>
            <a:ext cx="3057312" cy="36933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sv-SE" dirty="0" smtClean="0"/>
              <a:t>Lokala Arbetsgrupper (LAG)</a:t>
            </a:r>
            <a:endParaRPr lang="sv-SE" dirty="0"/>
          </a:p>
        </p:txBody>
      </p:sp>
      <p:sp>
        <p:nvSpPr>
          <p:cNvPr id="46" name="textruta 45"/>
          <p:cNvSpPr txBox="1"/>
          <p:nvPr/>
        </p:nvSpPr>
        <p:spPr>
          <a:xfrm>
            <a:off x="3945894" y="2730028"/>
            <a:ext cx="3015523" cy="338554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sv-SE" sz="1600" dirty="0" smtClean="0"/>
              <a:t>Nationella Arbetsgrupper NAG </a:t>
            </a:r>
            <a:endParaRPr lang="sv-SE" dirty="0"/>
          </a:p>
        </p:txBody>
      </p:sp>
      <p:sp>
        <p:nvSpPr>
          <p:cNvPr id="48" name="textruta 47"/>
          <p:cNvSpPr txBox="1"/>
          <p:nvPr/>
        </p:nvSpPr>
        <p:spPr>
          <a:xfrm>
            <a:off x="3945894" y="4298889"/>
            <a:ext cx="3015523" cy="338554"/>
          </a:xfrm>
          <a:prstGeom prst="rect">
            <a:avLst/>
          </a:prstGeom>
          <a:noFill/>
          <a:ln w="38100">
            <a:solidFill>
              <a:srgbClr val="6F924B"/>
            </a:solidFill>
          </a:ln>
        </p:spPr>
        <p:txBody>
          <a:bodyPr wrap="square" rtlCol="0">
            <a:spAutoFit/>
          </a:bodyPr>
          <a:lstStyle/>
          <a:p>
            <a:r>
              <a:rPr lang="sv-SE" sz="1600" dirty="0" smtClean="0"/>
              <a:t>Regionala Arbetsgrupper RAG </a:t>
            </a:r>
            <a:endParaRPr lang="sv-SE" dirty="0"/>
          </a:p>
        </p:txBody>
      </p:sp>
      <p:sp>
        <p:nvSpPr>
          <p:cNvPr id="50" name="textruta 49"/>
          <p:cNvSpPr txBox="1"/>
          <p:nvPr/>
        </p:nvSpPr>
        <p:spPr>
          <a:xfrm>
            <a:off x="3979863" y="4974922"/>
            <a:ext cx="800219" cy="46166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sv-SE" sz="2400" dirty="0"/>
              <a:t>L</a:t>
            </a:r>
            <a:r>
              <a:rPr lang="sv-SE" sz="2400" dirty="0" smtClean="0"/>
              <a:t>PO</a:t>
            </a:r>
          </a:p>
        </p:txBody>
      </p:sp>
      <p:sp>
        <p:nvSpPr>
          <p:cNvPr id="29" name="textruta 28"/>
          <p:cNvSpPr txBox="1"/>
          <p:nvPr/>
        </p:nvSpPr>
        <p:spPr>
          <a:xfrm>
            <a:off x="5963674" y="4959748"/>
            <a:ext cx="997743" cy="46166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sv-SE" sz="2400" dirty="0" smtClean="0"/>
              <a:t>LSG</a:t>
            </a:r>
          </a:p>
        </p:txBody>
      </p:sp>
      <p:sp>
        <p:nvSpPr>
          <p:cNvPr id="33" name="Rektangel 32"/>
          <p:cNvSpPr/>
          <p:nvPr/>
        </p:nvSpPr>
        <p:spPr>
          <a:xfrm>
            <a:off x="5843564" y="3585845"/>
            <a:ext cx="1117853" cy="400110"/>
          </a:xfrm>
          <a:prstGeom prst="rect">
            <a:avLst/>
          </a:prstGeom>
          <a:ln w="38100">
            <a:solidFill>
              <a:srgbClr val="6F924B"/>
            </a:solidFill>
          </a:ln>
        </p:spPr>
        <p:txBody>
          <a:bodyPr wrap="square">
            <a:spAutoFit/>
          </a:bodyPr>
          <a:lstStyle/>
          <a:p>
            <a:r>
              <a:rPr lang="sv-SE" sz="2000" dirty="0" smtClean="0"/>
              <a:t> RSG</a:t>
            </a:r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2719827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med rundade hörn 2"/>
          <p:cNvSpPr/>
          <p:nvPr/>
        </p:nvSpPr>
        <p:spPr>
          <a:xfrm>
            <a:off x="6266663" y="131330"/>
            <a:ext cx="4869423" cy="9144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6</a:t>
            </a:r>
            <a:r>
              <a:rPr lang="sv-SE" dirty="0" smtClean="0"/>
              <a:t> NPO  med kommunrepresentanter </a:t>
            </a:r>
          </a:p>
          <a:p>
            <a:pPr algn="ctr"/>
            <a:endParaRPr lang="sv-SE" dirty="0"/>
          </a:p>
        </p:txBody>
      </p:sp>
      <p:sp>
        <p:nvSpPr>
          <p:cNvPr id="4" name="Rektangel med rundade hörn 3"/>
          <p:cNvSpPr/>
          <p:nvPr/>
        </p:nvSpPr>
        <p:spPr>
          <a:xfrm>
            <a:off x="6201257" y="1725650"/>
            <a:ext cx="5523411" cy="91440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6 RPO med kommunrepresentanter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6" name="Rektangel med rundade hörn 5"/>
          <p:cNvSpPr/>
          <p:nvPr/>
        </p:nvSpPr>
        <p:spPr>
          <a:xfrm>
            <a:off x="7026472" y="1039938"/>
            <a:ext cx="903994" cy="659586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400" dirty="0" smtClean="0"/>
              <a:t>Psykisk hälsa</a:t>
            </a:r>
            <a:endParaRPr lang="sv-SE" sz="1400" dirty="0"/>
          </a:p>
        </p:txBody>
      </p:sp>
      <p:sp>
        <p:nvSpPr>
          <p:cNvPr id="8" name="Rektangel med rundade hörn 7"/>
          <p:cNvSpPr/>
          <p:nvPr/>
        </p:nvSpPr>
        <p:spPr>
          <a:xfrm>
            <a:off x="6215563" y="1033377"/>
            <a:ext cx="822083" cy="670454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400" dirty="0" smtClean="0"/>
              <a:t>Äldres hälsa</a:t>
            </a:r>
            <a:endParaRPr lang="sv-SE" sz="1400" dirty="0"/>
          </a:p>
        </p:txBody>
      </p:sp>
      <p:sp>
        <p:nvSpPr>
          <p:cNvPr id="10" name="Rektangel med rundade hörn 9"/>
          <p:cNvSpPr/>
          <p:nvPr/>
        </p:nvSpPr>
        <p:spPr>
          <a:xfrm>
            <a:off x="9780919" y="1069224"/>
            <a:ext cx="866544" cy="640734"/>
          </a:xfrm>
          <a:prstGeom prst="roundRect">
            <a:avLst>
              <a:gd name="adj" fmla="val 2201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400" dirty="0" err="1" smtClean="0"/>
              <a:t>Levn</a:t>
            </a:r>
            <a:r>
              <a:rPr lang="sv-SE" sz="1400" dirty="0" smtClean="0"/>
              <a:t>.-vanor</a:t>
            </a:r>
            <a:endParaRPr lang="sv-SE" sz="1400" dirty="0"/>
          </a:p>
        </p:txBody>
      </p:sp>
      <p:sp>
        <p:nvSpPr>
          <p:cNvPr id="11" name="Rektangel med rundade hörn 10"/>
          <p:cNvSpPr/>
          <p:nvPr/>
        </p:nvSpPr>
        <p:spPr>
          <a:xfrm>
            <a:off x="8818809" y="1068491"/>
            <a:ext cx="984649" cy="640734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400" dirty="0" smtClean="0"/>
              <a:t>Rehab, </a:t>
            </a:r>
            <a:r>
              <a:rPr lang="sv-SE" sz="1400" dirty="0" err="1" smtClean="0"/>
              <a:t>hab</a:t>
            </a:r>
            <a:r>
              <a:rPr lang="sv-SE" sz="1400" dirty="0" smtClean="0"/>
              <a:t>, f-medicin</a:t>
            </a:r>
            <a:endParaRPr lang="sv-SE" sz="1400" dirty="0"/>
          </a:p>
        </p:txBody>
      </p:sp>
      <p:sp>
        <p:nvSpPr>
          <p:cNvPr id="12" name="Rektangel med rundade hörn 11"/>
          <p:cNvSpPr/>
          <p:nvPr/>
        </p:nvSpPr>
        <p:spPr>
          <a:xfrm>
            <a:off x="7907770" y="1026382"/>
            <a:ext cx="946206" cy="665096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400" dirty="0" smtClean="0"/>
              <a:t>Barn o unga</a:t>
            </a:r>
            <a:endParaRPr lang="sv-SE" sz="1400" dirty="0"/>
          </a:p>
        </p:txBody>
      </p:sp>
      <p:sp>
        <p:nvSpPr>
          <p:cNvPr id="13" name="Rektangel med rundade hörn 12"/>
          <p:cNvSpPr/>
          <p:nvPr/>
        </p:nvSpPr>
        <p:spPr>
          <a:xfrm>
            <a:off x="10624924" y="1063230"/>
            <a:ext cx="984649" cy="668196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400" dirty="0" smtClean="0"/>
              <a:t>Primär-</a:t>
            </a:r>
            <a:r>
              <a:rPr lang="sv-SE" sz="1400" dirty="0" err="1" smtClean="0"/>
              <a:t>vårdsråd</a:t>
            </a:r>
            <a:endParaRPr lang="sv-SE" sz="1400" dirty="0"/>
          </a:p>
        </p:txBody>
      </p:sp>
      <p:sp>
        <p:nvSpPr>
          <p:cNvPr id="17" name="Rektangel med rundade hörn 16"/>
          <p:cNvSpPr/>
          <p:nvPr/>
        </p:nvSpPr>
        <p:spPr>
          <a:xfrm>
            <a:off x="7555972" y="3613560"/>
            <a:ext cx="1407020" cy="979715"/>
          </a:xfrm>
          <a:prstGeom prst="roundRect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dirty="0" smtClean="0">
                <a:solidFill>
                  <a:schemeClr val="tx1"/>
                </a:solidFill>
              </a:rPr>
              <a:t>LPO</a:t>
            </a:r>
          </a:p>
          <a:p>
            <a:pPr algn="ctr"/>
            <a:r>
              <a:rPr lang="sv-SE" sz="1600" dirty="0" smtClean="0">
                <a:solidFill>
                  <a:schemeClr val="tx1"/>
                </a:solidFill>
              </a:rPr>
              <a:t>Rehab, </a:t>
            </a:r>
            <a:r>
              <a:rPr lang="sv-SE" sz="1600" dirty="0" err="1" smtClean="0">
                <a:solidFill>
                  <a:schemeClr val="tx1"/>
                </a:solidFill>
              </a:rPr>
              <a:t>hab</a:t>
            </a:r>
            <a:r>
              <a:rPr lang="sv-SE" sz="1600" dirty="0" smtClean="0">
                <a:solidFill>
                  <a:schemeClr val="tx1"/>
                </a:solidFill>
              </a:rPr>
              <a:t>, f-medicin</a:t>
            </a:r>
            <a:endParaRPr lang="sv-SE" sz="1600" dirty="0">
              <a:solidFill>
                <a:schemeClr val="tx1"/>
              </a:solidFill>
            </a:endParaRPr>
          </a:p>
        </p:txBody>
      </p:sp>
      <p:sp>
        <p:nvSpPr>
          <p:cNvPr id="18" name="Rektangel med rundade hörn 17"/>
          <p:cNvSpPr/>
          <p:nvPr/>
        </p:nvSpPr>
        <p:spPr>
          <a:xfrm>
            <a:off x="9053100" y="3661352"/>
            <a:ext cx="1287641" cy="914400"/>
          </a:xfrm>
          <a:prstGeom prst="roundRect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LPO</a:t>
            </a:r>
          </a:p>
          <a:p>
            <a:pPr algn="ctr"/>
            <a:r>
              <a:rPr lang="sv-SE" dirty="0" err="1" smtClean="0">
                <a:solidFill>
                  <a:schemeClr val="tx1"/>
                </a:solidFill>
              </a:rPr>
              <a:t>Levn</a:t>
            </a:r>
            <a:r>
              <a:rPr lang="sv-SE" dirty="0" smtClean="0">
                <a:solidFill>
                  <a:schemeClr val="tx1"/>
                </a:solidFill>
              </a:rPr>
              <a:t>-vanor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19" name="Rektangel med rundade hörn 18"/>
          <p:cNvSpPr/>
          <p:nvPr/>
        </p:nvSpPr>
        <p:spPr>
          <a:xfrm>
            <a:off x="10442239" y="3678875"/>
            <a:ext cx="1557172" cy="914400"/>
          </a:xfrm>
          <a:prstGeom prst="roundRect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dirty="0" smtClean="0">
                <a:solidFill>
                  <a:schemeClr val="tx1"/>
                </a:solidFill>
              </a:rPr>
              <a:t>Lokalt</a:t>
            </a:r>
          </a:p>
          <a:p>
            <a:pPr algn="ctr"/>
            <a:r>
              <a:rPr lang="sv-SE" sz="1600" dirty="0" err="1" smtClean="0">
                <a:solidFill>
                  <a:schemeClr val="tx1"/>
                </a:solidFill>
              </a:rPr>
              <a:t>Primärsvårds</a:t>
            </a:r>
            <a:r>
              <a:rPr lang="sv-SE" sz="1600" dirty="0" smtClean="0">
                <a:solidFill>
                  <a:schemeClr val="tx1"/>
                </a:solidFill>
              </a:rPr>
              <a:t>-råd</a:t>
            </a:r>
            <a:endParaRPr lang="sv-SE" sz="1600" dirty="0">
              <a:solidFill>
                <a:schemeClr val="tx1"/>
              </a:solidFill>
            </a:endParaRPr>
          </a:p>
        </p:txBody>
      </p:sp>
      <p:sp>
        <p:nvSpPr>
          <p:cNvPr id="24" name="Ellips 23"/>
          <p:cNvSpPr/>
          <p:nvPr/>
        </p:nvSpPr>
        <p:spPr>
          <a:xfrm>
            <a:off x="3807025" y="4849316"/>
            <a:ext cx="1123547" cy="914400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LAG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26" name="Ellips 25"/>
          <p:cNvSpPr/>
          <p:nvPr/>
        </p:nvSpPr>
        <p:spPr>
          <a:xfrm>
            <a:off x="5115867" y="4849316"/>
            <a:ext cx="1047759" cy="914400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LAG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28" name="Ellips 27"/>
          <p:cNvSpPr/>
          <p:nvPr/>
        </p:nvSpPr>
        <p:spPr>
          <a:xfrm>
            <a:off x="6472013" y="4859095"/>
            <a:ext cx="914400" cy="914400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LAG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29" name="Ellips 28"/>
          <p:cNvSpPr/>
          <p:nvPr/>
        </p:nvSpPr>
        <p:spPr>
          <a:xfrm>
            <a:off x="7882872" y="4864268"/>
            <a:ext cx="914400" cy="914400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LAG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47" name="Rektangel med rundade hörn 46"/>
          <p:cNvSpPr/>
          <p:nvPr/>
        </p:nvSpPr>
        <p:spPr>
          <a:xfrm>
            <a:off x="6240222" y="3677726"/>
            <a:ext cx="1253517" cy="937684"/>
          </a:xfrm>
          <a:prstGeom prst="roundRect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LPO</a:t>
            </a:r>
          </a:p>
          <a:p>
            <a:pPr algn="ctr"/>
            <a:r>
              <a:rPr lang="sv-SE" dirty="0" smtClean="0">
                <a:solidFill>
                  <a:schemeClr val="tx1"/>
                </a:solidFill>
              </a:rPr>
              <a:t>Barn o unga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48" name="Rektangel med rundade hörn 47"/>
          <p:cNvSpPr/>
          <p:nvPr/>
        </p:nvSpPr>
        <p:spPr>
          <a:xfrm>
            <a:off x="3561777" y="3689368"/>
            <a:ext cx="1242586" cy="914400"/>
          </a:xfrm>
          <a:prstGeom prst="roundRect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LPO</a:t>
            </a:r>
          </a:p>
          <a:p>
            <a:pPr algn="ctr"/>
            <a:r>
              <a:rPr lang="sv-SE" dirty="0" smtClean="0">
                <a:solidFill>
                  <a:schemeClr val="tx1"/>
                </a:solidFill>
              </a:rPr>
              <a:t>Äldres hälsa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49" name="Rektangel med rundade hörn 48"/>
          <p:cNvSpPr/>
          <p:nvPr/>
        </p:nvSpPr>
        <p:spPr>
          <a:xfrm>
            <a:off x="4904483" y="3686574"/>
            <a:ext cx="1284990" cy="969689"/>
          </a:xfrm>
          <a:prstGeom prst="roundRect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LPO</a:t>
            </a:r>
          </a:p>
          <a:p>
            <a:pPr algn="ctr"/>
            <a:r>
              <a:rPr lang="sv-SE" dirty="0" smtClean="0">
                <a:solidFill>
                  <a:schemeClr val="tx1"/>
                </a:solidFill>
              </a:rPr>
              <a:t>Psykisk hälsa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53" name="Ellips 52"/>
          <p:cNvSpPr/>
          <p:nvPr/>
        </p:nvSpPr>
        <p:spPr>
          <a:xfrm>
            <a:off x="9293731" y="4859095"/>
            <a:ext cx="914400" cy="914400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LAG</a:t>
            </a:r>
            <a:endParaRPr lang="sv-SE" dirty="0">
              <a:solidFill>
                <a:schemeClr val="tx1"/>
              </a:solidFill>
            </a:endParaRPr>
          </a:p>
        </p:txBody>
      </p:sp>
      <p:pic>
        <p:nvPicPr>
          <p:cNvPr id="14" name="Bildobjekt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5193" y="1074154"/>
            <a:ext cx="4402368" cy="2476616"/>
          </a:xfrm>
          <a:prstGeom prst="rect">
            <a:avLst/>
          </a:prstGeom>
          <a:solidFill>
            <a:srgbClr val="00B0F0"/>
          </a:solidFill>
        </p:spPr>
      </p:pic>
      <p:sp>
        <p:nvSpPr>
          <p:cNvPr id="16" name="Rektangel med rundade hörn 15"/>
          <p:cNvSpPr/>
          <p:nvPr/>
        </p:nvSpPr>
        <p:spPr>
          <a:xfrm>
            <a:off x="385193" y="87275"/>
            <a:ext cx="4452611" cy="91440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System för kunskapsstyrning och kommunerna</a:t>
            </a:r>
            <a:endParaRPr lang="sv-SE" b="1" dirty="0">
              <a:solidFill>
                <a:schemeClr val="tx1"/>
              </a:solidFill>
            </a:endParaRPr>
          </a:p>
        </p:txBody>
      </p:sp>
      <p:sp>
        <p:nvSpPr>
          <p:cNvPr id="54" name="Nedåtpil 53"/>
          <p:cNvSpPr/>
          <p:nvPr/>
        </p:nvSpPr>
        <p:spPr>
          <a:xfrm rot="16200000" flipH="1">
            <a:off x="5271079" y="-257202"/>
            <a:ext cx="504081" cy="1578706"/>
          </a:xfrm>
          <a:prstGeom prst="downArrow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5" name="Ellips 34"/>
          <p:cNvSpPr/>
          <p:nvPr/>
        </p:nvSpPr>
        <p:spPr>
          <a:xfrm>
            <a:off x="4982471" y="1073120"/>
            <a:ext cx="1129013" cy="914400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bg1"/>
                </a:solidFill>
              </a:rPr>
              <a:t>NAG</a:t>
            </a:r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42" name="Ellips 41"/>
          <p:cNvSpPr/>
          <p:nvPr/>
        </p:nvSpPr>
        <p:spPr>
          <a:xfrm>
            <a:off x="4993883" y="2530775"/>
            <a:ext cx="1129013" cy="9144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tx1"/>
                </a:solidFill>
              </a:rPr>
              <a:t>R</a:t>
            </a:r>
            <a:r>
              <a:rPr lang="sv-SE" dirty="0" smtClean="0">
                <a:solidFill>
                  <a:schemeClr val="tx1"/>
                </a:solidFill>
              </a:rPr>
              <a:t>AG</a:t>
            </a:r>
            <a:endParaRPr lang="sv-SE" dirty="0">
              <a:solidFill>
                <a:schemeClr val="tx1"/>
              </a:solidFill>
            </a:endParaRPr>
          </a:p>
        </p:txBody>
      </p:sp>
      <p:pic>
        <p:nvPicPr>
          <p:cNvPr id="2" name="Bildobjekt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40222" y="2585604"/>
            <a:ext cx="5535648" cy="804742"/>
          </a:xfrm>
          <a:prstGeom prst="rect">
            <a:avLst/>
          </a:prstGeom>
        </p:spPr>
      </p:pic>
      <p:sp>
        <p:nvSpPr>
          <p:cNvPr id="55" name="Ellips 54"/>
          <p:cNvSpPr/>
          <p:nvPr/>
        </p:nvSpPr>
        <p:spPr>
          <a:xfrm>
            <a:off x="10772638" y="4859095"/>
            <a:ext cx="914400" cy="914400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LAG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7" name="Ellips 6"/>
          <p:cNvSpPr/>
          <p:nvPr/>
        </p:nvSpPr>
        <p:spPr>
          <a:xfrm>
            <a:off x="1513266" y="4582594"/>
            <a:ext cx="1746998" cy="1467401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100" b="1" dirty="0">
                <a:solidFill>
                  <a:schemeClr val="tx1"/>
                </a:solidFill>
              </a:rPr>
              <a:t>Vårdförlopp PSVF </a:t>
            </a:r>
          </a:p>
          <a:p>
            <a:pPr algn="ctr"/>
            <a:r>
              <a:rPr lang="sv-SE" sz="1100" b="1" dirty="0">
                <a:solidFill>
                  <a:schemeClr val="tx1"/>
                </a:solidFill>
              </a:rPr>
              <a:t>Vård- och insatsprogram VIP</a:t>
            </a:r>
          </a:p>
          <a:p>
            <a:pPr algn="ctr"/>
            <a:r>
              <a:rPr lang="sv-SE" sz="1100" b="1" dirty="0">
                <a:solidFill>
                  <a:schemeClr val="tx1"/>
                </a:solidFill>
              </a:rPr>
              <a:t>m.m.</a:t>
            </a:r>
          </a:p>
        </p:txBody>
      </p:sp>
    </p:spTree>
    <p:extLst>
      <p:ext uri="{BB962C8B-B14F-4D97-AF65-F5344CB8AC3E}">
        <p14:creationId xmlns:p14="http://schemas.microsoft.com/office/powerpoint/2010/main" val="81710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ubrik 1"/>
          <p:cNvSpPr txBox="1">
            <a:spLocks/>
          </p:cNvSpPr>
          <p:nvPr/>
        </p:nvSpPr>
        <p:spPr>
          <a:xfrm>
            <a:off x="857475" y="180163"/>
            <a:ext cx="10179192" cy="99205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3200" b="1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I </a:t>
            </a:r>
            <a:r>
              <a:rPr lang="sv-SE" sz="3200" b="1" dirty="0">
                <a:solidFill>
                  <a:schemeClr val="tx2"/>
                </a:solidFill>
                <a:ea typeface="+mn-ea"/>
                <a:cs typeface="+mn-cs"/>
              </a:rPr>
              <a:t>Dalarna</a:t>
            </a:r>
            <a:r>
              <a:rPr lang="sv-SE" sz="3200" b="1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prövar vi att organisera och samordna arbetet inom de båda systemen</a:t>
            </a:r>
          </a:p>
        </p:txBody>
      </p:sp>
      <p:sp>
        <p:nvSpPr>
          <p:cNvPr id="27" name="Rektangel med rundade hörn på samma sida 26"/>
          <p:cNvSpPr/>
          <p:nvPr/>
        </p:nvSpPr>
        <p:spPr>
          <a:xfrm>
            <a:off x="3537919" y="5190265"/>
            <a:ext cx="1063439" cy="951930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Utvärdering TN-platserna</a:t>
            </a:r>
            <a:endParaRPr lang="sv-SE" sz="1200" dirty="0"/>
          </a:p>
        </p:txBody>
      </p:sp>
      <p:sp>
        <p:nvSpPr>
          <p:cNvPr id="32" name="Rektangel med rundade hörn på samma sida 31"/>
          <p:cNvSpPr/>
          <p:nvPr/>
        </p:nvSpPr>
        <p:spPr>
          <a:xfrm>
            <a:off x="2405520" y="5190265"/>
            <a:ext cx="1003609" cy="892098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>
                <a:solidFill>
                  <a:schemeClr val="bg1"/>
                </a:solidFill>
              </a:rPr>
              <a:t>ÖK missbruk/beroende</a:t>
            </a:r>
            <a:endParaRPr lang="sv-SE" sz="1200" dirty="0">
              <a:solidFill>
                <a:schemeClr val="bg1"/>
              </a:solidFill>
            </a:endParaRPr>
          </a:p>
        </p:txBody>
      </p:sp>
      <p:sp>
        <p:nvSpPr>
          <p:cNvPr id="36" name="Rektangel med rundade hörn på samma sida 35"/>
          <p:cNvSpPr/>
          <p:nvPr/>
        </p:nvSpPr>
        <p:spPr>
          <a:xfrm>
            <a:off x="8650848" y="4951095"/>
            <a:ext cx="1003609" cy="892098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Uppdrag kvinnofrid</a:t>
            </a:r>
            <a:endParaRPr lang="sv-SE" sz="1200" dirty="0"/>
          </a:p>
        </p:txBody>
      </p:sp>
      <p:sp>
        <p:nvSpPr>
          <p:cNvPr id="40" name="Rektangel med rundade hörn på samma sida 39"/>
          <p:cNvSpPr/>
          <p:nvPr/>
        </p:nvSpPr>
        <p:spPr>
          <a:xfrm>
            <a:off x="4696832" y="5268089"/>
            <a:ext cx="1003609" cy="892098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>
                <a:solidFill>
                  <a:schemeClr val="bg1"/>
                </a:solidFill>
              </a:rPr>
              <a:t>ÖK barns och ungas hälsa </a:t>
            </a:r>
            <a:endParaRPr lang="sv-SE" sz="1200" dirty="0">
              <a:solidFill>
                <a:schemeClr val="bg1"/>
              </a:solidFill>
            </a:endParaRPr>
          </a:p>
        </p:txBody>
      </p:sp>
      <p:sp>
        <p:nvSpPr>
          <p:cNvPr id="25" name="Rektangel med rundade hörn på samma sida 24"/>
          <p:cNvSpPr/>
          <p:nvPr/>
        </p:nvSpPr>
        <p:spPr>
          <a:xfrm>
            <a:off x="6764270" y="5220181"/>
            <a:ext cx="1586254" cy="892098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100" dirty="0" smtClean="0">
                <a:solidFill>
                  <a:schemeClr val="bg1"/>
                </a:solidFill>
              </a:rPr>
              <a:t>Uppdrag samverkan syn &amp; hörselinstruktörer</a:t>
            </a:r>
            <a:endParaRPr lang="sv-SE" sz="1100" dirty="0">
              <a:solidFill>
                <a:schemeClr val="bg1"/>
              </a:solidFill>
            </a:endParaRPr>
          </a:p>
        </p:txBody>
      </p:sp>
      <p:sp>
        <p:nvSpPr>
          <p:cNvPr id="29" name="Rektangel med rundade hörn på samma sida 28"/>
          <p:cNvSpPr/>
          <p:nvPr/>
        </p:nvSpPr>
        <p:spPr>
          <a:xfrm>
            <a:off x="5848641" y="5026151"/>
            <a:ext cx="1324919" cy="892098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100" dirty="0" smtClean="0">
                <a:solidFill>
                  <a:schemeClr val="bg1"/>
                </a:solidFill>
              </a:rPr>
              <a:t>Implementering ÖK rehab, </a:t>
            </a:r>
            <a:r>
              <a:rPr lang="sv-SE" sz="1100" dirty="0" err="1" smtClean="0">
                <a:solidFill>
                  <a:schemeClr val="bg1"/>
                </a:solidFill>
              </a:rPr>
              <a:t>hab</a:t>
            </a:r>
            <a:r>
              <a:rPr lang="sv-SE" sz="1100" dirty="0" smtClean="0">
                <a:solidFill>
                  <a:schemeClr val="bg1"/>
                </a:solidFill>
              </a:rPr>
              <a:t>, hjälpmedel</a:t>
            </a:r>
            <a:endParaRPr lang="sv-SE" sz="1100" dirty="0">
              <a:solidFill>
                <a:schemeClr val="bg1"/>
              </a:solidFill>
            </a:endParaRPr>
          </a:p>
        </p:txBody>
      </p:sp>
      <p:sp>
        <p:nvSpPr>
          <p:cNvPr id="31" name="Rektangel med rundade hörn 30"/>
          <p:cNvSpPr/>
          <p:nvPr/>
        </p:nvSpPr>
        <p:spPr>
          <a:xfrm>
            <a:off x="857475" y="1291072"/>
            <a:ext cx="4452611" cy="91440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System för kunskapsstyrning och kommunerna</a:t>
            </a:r>
            <a:endParaRPr lang="sv-SE" b="1" dirty="0">
              <a:solidFill>
                <a:schemeClr val="tx1"/>
              </a:solidFill>
            </a:endParaRPr>
          </a:p>
        </p:txBody>
      </p:sp>
      <p:sp>
        <p:nvSpPr>
          <p:cNvPr id="35" name="Rektangel med rundade hörn 34"/>
          <p:cNvSpPr/>
          <p:nvPr/>
        </p:nvSpPr>
        <p:spPr>
          <a:xfrm>
            <a:off x="7040772" y="2330460"/>
            <a:ext cx="4435565" cy="1000850"/>
          </a:xfrm>
          <a:prstGeom prst="roundRect">
            <a:avLst/>
          </a:prstGeom>
          <a:solidFill>
            <a:schemeClr val="accent3"/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RSS Dalarna </a:t>
            </a:r>
          </a:p>
        </p:txBody>
      </p:sp>
      <p:sp>
        <p:nvSpPr>
          <p:cNvPr id="39" name="Rektangel med rundade hörn 38"/>
          <p:cNvSpPr/>
          <p:nvPr/>
        </p:nvSpPr>
        <p:spPr>
          <a:xfrm>
            <a:off x="6994437" y="1231126"/>
            <a:ext cx="4435565" cy="1105685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Nationell plattform för evidensbaserad praktik i socialtjänsten</a:t>
            </a:r>
          </a:p>
        </p:txBody>
      </p:sp>
      <p:sp>
        <p:nvSpPr>
          <p:cNvPr id="42" name="Rektangel med rundade hörn 41"/>
          <p:cNvSpPr/>
          <p:nvPr/>
        </p:nvSpPr>
        <p:spPr>
          <a:xfrm>
            <a:off x="857475" y="2272129"/>
            <a:ext cx="4487631" cy="91440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6 RPO med kommunrepresentanter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43" name="Rektangel med rundade hörn 42"/>
          <p:cNvSpPr/>
          <p:nvPr/>
        </p:nvSpPr>
        <p:spPr>
          <a:xfrm>
            <a:off x="6150377" y="3516244"/>
            <a:ext cx="1407020" cy="979715"/>
          </a:xfrm>
          <a:prstGeom prst="roundRect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dirty="0" smtClean="0">
                <a:solidFill>
                  <a:schemeClr val="tx1"/>
                </a:solidFill>
              </a:rPr>
              <a:t>LPO</a:t>
            </a:r>
          </a:p>
          <a:p>
            <a:pPr algn="ctr"/>
            <a:r>
              <a:rPr lang="sv-SE" sz="1600" dirty="0" smtClean="0">
                <a:solidFill>
                  <a:schemeClr val="tx1"/>
                </a:solidFill>
              </a:rPr>
              <a:t>Rehab, </a:t>
            </a:r>
            <a:r>
              <a:rPr lang="sv-SE" sz="1600" dirty="0" err="1" smtClean="0">
                <a:solidFill>
                  <a:schemeClr val="tx1"/>
                </a:solidFill>
              </a:rPr>
              <a:t>hab</a:t>
            </a:r>
            <a:r>
              <a:rPr lang="sv-SE" sz="1600" dirty="0" smtClean="0">
                <a:solidFill>
                  <a:schemeClr val="tx1"/>
                </a:solidFill>
              </a:rPr>
              <a:t>, f-medicin</a:t>
            </a:r>
            <a:endParaRPr lang="sv-SE" sz="1600" dirty="0">
              <a:solidFill>
                <a:schemeClr val="tx1"/>
              </a:solidFill>
            </a:endParaRPr>
          </a:p>
        </p:txBody>
      </p:sp>
      <p:sp>
        <p:nvSpPr>
          <p:cNvPr id="44" name="Rektangel med rundade hörn 43"/>
          <p:cNvSpPr/>
          <p:nvPr/>
        </p:nvSpPr>
        <p:spPr>
          <a:xfrm>
            <a:off x="7924578" y="3516244"/>
            <a:ext cx="1287641" cy="914400"/>
          </a:xfrm>
          <a:prstGeom prst="roundRect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LPO</a:t>
            </a:r>
          </a:p>
          <a:p>
            <a:pPr algn="ctr"/>
            <a:r>
              <a:rPr lang="sv-SE" dirty="0" err="1" smtClean="0">
                <a:solidFill>
                  <a:schemeClr val="tx1"/>
                </a:solidFill>
              </a:rPr>
              <a:t>Levn</a:t>
            </a:r>
            <a:r>
              <a:rPr lang="sv-SE" dirty="0" smtClean="0">
                <a:solidFill>
                  <a:schemeClr val="tx1"/>
                </a:solidFill>
              </a:rPr>
              <a:t>-vanor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45" name="Rektangel med rundade hörn 44"/>
          <p:cNvSpPr/>
          <p:nvPr/>
        </p:nvSpPr>
        <p:spPr>
          <a:xfrm>
            <a:off x="9719644" y="3516244"/>
            <a:ext cx="1557172" cy="914400"/>
          </a:xfrm>
          <a:prstGeom prst="roundRect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dirty="0" smtClean="0">
                <a:solidFill>
                  <a:schemeClr val="tx1"/>
                </a:solidFill>
              </a:rPr>
              <a:t>Lokalt</a:t>
            </a:r>
          </a:p>
          <a:p>
            <a:pPr algn="ctr"/>
            <a:r>
              <a:rPr lang="sv-SE" sz="1600" dirty="0" err="1" smtClean="0">
                <a:solidFill>
                  <a:schemeClr val="tx1"/>
                </a:solidFill>
              </a:rPr>
              <a:t>Primärsvårds</a:t>
            </a:r>
            <a:r>
              <a:rPr lang="sv-SE" sz="1600" dirty="0" smtClean="0">
                <a:solidFill>
                  <a:schemeClr val="tx1"/>
                </a:solidFill>
              </a:rPr>
              <a:t>-råd</a:t>
            </a:r>
            <a:endParaRPr lang="sv-SE" sz="1600" dirty="0">
              <a:solidFill>
                <a:schemeClr val="tx1"/>
              </a:solidFill>
            </a:endParaRPr>
          </a:p>
        </p:txBody>
      </p:sp>
      <p:sp>
        <p:nvSpPr>
          <p:cNvPr id="46" name="Rektangel med rundade hörn 45"/>
          <p:cNvSpPr/>
          <p:nvPr/>
        </p:nvSpPr>
        <p:spPr>
          <a:xfrm>
            <a:off x="4696832" y="3463950"/>
            <a:ext cx="1253517" cy="937684"/>
          </a:xfrm>
          <a:prstGeom prst="roundRect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LPO</a:t>
            </a:r>
          </a:p>
          <a:p>
            <a:pPr algn="ctr"/>
            <a:r>
              <a:rPr lang="sv-SE" dirty="0" smtClean="0">
                <a:solidFill>
                  <a:schemeClr val="tx1"/>
                </a:solidFill>
              </a:rPr>
              <a:t>Barn o unga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47" name="Rektangel med rundade hörn 46"/>
          <p:cNvSpPr/>
          <p:nvPr/>
        </p:nvSpPr>
        <p:spPr>
          <a:xfrm>
            <a:off x="1124150" y="3468653"/>
            <a:ext cx="1242586" cy="914400"/>
          </a:xfrm>
          <a:prstGeom prst="roundRect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LPO</a:t>
            </a:r>
          </a:p>
          <a:p>
            <a:pPr algn="ctr"/>
            <a:r>
              <a:rPr lang="sv-SE" dirty="0" smtClean="0">
                <a:solidFill>
                  <a:schemeClr val="tx1"/>
                </a:solidFill>
              </a:rPr>
              <a:t>Äldres hälsa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48" name="Rektangel med rundade hörn 47"/>
          <p:cNvSpPr/>
          <p:nvPr/>
        </p:nvSpPr>
        <p:spPr>
          <a:xfrm>
            <a:off x="2966393" y="3488599"/>
            <a:ext cx="1284990" cy="969689"/>
          </a:xfrm>
          <a:prstGeom prst="roundRect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LPO</a:t>
            </a:r>
          </a:p>
          <a:p>
            <a:pPr algn="ctr"/>
            <a:r>
              <a:rPr lang="sv-SE" dirty="0" smtClean="0">
                <a:solidFill>
                  <a:schemeClr val="tx1"/>
                </a:solidFill>
              </a:rPr>
              <a:t>Psykisk hälsa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49" name="Ellips 48"/>
          <p:cNvSpPr/>
          <p:nvPr/>
        </p:nvSpPr>
        <p:spPr>
          <a:xfrm>
            <a:off x="10041030" y="4557800"/>
            <a:ext cx="914400" cy="914400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LAG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50" name="Ellips 49"/>
          <p:cNvSpPr/>
          <p:nvPr/>
        </p:nvSpPr>
        <p:spPr>
          <a:xfrm>
            <a:off x="8139768" y="4283635"/>
            <a:ext cx="914400" cy="914400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LAG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51" name="Ellips 50"/>
          <p:cNvSpPr/>
          <p:nvPr/>
        </p:nvSpPr>
        <p:spPr>
          <a:xfrm>
            <a:off x="1369018" y="4497132"/>
            <a:ext cx="1123547" cy="914400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LAG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52" name="Ellips 51"/>
          <p:cNvSpPr/>
          <p:nvPr/>
        </p:nvSpPr>
        <p:spPr>
          <a:xfrm>
            <a:off x="3099201" y="4546100"/>
            <a:ext cx="1047759" cy="914400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LAG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53" name="Ellips 52"/>
          <p:cNvSpPr/>
          <p:nvPr/>
        </p:nvSpPr>
        <p:spPr>
          <a:xfrm>
            <a:off x="4840256" y="4457460"/>
            <a:ext cx="914400" cy="914400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LAG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54" name="Ellips 53"/>
          <p:cNvSpPr/>
          <p:nvPr/>
        </p:nvSpPr>
        <p:spPr>
          <a:xfrm>
            <a:off x="6368455" y="4510743"/>
            <a:ext cx="914400" cy="914400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LAG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3" name="Vänster-höger-uppåtpil 2"/>
          <p:cNvSpPr/>
          <p:nvPr/>
        </p:nvSpPr>
        <p:spPr>
          <a:xfrm rot="10800000">
            <a:off x="5368275" y="2379975"/>
            <a:ext cx="1649330" cy="1008797"/>
          </a:xfrm>
          <a:prstGeom prst="leftRightUpArrow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6" name="Rektangel med rundade hörn på samma sida 55"/>
          <p:cNvSpPr/>
          <p:nvPr/>
        </p:nvSpPr>
        <p:spPr>
          <a:xfrm>
            <a:off x="2460167" y="5190265"/>
            <a:ext cx="1003609" cy="892098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>
                <a:solidFill>
                  <a:schemeClr val="bg1"/>
                </a:solidFill>
              </a:rPr>
              <a:t>ÖK missbruk/beroende</a:t>
            </a:r>
            <a:endParaRPr lang="sv-SE" sz="1200" dirty="0">
              <a:solidFill>
                <a:schemeClr val="bg1"/>
              </a:solidFill>
            </a:endParaRPr>
          </a:p>
        </p:txBody>
      </p:sp>
      <p:sp>
        <p:nvSpPr>
          <p:cNvPr id="58" name="Rektangel med rundade hörn på samma sida 57"/>
          <p:cNvSpPr/>
          <p:nvPr/>
        </p:nvSpPr>
        <p:spPr>
          <a:xfrm>
            <a:off x="4751479" y="5268089"/>
            <a:ext cx="1003609" cy="892098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>
                <a:solidFill>
                  <a:schemeClr val="bg1"/>
                </a:solidFill>
              </a:rPr>
              <a:t>ÖK barns och ungas hälsa </a:t>
            </a:r>
            <a:endParaRPr lang="sv-SE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123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E5C4C-5E8F-454B-AD12-E05C3B98FAF5}" type="datetime1">
              <a:rPr lang="sv-SE" smtClean="0"/>
              <a:pPr/>
              <a:t>2021-04-15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sv-SE"/>
              <a:t>Sida </a:t>
            </a:r>
            <a:fld id="{442FF2AC-5952-4A76-A4C8-7FBE2B124180}" type="slidenum">
              <a:rPr lang="sv-SE" smtClean="0"/>
              <a:pPr/>
              <a:t>14</a:t>
            </a:fld>
            <a:endParaRPr lang="sv-SE" dirty="0"/>
          </a:p>
        </p:txBody>
      </p:sp>
      <p:sp>
        <p:nvSpPr>
          <p:cNvPr id="10" name="Rektangel: rundade hörn 9">
            <a:extLst>
              <a:ext uri="{FF2B5EF4-FFF2-40B4-BE49-F238E27FC236}">
                <a16:creationId xmlns:a16="http://schemas.microsoft.com/office/drawing/2014/main" id="{7D1958C1-3A0D-4B87-8B8F-E81F1BC5083A}"/>
              </a:ext>
            </a:extLst>
          </p:cNvPr>
          <p:cNvSpPr/>
          <p:nvPr/>
        </p:nvSpPr>
        <p:spPr>
          <a:xfrm>
            <a:off x="3904978" y="1223744"/>
            <a:ext cx="3672408" cy="864096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Rektangel: rundade hörn 10">
            <a:extLst>
              <a:ext uri="{FF2B5EF4-FFF2-40B4-BE49-F238E27FC236}">
                <a16:creationId xmlns:a16="http://schemas.microsoft.com/office/drawing/2014/main" id="{45D4AA82-6F18-4FFE-95DD-79E95FAF419B}"/>
              </a:ext>
            </a:extLst>
          </p:cNvPr>
          <p:cNvSpPr/>
          <p:nvPr/>
        </p:nvSpPr>
        <p:spPr>
          <a:xfrm>
            <a:off x="3904978" y="2126524"/>
            <a:ext cx="3672408" cy="673231"/>
          </a:xfrm>
          <a:prstGeom prst="roundRect">
            <a:avLst/>
          </a:prstGeom>
          <a:solidFill>
            <a:srgbClr val="7F1F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Styrgrupp</a:t>
            </a:r>
          </a:p>
        </p:txBody>
      </p:sp>
      <p:sp>
        <p:nvSpPr>
          <p:cNvPr id="12" name="Rektangel: ett klippt hörn 11">
            <a:extLst>
              <a:ext uri="{FF2B5EF4-FFF2-40B4-BE49-F238E27FC236}">
                <a16:creationId xmlns:a16="http://schemas.microsoft.com/office/drawing/2014/main" id="{F28774DB-7EB1-4714-8CDA-D7D87B667A8B}"/>
              </a:ext>
            </a:extLst>
          </p:cNvPr>
          <p:cNvSpPr/>
          <p:nvPr/>
        </p:nvSpPr>
        <p:spPr>
          <a:xfrm>
            <a:off x="4381209" y="4797842"/>
            <a:ext cx="1252328" cy="593126"/>
          </a:xfrm>
          <a:prstGeom prst="snip1Rect">
            <a:avLst/>
          </a:prstGeom>
          <a:solidFill>
            <a:srgbClr val="CC706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Funkis</a:t>
            </a:r>
          </a:p>
          <a:p>
            <a:pPr algn="ctr"/>
            <a:r>
              <a:rPr lang="sv-SE" dirty="0" err="1"/>
              <a:t>digi</a:t>
            </a:r>
            <a:endParaRPr lang="sv-SE" dirty="0"/>
          </a:p>
        </p:txBody>
      </p:sp>
      <p:sp>
        <p:nvSpPr>
          <p:cNvPr id="18" name="Rektangel: ett klippt hörn 17">
            <a:extLst>
              <a:ext uri="{FF2B5EF4-FFF2-40B4-BE49-F238E27FC236}">
                <a16:creationId xmlns:a16="http://schemas.microsoft.com/office/drawing/2014/main" id="{DE78AFFD-7EA5-4896-B6F1-7838EFEED7AC}"/>
              </a:ext>
            </a:extLst>
          </p:cNvPr>
          <p:cNvSpPr/>
          <p:nvPr/>
        </p:nvSpPr>
        <p:spPr>
          <a:xfrm>
            <a:off x="8228960" y="3951082"/>
            <a:ext cx="1228032" cy="504056"/>
          </a:xfrm>
          <a:prstGeom prst="snip1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err="1" smtClean="0"/>
              <a:t>Ungdoms-hälsan</a:t>
            </a:r>
            <a:endParaRPr lang="sv-SE" dirty="0"/>
          </a:p>
        </p:txBody>
      </p:sp>
      <p:sp>
        <p:nvSpPr>
          <p:cNvPr id="19" name="Rektangel: ett klippt hörn 18">
            <a:extLst>
              <a:ext uri="{FF2B5EF4-FFF2-40B4-BE49-F238E27FC236}">
                <a16:creationId xmlns:a16="http://schemas.microsoft.com/office/drawing/2014/main" id="{B882926D-2E03-4DA3-A01D-2A8ECF3EF7DE}"/>
              </a:ext>
            </a:extLst>
          </p:cNvPr>
          <p:cNvSpPr/>
          <p:nvPr/>
        </p:nvSpPr>
        <p:spPr>
          <a:xfrm>
            <a:off x="1995224" y="4580626"/>
            <a:ext cx="898981" cy="543388"/>
          </a:xfrm>
          <a:prstGeom prst="snip1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rgbClr val="FF0000"/>
                </a:solidFill>
              </a:rPr>
              <a:t>LPO</a:t>
            </a:r>
          </a:p>
          <a:p>
            <a:pPr algn="ctr"/>
            <a:r>
              <a:rPr lang="sv-SE" dirty="0" err="1">
                <a:solidFill>
                  <a:srgbClr val="FF0000"/>
                </a:solidFill>
              </a:rPr>
              <a:t>schizo</a:t>
            </a:r>
            <a:endParaRPr lang="sv-SE" dirty="0">
              <a:solidFill>
                <a:srgbClr val="FF0000"/>
              </a:solidFill>
            </a:endParaRPr>
          </a:p>
        </p:txBody>
      </p:sp>
      <p:sp>
        <p:nvSpPr>
          <p:cNvPr id="21" name="Rektangel: ett klippt hörn 20">
            <a:extLst>
              <a:ext uri="{FF2B5EF4-FFF2-40B4-BE49-F238E27FC236}">
                <a16:creationId xmlns:a16="http://schemas.microsoft.com/office/drawing/2014/main" id="{17304AFB-3F43-40D1-BE2A-4DA019498A75}"/>
              </a:ext>
            </a:extLst>
          </p:cNvPr>
          <p:cNvSpPr/>
          <p:nvPr/>
        </p:nvSpPr>
        <p:spPr>
          <a:xfrm>
            <a:off x="7330146" y="4612417"/>
            <a:ext cx="1382387" cy="674397"/>
          </a:xfrm>
          <a:prstGeom prst="snip1Rect">
            <a:avLst/>
          </a:prstGeom>
          <a:solidFill>
            <a:srgbClr val="CC706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Brukar-samverkan</a:t>
            </a:r>
            <a:endParaRPr lang="sv-SE" dirty="0"/>
          </a:p>
        </p:txBody>
      </p:sp>
      <p:sp>
        <p:nvSpPr>
          <p:cNvPr id="22" name="Rektangel: ett klippt hörn 21">
            <a:extLst>
              <a:ext uri="{FF2B5EF4-FFF2-40B4-BE49-F238E27FC236}">
                <a16:creationId xmlns:a16="http://schemas.microsoft.com/office/drawing/2014/main" id="{451EB1DD-27E7-48F5-80E7-1EFAF0AA07E9}"/>
              </a:ext>
            </a:extLst>
          </p:cNvPr>
          <p:cNvSpPr/>
          <p:nvPr/>
        </p:nvSpPr>
        <p:spPr>
          <a:xfrm>
            <a:off x="1966603" y="3785590"/>
            <a:ext cx="1204017" cy="669856"/>
          </a:xfrm>
          <a:prstGeom prst="snip1Rect">
            <a:avLst/>
          </a:prstGeom>
          <a:solidFill>
            <a:srgbClr val="CC706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LPO</a:t>
            </a:r>
          </a:p>
          <a:p>
            <a:pPr algn="ctr"/>
            <a:r>
              <a:rPr lang="sv-SE" dirty="0"/>
              <a:t>missbruk</a:t>
            </a:r>
          </a:p>
        </p:txBody>
      </p:sp>
      <p:sp>
        <p:nvSpPr>
          <p:cNvPr id="23" name="Rektangel: ett klippt hörn 22">
            <a:extLst>
              <a:ext uri="{FF2B5EF4-FFF2-40B4-BE49-F238E27FC236}">
                <a16:creationId xmlns:a16="http://schemas.microsoft.com/office/drawing/2014/main" id="{AF362894-7E72-4C17-8702-895AD5DFCE16}"/>
              </a:ext>
            </a:extLst>
          </p:cNvPr>
          <p:cNvSpPr/>
          <p:nvPr/>
        </p:nvSpPr>
        <p:spPr>
          <a:xfrm>
            <a:off x="5672175" y="4788068"/>
            <a:ext cx="699148" cy="504056"/>
          </a:xfrm>
          <a:prstGeom prst="snip1Rect">
            <a:avLst/>
          </a:prstGeom>
          <a:solidFill>
            <a:srgbClr val="CC706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SUF</a:t>
            </a:r>
          </a:p>
        </p:txBody>
      </p:sp>
      <p:sp>
        <p:nvSpPr>
          <p:cNvPr id="24" name="Rektangel: ett klippt hörn 23">
            <a:extLst>
              <a:ext uri="{FF2B5EF4-FFF2-40B4-BE49-F238E27FC236}">
                <a16:creationId xmlns:a16="http://schemas.microsoft.com/office/drawing/2014/main" id="{A3F883C0-1E92-4D9D-BA95-C662053881E1}"/>
              </a:ext>
            </a:extLst>
          </p:cNvPr>
          <p:cNvSpPr/>
          <p:nvPr/>
        </p:nvSpPr>
        <p:spPr>
          <a:xfrm>
            <a:off x="3731297" y="3833004"/>
            <a:ext cx="787010" cy="504056"/>
          </a:xfrm>
          <a:prstGeom prst="snip1Rect">
            <a:avLst/>
          </a:prstGeom>
          <a:solidFill>
            <a:srgbClr val="CC706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Äldre</a:t>
            </a:r>
          </a:p>
        </p:txBody>
      </p:sp>
      <p:sp>
        <p:nvSpPr>
          <p:cNvPr id="26" name="textruta 25">
            <a:extLst>
              <a:ext uri="{FF2B5EF4-FFF2-40B4-BE49-F238E27FC236}">
                <a16:creationId xmlns:a16="http://schemas.microsoft.com/office/drawing/2014/main" id="{9C945F4F-D81D-4057-BFEC-D00ED5F32B02}"/>
              </a:ext>
            </a:extLst>
          </p:cNvPr>
          <p:cNvSpPr txBox="1"/>
          <p:nvPr/>
        </p:nvSpPr>
        <p:spPr>
          <a:xfrm>
            <a:off x="4348404" y="1466983"/>
            <a:ext cx="27582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>
                <a:solidFill>
                  <a:schemeClr val="bg1"/>
                </a:solidFill>
              </a:rPr>
              <a:t>Förvaltningschefsnätverk</a:t>
            </a:r>
          </a:p>
        </p:txBody>
      </p:sp>
      <p:sp>
        <p:nvSpPr>
          <p:cNvPr id="27" name="textruta 26">
            <a:extLst>
              <a:ext uri="{FF2B5EF4-FFF2-40B4-BE49-F238E27FC236}">
                <a16:creationId xmlns:a16="http://schemas.microsoft.com/office/drawing/2014/main" id="{B9789068-F4C9-4401-94D6-F99D53E6FE70}"/>
              </a:ext>
            </a:extLst>
          </p:cNvPr>
          <p:cNvSpPr txBox="1"/>
          <p:nvPr/>
        </p:nvSpPr>
        <p:spPr>
          <a:xfrm>
            <a:off x="8174574" y="1804547"/>
            <a:ext cx="2419854" cy="1015663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sv-SE" sz="1200" dirty="0"/>
              <a:t>3 från </a:t>
            </a:r>
            <a:r>
              <a:rPr lang="sv-SE" sz="1200" dirty="0" smtClean="0"/>
              <a:t>kommuner,  </a:t>
            </a:r>
            <a:r>
              <a:rPr lang="sv-SE" sz="1200" dirty="0"/>
              <a:t>NKS- S, </a:t>
            </a:r>
            <a:r>
              <a:rPr lang="sv-SE" sz="1200" dirty="0" smtClean="0"/>
              <a:t>NSCHNV</a:t>
            </a:r>
            <a:r>
              <a:rPr lang="sv-SE" sz="1200" dirty="0"/>
              <a:t>, </a:t>
            </a:r>
            <a:r>
              <a:rPr lang="sv-SE" sz="1200" dirty="0" smtClean="0"/>
              <a:t>Ordf. LCHNV</a:t>
            </a:r>
            <a:endParaRPr lang="sv-SE" sz="1200" dirty="0"/>
          </a:p>
          <a:p>
            <a:r>
              <a:rPr lang="sv-SE" sz="1200" dirty="0"/>
              <a:t>3 från hälso- och sjukvården/Region Dalarna</a:t>
            </a:r>
          </a:p>
          <a:p>
            <a:r>
              <a:rPr lang="sv-SE" sz="1200" dirty="0"/>
              <a:t>Chef från </a:t>
            </a:r>
            <a:r>
              <a:rPr lang="sv-SE" sz="1200" dirty="0" smtClean="0"/>
              <a:t>avdelningen , RSS</a:t>
            </a:r>
            <a:endParaRPr lang="sv-SE" sz="1200" dirty="0"/>
          </a:p>
        </p:txBody>
      </p:sp>
      <p:sp>
        <p:nvSpPr>
          <p:cNvPr id="28" name="textruta 27">
            <a:extLst>
              <a:ext uri="{FF2B5EF4-FFF2-40B4-BE49-F238E27FC236}">
                <a16:creationId xmlns:a16="http://schemas.microsoft.com/office/drawing/2014/main" id="{ECD286DD-927E-4CC0-B491-CAA421E653A5}"/>
              </a:ext>
            </a:extLst>
          </p:cNvPr>
          <p:cNvSpPr txBox="1"/>
          <p:nvPr/>
        </p:nvSpPr>
        <p:spPr>
          <a:xfrm>
            <a:off x="9725777" y="4027606"/>
            <a:ext cx="1368152" cy="30777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v-SE" sz="1400" dirty="0"/>
              <a:t>Arbetsgrupper</a:t>
            </a:r>
          </a:p>
        </p:txBody>
      </p:sp>
      <p:cxnSp>
        <p:nvCxnSpPr>
          <p:cNvPr id="30" name="Rak koppling 29">
            <a:extLst>
              <a:ext uri="{FF2B5EF4-FFF2-40B4-BE49-F238E27FC236}">
                <a16:creationId xmlns:a16="http://schemas.microsoft.com/office/drawing/2014/main" id="{909AD0B6-F4CC-4D06-937C-D42A06D8ED59}"/>
              </a:ext>
            </a:extLst>
          </p:cNvPr>
          <p:cNvCxnSpPr>
            <a:endCxn id="24" idx="3"/>
          </p:cNvCxnSpPr>
          <p:nvPr/>
        </p:nvCxnSpPr>
        <p:spPr>
          <a:xfrm flipH="1">
            <a:off x="4124802" y="2944404"/>
            <a:ext cx="243008" cy="888600"/>
          </a:xfrm>
          <a:prstGeom prst="line">
            <a:avLst/>
          </a:prstGeom>
          <a:ln>
            <a:solidFill>
              <a:srgbClr val="7F1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Rak koppling 30">
            <a:extLst>
              <a:ext uri="{FF2B5EF4-FFF2-40B4-BE49-F238E27FC236}">
                <a16:creationId xmlns:a16="http://schemas.microsoft.com/office/drawing/2014/main" id="{449F8C9B-C7D9-4307-A52E-27DC0B99237E}"/>
              </a:ext>
            </a:extLst>
          </p:cNvPr>
          <p:cNvCxnSpPr>
            <a:cxnSpLocks/>
            <a:endCxn id="18" idx="3"/>
          </p:cNvCxnSpPr>
          <p:nvPr/>
        </p:nvCxnSpPr>
        <p:spPr>
          <a:xfrm>
            <a:off x="7396574" y="2935684"/>
            <a:ext cx="1394903" cy="1015398"/>
          </a:xfrm>
          <a:prstGeom prst="line">
            <a:avLst/>
          </a:prstGeom>
          <a:ln>
            <a:solidFill>
              <a:srgbClr val="7F1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Rak koppling 31">
            <a:extLst>
              <a:ext uri="{FF2B5EF4-FFF2-40B4-BE49-F238E27FC236}">
                <a16:creationId xmlns:a16="http://schemas.microsoft.com/office/drawing/2014/main" id="{4AC4B0A9-2657-414E-8EC3-9852D2CF9890}"/>
              </a:ext>
            </a:extLst>
          </p:cNvPr>
          <p:cNvCxnSpPr>
            <a:cxnSpLocks/>
            <a:endCxn id="25" idx="3"/>
          </p:cNvCxnSpPr>
          <p:nvPr/>
        </p:nvCxnSpPr>
        <p:spPr>
          <a:xfrm flipH="1">
            <a:off x="6141737" y="2971157"/>
            <a:ext cx="470790" cy="868394"/>
          </a:xfrm>
          <a:prstGeom prst="line">
            <a:avLst/>
          </a:prstGeom>
          <a:ln>
            <a:solidFill>
              <a:srgbClr val="7F1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Rak koppling 32">
            <a:extLst>
              <a:ext uri="{FF2B5EF4-FFF2-40B4-BE49-F238E27FC236}">
                <a16:creationId xmlns:a16="http://schemas.microsoft.com/office/drawing/2014/main" id="{26EA1639-ECE6-4C28-A720-0ACFCB127AAA}"/>
              </a:ext>
            </a:extLst>
          </p:cNvPr>
          <p:cNvCxnSpPr>
            <a:cxnSpLocks/>
            <a:endCxn id="12" idx="3"/>
          </p:cNvCxnSpPr>
          <p:nvPr/>
        </p:nvCxnSpPr>
        <p:spPr>
          <a:xfrm>
            <a:off x="4788865" y="2969448"/>
            <a:ext cx="230306" cy="1813310"/>
          </a:xfrm>
          <a:prstGeom prst="line">
            <a:avLst/>
          </a:prstGeom>
          <a:ln>
            <a:solidFill>
              <a:srgbClr val="7F1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Rak koppling 33">
            <a:extLst>
              <a:ext uri="{FF2B5EF4-FFF2-40B4-BE49-F238E27FC236}">
                <a16:creationId xmlns:a16="http://schemas.microsoft.com/office/drawing/2014/main" id="{6D0891AA-B499-4300-88FF-CBEDEA45283F}"/>
              </a:ext>
            </a:extLst>
          </p:cNvPr>
          <p:cNvCxnSpPr>
            <a:cxnSpLocks/>
          </p:cNvCxnSpPr>
          <p:nvPr/>
        </p:nvCxnSpPr>
        <p:spPr>
          <a:xfrm flipH="1">
            <a:off x="3073990" y="2980514"/>
            <a:ext cx="955493" cy="804386"/>
          </a:xfrm>
          <a:prstGeom prst="line">
            <a:avLst/>
          </a:prstGeom>
          <a:ln>
            <a:solidFill>
              <a:srgbClr val="7F1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Rak koppling 34">
            <a:extLst>
              <a:ext uri="{FF2B5EF4-FFF2-40B4-BE49-F238E27FC236}">
                <a16:creationId xmlns:a16="http://schemas.microsoft.com/office/drawing/2014/main" id="{BAA2571F-5FCE-45CE-80C2-7C5DBD20EDC7}"/>
              </a:ext>
            </a:extLst>
          </p:cNvPr>
          <p:cNvCxnSpPr>
            <a:cxnSpLocks/>
          </p:cNvCxnSpPr>
          <p:nvPr/>
        </p:nvCxnSpPr>
        <p:spPr>
          <a:xfrm>
            <a:off x="5973353" y="2980514"/>
            <a:ext cx="8648" cy="1768032"/>
          </a:xfrm>
          <a:prstGeom prst="line">
            <a:avLst/>
          </a:prstGeom>
          <a:ln>
            <a:solidFill>
              <a:srgbClr val="7F1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Rak koppling 54">
            <a:extLst>
              <a:ext uri="{FF2B5EF4-FFF2-40B4-BE49-F238E27FC236}">
                <a16:creationId xmlns:a16="http://schemas.microsoft.com/office/drawing/2014/main" id="{9AD1E5D3-BFE1-4529-898A-8EA2AFFEA603}"/>
              </a:ext>
            </a:extLst>
          </p:cNvPr>
          <p:cNvCxnSpPr>
            <a:cxnSpLocks/>
            <a:endCxn id="21" idx="2"/>
          </p:cNvCxnSpPr>
          <p:nvPr/>
        </p:nvCxnSpPr>
        <p:spPr>
          <a:xfrm>
            <a:off x="6416171" y="2878479"/>
            <a:ext cx="913975" cy="2101193"/>
          </a:xfrm>
          <a:prstGeom prst="line">
            <a:avLst/>
          </a:prstGeom>
          <a:ln>
            <a:solidFill>
              <a:srgbClr val="7F1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ktangel: ett klippt hörn 18">
            <a:extLst>
              <a:ext uri="{FF2B5EF4-FFF2-40B4-BE49-F238E27FC236}">
                <a16:creationId xmlns:a16="http://schemas.microsoft.com/office/drawing/2014/main" id="{B882926D-2E03-4DA3-A01D-2A8ECF3EF7DE}"/>
              </a:ext>
            </a:extLst>
          </p:cNvPr>
          <p:cNvSpPr/>
          <p:nvPr/>
        </p:nvSpPr>
        <p:spPr>
          <a:xfrm>
            <a:off x="3005997" y="4612417"/>
            <a:ext cx="898981" cy="543388"/>
          </a:xfrm>
          <a:prstGeom prst="snip1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rgbClr val="FF0000"/>
                </a:solidFill>
              </a:rPr>
              <a:t>PRIO</a:t>
            </a:r>
          </a:p>
        </p:txBody>
      </p:sp>
      <p:sp>
        <p:nvSpPr>
          <p:cNvPr id="37" name="Rektangel: ett klippt hörn 24">
            <a:extLst>
              <a:ext uri="{FF2B5EF4-FFF2-40B4-BE49-F238E27FC236}">
                <a16:creationId xmlns:a16="http://schemas.microsoft.com/office/drawing/2014/main" id="{9993D7F9-04C1-481F-86BC-83FBB63A4966}"/>
              </a:ext>
            </a:extLst>
          </p:cNvPr>
          <p:cNvSpPr/>
          <p:nvPr/>
        </p:nvSpPr>
        <p:spPr>
          <a:xfrm>
            <a:off x="6396170" y="4782758"/>
            <a:ext cx="939364" cy="504056"/>
          </a:xfrm>
          <a:prstGeom prst="snip1Rect">
            <a:avLst/>
          </a:prstGeom>
          <a:solidFill>
            <a:srgbClr val="CC706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err="1"/>
              <a:t>Funca</a:t>
            </a:r>
            <a:endParaRPr lang="sv-SE" dirty="0"/>
          </a:p>
        </p:txBody>
      </p:sp>
      <p:sp>
        <p:nvSpPr>
          <p:cNvPr id="38" name="Rektangel: ett klippt hörn 24">
            <a:extLst>
              <a:ext uri="{FF2B5EF4-FFF2-40B4-BE49-F238E27FC236}">
                <a16:creationId xmlns:a16="http://schemas.microsoft.com/office/drawing/2014/main" id="{9993D7F9-04C1-481F-86BC-83FBB63A4966}"/>
              </a:ext>
            </a:extLst>
          </p:cNvPr>
          <p:cNvSpPr/>
          <p:nvPr/>
        </p:nvSpPr>
        <p:spPr>
          <a:xfrm>
            <a:off x="2003011" y="5224190"/>
            <a:ext cx="1330541" cy="504056"/>
          </a:xfrm>
          <a:prstGeom prst="snip1Rect">
            <a:avLst/>
          </a:prstGeom>
          <a:solidFill>
            <a:srgbClr val="CC706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LPO</a:t>
            </a:r>
          </a:p>
          <a:p>
            <a:pPr algn="ctr"/>
            <a:r>
              <a:rPr lang="sv-SE" dirty="0"/>
              <a:t>Självskada</a:t>
            </a:r>
          </a:p>
        </p:txBody>
      </p:sp>
      <p:sp>
        <p:nvSpPr>
          <p:cNvPr id="40" name="Rektangel: ett klippt hörn 24">
            <a:extLst>
              <a:ext uri="{FF2B5EF4-FFF2-40B4-BE49-F238E27FC236}">
                <a16:creationId xmlns:a16="http://schemas.microsoft.com/office/drawing/2014/main" id="{9993D7F9-04C1-481F-86BC-83FBB63A4966}"/>
              </a:ext>
            </a:extLst>
          </p:cNvPr>
          <p:cNvSpPr/>
          <p:nvPr/>
        </p:nvSpPr>
        <p:spPr>
          <a:xfrm>
            <a:off x="1951424" y="2438400"/>
            <a:ext cx="871826" cy="702568"/>
          </a:xfrm>
          <a:prstGeom prst="snip1Rect">
            <a:avLst/>
          </a:prstGeom>
          <a:solidFill>
            <a:srgbClr val="CC706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LOB</a:t>
            </a:r>
          </a:p>
          <a:p>
            <a:pPr algn="ctr"/>
            <a:r>
              <a:rPr lang="sv-SE" dirty="0"/>
              <a:t>styr</a:t>
            </a:r>
          </a:p>
        </p:txBody>
      </p:sp>
      <p:sp>
        <p:nvSpPr>
          <p:cNvPr id="41" name="Rektangel: ett klippt hörn 24">
            <a:extLst>
              <a:ext uri="{FF2B5EF4-FFF2-40B4-BE49-F238E27FC236}">
                <a16:creationId xmlns:a16="http://schemas.microsoft.com/office/drawing/2014/main" id="{9993D7F9-04C1-481F-86BC-83FBB63A4966}"/>
              </a:ext>
            </a:extLst>
          </p:cNvPr>
          <p:cNvSpPr/>
          <p:nvPr/>
        </p:nvSpPr>
        <p:spPr>
          <a:xfrm>
            <a:off x="1951424" y="3127084"/>
            <a:ext cx="912038" cy="644214"/>
          </a:xfrm>
          <a:prstGeom prst="snip1Rect">
            <a:avLst/>
          </a:prstGeom>
          <a:solidFill>
            <a:srgbClr val="CC706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err="1"/>
              <a:t>Flöd</a:t>
            </a:r>
            <a:endParaRPr lang="sv-SE" dirty="0"/>
          </a:p>
        </p:txBody>
      </p:sp>
      <p:sp>
        <p:nvSpPr>
          <p:cNvPr id="25" name="Rektangel: ett klippt hörn 24">
            <a:extLst>
              <a:ext uri="{FF2B5EF4-FFF2-40B4-BE49-F238E27FC236}">
                <a16:creationId xmlns:a16="http://schemas.microsoft.com/office/drawing/2014/main" id="{9993D7F9-04C1-481F-86BC-83FBB63A4966}"/>
              </a:ext>
            </a:extLst>
          </p:cNvPr>
          <p:cNvSpPr/>
          <p:nvPr/>
        </p:nvSpPr>
        <p:spPr>
          <a:xfrm>
            <a:off x="5435245" y="3831327"/>
            <a:ext cx="1707174" cy="504056"/>
          </a:xfrm>
          <a:prstGeom prst="snip1Rect">
            <a:avLst/>
          </a:prstGeom>
          <a:solidFill>
            <a:srgbClr val="CC706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Rehabilitering</a:t>
            </a:r>
          </a:p>
        </p:txBody>
      </p:sp>
      <p:sp>
        <p:nvSpPr>
          <p:cNvPr id="2" name="textruta 1"/>
          <p:cNvSpPr txBox="1"/>
          <p:nvPr/>
        </p:nvSpPr>
        <p:spPr>
          <a:xfrm>
            <a:off x="893379" y="315892"/>
            <a:ext cx="9858704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sv-SE" sz="3200" b="1" dirty="0" smtClean="0">
                <a:solidFill>
                  <a:schemeClr val="tx2"/>
                </a:solidFill>
              </a:rPr>
              <a:t>Samordningens syfte</a:t>
            </a:r>
            <a:endParaRPr lang="sv-SE" sz="3200" b="1" dirty="0">
              <a:solidFill>
                <a:schemeClr val="tx2"/>
              </a:solidFill>
            </a:endParaRPr>
          </a:p>
        </p:txBody>
      </p:sp>
      <p:sp>
        <p:nvSpPr>
          <p:cNvPr id="39" name="Rektangel med rundade hörn 38"/>
          <p:cNvSpPr/>
          <p:nvPr/>
        </p:nvSpPr>
        <p:spPr>
          <a:xfrm>
            <a:off x="6078189" y="2790791"/>
            <a:ext cx="1407020" cy="979715"/>
          </a:xfrm>
          <a:prstGeom prst="roundRect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dirty="0" smtClean="0">
                <a:solidFill>
                  <a:schemeClr val="tx1"/>
                </a:solidFill>
              </a:rPr>
              <a:t>LPO</a:t>
            </a:r>
          </a:p>
          <a:p>
            <a:pPr algn="ctr"/>
            <a:r>
              <a:rPr lang="sv-SE" sz="1600" dirty="0" smtClean="0">
                <a:solidFill>
                  <a:schemeClr val="tx1"/>
                </a:solidFill>
              </a:rPr>
              <a:t>Rehab, </a:t>
            </a:r>
            <a:r>
              <a:rPr lang="sv-SE" sz="1600" dirty="0" err="1" smtClean="0">
                <a:solidFill>
                  <a:schemeClr val="tx1"/>
                </a:solidFill>
              </a:rPr>
              <a:t>hab</a:t>
            </a:r>
            <a:r>
              <a:rPr lang="sv-SE" sz="1600" dirty="0" smtClean="0">
                <a:solidFill>
                  <a:schemeClr val="tx1"/>
                </a:solidFill>
              </a:rPr>
              <a:t>, f-medicin</a:t>
            </a:r>
            <a:endParaRPr lang="sv-SE" sz="1600" dirty="0">
              <a:solidFill>
                <a:schemeClr val="tx1"/>
              </a:solidFill>
            </a:endParaRPr>
          </a:p>
        </p:txBody>
      </p:sp>
      <p:sp>
        <p:nvSpPr>
          <p:cNvPr id="42" name="Rektangel med rundade hörn 41"/>
          <p:cNvSpPr/>
          <p:nvPr/>
        </p:nvSpPr>
        <p:spPr>
          <a:xfrm>
            <a:off x="7852390" y="2790791"/>
            <a:ext cx="1287641" cy="914400"/>
          </a:xfrm>
          <a:prstGeom prst="roundRect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LPO</a:t>
            </a:r>
          </a:p>
          <a:p>
            <a:pPr algn="ctr"/>
            <a:r>
              <a:rPr lang="sv-SE" dirty="0" err="1" smtClean="0">
                <a:solidFill>
                  <a:schemeClr val="tx1"/>
                </a:solidFill>
              </a:rPr>
              <a:t>Levn</a:t>
            </a:r>
            <a:r>
              <a:rPr lang="sv-SE" dirty="0" smtClean="0">
                <a:solidFill>
                  <a:schemeClr val="tx1"/>
                </a:solidFill>
              </a:rPr>
              <a:t>-vanor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43" name="Rektangel med rundade hörn 42"/>
          <p:cNvSpPr/>
          <p:nvPr/>
        </p:nvSpPr>
        <p:spPr>
          <a:xfrm>
            <a:off x="9647456" y="2790791"/>
            <a:ext cx="1557172" cy="914400"/>
          </a:xfrm>
          <a:prstGeom prst="roundRect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dirty="0" smtClean="0">
                <a:solidFill>
                  <a:schemeClr val="tx1"/>
                </a:solidFill>
              </a:rPr>
              <a:t>Lokalt</a:t>
            </a:r>
          </a:p>
          <a:p>
            <a:pPr algn="ctr"/>
            <a:r>
              <a:rPr lang="sv-SE" sz="1600" dirty="0" err="1" smtClean="0">
                <a:solidFill>
                  <a:schemeClr val="tx1"/>
                </a:solidFill>
              </a:rPr>
              <a:t>Primärsvårds</a:t>
            </a:r>
            <a:r>
              <a:rPr lang="sv-SE" sz="1600" dirty="0" smtClean="0">
                <a:solidFill>
                  <a:schemeClr val="tx1"/>
                </a:solidFill>
              </a:rPr>
              <a:t>-råd</a:t>
            </a:r>
            <a:endParaRPr lang="sv-SE" sz="1600" dirty="0">
              <a:solidFill>
                <a:schemeClr val="tx1"/>
              </a:solidFill>
            </a:endParaRPr>
          </a:p>
        </p:txBody>
      </p:sp>
      <p:sp>
        <p:nvSpPr>
          <p:cNvPr id="44" name="Rektangel med rundade hörn 43"/>
          <p:cNvSpPr/>
          <p:nvPr/>
        </p:nvSpPr>
        <p:spPr>
          <a:xfrm>
            <a:off x="4624644" y="2738497"/>
            <a:ext cx="1253517" cy="937684"/>
          </a:xfrm>
          <a:prstGeom prst="roundRect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LPO</a:t>
            </a:r>
          </a:p>
          <a:p>
            <a:pPr algn="ctr"/>
            <a:r>
              <a:rPr lang="sv-SE" dirty="0" smtClean="0">
                <a:solidFill>
                  <a:schemeClr val="tx1"/>
                </a:solidFill>
              </a:rPr>
              <a:t>Barn o unga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45" name="Rektangel med rundade hörn 44"/>
          <p:cNvSpPr/>
          <p:nvPr/>
        </p:nvSpPr>
        <p:spPr>
          <a:xfrm>
            <a:off x="1051962" y="2743200"/>
            <a:ext cx="1242586" cy="914400"/>
          </a:xfrm>
          <a:prstGeom prst="roundRect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LPO</a:t>
            </a:r>
          </a:p>
          <a:p>
            <a:pPr algn="ctr"/>
            <a:r>
              <a:rPr lang="sv-SE" dirty="0" smtClean="0">
                <a:solidFill>
                  <a:schemeClr val="tx1"/>
                </a:solidFill>
              </a:rPr>
              <a:t>Äldres hälsa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46" name="Rektangel med rundade hörn 45"/>
          <p:cNvSpPr/>
          <p:nvPr/>
        </p:nvSpPr>
        <p:spPr>
          <a:xfrm>
            <a:off x="2894205" y="2763146"/>
            <a:ext cx="1284990" cy="969689"/>
          </a:xfrm>
          <a:prstGeom prst="roundRect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LPO</a:t>
            </a:r>
          </a:p>
          <a:p>
            <a:pPr algn="ctr"/>
            <a:r>
              <a:rPr lang="sv-SE" dirty="0" smtClean="0">
                <a:solidFill>
                  <a:schemeClr val="tx1"/>
                </a:solidFill>
              </a:rPr>
              <a:t>Psykisk hälsa</a:t>
            </a:r>
            <a:endParaRPr lang="sv-S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1005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42" grpId="0" animBg="1"/>
      <p:bldP spid="43" grpId="0" animBg="1"/>
      <p:bldP spid="44" grpId="0" animBg="1"/>
      <p:bldP spid="45" grpId="0" animBg="1"/>
      <p:bldP spid="4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7"/>
            <a:ext cx="10625314" cy="1021202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sv-SE" sz="3200" b="1" dirty="0" smtClean="0"/>
              <a:t>Samordningens syfte</a:t>
            </a:r>
            <a:endParaRPr lang="sv-SE" sz="3200" b="1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10547" y="1468501"/>
            <a:ext cx="11392569" cy="4848216"/>
          </a:xfrm>
        </p:spPr>
        <p:txBody>
          <a:bodyPr>
            <a:normAutofit fontScale="77500" lnSpcReduction="20000"/>
          </a:bodyPr>
          <a:lstStyle/>
          <a:p>
            <a:endParaRPr lang="sv-SE" sz="3600" dirty="0" smtClean="0">
              <a:latin typeface="+mj-lt"/>
            </a:endParaRPr>
          </a:p>
          <a:p>
            <a:r>
              <a:rPr lang="sv-SE" sz="3600" dirty="0" err="1" smtClean="0">
                <a:latin typeface="+mj-lt"/>
              </a:rPr>
              <a:t>LPOerna</a:t>
            </a:r>
            <a:r>
              <a:rPr lang="sv-SE" sz="3600" dirty="0" smtClean="0">
                <a:latin typeface="+mj-lt"/>
              </a:rPr>
              <a:t> blir ”operativa” styrgrupper = adekvat stöd till uppdragen</a:t>
            </a:r>
          </a:p>
          <a:p>
            <a:r>
              <a:rPr lang="sv-SE" sz="3600" dirty="0" smtClean="0">
                <a:latin typeface="+mj-lt"/>
              </a:rPr>
              <a:t>Mer ”konkret samverkan” </a:t>
            </a:r>
            <a:r>
              <a:rPr lang="sv-SE" sz="3600" dirty="0">
                <a:latin typeface="+mj-lt"/>
              </a:rPr>
              <a:t>på </a:t>
            </a:r>
            <a:r>
              <a:rPr lang="sv-SE" sz="3600" dirty="0" smtClean="0">
                <a:latin typeface="+mj-lt"/>
              </a:rPr>
              <a:t>chefsnivå </a:t>
            </a:r>
            <a:endParaRPr lang="sv-SE" sz="3600" dirty="0">
              <a:latin typeface="+mj-lt"/>
            </a:endParaRPr>
          </a:p>
          <a:p>
            <a:r>
              <a:rPr lang="sv-SE" sz="3600" dirty="0" smtClean="0">
                <a:latin typeface="+mj-lt"/>
              </a:rPr>
              <a:t>Utökad kunskap </a:t>
            </a:r>
            <a:r>
              <a:rPr lang="sv-SE" sz="3600" dirty="0">
                <a:latin typeface="+mj-lt"/>
              </a:rPr>
              <a:t>och större påverkansmöjlighet </a:t>
            </a:r>
            <a:r>
              <a:rPr lang="sv-SE" sz="3600" dirty="0" smtClean="0">
                <a:latin typeface="+mj-lt"/>
              </a:rPr>
              <a:t>inom olika </a:t>
            </a:r>
            <a:r>
              <a:rPr lang="sv-SE" sz="3600" dirty="0">
                <a:latin typeface="+mj-lt"/>
              </a:rPr>
              <a:t>uppdrag </a:t>
            </a:r>
          </a:p>
          <a:p>
            <a:r>
              <a:rPr lang="sv-SE" sz="3600" dirty="0" smtClean="0"/>
              <a:t>Bidrar till en större </a:t>
            </a:r>
            <a:r>
              <a:rPr lang="sv-SE" sz="3600" dirty="0"/>
              <a:t>mottagarorganisation= möjlighet att utföra fler uppdrag= utökad verksamhet och </a:t>
            </a:r>
            <a:r>
              <a:rPr lang="sv-SE" sz="3600" dirty="0" smtClean="0"/>
              <a:t>fler resultat </a:t>
            </a:r>
            <a:endParaRPr lang="sv-SE" sz="3600" dirty="0"/>
          </a:p>
          <a:p>
            <a:r>
              <a:rPr lang="sv-SE" sz="3600" dirty="0" smtClean="0">
                <a:latin typeface="+mj-lt"/>
              </a:rPr>
              <a:t>Bredare förankring av ärenden i Länschefsnätverket</a:t>
            </a:r>
          </a:p>
          <a:p>
            <a:r>
              <a:rPr lang="sv-SE" sz="3600" dirty="0" smtClean="0">
                <a:latin typeface="+mj-lt"/>
              </a:rPr>
              <a:t>Realistisk ärende/uppdragshantering för </a:t>
            </a:r>
            <a:r>
              <a:rPr lang="sv-SE" sz="3600" dirty="0">
                <a:latin typeface="+mj-lt"/>
              </a:rPr>
              <a:t>Styrgrupp </a:t>
            </a:r>
            <a:r>
              <a:rPr lang="sv-SE" sz="3600" dirty="0" smtClean="0">
                <a:latin typeface="+mj-lt"/>
              </a:rPr>
              <a:t>Länschefsnätverk</a:t>
            </a:r>
            <a:endParaRPr lang="sv-SE" sz="3600" dirty="0">
              <a:latin typeface="+mj-lt"/>
            </a:endParaRPr>
          </a:p>
          <a:p>
            <a:r>
              <a:rPr lang="sv-SE" sz="3600" dirty="0" smtClean="0">
                <a:latin typeface="+mj-lt"/>
              </a:rPr>
              <a:t>Mindre belastning i Länschefsnätverket</a:t>
            </a:r>
          </a:p>
          <a:p>
            <a:pPr marL="0" indent="0">
              <a:buNone/>
            </a:pPr>
            <a:endParaRPr lang="sv-SE" sz="3600" dirty="0" smtClean="0">
              <a:latin typeface="+mj-lt"/>
            </a:endParaRPr>
          </a:p>
          <a:p>
            <a:pPr marL="0" indent="0">
              <a:buNone/>
            </a:pPr>
            <a:r>
              <a:rPr lang="sv-SE" sz="3600" dirty="0" smtClean="0">
                <a:latin typeface="+mj-lt"/>
              </a:rPr>
              <a:t>		</a:t>
            </a:r>
            <a:endParaRPr lang="sv-SE" sz="3600" dirty="0">
              <a:latin typeface="+mj-lt"/>
            </a:endParaRPr>
          </a:p>
        </p:txBody>
      </p:sp>
      <p:sp>
        <p:nvSpPr>
          <p:cNvPr id="12" name="Rektangulär bildtext 11"/>
          <p:cNvSpPr/>
          <p:nvPr/>
        </p:nvSpPr>
        <p:spPr>
          <a:xfrm>
            <a:off x="6096329" y="5186584"/>
            <a:ext cx="1755227" cy="780813"/>
          </a:xfrm>
          <a:prstGeom prst="wedgeRect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tx2"/>
                </a:solidFill>
              </a:rPr>
              <a:t>SAMVERKAN</a:t>
            </a:r>
          </a:p>
        </p:txBody>
      </p:sp>
      <p:sp>
        <p:nvSpPr>
          <p:cNvPr id="13" name="Rektangulär bildtext 12"/>
          <p:cNvSpPr/>
          <p:nvPr/>
        </p:nvSpPr>
        <p:spPr>
          <a:xfrm>
            <a:off x="6940765" y="5618076"/>
            <a:ext cx="1755227" cy="780813"/>
          </a:xfrm>
          <a:prstGeom prst="wedgeRect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tx2"/>
                </a:solidFill>
              </a:rPr>
              <a:t>UTVECKLING</a:t>
            </a:r>
            <a:endParaRPr lang="sv-SE" dirty="0">
              <a:solidFill>
                <a:schemeClr val="tx2"/>
              </a:solidFill>
            </a:endParaRPr>
          </a:p>
        </p:txBody>
      </p:sp>
      <p:sp>
        <p:nvSpPr>
          <p:cNvPr id="14" name="Rektangulär bildtext 13"/>
          <p:cNvSpPr/>
          <p:nvPr/>
        </p:nvSpPr>
        <p:spPr>
          <a:xfrm>
            <a:off x="10302110" y="4586119"/>
            <a:ext cx="1755227" cy="780813"/>
          </a:xfrm>
          <a:prstGeom prst="wedgeRect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tx2"/>
                </a:solidFill>
              </a:rPr>
              <a:t>KVALITET</a:t>
            </a:r>
            <a:endParaRPr lang="sv-SE" dirty="0">
              <a:solidFill>
                <a:schemeClr val="tx2"/>
              </a:solidFill>
            </a:endParaRPr>
          </a:p>
        </p:txBody>
      </p:sp>
      <p:sp>
        <p:nvSpPr>
          <p:cNvPr id="15" name="Rektangulär bildtext 14"/>
          <p:cNvSpPr/>
          <p:nvPr/>
        </p:nvSpPr>
        <p:spPr>
          <a:xfrm>
            <a:off x="8458201" y="5088407"/>
            <a:ext cx="2367454" cy="1059338"/>
          </a:xfrm>
          <a:prstGeom prst="wedgeRect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tx2"/>
                </a:solidFill>
              </a:rPr>
              <a:t>EVIDENSBASERAD VERKSAMHET</a:t>
            </a:r>
            <a:endParaRPr lang="sv-SE" dirty="0">
              <a:solidFill>
                <a:schemeClr val="tx2"/>
              </a:solidFill>
            </a:endParaRPr>
          </a:p>
        </p:txBody>
      </p:sp>
      <p:sp>
        <p:nvSpPr>
          <p:cNvPr id="16" name="Rektangulär bildtext 15"/>
          <p:cNvSpPr/>
          <p:nvPr/>
        </p:nvSpPr>
        <p:spPr>
          <a:xfrm>
            <a:off x="10302111" y="5518638"/>
            <a:ext cx="1755227" cy="780813"/>
          </a:xfrm>
          <a:prstGeom prst="wedgeRect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tx2"/>
                </a:solidFill>
              </a:rPr>
              <a:t>JÄMLIK VÅRD och OMSORG</a:t>
            </a:r>
            <a:endParaRPr lang="sv-SE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2707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: rundade hörn 9">
            <a:extLst>
              <a:ext uri="{FF2B5EF4-FFF2-40B4-BE49-F238E27FC236}">
                <a16:creationId xmlns:a16="http://schemas.microsoft.com/office/drawing/2014/main" id="{7D1958C1-3A0D-4B87-8B8F-E81F1BC5083A}"/>
              </a:ext>
            </a:extLst>
          </p:cNvPr>
          <p:cNvSpPr/>
          <p:nvPr/>
        </p:nvSpPr>
        <p:spPr>
          <a:xfrm>
            <a:off x="7276571" y="999280"/>
            <a:ext cx="2725966" cy="1203916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b="1" dirty="0" smtClean="0"/>
              <a:t>Länsnätverket för förvaltningschefer (LCHNV) region och kommun</a:t>
            </a:r>
            <a:endParaRPr lang="sv-SE" sz="1400" b="1" dirty="0"/>
          </a:p>
        </p:txBody>
      </p:sp>
      <p:sp>
        <p:nvSpPr>
          <p:cNvPr id="11" name="Rektangel: rundade hörn 10">
            <a:extLst>
              <a:ext uri="{FF2B5EF4-FFF2-40B4-BE49-F238E27FC236}">
                <a16:creationId xmlns:a16="http://schemas.microsoft.com/office/drawing/2014/main" id="{45D4AA82-6F18-4FFE-95DD-79E95FAF419B}"/>
              </a:ext>
            </a:extLst>
          </p:cNvPr>
          <p:cNvSpPr/>
          <p:nvPr/>
        </p:nvSpPr>
        <p:spPr>
          <a:xfrm>
            <a:off x="7568447" y="2152822"/>
            <a:ext cx="2232164" cy="644759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 smtClean="0"/>
              <a:t>Styrgrupp LCHNV</a:t>
            </a:r>
            <a:endParaRPr lang="sv-SE" sz="1400" dirty="0"/>
          </a:p>
        </p:txBody>
      </p:sp>
      <p:sp>
        <p:nvSpPr>
          <p:cNvPr id="39" name="Rubrik 1"/>
          <p:cNvSpPr txBox="1">
            <a:spLocks/>
          </p:cNvSpPr>
          <p:nvPr/>
        </p:nvSpPr>
        <p:spPr>
          <a:xfrm>
            <a:off x="206188" y="116884"/>
            <a:ext cx="11484535" cy="93952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sv-SE" sz="3200" b="1" dirty="0" smtClean="0">
              <a:solidFill>
                <a:schemeClr val="tx2"/>
              </a:solidFill>
            </a:endParaRPr>
          </a:p>
          <a:p>
            <a:r>
              <a:rPr lang="sv-SE" sz="3200" b="1" dirty="0" smtClean="0">
                <a:solidFill>
                  <a:schemeClr val="tx2"/>
                </a:solidFill>
              </a:rPr>
              <a:t>Uppdrag och förankring inom samordningen</a:t>
            </a:r>
            <a:endParaRPr lang="sv-SE" sz="3200" b="1" dirty="0">
              <a:solidFill>
                <a:schemeClr val="tx2"/>
              </a:solidFill>
            </a:endParaRPr>
          </a:p>
        </p:txBody>
      </p:sp>
      <p:sp>
        <p:nvSpPr>
          <p:cNvPr id="3" name="Rektangel med rundade hörn 2"/>
          <p:cNvSpPr/>
          <p:nvPr/>
        </p:nvSpPr>
        <p:spPr>
          <a:xfrm>
            <a:off x="103825" y="2839814"/>
            <a:ext cx="11662463" cy="87127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57150">
            <a:solidFill>
              <a:schemeClr val="tx1"/>
            </a:solidFill>
            <a:prstDash val="dashDot"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b="1" dirty="0" smtClean="0">
                <a:solidFill>
                  <a:schemeClr val="tx1"/>
                </a:solidFill>
              </a:rPr>
              <a:t>RSS Dalarna Avd. för hälsa och välfärd+ Avd. kunskapsstyrning</a:t>
            </a:r>
          </a:p>
          <a:p>
            <a:pPr algn="ctr"/>
            <a:r>
              <a:rPr lang="sv-SE" sz="1400" b="1" dirty="0" smtClean="0">
                <a:solidFill>
                  <a:schemeClr val="tx1"/>
                </a:solidFill>
              </a:rPr>
              <a:t>Planering, beredning, processledning, samordning, koordinering, förankring m.m. </a:t>
            </a:r>
          </a:p>
        </p:txBody>
      </p:sp>
      <p:sp>
        <p:nvSpPr>
          <p:cNvPr id="51" name="Rektangel: rundade hörn 9">
            <a:extLst>
              <a:ext uri="{FF2B5EF4-FFF2-40B4-BE49-F238E27FC236}">
                <a16:creationId xmlns:a16="http://schemas.microsoft.com/office/drawing/2014/main" id="{7D1958C1-3A0D-4B87-8B8F-E81F1BC5083A}"/>
              </a:ext>
            </a:extLst>
          </p:cNvPr>
          <p:cNvSpPr/>
          <p:nvPr/>
        </p:nvSpPr>
        <p:spPr>
          <a:xfrm>
            <a:off x="2854259" y="1098948"/>
            <a:ext cx="1568797" cy="108549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 w="19050"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400" b="1" dirty="0" smtClean="0">
                <a:latin typeface="+mj-lt"/>
              </a:rPr>
              <a:t>Välfärdsrådet</a:t>
            </a:r>
          </a:p>
        </p:txBody>
      </p:sp>
      <p:sp>
        <p:nvSpPr>
          <p:cNvPr id="63" name="Rektangel med rundade hörn 62"/>
          <p:cNvSpPr/>
          <p:nvPr/>
        </p:nvSpPr>
        <p:spPr>
          <a:xfrm>
            <a:off x="3919529" y="3797667"/>
            <a:ext cx="1976278" cy="914400"/>
          </a:xfrm>
          <a:prstGeom prst="roundRect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dirty="0" smtClean="0">
                <a:solidFill>
                  <a:schemeClr val="tx1"/>
                </a:solidFill>
              </a:rPr>
              <a:t>LPO</a:t>
            </a:r>
          </a:p>
        </p:txBody>
      </p:sp>
      <p:sp>
        <p:nvSpPr>
          <p:cNvPr id="75" name="Rektangel: rundade hörn 9">
            <a:extLst>
              <a:ext uri="{FF2B5EF4-FFF2-40B4-BE49-F238E27FC236}">
                <a16:creationId xmlns:a16="http://schemas.microsoft.com/office/drawing/2014/main" id="{7D1958C1-3A0D-4B87-8B8F-E81F1BC5083A}"/>
              </a:ext>
            </a:extLst>
          </p:cNvPr>
          <p:cNvSpPr/>
          <p:nvPr/>
        </p:nvSpPr>
        <p:spPr>
          <a:xfrm>
            <a:off x="1516745" y="1115596"/>
            <a:ext cx="1242334" cy="10522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 w="19050"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400" b="1" dirty="0" smtClean="0">
                <a:latin typeface="+mj-lt"/>
              </a:rPr>
              <a:t>Region</a:t>
            </a:r>
          </a:p>
          <a:p>
            <a:pPr algn="ctr"/>
            <a:r>
              <a:rPr lang="sv-SE" sz="1400" b="1" dirty="0" smtClean="0">
                <a:latin typeface="+mj-lt"/>
              </a:rPr>
              <a:t>HSN, RS,RF</a:t>
            </a:r>
          </a:p>
        </p:txBody>
      </p:sp>
      <p:sp>
        <p:nvSpPr>
          <p:cNvPr id="76" name="Rektangel: rundade hörn 9">
            <a:extLst>
              <a:ext uri="{FF2B5EF4-FFF2-40B4-BE49-F238E27FC236}">
                <a16:creationId xmlns:a16="http://schemas.microsoft.com/office/drawing/2014/main" id="{7D1958C1-3A0D-4B87-8B8F-E81F1BC5083A}"/>
              </a:ext>
            </a:extLst>
          </p:cNvPr>
          <p:cNvSpPr/>
          <p:nvPr/>
        </p:nvSpPr>
        <p:spPr>
          <a:xfrm>
            <a:off x="117972" y="1118358"/>
            <a:ext cx="1314512" cy="10522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 w="19050"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400" b="1" dirty="0" smtClean="0">
                <a:latin typeface="+mj-lt"/>
              </a:rPr>
              <a:t>Kommun </a:t>
            </a:r>
            <a:r>
              <a:rPr lang="sv-SE" sz="1400" b="1" dirty="0" err="1" smtClean="0">
                <a:latin typeface="+mj-lt"/>
              </a:rPr>
              <a:t>socnämnd</a:t>
            </a:r>
            <a:r>
              <a:rPr lang="sv-SE" sz="1400" b="1" dirty="0" smtClean="0">
                <a:latin typeface="+mj-lt"/>
              </a:rPr>
              <a:t> KS,KF</a:t>
            </a:r>
          </a:p>
        </p:txBody>
      </p:sp>
      <p:sp>
        <p:nvSpPr>
          <p:cNvPr id="4" name="Rektangel med rundade hörn 3"/>
          <p:cNvSpPr/>
          <p:nvPr/>
        </p:nvSpPr>
        <p:spPr>
          <a:xfrm>
            <a:off x="9800611" y="2872451"/>
            <a:ext cx="1466010" cy="839529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dirty="0" smtClean="0">
                <a:solidFill>
                  <a:schemeClr val="tx1"/>
                </a:solidFill>
              </a:rPr>
              <a:t>LPO-samordnare</a:t>
            </a:r>
            <a:endParaRPr lang="sv-SE" sz="1600" dirty="0">
              <a:solidFill>
                <a:schemeClr val="tx1"/>
              </a:solidFill>
            </a:endParaRPr>
          </a:p>
        </p:txBody>
      </p:sp>
      <p:sp>
        <p:nvSpPr>
          <p:cNvPr id="22" name="Rektangel: rundade hörn 9">
            <a:extLst>
              <a:ext uri="{FF2B5EF4-FFF2-40B4-BE49-F238E27FC236}">
                <a16:creationId xmlns:a16="http://schemas.microsoft.com/office/drawing/2014/main" id="{7D1958C1-3A0D-4B87-8B8F-E81F1BC5083A}"/>
              </a:ext>
            </a:extLst>
          </p:cNvPr>
          <p:cNvSpPr/>
          <p:nvPr/>
        </p:nvSpPr>
        <p:spPr>
          <a:xfrm>
            <a:off x="5287553" y="1052700"/>
            <a:ext cx="1977065" cy="1100121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b="1" dirty="0" smtClean="0"/>
              <a:t>Kunskapsstyrningsgrupp-beredning KSG-B</a:t>
            </a:r>
            <a:endParaRPr lang="sv-SE" sz="1400" b="1" dirty="0"/>
          </a:p>
        </p:txBody>
      </p:sp>
      <p:sp>
        <p:nvSpPr>
          <p:cNvPr id="38" name="Rektangel med rundade hörn på samma sida 37"/>
          <p:cNvSpPr/>
          <p:nvPr/>
        </p:nvSpPr>
        <p:spPr>
          <a:xfrm>
            <a:off x="1944413" y="5218840"/>
            <a:ext cx="1324919" cy="892098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100" dirty="0" smtClean="0">
                <a:solidFill>
                  <a:schemeClr val="bg1"/>
                </a:solidFill>
              </a:rPr>
              <a:t>Implementering ÖK rehab, </a:t>
            </a:r>
            <a:r>
              <a:rPr lang="sv-SE" sz="1100" dirty="0" err="1" smtClean="0">
                <a:solidFill>
                  <a:schemeClr val="bg1"/>
                </a:solidFill>
              </a:rPr>
              <a:t>hab</a:t>
            </a:r>
            <a:r>
              <a:rPr lang="sv-SE" sz="1100" dirty="0" smtClean="0">
                <a:solidFill>
                  <a:schemeClr val="bg1"/>
                </a:solidFill>
              </a:rPr>
              <a:t>, hjälpmedel</a:t>
            </a:r>
            <a:endParaRPr lang="sv-SE" sz="1100" dirty="0">
              <a:solidFill>
                <a:schemeClr val="bg1"/>
              </a:solidFill>
            </a:endParaRPr>
          </a:p>
        </p:txBody>
      </p:sp>
      <p:sp>
        <p:nvSpPr>
          <p:cNvPr id="44" name="Ellips 43"/>
          <p:cNvSpPr/>
          <p:nvPr/>
        </p:nvSpPr>
        <p:spPr>
          <a:xfrm>
            <a:off x="775228" y="5168674"/>
            <a:ext cx="914400" cy="914400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LAG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31" name="textruta 30"/>
          <p:cNvSpPr txBox="1"/>
          <p:nvPr/>
        </p:nvSpPr>
        <p:spPr>
          <a:xfrm>
            <a:off x="9975513" y="1583020"/>
            <a:ext cx="1715210" cy="1169551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sv-SE" sz="1400" b="1" dirty="0" smtClean="0"/>
              <a:t>Styrgrupp LCHNV beslutar om uppdrag till LPO och förankrar LCHNV</a:t>
            </a:r>
            <a:endParaRPr lang="sv-SE" sz="1400" b="1" dirty="0"/>
          </a:p>
        </p:txBody>
      </p:sp>
      <p:cxnSp>
        <p:nvCxnSpPr>
          <p:cNvPr id="5" name="Rak pilkoppling 4"/>
          <p:cNvCxnSpPr/>
          <p:nvPr/>
        </p:nvCxnSpPr>
        <p:spPr>
          <a:xfrm flipH="1">
            <a:off x="5749159" y="2669628"/>
            <a:ext cx="4343329" cy="146477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ruta 45"/>
          <p:cNvSpPr txBox="1"/>
          <p:nvPr/>
        </p:nvSpPr>
        <p:spPr>
          <a:xfrm>
            <a:off x="1030013" y="4415707"/>
            <a:ext cx="2837793" cy="8309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v-SE" sz="1600" dirty="0" err="1" smtClean="0"/>
              <a:t>LPOer</a:t>
            </a:r>
            <a:r>
              <a:rPr lang="sv-SE" sz="1600" dirty="0" smtClean="0"/>
              <a:t> utser </a:t>
            </a:r>
            <a:r>
              <a:rPr lang="sv-SE" sz="1600" dirty="0" err="1" smtClean="0"/>
              <a:t>LAGar</a:t>
            </a:r>
            <a:r>
              <a:rPr lang="sv-SE" sz="1600" dirty="0" smtClean="0"/>
              <a:t> utifrån uppdrag </a:t>
            </a:r>
            <a:r>
              <a:rPr lang="sv-SE" sz="1600" b="1" dirty="0" smtClean="0"/>
              <a:t>både från NPO, och Styrgrupp </a:t>
            </a:r>
            <a:r>
              <a:rPr lang="sv-SE" sz="1600" b="1" dirty="0"/>
              <a:t>L</a:t>
            </a:r>
            <a:r>
              <a:rPr lang="sv-SE" sz="1600" b="1" dirty="0" smtClean="0"/>
              <a:t>CHNV </a:t>
            </a:r>
            <a:endParaRPr lang="sv-SE" sz="1600" b="1" dirty="0"/>
          </a:p>
        </p:txBody>
      </p:sp>
      <p:sp>
        <p:nvSpPr>
          <p:cNvPr id="47" name="textruta 46"/>
          <p:cNvSpPr txBox="1"/>
          <p:nvPr/>
        </p:nvSpPr>
        <p:spPr>
          <a:xfrm>
            <a:off x="5935056" y="4234993"/>
            <a:ext cx="2367279" cy="138499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v-SE" sz="1400" b="1" dirty="0" smtClean="0"/>
              <a:t>LPO återkopplar och förankrar sina uppdrag </a:t>
            </a:r>
            <a:r>
              <a:rPr lang="sv-SE" sz="1400" b="1" dirty="0" err="1" smtClean="0"/>
              <a:t>tb</a:t>
            </a:r>
            <a:r>
              <a:rPr lang="sv-SE" sz="1400" b="1" dirty="0" smtClean="0"/>
              <a:t> till Styrgrupp LCHNV, LCHNV och KSG-B o HSN -beroende på varifrån uppdraget kommer.</a:t>
            </a:r>
            <a:endParaRPr lang="sv-SE" sz="1400" b="1" dirty="0"/>
          </a:p>
        </p:txBody>
      </p:sp>
      <p:cxnSp>
        <p:nvCxnSpPr>
          <p:cNvPr id="12" name="Rak pilkoppling 11"/>
          <p:cNvCxnSpPr/>
          <p:nvPr/>
        </p:nvCxnSpPr>
        <p:spPr>
          <a:xfrm flipV="1">
            <a:off x="6505903" y="2669628"/>
            <a:ext cx="3754" cy="155201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k pilkoppling 18"/>
          <p:cNvCxnSpPr/>
          <p:nvPr/>
        </p:nvCxnSpPr>
        <p:spPr>
          <a:xfrm flipH="1">
            <a:off x="5001230" y="1902927"/>
            <a:ext cx="1453149" cy="205238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ruta 23"/>
          <p:cNvSpPr txBox="1"/>
          <p:nvPr/>
        </p:nvSpPr>
        <p:spPr>
          <a:xfrm>
            <a:off x="4379597" y="1867970"/>
            <a:ext cx="1715210" cy="954107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sv-SE" sz="1400" b="1" dirty="0" smtClean="0"/>
              <a:t>KSG-B bereder vårdförlopp, VIP m.m. från </a:t>
            </a:r>
            <a:r>
              <a:rPr lang="sv-SE" sz="1400" b="1" dirty="0"/>
              <a:t>N</a:t>
            </a:r>
            <a:r>
              <a:rPr lang="sv-SE" sz="1400" b="1" dirty="0" smtClean="0"/>
              <a:t>PO/RPO</a:t>
            </a:r>
            <a:endParaRPr lang="sv-SE" sz="1400" b="1" dirty="0"/>
          </a:p>
        </p:txBody>
      </p:sp>
    </p:spTree>
    <p:extLst>
      <p:ext uri="{BB962C8B-B14F-4D97-AF65-F5344CB8AC3E}">
        <p14:creationId xmlns:p14="http://schemas.microsoft.com/office/powerpoint/2010/main" val="1065031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38" grpId="0" animBg="1"/>
      <p:bldP spid="44" grpId="0" animBg="1"/>
      <p:bldP spid="46" grpId="0" animBg="1"/>
      <p:bldP spid="4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med rundade hörn 2"/>
          <p:cNvSpPr/>
          <p:nvPr/>
        </p:nvSpPr>
        <p:spPr>
          <a:xfrm>
            <a:off x="5721275" y="4393011"/>
            <a:ext cx="2217870" cy="11256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rgbClr val="FF0000"/>
                </a:solidFill>
              </a:rPr>
              <a:t>Särskilda insatser med stöd av ÖK psykisk hälsa</a:t>
            </a:r>
            <a:endParaRPr lang="sv-SE" dirty="0"/>
          </a:p>
        </p:txBody>
      </p:sp>
      <p:sp>
        <p:nvSpPr>
          <p:cNvPr id="4" name="Rektangel med rundade hörn 3"/>
          <p:cNvSpPr/>
          <p:nvPr/>
        </p:nvSpPr>
        <p:spPr>
          <a:xfrm>
            <a:off x="3575122" y="386371"/>
            <a:ext cx="2536529" cy="146307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rgbClr val="FF0000"/>
                </a:solidFill>
              </a:rPr>
              <a:t>Implementering </a:t>
            </a:r>
            <a:r>
              <a:rPr lang="sv-SE" dirty="0">
                <a:solidFill>
                  <a:srgbClr val="FF0000"/>
                </a:solidFill>
              </a:rPr>
              <a:t>av regional ÖK missbruk/beroende + VIP</a:t>
            </a:r>
            <a:endParaRPr lang="sv-SE" dirty="0"/>
          </a:p>
        </p:txBody>
      </p:sp>
      <p:sp>
        <p:nvSpPr>
          <p:cNvPr id="5" name="Rektangel med rundade hörn 4"/>
          <p:cNvSpPr/>
          <p:nvPr/>
        </p:nvSpPr>
        <p:spPr>
          <a:xfrm>
            <a:off x="6290580" y="2151529"/>
            <a:ext cx="1961388" cy="121920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rgbClr val="FF0000"/>
                </a:solidFill>
              </a:rPr>
              <a:t>Övergripande stöd för implementering</a:t>
            </a:r>
            <a:endParaRPr lang="sv-SE" dirty="0"/>
          </a:p>
        </p:txBody>
      </p:sp>
      <p:sp>
        <p:nvSpPr>
          <p:cNvPr id="9" name="Rektangel med rundade hörn 8"/>
          <p:cNvSpPr/>
          <p:nvPr/>
        </p:nvSpPr>
        <p:spPr>
          <a:xfrm>
            <a:off x="1142574" y="3961136"/>
            <a:ext cx="2011682" cy="126551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dirty="0">
                <a:solidFill>
                  <a:srgbClr val="FF0000"/>
                </a:solidFill>
              </a:rPr>
              <a:t>Fokusområde Barn och unga</a:t>
            </a:r>
          </a:p>
        </p:txBody>
      </p:sp>
      <p:grpSp>
        <p:nvGrpSpPr>
          <p:cNvPr id="11" name="Grupp 10"/>
          <p:cNvGrpSpPr/>
          <p:nvPr/>
        </p:nvGrpSpPr>
        <p:grpSpPr>
          <a:xfrm>
            <a:off x="1113756" y="1425118"/>
            <a:ext cx="1967968" cy="1344680"/>
            <a:chOff x="4618707" y="583402"/>
            <a:chExt cx="1062147" cy="675837"/>
          </a:xfrm>
        </p:grpSpPr>
        <p:sp>
          <p:nvSpPr>
            <p:cNvPr id="12" name="Rektangel med rundade hörn 11"/>
            <p:cNvSpPr/>
            <p:nvPr/>
          </p:nvSpPr>
          <p:spPr>
            <a:xfrm>
              <a:off x="4641104" y="583402"/>
              <a:ext cx="1039750" cy="675837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textruta 12"/>
            <p:cNvSpPr txBox="1"/>
            <p:nvPr/>
          </p:nvSpPr>
          <p:spPr>
            <a:xfrm>
              <a:off x="4618707" y="623811"/>
              <a:ext cx="973766" cy="60985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0480" tIns="30480" rIns="30480" bIns="30480" numCol="1" spcCol="1270" anchor="ctr" anchorCtr="0">
              <a:noAutofit/>
            </a:bodyPr>
            <a:lstStyle/>
            <a:p>
              <a:pPr lvl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sv-SE" kern="1200" dirty="0">
                  <a:solidFill>
                    <a:srgbClr val="FF0000"/>
                  </a:solidFill>
                </a:rPr>
                <a:t>Behovsanalys</a:t>
              </a:r>
              <a:endParaRPr lang="sv-SE" kern="1200" dirty="0"/>
            </a:p>
          </p:txBody>
        </p:sp>
      </p:grpSp>
      <p:sp>
        <p:nvSpPr>
          <p:cNvPr id="14" name="Ellips 13"/>
          <p:cNvSpPr/>
          <p:nvPr/>
        </p:nvSpPr>
        <p:spPr>
          <a:xfrm>
            <a:off x="3575123" y="2389993"/>
            <a:ext cx="2536529" cy="1830597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dirty="0" smtClean="0">
                <a:solidFill>
                  <a:schemeClr val="tx1"/>
                </a:solidFill>
              </a:rPr>
              <a:t>Löpande revidering av regional </a:t>
            </a:r>
            <a:r>
              <a:rPr lang="sv-SE" sz="1600" dirty="0">
                <a:solidFill>
                  <a:schemeClr val="tx1"/>
                </a:solidFill>
              </a:rPr>
              <a:t>handlingsplan psykisk hälsa</a:t>
            </a:r>
            <a:endParaRPr lang="sv-SE" sz="1600" i="1" dirty="0">
              <a:solidFill>
                <a:schemeClr val="tx1"/>
              </a:solidFill>
            </a:endParaRPr>
          </a:p>
        </p:txBody>
      </p:sp>
      <p:sp>
        <p:nvSpPr>
          <p:cNvPr id="15" name="Rektangel 14"/>
          <p:cNvSpPr/>
          <p:nvPr/>
        </p:nvSpPr>
        <p:spPr>
          <a:xfrm>
            <a:off x="9846016" y="5059319"/>
            <a:ext cx="1591730" cy="91655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v-SE" sz="1400" dirty="0" err="1" smtClean="0">
                <a:solidFill>
                  <a:schemeClr val="tx1"/>
                </a:solidFill>
              </a:rPr>
              <a:t>Ungdoms-mottagningar</a:t>
            </a:r>
            <a:endParaRPr lang="sv-SE" sz="1400" dirty="0">
              <a:solidFill>
                <a:schemeClr val="tx1"/>
              </a:solidFill>
            </a:endParaRPr>
          </a:p>
        </p:txBody>
      </p:sp>
      <p:sp>
        <p:nvSpPr>
          <p:cNvPr id="16" name="Rektangel 15"/>
          <p:cNvSpPr/>
          <p:nvPr/>
        </p:nvSpPr>
        <p:spPr>
          <a:xfrm>
            <a:off x="9846016" y="3835739"/>
            <a:ext cx="1506982" cy="95914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400">
                <a:solidFill>
                  <a:schemeClr val="tx1"/>
                </a:solidFill>
              </a:rPr>
              <a:t>Brukarinflytande-</a:t>
            </a:r>
          </a:p>
        </p:txBody>
      </p:sp>
      <p:sp>
        <p:nvSpPr>
          <p:cNvPr id="17" name="Rektangel 16"/>
          <p:cNvSpPr/>
          <p:nvPr/>
        </p:nvSpPr>
        <p:spPr>
          <a:xfrm>
            <a:off x="8162876" y="5061473"/>
            <a:ext cx="1504212" cy="914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400" dirty="0">
                <a:solidFill>
                  <a:schemeClr val="tx1"/>
                </a:solidFill>
              </a:rPr>
              <a:t>Suicidprevention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18" name="Rektangel 17"/>
          <p:cNvSpPr/>
          <p:nvPr/>
        </p:nvSpPr>
        <p:spPr>
          <a:xfrm>
            <a:off x="8118073" y="3880484"/>
            <a:ext cx="1549015" cy="914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400" dirty="0" smtClean="0">
                <a:solidFill>
                  <a:srgbClr val="FF0000"/>
                </a:solidFill>
              </a:rPr>
              <a:t>Fokusområde </a:t>
            </a:r>
            <a:r>
              <a:rPr lang="sv-SE" sz="1400" dirty="0" smtClean="0"/>
              <a:t>Samsjuklighet</a:t>
            </a:r>
            <a:endParaRPr lang="sv-SE" sz="1400" dirty="0"/>
          </a:p>
        </p:txBody>
      </p:sp>
      <p:sp>
        <p:nvSpPr>
          <p:cNvPr id="20" name="Rektangel 19"/>
          <p:cNvSpPr/>
          <p:nvPr/>
        </p:nvSpPr>
        <p:spPr>
          <a:xfrm>
            <a:off x="234695" y="376339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400" dirty="0">
                <a:solidFill>
                  <a:schemeClr val="tx1"/>
                </a:solidFill>
              </a:rPr>
              <a:t>En samlad </a:t>
            </a:r>
            <a:r>
              <a:rPr lang="sv-SE" sz="1400" dirty="0" smtClean="0">
                <a:solidFill>
                  <a:schemeClr val="tx1"/>
                </a:solidFill>
              </a:rPr>
              <a:t>UH</a:t>
            </a:r>
            <a:endParaRPr lang="sv-SE" sz="1400" dirty="0">
              <a:solidFill>
                <a:schemeClr val="tx1"/>
              </a:solidFill>
            </a:endParaRPr>
          </a:p>
        </p:txBody>
      </p:sp>
      <p:sp>
        <p:nvSpPr>
          <p:cNvPr id="21" name="Rektangel 20"/>
          <p:cNvSpPr/>
          <p:nvPr/>
        </p:nvSpPr>
        <p:spPr>
          <a:xfrm>
            <a:off x="262674" y="5030996"/>
            <a:ext cx="107363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 smtClean="0">
                <a:solidFill>
                  <a:schemeClr val="tx1"/>
                </a:solidFill>
              </a:rPr>
              <a:t>Utredning ”Mini-Maria</a:t>
            </a:r>
            <a:r>
              <a:rPr lang="sv-SE" sz="1400" dirty="0">
                <a:solidFill>
                  <a:schemeClr val="tx1"/>
                </a:solidFill>
              </a:rPr>
              <a:t>”</a:t>
            </a:r>
          </a:p>
        </p:txBody>
      </p:sp>
      <p:cxnSp>
        <p:nvCxnSpPr>
          <p:cNvPr id="23" name="Rak pilkoppling 22"/>
          <p:cNvCxnSpPr/>
          <p:nvPr/>
        </p:nvCxnSpPr>
        <p:spPr>
          <a:xfrm flipV="1">
            <a:off x="2666198" y="3550371"/>
            <a:ext cx="959998" cy="58415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Rak pilkoppling 23"/>
          <p:cNvCxnSpPr>
            <a:endCxn id="14" idx="1"/>
          </p:cNvCxnSpPr>
          <p:nvPr/>
        </p:nvCxnSpPr>
        <p:spPr>
          <a:xfrm>
            <a:off x="3081724" y="2256576"/>
            <a:ext cx="864865" cy="40150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Rak pilkoppling 24"/>
          <p:cNvCxnSpPr/>
          <p:nvPr/>
        </p:nvCxnSpPr>
        <p:spPr>
          <a:xfrm>
            <a:off x="4711854" y="1868150"/>
            <a:ext cx="0" cy="53251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Rak pilkoppling 35"/>
          <p:cNvCxnSpPr>
            <a:endCxn id="14" idx="7"/>
          </p:cNvCxnSpPr>
          <p:nvPr/>
        </p:nvCxnSpPr>
        <p:spPr>
          <a:xfrm flipH="1">
            <a:off x="5740186" y="2389992"/>
            <a:ext cx="550394" cy="26808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Rak pilkoppling 36"/>
          <p:cNvCxnSpPr/>
          <p:nvPr/>
        </p:nvCxnSpPr>
        <p:spPr>
          <a:xfrm flipH="1" flipV="1">
            <a:off x="5852160" y="3835739"/>
            <a:ext cx="660877" cy="55727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Nedåtpil 46"/>
          <p:cNvSpPr/>
          <p:nvPr/>
        </p:nvSpPr>
        <p:spPr>
          <a:xfrm>
            <a:off x="4611174" y="4245018"/>
            <a:ext cx="558085" cy="1480373"/>
          </a:xfrm>
          <a:prstGeom prst="downArrow">
            <a:avLst/>
          </a:prstGeom>
          <a:noFill/>
          <a:ln>
            <a:solidFill>
              <a:schemeClr val="accent6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8" name="Rektangel 47"/>
          <p:cNvSpPr/>
          <p:nvPr/>
        </p:nvSpPr>
        <p:spPr>
          <a:xfrm>
            <a:off x="1888320" y="5822703"/>
            <a:ext cx="6274556" cy="33855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57150"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sv-SE" sz="1600" dirty="0">
                <a:solidFill>
                  <a:schemeClr val="tx1"/>
                </a:solidFill>
              </a:rPr>
              <a:t>Underlag för prioriteringar och genomförande av konkreta åtgärder.  </a:t>
            </a:r>
          </a:p>
        </p:txBody>
      </p:sp>
      <p:sp>
        <p:nvSpPr>
          <p:cNvPr id="27" name="Kommentar i oval 26"/>
          <p:cNvSpPr/>
          <p:nvPr/>
        </p:nvSpPr>
        <p:spPr>
          <a:xfrm>
            <a:off x="6653245" y="1505518"/>
            <a:ext cx="1858431" cy="1040637"/>
          </a:xfrm>
          <a:prstGeom prst="wedgeEllipse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dirty="0" smtClean="0">
                <a:solidFill>
                  <a:schemeClr val="tx2"/>
                </a:solidFill>
              </a:rPr>
              <a:t>Arbetet pågår, rapport juni</a:t>
            </a:r>
            <a:endParaRPr lang="sv-SE" sz="1600" dirty="0">
              <a:solidFill>
                <a:schemeClr val="tx2"/>
              </a:solidFill>
            </a:endParaRPr>
          </a:p>
        </p:txBody>
      </p:sp>
      <p:sp>
        <p:nvSpPr>
          <p:cNvPr id="28" name="Kommentar i oval 27"/>
          <p:cNvSpPr/>
          <p:nvPr/>
        </p:nvSpPr>
        <p:spPr>
          <a:xfrm>
            <a:off x="1250707" y="584807"/>
            <a:ext cx="2160661" cy="1027252"/>
          </a:xfrm>
          <a:prstGeom prst="wedgeEllipse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dirty="0" smtClean="0">
                <a:solidFill>
                  <a:schemeClr val="tx2"/>
                </a:solidFill>
              </a:rPr>
              <a:t>Arbetet pågår, rapport juni</a:t>
            </a:r>
            <a:endParaRPr lang="sv-SE" sz="1600" dirty="0">
              <a:solidFill>
                <a:schemeClr val="tx2"/>
              </a:solidFill>
            </a:endParaRPr>
          </a:p>
        </p:txBody>
      </p:sp>
      <p:sp>
        <p:nvSpPr>
          <p:cNvPr id="29" name="Kommentar i oval 28"/>
          <p:cNvSpPr/>
          <p:nvPr/>
        </p:nvSpPr>
        <p:spPr>
          <a:xfrm>
            <a:off x="150697" y="2850197"/>
            <a:ext cx="1499427" cy="806909"/>
          </a:xfrm>
          <a:prstGeom prst="wedgeEllipse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dirty="0" smtClean="0">
                <a:solidFill>
                  <a:schemeClr val="tx2"/>
                </a:solidFill>
              </a:rPr>
              <a:t>Uppdrag till LPO </a:t>
            </a:r>
            <a:r>
              <a:rPr lang="sv-SE" sz="1600" dirty="0">
                <a:solidFill>
                  <a:schemeClr val="tx2"/>
                </a:solidFill>
              </a:rPr>
              <a:t>B</a:t>
            </a:r>
            <a:r>
              <a:rPr lang="sv-SE" sz="1600" dirty="0" smtClean="0">
                <a:solidFill>
                  <a:schemeClr val="tx2"/>
                </a:solidFill>
              </a:rPr>
              <a:t>oU</a:t>
            </a:r>
            <a:endParaRPr lang="sv-SE" sz="1600" dirty="0">
              <a:solidFill>
                <a:schemeClr val="tx2"/>
              </a:solidFill>
            </a:endParaRPr>
          </a:p>
        </p:txBody>
      </p:sp>
      <p:sp>
        <p:nvSpPr>
          <p:cNvPr id="30" name="Kommentar i oval 29"/>
          <p:cNvSpPr/>
          <p:nvPr/>
        </p:nvSpPr>
        <p:spPr>
          <a:xfrm>
            <a:off x="8511676" y="2888320"/>
            <a:ext cx="1562490" cy="947419"/>
          </a:xfrm>
          <a:prstGeom prst="wedgeEllipse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dirty="0" smtClean="0">
                <a:solidFill>
                  <a:schemeClr val="tx2"/>
                </a:solidFill>
              </a:rPr>
              <a:t>Bostad först </a:t>
            </a:r>
            <a:r>
              <a:rPr lang="sv-SE" sz="1600" dirty="0" err="1" smtClean="0">
                <a:solidFill>
                  <a:schemeClr val="tx2"/>
                </a:solidFill>
              </a:rPr>
              <a:t>Blg</a:t>
            </a:r>
            <a:r>
              <a:rPr lang="sv-SE" sz="1600" dirty="0" smtClean="0">
                <a:solidFill>
                  <a:schemeClr val="tx2"/>
                </a:solidFill>
              </a:rPr>
              <a:t>-psykiatri</a:t>
            </a:r>
            <a:endParaRPr lang="sv-SE" sz="1600" dirty="0">
              <a:solidFill>
                <a:schemeClr val="tx2"/>
              </a:solidFill>
            </a:endParaRPr>
          </a:p>
        </p:txBody>
      </p:sp>
      <p:sp>
        <p:nvSpPr>
          <p:cNvPr id="31" name="Kommentar i oval 30"/>
          <p:cNvSpPr/>
          <p:nvPr/>
        </p:nvSpPr>
        <p:spPr>
          <a:xfrm>
            <a:off x="1071779" y="4868374"/>
            <a:ext cx="1740078" cy="947419"/>
          </a:xfrm>
          <a:prstGeom prst="wedgeEllipse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dirty="0" smtClean="0">
                <a:solidFill>
                  <a:schemeClr val="tx2"/>
                </a:solidFill>
              </a:rPr>
              <a:t>Starta utredning?</a:t>
            </a:r>
            <a:endParaRPr lang="sv-SE" sz="1600" dirty="0">
              <a:solidFill>
                <a:schemeClr val="tx2"/>
              </a:solidFill>
            </a:endParaRPr>
          </a:p>
        </p:txBody>
      </p:sp>
      <p:sp>
        <p:nvSpPr>
          <p:cNvPr id="33" name="Kommentar i oval 32"/>
          <p:cNvSpPr/>
          <p:nvPr/>
        </p:nvSpPr>
        <p:spPr>
          <a:xfrm>
            <a:off x="8618483" y="4783157"/>
            <a:ext cx="1455683" cy="721547"/>
          </a:xfrm>
          <a:prstGeom prst="wedgeEllipse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 smtClean="0">
                <a:solidFill>
                  <a:schemeClr val="tx2"/>
                </a:solidFill>
              </a:rPr>
              <a:t>Arbete </a:t>
            </a:r>
            <a:r>
              <a:rPr lang="sv-SE" sz="1400" smtClean="0">
                <a:solidFill>
                  <a:schemeClr val="tx2"/>
                </a:solidFill>
              </a:rPr>
              <a:t>m </a:t>
            </a:r>
            <a:r>
              <a:rPr lang="sv-SE" sz="1400" smtClean="0">
                <a:solidFill>
                  <a:schemeClr val="tx2"/>
                </a:solidFill>
              </a:rPr>
              <a:t>handlingsplan m.m.</a:t>
            </a:r>
            <a:endParaRPr lang="sv-SE" sz="1400" dirty="0">
              <a:solidFill>
                <a:schemeClr val="tx2"/>
              </a:solidFill>
            </a:endParaRPr>
          </a:p>
        </p:txBody>
      </p:sp>
      <p:sp>
        <p:nvSpPr>
          <p:cNvPr id="34" name="Kommentar i oval 33"/>
          <p:cNvSpPr/>
          <p:nvPr/>
        </p:nvSpPr>
        <p:spPr>
          <a:xfrm>
            <a:off x="10423782" y="2826139"/>
            <a:ext cx="1858431" cy="1040637"/>
          </a:xfrm>
          <a:prstGeom prst="wedgeEllipse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dirty="0" smtClean="0">
                <a:solidFill>
                  <a:schemeClr val="tx2"/>
                </a:solidFill>
              </a:rPr>
              <a:t>Arbetet pågår, rapport juni vecka 40</a:t>
            </a:r>
            <a:endParaRPr lang="sv-SE" sz="1600" dirty="0">
              <a:solidFill>
                <a:schemeClr val="tx2"/>
              </a:solidFill>
            </a:endParaRPr>
          </a:p>
        </p:txBody>
      </p:sp>
      <p:sp>
        <p:nvSpPr>
          <p:cNvPr id="35" name="Kommentar i oval 34"/>
          <p:cNvSpPr/>
          <p:nvPr/>
        </p:nvSpPr>
        <p:spPr>
          <a:xfrm>
            <a:off x="10599507" y="4677790"/>
            <a:ext cx="1858431" cy="1040637"/>
          </a:xfrm>
          <a:prstGeom prst="wedgeEllipse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dirty="0" smtClean="0">
                <a:solidFill>
                  <a:schemeClr val="tx2"/>
                </a:solidFill>
              </a:rPr>
              <a:t>Arbetet pågår, rapport juni</a:t>
            </a:r>
            <a:endParaRPr lang="sv-SE" sz="1600" dirty="0">
              <a:solidFill>
                <a:schemeClr val="tx2"/>
              </a:solidFill>
            </a:endParaRPr>
          </a:p>
        </p:txBody>
      </p:sp>
      <p:sp>
        <p:nvSpPr>
          <p:cNvPr id="38" name="Kommentar i oval 37"/>
          <p:cNvSpPr/>
          <p:nvPr/>
        </p:nvSpPr>
        <p:spPr>
          <a:xfrm>
            <a:off x="5675833" y="-20761"/>
            <a:ext cx="1858431" cy="1040637"/>
          </a:xfrm>
          <a:prstGeom prst="wedgeEllipse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dirty="0" smtClean="0">
                <a:solidFill>
                  <a:schemeClr val="tx2"/>
                </a:solidFill>
              </a:rPr>
              <a:t>Arbetet pågår, rapport juni</a:t>
            </a:r>
            <a:endParaRPr lang="sv-SE" sz="1600" dirty="0">
              <a:solidFill>
                <a:schemeClr val="tx2"/>
              </a:solidFill>
            </a:endParaRPr>
          </a:p>
        </p:txBody>
      </p:sp>
      <p:sp>
        <p:nvSpPr>
          <p:cNvPr id="39" name="Vågrät rullning 38"/>
          <p:cNvSpPr/>
          <p:nvPr/>
        </p:nvSpPr>
        <p:spPr>
          <a:xfrm>
            <a:off x="8597461" y="-169297"/>
            <a:ext cx="3594539" cy="2045858"/>
          </a:xfrm>
          <a:prstGeom prst="horizontalScroll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 dirty="0">
                <a:solidFill>
                  <a:schemeClr val="tx2"/>
                </a:solidFill>
              </a:rPr>
              <a:t>Fortsatt utvecklingsarbete av samverkan inom psykisk hälsa och missbruk och </a:t>
            </a:r>
            <a:r>
              <a:rPr lang="sv-SE" b="1" dirty="0" smtClean="0">
                <a:solidFill>
                  <a:schemeClr val="tx2"/>
                </a:solidFill>
              </a:rPr>
              <a:t>beroende</a:t>
            </a:r>
          </a:p>
          <a:p>
            <a:pPr algn="ctr"/>
            <a:r>
              <a:rPr lang="sv-SE" b="1" dirty="0" smtClean="0">
                <a:solidFill>
                  <a:schemeClr val="tx2"/>
                </a:solidFill>
              </a:rPr>
              <a:t>Beslut LCHNV dec 2020</a:t>
            </a:r>
            <a:endParaRPr lang="sv-SE" b="1" dirty="0">
              <a:solidFill>
                <a:schemeClr val="tx2"/>
              </a:solidFill>
            </a:endParaRPr>
          </a:p>
        </p:txBody>
      </p:sp>
      <p:sp>
        <p:nvSpPr>
          <p:cNvPr id="40" name="Kommentar i oval 39"/>
          <p:cNvSpPr/>
          <p:nvPr/>
        </p:nvSpPr>
        <p:spPr>
          <a:xfrm>
            <a:off x="9136766" y="1940902"/>
            <a:ext cx="1676546" cy="1032353"/>
          </a:xfrm>
          <a:prstGeom prst="wedgeEllipse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dirty="0" smtClean="0">
                <a:solidFill>
                  <a:schemeClr val="tx2"/>
                </a:solidFill>
              </a:rPr>
              <a:t>Fler insatser diskuteras</a:t>
            </a:r>
            <a:endParaRPr lang="sv-SE" sz="16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5506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sv-SE" sz="3200" dirty="0" smtClean="0"/>
              <a:t>Personal- och rekryteringsläget Hälsa och välfärd</a:t>
            </a:r>
            <a:endParaRPr lang="sv-SE" sz="32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v-SE" dirty="0"/>
              <a:t>Henrietta </a:t>
            </a:r>
            <a:r>
              <a:rPr lang="sv-SE" dirty="0" smtClean="0"/>
              <a:t>Forsman, Utvecklingsledare </a:t>
            </a:r>
            <a:r>
              <a:rPr lang="sv-SE" dirty="0"/>
              <a:t>100 %</a:t>
            </a:r>
          </a:p>
          <a:p>
            <a:r>
              <a:rPr lang="sv-SE" dirty="0"/>
              <a:t>Maria </a:t>
            </a:r>
            <a:r>
              <a:rPr lang="sv-SE" dirty="0" err="1" smtClean="0"/>
              <a:t>Högkvist</a:t>
            </a:r>
            <a:r>
              <a:rPr lang="sv-SE" dirty="0" smtClean="0"/>
              <a:t>- Utvecklingsledare, utlån </a:t>
            </a:r>
            <a:r>
              <a:rPr lang="sv-SE" dirty="0"/>
              <a:t>SKR Kvinnofrid 50 </a:t>
            </a:r>
            <a:r>
              <a:rPr lang="sv-SE" dirty="0" smtClean="0"/>
              <a:t>%.</a:t>
            </a:r>
            <a:endParaRPr lang="sv-SE" dirty="0"/>
          </a:p>
          <a:p>
            <a:r>
              <a:rPr lang="sv-SE" dirty="0"/>
              <a:t>Maria </a:t>
            </a:r>
            <a:r>
              <a:rPr lang="sv-SE" dirty="0" smtClean="0"/>
              <a:t>Ekelöf-Utvecklingsledare, tjänstledig </a:t>
            </a:r>
            <a:r>
              <a:rPr lang="sv-SE" dirty="0"/>
              <a:t>för studier </a:t>
            </a:r>
            <a:r>
              <a:rPr lang="sv-SE" dirty="0" smtClean="0"/>
              <a:t>fram </a:t>
            </a:r>
            <a:r>
              <a:rPr lang="sv-SE" dirty="0"/>
              <a:t>tom </a:t>
            </a:r>
            <a:r>
              <a:rPr lang="sv-SE" dirty="0" smtClean="0"/>
              <a:t>augusti.</a:t>
            </a:r>
            <a:endParaRPr lang="sv-SE" dirty="0"/>
          </a:p>
          <a:p>
            <a:r>
              <a:rPr lang="sv-SE" dirty="0"/>
              <a:t>Therese </a:t>
            </a:r>
            <a:r>
              <a:rPr lang="sv-SE" dirty="0" smtClean="0"/>
              <a:t>Olsson- </a:t>
            </a:r>
            <a:r>
              <a:rPr lang="sv-SE" dirty="0"/>
              <a:t>BISAM </a:t>
            </a:r>
            <a:r>
              <a:rPr lang="sv-SE" dirty="0" smtClean="0"/>
              <a:t>100 %.</a:t>
            </a:r>
            <a:endParaRPr lang="sv-SE" dirty="0"/>
          </a:p>
          <a:p>
            <a:r>
              <a:rPr lang="sv-SE" dirty="0"/>
              <a:t>Gustav </a:t>
            </a:r>
            <a:r>
              <a:rPr lang="sv-SE" dirty="0" smtClean="0"/>
              <a:t>Färlin- Utbildare MHFA </a:t>
            </a:r>
            <a:r>
              <a:rPr lang="sv-SE" dirty="0"/>
              <a:t>25 </a:t>
            </a:r>
            <a:r>
              <a:rPr lang="sv-SE" dirty="0" smtClean="0"/>
              <a:t>%.</a:t>
            </a:r>
            <a:endParaRPr lang="sv-SE" dirty="0"/>
          </a:p>
          <a:p>
            <a:r>
              <a:rPr lang="sv-SE" dirty="0"/>
              <a:t>Ewa </a:t>
            </a:r>
            <a:r>
              <a:rPr lang="sv-SE" dirty="0" err="1" smtClean="0"/>
              <a:t>Welén</a:t>
            </a:r>
            <a:r>
              <a:rPr lang="sv-SE" dirty="0" smtClean="0"/>
              <a:t>, Processledare GNV </a:t>
            </a:r>
            <a:r>
              <a:rPr lang="sv-SE" dirty="0"/>
              <a:t>75 </a:t>
            </a:r>
            <a:r>
              <a:rPr lang="sv-SE" dirty="0" smtClean="0"/>
              <a:t>%.</a:t>
            </a:r>
            <a:endParaRPr lang="sv-SE" dirty="0"/>
          </a:p>
          <a:p>
            <a:r>
              <a:rPr lang="sv-SE" dirty="0" smtClean="0"/>
              <a:t>Kommande </a:t>
            </a:r>
            <a:r>
              <a:rPr lang="sv-SE" dirty="0"/>
              <a:t>LPO-samordnare 100</a:t>
            </a:r>
            <a:r>
              <a:rPr lang="sv-SE" dirty="0" smtClean="0"/>
              <a:t>%.</a:t>
            </a:r>
            <a:endParaRPr lang="sv-SE" dirty="0"/>
          </a:p>
          <a:p>
            <a:r>
              <a:rPr lang="sv-SE" dirty="0" smtClean="0"/>
              <a:t>Kommande YR+ BBIC-samordnare 75-100 %.</a:t>
            </a:r>
            <a:endParaRPr lang="sv-SE" dirty="0"/>
          </a:p>
          <a:p>
            <a:r>
              <a:rPr lang="sv-SE" dirty="0" smtClean="0"/>
              <a:t>Rekrytering </a:t>
            </a:r>
            <a:r>
              <a:rPr lang="sv-SE" dirty="0" smtClean="0"/>
              <a:t>vikariat </a:t>
            </a:r>
            <a:r>
              <a:rPr lang="sv-SE" dirty="0"/>
              <a:t>Maria H och Maria </a:t>
            </a:r>
            <a:r>
              <a:rPr lang="sv-SE" dirty="0" smtClean="0"/>
              <a:t>E 50-100</a:t>
            </a:r>
            <a:r>
              <a:rPr lang="sv-SE" dirty="0" smtClean="0"/>
              <a:t>%  </a:t>
            </a:r>
          </a:p>
          <a:p>
            <a:r>
              <a:rPr lang="sv-SE" dirty="0" smtClean="0"/>
              <a:t>Cecilia </a:t>
            </a:r>
            <a:r>
              <a:rPr lang="sv-SE" dirty="0"/>
              <a:t>Tegelberg </a:t>
            </a:r>
            <a:r>
              <a:rPr lang="sv-SE" dirty="0" smtClean="0"/>
              <a:t>-Suicidsamordnare 100% Placering på Hälsa och välfärd </a:t>
            </a:r>
          </a:p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2021-04-15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2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30279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304800" y="365126"/>
            <a:ext cx="10846676" cy="1210581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sv-SE" sz="3200" dirty="0" smtClean="0"/>
              <a:t>Fortsättning</a:t>
            </a:r>
            <a:r>
              <a:rPr lang="sv-SE" sz="3200" dirty="0"/>
              <a:t>: samordning av </a:t>
            </a:r>
            <a:r>
              <a:rPr lang="sv-SE" sz="3200" dirty="0" smtClean="0"/>
              <a:t>kunskapsstyrningsarbetet </a:t>
            </a:r>
            <a:endParaRPr lang="sv-SE" sz="32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Repetition översyn RSS</a:t>
            </a:r>
          </a:p>
          <a:p>
            <a:r>
              <a:rPr lang="sv-SE" dirty="0" smtClean="0"/>
              <a:t>Repetition </a:t>
            </a:r>
            <a:r>
              <a:rPr lang="sv-SE" dirty="0" smtClean="0"/>
              <a:t>samordning inom kunskapsstyrningsorganisationen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2021-04-15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3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27641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52674-6AB9-4668-8AED-4226128661A6}" type="datetime1">
              <a:rPr lang="sv-SE" smtClean="0"/>
              <a:t>2021-04-15</a:t>
            </a:fld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4</a:t>
            </a:fld>
            <a:endParaRPr lang="sv-SE" dirty="0"/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770" y="218087"/>
            <a:ext cx="8047423" cy="6035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4536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E5C4C-5E8F-454B-AD12-E05C3B98FAF5}" type="datetime1">
              <a:rPr lang="sv-SE" smtClean="0"/>
              <a:pPr/>
              <a:t>2021-04-15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sv-SE"/>
              <a:t>Sida </a:t>
            </a:r>
            <a:fld id="{442FF2AC-5952-4A76-A4C8-7FBE2B124180}" type="slidenum">
              <a:rPr lang="sv-SE" smtClean="0"/>
              <a:pPr/>
              <a:t>5</a:t>
            </a:fld>
            <a:endParaRPr lang="sv-SE" dirty="0"/>
          </a:p>
        </p:txBody>
      </p:sp>
      <p:sp>
        <p:nvSpPr>
          <p:cNvPr id="10" name="Rektangel: rundade hörn 9">
            <a:extLst>
              <a:ext uri="{FF2B5EF4-FFF2-40B4-BE49-F238E27FC236}">
                <a16:creationId xmlns:a16="http://schemas.microsoft.com/office/drawing/2014/main" id="{7D1958C1-3A0D-4B87-8B8F-E81F1BC5083A}"/>
              </a:ext>
            </a:extLst>
          </p:cNvPr>
          <p:cNvSpPr/>
          <p:nvPr/>
        </p:nvSpPr>
        <p:spPr>
          <a:xfrm>
            <a:off x="3921462" y="940450"/>
            <a:ext cx="3672408" cy="864096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Rektangel: rundade hörn 10">
            <a:extLst>
              <a:ext uri="{FF2B5EF4-FFF2-40B4-BE49-F238E27FC236}">
                <a16:creationId xmlns:a16="http://schemas.microsoft.com/office/drawing/2014/main" id="{45D4AA82-6F18-4FFE-95DD-79E95FAF419B}"/>
              </a:ext>
            </a:extLst>
          </p:cNvPr>
          <p:cNvSpPr/>
          <p:nvPr/>
        </p:nvSpPr>
        <p:spPr>
          <a:xfrm>
            <a:off x="3904978" y="2251921"/>
            <a:ext cx="3672408" cy="673231"/>
          </a:xfrm>
          <a:prstGeom prst="roundRect">
            <a:avLst/>
          </a:prstGeom>
          <a:solidFill>
            <a:srgbClr val="7F1F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Styrgrupp</a:t>
            </a:r>
          </a:p>
        </p:txBody>
      </p:sp>
      <p:sp>
        <p:nvSpPr>
          <p:cNvPr id="12" name="Rektangel: ett klippt hörn 11">
            <a:extLst>
              <a:ext uri="{FF2B5EF4-FFF2-40B4-BE49-F238E27FC236}">
                <a16:creationId xmlns:a16="http://schemas.microsoft.com/office/drawing/2014/main" id="{F28774DB-7EB1-4714-8CDA-D7D87B667A8B}"/>
              </a:ext>
            </a:extLst>
          </p:cNvPr>
          <p:cNvSpPr/>
          <p:nvPr/>
        </p:nvSpPr>
        <p:spPr>
          <a:xfrm>
            <a:off x="4381209" y="4797842"/>
            <a:ext cx="1252328" cy="593126"/>
          </a:xfrm>
          <a:prstGeom prst="snip1Rect">
            <a:avLst/>
          </a:prstGeom>
          <a:solidFill>
            <a:srgbClr val="CC706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Funkis</a:t>
            </a:r>
          </a:p>
          <a:p>
            <a:pPr algn="ctr"/>
            <a:r>
              <a:rPr lang="sv-SE" dirty="0" err="1"/>
              <a:t>digi</a:t>
            </a:r>
            <a:endParaRPr lang="sv-SE" dirty="0"/>
          </a:p>
        </p:txBody>
      </p:sp>
      <p:sp>
        <p:nvSpPr>
          <p:cNvPr id="18" name="Rektangel: ett klippt hörn 17">
            <a:extLst>
              <a:ext uri="{FF2B5EF4-FFF2-40B4-BE49-F238E27FC236}">
                <a16:creationId xmlns:a16="http://schemas.microsoft.com/office/drawing/2014/main" id="{DE78AFFD-7EA5-4896-B6F1-7838EFEED7AC}"/>
              </a:ext>
            </a:extLst>
          </p:cNvPr>
          <p:cNvSpPr/>
          <p:nvPr/>
        </p:nvSpPr>
        <p:spPr>
          <a:xfrm>
            <a:off x="8228960" y="3951082"/>
            <a:ext cx="1228032" cy="504056"/>
          </a:xfrm>
          <a:prstGeom prst="snip1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err="1" smtClean="0"/>
              <a:t>Ungdoms-hälsan</a:t>
            </a:r>
            <a:endParaRPr lang="sv-SE" dirty="0"/>
          </a:p>
        </p:txBody>
      </p:sp>
      <p:sp>
        <p:nvSpPr>
          <p:cNvPr id="19" name="Rektangel: ett klippt hörn 18">
            <a:extLst>
              <a:ext uri="{FF2B5EF4-FFF2-40B4-BE49-F238E27FC236}">
                <a16:creationId xmlns:a16="http://schemas.microsoft.com/office/drawing/2014/main" id="{B882926D-2E03-4DA3-A01D-2A8ECF3EF7DE}"/>
              </a:ext>
            </a:extLst>
          </p:cNvPr>
          <p:cNvSpPr/>
          <p:nvPr/>
        </p:nvSpPr>
        <p:spPr>
          <a:xfrm>
            <a:off x="1995224" y="4580626"/>
            <a:ext cx="898981" cy="543388"/>
          </a:xfrm>
          <a:prstGeom prst="snip1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rgbClr val="FF0000"/>
                </a:solidFill>
              </a:rPr>
              <a:t>LPO</a:t>
            </a:r>
          </a:p>
          <a:p>
            <a:pPr algn="ctr"/>
            <a:r>
              <a:rPr lang="sv-SE" dirty="0" err="1">
                <a:solidFill>
                  <a:srgbClr val="FF0000"/>
                </a:solidFill>
              </a:rPr>
              <a:t>schizo</a:t>
            </a:r>
            <a:endParaRPr lang="sv-SE" dirty="0">
              <a:solidFill>
                <a:srgbClr val="FF0000"/>
              </a:solidFill>
            </a:endParaRPr>
          </a:p>
        </p:txBody>
      </p:sp>
      <p:sp>
        <p:nvSpPr>
          <p:cNvPr id="21" name="Rektangel: ett klippt hörn 20">
            <a:extLst>
              <a:ext uri="{FF2B5EF4-FFF2-40B4-BE49-F238E27FC236}">
                <a16:creationId xmlns:a16="http://schemas.microsoft.com/office/drawing/2014/main" id="{17304AFB-3F43-40D1-BE2A-4DA019498A75}"/>
              </a:ext>
            </a:extLst>
          </p:cNvPr>
          <p:cNvSpPr/>
          <p:nvPr/>
        </p:nvSpPr>
        <p:spPr>
          <a:xfrm>
            <a:off x="7330146" y="4612417"/>
            <a:ext cx="1382387" cy="674397"/>
          </a:xfrm>
          <a:prstGeom prst="snip1Rect">
            <a:avLst/>
          </a:prstGeom>
          <a:solidFill>
            <a:srgbClr val="CC706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Brukar-samverkan</a:t>
            </a:r>
            <a:endParaRPr lang="sv-SE" dirty="0"/>
          </a:p>
        </p:txBody>
      </p:sp>
      <p:sp>
        <p:nvSpPr>
          <p:cNvPr id="22" name="Rektangel: ett klippt hörn 21">
            <a:extLst>
              <a:ext uri="{FF2B5EF4-FFF2-40B4-BE49-F238E27FC236}">
                <a16:creationId xmlns:a16="http://schemas.microsoft.com/office/drawing/2014/main" id="{451EB1DD-27E7-48F5-80E7-1EFAF0AA07E9}"/>
              </a:ext>
            </a:extLst>
          </p:cNvPr>
          <p:cNvSpPr/>
          <p:nvPr/>
        </p:nvSpPr>
        <p:spPr>
          <a:xfrm>
            <a:off x="1966603" y="3785590"/>
            <a:ext cx="1204017" cy="669856"/>
          </a:xfrm>
          <a:prstGeom prst="snip1Rect">
            <a:avLst/>
          </a:prstGeom>
          <a:solidFill>
            <a:srgbClr val="CC706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LPO</a:t>
            </a:r>
          </a:p>
          <a:p>
            <a:pPr algn="ctr"/>
            <a:r>
              <a:rPr lang="sv-SE" dirty="0"/>
              <a:t>missbruk</a:t>
            </a:r>
          </a:p>
        </p:txBody>
      </p:sp>
      <p:sp>
        <p:nvSpPr>
          <p:cNvPr id="23" name="Rektangel: ett klippt hörn 22">
            <a:extLst>
              <a:ext uri="{FF2B5EF4-FFF2-40B4-BE49-F238E27FC236}">
                <a16:creationId xmlns:a16="http://schemas.microsoft.com/office/drawing/2014/main" id="{AF362894-7E72-4C17-8702-895AD5DFCE16}"/>
              </a:ext>
            </a:extLst>
          </p:cNvPr>
          <p:cNvSpPr/>
          <p:nvPr/>
        </p:nvSpPr>
        <p:spPr>
          <a:xfrm>
            <a:off x="5672175" y="4788068"/>
            <a:ext cx="699148" cy="504056"/>
          </a:xfrm>
          <a:prstGeom prst="snip1Rect">
            <a:avLst/>
          </a:prstGeom>
          <a:solidFill>
            <a:srgbClr val="CC706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SUF</a:t>
            </a:r>
          </a:p>
        </p:txBody>
      </p:sp>
      <p:sp>
        <p:nvSpPr>
          <p:cNvPr id="24" name="Rektangel: ett klippt hörn 23">
            <a:extLst>
              <a:ext uri="{FF2B5EF4-FFF2-40B4-BE49-F238E27FC236}">
                <a16:creationId xmlns:a16="http://schemas.microsoft.com/office/drawing/2014/main" id="{A3F883C0-1E92-4D9D-BA95-C662053881E1}"/>
              </a:ext>
            </a:extLst>
          </p:cNvPr>
          <p:cNvSpPr/>
          <p:nvPr/>
        </p:nvSpPr>
        <p:spPr>
          <a:xfrm>
            <a:off x="3731297" y="3833004"/>
            <a:ext cx="787010" cy="504056"/>
          </a:xfrm>
          <a:prstGeom prst="snip1Rect">
            <a:avLst/>
          </a:prstGeom>
          <a:solidFill>
            <a:srgbClr val="CC706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Äldre</a:t>
            </a:r>
          </a:p>
        </p:txBody>
      </p:sp>
      <p:sp>
        <p:nvSpPr>
          <p:cNvPr id="26" name="textruta 25">
            <a:extLst>
              <a:ext uri="{FF2B5EF4-FFF2-40B4-BE49-F238E27FC236}">
                <a16:creationId xmlns:a16="http://schemas.microsoft.com/office/drawing/2014/main" id="{9C945F4F-D81D-4057-BFEC-D00ED5F32B02}"/>
              </a:ext>
            </a:extLst>
          </p:cNvPr>
          <p:cNvSpPr txBox="1"/>
          <p:nvPr/>
        </p:nvSpPr>
        <p:spPr>
          <a:xfrm>
            <a:off x="4367810" y="1068253"/>
            <a:ext cx="27582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>
                <a:solidFill>
                  <a:schemeClr val="bg1"/>
                </a:solidFill>
              </a:rPr>
              <a:t>Förvaltningschefsnätverk</a:t>
            </a:r>
          </a:p>
        </p:txBody>
      </p:sp>
      <p:sp>
        <p:nvSpPr>
          <p:cNvPr id="27" name="textruta 26">
            <a:extLst>
              <a:ext uri="{FF2B5EF4-FFF2-40B4-BE49-F238E27FC236}">
                <a16:creationId xmlns:a16="http://schemas.microsoft.com/office/drawing/2014/main" id="{B9789068-F4C9-4401-94D6-F99D53E6FE70}"/>
              </a:ext>
            </a:extLst>
          </p:cNvPr>
          <p:cNvSpPr txBox="1"/>
          <p:nvPr/>
        </p:nvSpPr>
        <p:spPr>
          <a:xfrm>
            <a:off x="8174574" y="1804547"/>
            <a:ext cx="2419854" cy="1015663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sv-SE" sz="1200" dirty="0"/>
              <a:t>3 från </a:t>
            </a:r>
            <a:r>
              <a:rPr lang="sv-SE" sz="1200" dirty="0" smtClean="0"/>
              <a:t>kommuner,  </a:t>
            </a:r>
            <a:r>
              <a:rPr lang="sv-SE" sz="1200" dirty="0"/>
              <a:t>NKS- S, </a:t>
            </a:r>
            <a:r>
              <a:rPr lang="sv-SE" sz="1200" dirty="0" smtClean="0"/>
              <a:t>NSCHNV</a:t>
            </a:r>
            <a:r>
              <a:rPr lang="sv-SE" sz="1200" dirty="0"/>
              <a:t>, </a:t>
            </a:r>
            <a:r>
              <a:rPr lang="sv-SE" sz="1200" dirty="0" smtClean="0"/>
              <a:t>Ordf. LCHNV</a:t>
            </a:r>
            <a:endParaRPr lang="sv-SE" sz="1200" dirty="0"/>
          </a:p>
          <a:p>
            <a:r>
              <a:rPr lang="sv-SE" sz="1200" dirty="0"/>
              <a:t>3 från hälso- och sjukvården/Region Dalarna</a:t>
            </a:r>
          </a:p>
          <a:p>
            <a:r>
              <a:rPr lang="sv-SE" sz="1200" dirty="0"/>
              <a:t>Chef från </a:t>
            </a:r>
            <a:r>
              <a:rPr lang="sv-SE" sz="1200" dirty="0" smtClean="0"/>
              <a:t>avdelningen , RSS</a:t>
            </a:r>
            <a:endParaRPr lang="sv-SE" sz="1200" dirty="0"/>
          </a:p>
        </p:txBody>
      </p:sp>
      <p:sp>
        <p:nvSpPr>
          <p:cNvPr id="28" name="textruta 27">
            <a:extLst>
              <a:ext uri="{FF2B5EF4-FFF2-40B4-BE49-F238E27FC236}">
                <a16:creationId xmlns:a16="http://schemas.microsoft.com/office/drawing/2014/main" id="{ECD286DD-927E-4CC0-B491-CAA421E653A5}"/>
              </a:ext>
            </a:extLst>
          </p:cNvPr>
          <p:cNvSpPr txBox="1"/>
          <p:nvPr/>
        </p:nvSpPr>
        <p:spPr>
          <a:xfrm>
            <a:off x="9725777" y="4027606"/>
            <a:ext cx="1368152" cy="30777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v-SE" sz="1400" dirty="0"/>
              <a:t>Arbetsgrupper</a:t>
            </a:r>
          </a:p>
        </p:txBody>
      </p:sp>
      <p:cxnSp>
        <p:nvCxnSpPr>
          <p:cNvPr id="30" name="Rak koppling 29">
            <a:extLst>
              <a:ext uri="{FF2B5EF4-FFF2-40B4-BE49-F238E27FC236}">
                <a16:creationId xmlns:a16="http://schemas.microsoft.com/office/drawing/2014/main" id="{909AD0B6-F4CC-4D06-937C-D42A06D8ED59}"/>
              </a:ext>
            </a:extLst>
          </p:cNvPr>
          <p:cNvCxnSpPr>
            <a:endCxn id="24" idx="3"/>
          </p:cNvCxnSpPr>
          <p:nvPr/>
        </p:nvCxnSpPr>
        <p:spPr>
          <a:xfrm flipH="1">
            <a:off x="4124802" y="2944404"/>
            <a:ext cx="243008" cy="888600"/>
          </a:xfrm>
          <a:prstGeom prst="line">
            <a:avLst/>
          </a:prstGeom>
          <a:ln>
            <a:solidFill>
              <a:srgbClr val="7F1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Rak koppling 30">
            <a:extLst>
              <a:ext uri="{FF2B5EF4-FFF2-40B4-BE49-F238E27FC236}">
                <a16:creationId xmlns:a16="http://schemas.microsoft.com/office/drawing/2014/main" id="{449F8C9B-C7D9-4307-A52E-27DC0B99237E}"/>
              </a:ext>
            </a:extLst>
          </p:cNvPr>
          <p:cNvCxnSpPr>
            <a:cxnSpLocks/>
            <a:endCxn id="18" idx="3"/>
          </p:cNvCxnSpPr>
          <p:nvPr/>
        </p:nvCxnSpPr>
        <p:spPr>
          <a:xfrm>
            <a:off x="7396574" y="2935684"/>
            <a:ext cx="1394903" cy="1015398"/>
          </a:xfrm>
          <a:prstGeom prst="line">
            <a:avLst/>
          </a:prstGeom>
          <a:ln>
            <a:solidFill>
              <a:srgbClr val="7F1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Rak koppling 31">
            <a:extLst>
              <a:ext uri="{FF2B5EF4-FFF2-40B4-BE49-F238E27FC236}">
                <a16:creationId xmlns:a16="http://schemas.microsoft.com/office/drawing/2014/main" id="{4AC4B0A9-2657-414E-8EC3-9852D2CF9890}"/>
              </a:ext>
            </a:extLst>
          </p:cNvPr>
          <p:cNvCxnSpPr>
            <a:cxnSpLocks/>
            <a:endCxn id="25" idx="3"/>
          </p:cNvCxnSpPr>
          <p:nvPr/>
        </p:nvCxnSpPr>
        <p:spPr>
          <a:xfrm flipH="1">
            <a:off x="6141737" y="2971157"/>
            <a:ext cx="470790" cy="868394"/>
          </a:xfrm>
          <a:prstGeom prst="line">
            <a:avLst/>
          </a:prstGeom>
          <a:ln>
            <a:solidFill>
              <a:srgbClr val="7F1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Rak koppling 32">
            <a:extLst>
              <a:ext uri="{FF2B5EF4-FFF2-40B4-BE49-F238E27FC236}">
                <a16:creationId xmlns:a16="http://schemas.microsoft.com/office/drawing/2014/main" id="{26EA1639-ECE6-4C28-A720-0ACFCB127AAA}"/>
              </a:ext>
            </a:extLst>
          </p:cNvPr>
          <p:cNvCxnSpPr>
            <a:cxnSpLocks/>
            <a:endCxn id="12" idx="3"/>
          </p:cNvCxnSpPr>
          <p:nvPr/>
        </p:nvCxnSpPr>
        <p:spPr>
          <a:xfrm>
            <a:off x="4788865" y="2969448"/>
            <a:ext cx="230306" cy="1813310"/>
          </a:xfrm>
          <a:prstGeom prst="line">
            <a:avLst/>
          </a:prstGeom>
          <a:ln>
            <a:solidFill>
              <a:srgbClr val="7F1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Rak koppling 33">
            <a:extLst>
              <a:ext uri="{FF2B5EF4-FFF2-40B4-BE49-F238E27FC236}">
                <a16:creationId xmlns:a16="http://schemas.microsoft.com/office/drawing/2014/main" id="{6D0891AA-B499-4300-88FF-CBEDEA45283F}"/>
              </a:ext>
            </a:extLst>
          </p:cNvPr>
          <p:cNvCxnSpPr>
            <a:cxnSpLocks/>
          </p:cNvCxnSpPr>
          <p:nvPr/>
        </p:nvCxnSpPr>
        <p:spPr>
          <a:xfrm flipH="1">
            <a:off x="3073990" y="2980514"/>
            <a:ext cx="955493" cy="804386"/>
          </a:xfrm>
          <a:prstGeom prst="line">
            <a:avLst/>
          </a:prstGeom>
          <a:ln>
            <a:solidFill>
              <a:srgbClr val="7F1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Rak koppling 34">
            <a:extLst>
              <a:ext uri="{FF2B5EF4-FFF2-40B4-BE49-F238E27FC236}">
                <a16:creationId xmlns:a16="http://schemas.microsoft.com/office/drawing/2014/main" id="{BAA2571F-5FCE-45CE-80C2-7C5DBD20EDC7}"/>
              </a:ext>
            </a:extLst>
          </p:cNvPr>
          <p:cNvCxnSpPr>
            <a:cxnSpLocks/>
          </p:cNvCxnSpPr>
          <p:nvPr/>
        </p:nvCxnSpPr>
        <p:spPr>
          <a:xfrm>
            <a:off x="5973353" y="2980514"/>
            <a:ext cx="8648" cy="1768032"/>
          </a:xfrm>
          <a:prstGeom prst="line">
            <a:avLst/>
          </a:prstGeom>
          <a:ln>
            <a:solidFill>
              <a:srgbClr val="7F1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Rak koppling 54">
            <a:extLst>
              <a:ext uri="{FF2B5EF4-FFF2-40B4-BE49-F238E27FC236}">
                <a16:creationId xmlns:a16="http://schemas.microsoft.com/office/drawing/2014/main" id="{9AD1E5D3-BFE1-4529-898A-8EA2AFFEA603}"/>
              </a:ext>
            </a:extLst>
          </p:cNvPr>
          <p:cNvCxnSpPr>
            <a:cxnSpLocks/>
            <a:endCxn id="21" idx="2"/>
          </p:cNvCxnSpPr>
          <p:nvPr/>
        </p:nvCxnSpPr>
        <p:spPr>
          <a:xfrm>
            <a:off x="6416171" y="2878479"/>
            <a:ext cx="913975" cy="2101193"/>
          </a:xfrm>
          <a:prstGeom prst="line">
            <a:avLst/>
          </a:prstGeom>
          <a:ln>
            <a:solidFill>
              <a:srgbClr val="7F1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ktangel: ett klippt hörn 18">
            <a:extLst>
              <a:ext uri="{FF2B5EF4-FFF2-40B4-BE49-F238E27FC236}">
                <a16:creationId xmlns:a16="http://schemas.microsoft.com/office/drawing/2014/main" id="{B882926D-2E03-4DA3-A01D-2A8ECF3EF7DE}"/>
              </a:ext>
            </a:extLst>
          </p:cNvPr>
          <p:cNvSpPr/>
          <p:nvPr/>
        </p:nvSpPr>
        <p:spPr>
          <a:xfrm>
            <a:off x="3005997" y="4612417"/>
            <a:ext cx="898981" cy="543388"/>
          </a:xfrm>
          <a:prstGeom prst="snip1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rgbClr val="FF0000"/>
                </a:solidFill>
              </a:rPr>
              <a:t>PRIO</a:t>
            </a:r>
          </a:p>
        </p:txBody>
      </p:sp>
      <p:sp>
        <p:nvSpPr>
          <p:cNvPr id="37" name="Rektangel: ett klippt hörn 24">
            <a:extLst>
              <a:ext uri="{FF2B5EF4-FFF2-40B4-BE49-F238E27FC236}">
                <a16:creationId xmlns:a16="http://schemas.microsoft.com/office/drawing/2014/main" id="{9993D7F9-04C1-481F-86BC-83FBB63A4966}"/>
              </a:ext>
            </a:extLst>
          </p:cNvPr>
          <p:cNvSpPr/>
          <p:nvPr/>
        </p:nvSpPr>
        <p:spPr>
          <a:xfrm>
            <a:off x="6396170" y="4782758"/>
            <a:ext cx="939364" cy="504056"/>
          </a:xfrm>
          <a:prstGeom prst="snip1Rect">
            <a:avLst/>
          </a:prstGeom>
          <a:solidFill>
            <a:srgbClr val="CC706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err="1"/>
              <a:t>Funca</a:t>
            </a:r>
            <a:endParaRPr lang="sv-SE" dirty="0"/>
          </a:p>
        </p:txBody>
      </p:sp>
      <p:sp>
        <p:nvSpPr>
          <p:cNvPr id="38" name="Rektangel: ett klippt hörn 24">
            <a:extLst>
              <a:ext uri="{FF2B5EF4-FFF2-40B4-BE49-F238E27FC236}">
                <a16:creationId xmlns:a16="http://schemas.microsoft.com/office/drawing/2014/main" id="{9993D7F9-04C1-481F-86BC-83FBB63A4966}"/>
              </a:ext>
            </a:extLst>
          </p:cNvPr>
          <p:cNvSpPr/>
          <p:nvPr/>
        </p:nvSpPr>
        <p:spPr>
          <a:xfrm>
            <a:off x="2003011" y="5224190"/>
            <a:ext cx="1330541" cy="504056"/>
          </a:xfrm>
          <a:prstGeom prst="snip1Rect">
            <a:avLst/>
          </a:prstGeom>
          <a:solidFill>
            <a:srgbClr val="CC706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LPO</a:t>
            </a:r>
          </a:p>
          <a:p>
            <a:pPr algn="ctr"/>
            <a:r>
              <a:rPr lang="sv-SE" dirty="0"/>
              <a:t>Självskada</a:t>
            </a:r>
          </a:p>
        </p:txBody>
      </p:sp>
      <p:sp>
        <p:nvSpPr>
          <p:cNvPr id="40" name="Rektangel: ett klippt hörn 24">
            <a:extLst>
              <a:ext uri="{FF2B5EF4-FFF2-40B4-BE49-F238E27FC236}">
                <a16:creationId xmlns:a16="http://schemas.microsoft.com/office/drawing/2014/main" id="{9993D7F9-04C1-481F-86BC-83FBB63A4966}"/>
              </a:ext>
            </a:extLst>
          </p:cNvPr>
          <p:cNvSpPr/>
          <p:nvPr/>
        </p:nvSpPr>
        <p:spPr>
          <a:xfrm>
            <a:off x="1951424" y="2438400"/>
            <a:ext cx="871826" cy="702568"/>
          </a:xfrm>
          <a:prstGeom prst="snip1Rect">
            <a:avLst/>
          </a:prstGeom>
          <a:solidFill>
            <a:srgbClr val="CC706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LOB</a:t>
            </a:r>
          </a:p>
          <a:p>
            <a:pPr algn="ctr"/>
            <a:r>
              <a:rPr lang="sv-SE" dirty="0"/>
              <a:t>styr</a:t>
            </a:r>
          </a:p>
        </p:txBody>
      </p:sp>
      <p:sp>
        <p:nvSpPr>
          <p:cNvPr id="41" name="Rektangel: ett klippt hörn 24">
            <a:extLst>
              <a:ext uri="{FF2B5EF4-FFF2-40B4-BE49-F238E27FC236}">
                <a16:creationId xmlns:a16="http://schemas.microsoft.com/office/drawing/2014/main" id="{9993D7F9-04C1-481F-86BC-83FBB63A4966}"/>
              </a:ext>
            </a:extLst>
          </p:cNvPr>
          <p:cNvSpPr/>
          <p:nvPr/>
        </p:nvSpPr>
        <p:spPr>
          <a:xfrm>
            <a:off x="1951424" y="3127084"/>
            <a:ext cx="912038" cy="644214"/>
          </a:xfrm>
          <a:prstGeom prst="snip1Rect">
            <a:avLst/>
          </a:prstGeom>
          <a:solidFill>
            <a:srgbClr val="CC706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err="1"/>
              <a:t>Flöd</a:t>
            </a:r>
            <a:endParaRPr lang="sv-SE" dirty="0"/>
          </a:p>
        </p:txBody>
      </p:sp>
      <p:sp>
        <p:nvSpPr>
          <p:cNvPr id="25" name="Rektangel: ett klippt hörn 24">
            <a:extLst>
              <a:ext uri="{FF2B5EF4-FFF2-40B4-BE49-F238E27FC236}">
                <a16:creationId xmlns:a16="http://schemas.microsoft.com/office/drawing/2014/main" id="{9993D7F9-04C1-481F-86BC-83FBB63A4966}"/>
              </a:ext>
            </a:extLst>
          </p:cNvPr>
          <p:cNvSpPr/>
          <p:nvPr/>
        </p:nvSpPr>
        <p:spPr>
          <a:xfrm>
            <a:off x="5435245" y="3831327"/>
            <a:ext cx="1707174" cy="504056"/>
          </a:xfrm>
          <a:prstGeom prst="snip1Rect">
            <a:avLst/>
          </a:prstGeom>
          <a:solidFill>
            <a:srgbClr val="CC706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Rehabilitering</a:t>
            </a:r>
          </a:p>
        </p:txBody>
      </p:sp>
    </p:spTree>
    <p:extLst>
      <p:ext uri="{BB962C8B-B14F-4D97-AF65-F5344CB8AC3E}">
        <p14:creationId xmlns:p14="http://schemas.microsoft.com/office/powerpoint/2010/main" val="3503922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73119" y="345875"/>
            <a:ext cx="10880681" cy="1325563"/>
          </a:xfr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sv-SE" dirty="0" smtClean="0"/>
              <a:t>Tydliggör inriktningen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49016" y="2078887"/>
            <a:ext cx="3096750" cy="3806905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sz="1800" b="1" dirty="0" smtClean="0"/>
              <a:t>VP </a:t>
            </a:r>
            <a:r>
              <a:rPr lang="sv-SE" sz="1800" b="1" dirty="0" err="1" smtClean="0"/>
              <a:t>HoV</a:t>
            </a:r>
            <a:r>
              <a:rPr lang="sv-SE" sz="1800" b="1" dirty="0" smtClean="0"/>
              <a:t> 2021: </a:t>
            </a:r>
          </a:p>
          <a:p>
            <a:pPr marL="0" indent="0">
              <a:buNone/>
            </a:pPr>
            <a:r>
              <a:rPr lang="sv-SE" sz="1800" b="1" dirty="0" smtClean="0"/>
              <a:t>1. Kunskapsstyrning</a:t>
            </a:r>
          </a:p>
          <a:p>
            <a:pPr marL="0" indent="0">
              <a:buNone/>
            </a:pPr>
            <a:r>
              <a:rPr lang="sv-SE" sz="1800" b="1" dirty="0" smtClean="0"/>
              <a:t>2. Samverkan </a:t>
            </a:r>
          </a:p>
          <a:p>
            <a:pPr marL="0" indent="0">
              <a:buNone/>
            </a:pPr>
            <a:r>
              <a:rPr lang="sv-SE" sz="1800" b="1" dirty="0" smtClean="0"/>
              <a:t>3. Brukarmedverkan </a:t>
            </a:r>
          </a:p>
          <a:p>
            <a:pPr marL="0" indent="0">
              <a:buNone/>
            </a:pPr>
            <a:r>
              <a:rPr lang="sv-SE" sz="1800" b="1" dirty="0" smtClean="0"/>
              <a:t>4. Kommunikation</a:t>
            </a:r>
          </a:p>
          <a:p>
            <a:endParaRPr lang="sv-SE" sz="1600" b="1" dirty="0"/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3119" y="2078888"/>
            <a:ext cx="4444874" cy="248707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</p:pic>
      <p:pic>
        <p:nvPicPr>
          <p:cNvPr id="6" name="Bildobjekt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17993" y="2078887"/>
            <a:ext cx="3431023" cy="3806905"/>
          </a:xfrm>
          <a:prstGeom prst="rect">
            <a:avLst/>
          </a:prstGeom>
        </p:spPr>
      </p:pic>
      <p:sp>
        <p:nvSpPr>
          <p:cNvPr id="9" name="Rektangel med rundade hörn 8"/>
          <p:cNvSpPr/>
          <p:nvPr/>
        </p:nvSpPr>
        <p:spPr>
          <a:xfrm>
            <a:off x="2890345" y="4565960"/>
            <a:ext cx="2027648" cy="13198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Samarbete med SUD</a:t>
            </a:r>
            <a:endParaRPr lang="sv-SE" b="1" dirty="0">
              <a:solidFill>
                <a:schemeClr val="tx1"/>
              </a:solidFill>
            </a:endParaRPr>
          </a:p>
        </p:txBody>
      </p:sp>
      <p:sp>
        <p:nvSpPr>
          <p:cNvPr id="10" name="Rektangel med rundade hörn 9"/>
          <p:cNvSpPr/>
          <p:nvPr/>
        </p:nvSpPr>
        <p:spPr>
          <a:xfrm>
            <a:off x="843527" y="4565960"/>
            <a:ext cx="2027648" cy="13198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Nationell medverkan</a:t>
            </a:r>
            <a:endParaRPr lang="sv-SE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7766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sv-SE" dirty="0" smtClean="0"/>
              <a:t>Tydliggör arbetssätt och uppdrag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10547" y="1825626"/>
            <a:ext cx="10698887" cy="4123230"/>
          </a:xfrm>
        </p:spPr>
        <p:txBody>
          <a:bodyPr/>
          <a:lstStyle/>
          <a:p>
            <a:r>
              <a:rPr lang="sv-SE" dirty="0"/>
              <a:t>Styrdokument: Arbetsordning Länschefsnätverket och Instruktion för Välfärdsrådet.</a:t>
            </a:r>
          </a:p>
          <a:p>
            <a:r>
              <a:rPr lang="sv-SE" dirty="0" smtClean="0"/>
              <a:t>Tydliga ”beställningar” från uppdragsgivare</a:t>
            </a:r>
          </a:p>
          <a:p>
            <a:r>
              <a:rPr lang="sv-SE" dirty="0" smtClean="0"/>
              <a:t>Tydlig förankring av uppdrag</a:t>
            </a:r>
          </a:p>
          <a:p>
            <a:r>
              <a:rPr lang="sv-SE" dirty="0" smtClean="0"/>
              <a:t>Underlag för uppdrag: Uppdragsbeskrivningar, Uppdragsbeställningar m.m.</a:t>
            </a:r>
          </a:p>
          <a:p>
            <a:r>
              <a:rPr lang="sv-SE" dirty="0" smtClean="0"/>
              <a:t>Processorienterat arbetssätt- rekryterade kompetenser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99293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sv-SE" dirty="0" smtClean="0"/>
              <a:t>Tydliggör strukturerna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 smtClean="0"/>
              <a:t>”Beslut” behandlas på Länschefsnätverket</a:t>
            </a:r>
          </a:p>
          <a:p>
            <a:pPr marL="0" indent="0">
              <a:buNone/>
            </a:pPr>
            <a:r>
              <a:rPr lang="sv-SE" dirty="0" smtClean="0"/>
              <a:t>”Beslut om rekommendation” Välfärdsrådet. </a:t>
            </a:r>
          </a:p>
          <a:p>
            <a:pPr marL="0" indent="0">
              <a:buNone/>
            </a:pPr>
            <a:r>
              <a:rPr lang="sv-SE" dirty="0"/>
              <a:t>Brutit ut Socialchefsnätverket. </a:t>
            </a:r>
          </a:p>
          <a:p>
            <a:pPr marL="0" indent="0">
              <a:buNone/>
            </a:pPr>
            <a:r>
              <a:rPr lang="sv-SE" dirty="0" smtClean="0"/>
              <a:t>Synk mellan möten och ärenden i SCHNV, LCHNV och VFR. </a:t>
            </a:r>
          </a:p>
          <a:p>
            <a:pPr marL="0" indent="0">
              <a:buNone/>
            </a:pPr>
            <a:r>
              <a:rPr lang="sv-SE" dirty="0" smtClean="0"/>
              <a:t>Samordning </a:t>
            </a:r>
            <a:r>
              <a:rPr lang="sv-SE" dirty="0"/>
              <a:t>med regionens </a:t>
            </a:r>
            <a:r>
              <a:rPr lang="sv-SE" dirty="0" smtClean="0"/>
              <a:t>kunskapsstyrningssystem, </a:t>
            </a:r>
            <a:r>
              <a:rPr lang="sv-SE" dirty="0" err="1" smtClean="0"/>
              <a:t>LPOer</a:t>
            </a:r>
            <a:r>
              <a:rPr lang="sv-SE" dirty="0" smtClean="0"/>
              <a:t> bemannas och startar.</a:t>
            </a: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77426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: rundade hörn 9">
            <a:extLst>
              <a:ext uri="{FF2B5EF4-FFF2-40B4-BE49-F238E27FC236}">
                <a16:creationId xmlns:a16="http://schemas.microsoft.com/office/drawing/2014/main" id="{7D1958C1-3A0D-4B87-8B8F-E81F1BC5083A}"/>
              </a:ext>
            </a:extLst>
          </p:cNvPr>
          <p:cNvSpPr/>
          <p:nvPr/>
        </p:nvSpPr>
        <p:spPr>
          <a:xfrm>
            <a:off x="4218523" y="2547339"/>
            <a:ext cx="3469068" cy="1081764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b="1" dirty="0" smtClean="0"/>
              <a:t>Länsnätverket för förvaltningschefer (LCHNV) region och kommun</a:t>
            </a:r>
            <a:endParaRPr lang="sv-SE" b="1" dirty="0"/>
          </a:p>
        </p:txBody>
      </p:sp>
      <p:sp>
        <p:nvSpPr>
          <p:cNvPr id="11" name="Rektangel: rundade hörn 10">
            <a:extLst>
              <a:ext uri="{FF2B5EF4-FFF2-40B4-BE49-F238E27FC236}">
                <a16:creationId xmlns:a16="http://schemas.microsoft.com/office/drawing/2014/main" id="{45D4AA82-6F18-4FFE-95DD-79E95FAF419B}"/>
              </a:ext>
            </a:extLst>
          </p:cNvPr>
          <p:cNvSpPr/>
          <p:nvPr/>
        </p:nvSpPr>
        <p:spPr>
          <a:xfrm>
            <a:off x="4144996" y="3750373"/>
            <a:ext cx="3672408" cy="673231"/>
          </a:xfrm>
          <a:prstGeom prst="roundRect">
            <a:avLst/>
          </a:prstGeom>
          <a:ln w="2857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Styrgrupp </a:t>
            </a:r>
            <a:r>
              <a:rPr lang="sv-SE" dirty="0"/>
              <a:t>L</a:t>
            </a:r>
            <a:r>
              <a:rPr lang="sv-SE" dirty="0" smtClean="0"/>
              <a:t>CHNV</a:t>
            </a:r>
            <a:endParaRPr lang="sv-SE" dirty="0"/>
          </a:p>
        </p:txBody>
      </p:sp>
      <p:cxnSp>
        <p:nvCxnSpPr>
          <p:cNvPr id="31" name="Rak koppling 30">
            <a:extLst>
              <a:ext uri="{FF2B5EF4-FFF2-40B4-BE49-F238E27FC236}">
                <a16:creationId xmlns:a16="http://schemas.microsoft.com/office/drawing/2014/main" id="{449F8C9B-C7D9-4307-A52E-27DC0B99237E}"/>
              </a:ext>
            </a:extLst>
          </p:cNvPr>
          <p:cNvCxnSpPr>
            <a:cxnSpLocks/>
          </p:cNvCxnSpPr>
          <p:nvPr/>
        </p:nvCxnSpPr>
        <p:spPr>
          <a:xfrm>
            <a:off x="7817404" y="4297962"/>
            <a:ext cx="1227103" cy="809951"/>
          </a:xfrm>
          <a:prstGeom prst="line">
            <a:avLst/>
          </a:prstGeom>
          <a:ln>
            <a:solidFill>
              <a:srgbClr val="7F1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Rak koppling 32">
            <a:extLst>
              <a:ext uri="{FF2B5EF4-FFF2-40B4-BE49-F238E27FC236}">
                <a16:creationId xmlns:a16="http://schemas.microsoft.com/office/drawing/2014/main" id="{26EA1639-ECE6-4C28-A720-0ACFCB127AAA}"/>
              </a:ext>
            </a:extLst>
          </p:cNvPr>
          <p:cNvCxnSpPr>
            <a:cxnSpLocks/>
          </p:cNvCxnSpPr>
          <p:nvPr/>
        </p:nvCxnSpPr>
        <p:spPr>
          <a:xfrm>
            <a:off x="6529904" y="4221675"/>
            <a:ext cx="407418" cy="1264725"/>
          </a:xfrm>
          <a:prstGeom prst="line">
            <a:avLst/>
          </a:prstGeom>
          <a:ln>
            <a:solidFill>
              <a:srgbClr val="7F1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Rak koppling 33">
            <a:extLst>
              <a:ext uri="{FF2B5EF4-FFF2-40B4-BE49-F238E27FC236}">
                <a16:creationId xmlns:a16="http://schemas.microsoft.com/office/drawing/2014/main" id="{6D0891AA-B499-4300-88FF-CBEDEA45283F}"/>
              </a:ext>
            </a:extLst>
          </p:cNvPr>
          <p:cNvCxnSpPr>
            <a:cxnSpLocks/>
            <a:stCxn id="11" idx="1"/>
          </p:cNvCxnSpPr>
          <p:nvPr/>
        </p:nvCxnSpPr>
        <p:spPr>
          <a:xfrm flipH="1">
            <a:off x="1884113" y="4086989"/>
            <a:ext cx="2260883" cy="737306"/>
          </a:xfrm>
          <a:prstGeom prst="line">
            <a:avLst/>
          </a:prstGeom>
          <a:ln>
            <a:solidFill>
              <a:srgbClr val="7F1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Rak koppling 54">
            <a:extLst>
              <a:ext uri="{FF2B5EF4-FFF2-40B4-BE49-F238E27FC236}">
                <a16:creationId xmlns:a16="http://schemas.microsoft.com/office/drawing/2014/main" id="{9AD1E5D3-BFE1-4529-898A-8EA2AFFEA603}"/>
              </a:ext>
            </a:extLst>
          </p:cNvPr>
          <p:cNvCxnSpPr>
            <a:cxnSpLocks/>
          </p:cNvCxnSpPr>
          <p:nvPr/>
        </p:nvCxnSpPr>
        <p:spPr>
          <a:xfrm>
            <a:off x="7639891" y="4463017"/>
            <a:ext cx="755003" cy="1655667"/>
          </a:xfrm>
          <a:prstGeom prst="line">
            <a:avLst/>
          </a:prstGeom>
          <a:ln>
            <a:solidFill>
              <a:srgbClr val="7F1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Rak koppling 56">
            <a:extLst>
              <a:ext uri="{FF2B5EF4-FFF2-40B4-BE49-F238E27FC236}">
                <a16:creationId xmlns:a16="http://schemas.microsoft.com/office/drawing/2014/main" id="{CEC43327-FDFA-4308-9A2F-BEA0F07FD2E1}"/>
              </a:ext>
            </a:extLst>
          </p:cNvPr>
          <p:cNvCxnSpPr>
            <a:cxnSpLocks/>
          </p:cNvCxnSpPr>
          <p:nvPr/>
        </p:nvCxnSpPr>
        <p:spPr>
          <a:xfrm flipH="1">
            <a:off x="2248296" y="4230383"/>
            <a:ext cx="1920286" cy="921752"/>
          </a:xfrm>
          <a:prstGeom prst="line">
            <a:avLst/>
          </a:prstGeom>
          <a:ln>
            <a:solidFill>
              <a:srgbClr val="7F1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ubrik 1"/>
          <p:cNvSpPr txBox="1">
            <a:spLocks/>
          </p:cNvSpPr>
          <p:nvPr/>
        </p:nvSpPr>
        <p:spPr>
          <a:xfrm>
            <a:off x="791571" y="101619"/>
            <a:ext cx="10155008" cy="102194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3600" b="1" dirty="0" smtClean="0">
                <a:solidFill>
                  <a:schemeClr val="tx2"/>
                </a:solidFill>
              </a:rPr>
              <a:t>RSS Dalarna</a:t>
            </a:r>
            <a:endParaRPr lang="sv-SE" sz="3600" b="1" dirty="0">
              <a:solidFill>
                <a:schemeClr val="tx2"/>
              </a:solidFill>
            </a:endParaRPr>
          </a:p>
          <a:p>
            <a:r>
              <a:rPr lang="sv-SE" sz="3600" b="1" dirty="0" smtClean="0">
                <a:solidFill>
                  <a:schemeClr val="tx2"/>
                </a:solidFill>
              </a:rPr>
              <a:t> </a:t>
            </a:r>
            <a:endParaRPr lang="sv-SE" sz="3600" b="1" dirty="0">
              <a:solidFill>
                <a:schemeClr val="tx2"/>
              </a:solidFill>
            </a:endParaRPr>
          </a:p>
        </p:txBody>
      </p:sp>
      <p:sp>
        <p:nvSpPr>
          <p:cNvPr id="3" name="Rektangel med rundade hörn 2"/>
          <p:cNvSpPr/>
          <p:nvPr/>
        </p:nvSpPr>
        <p:spPr>
          <a:xfrm>
            <a:off x="7928576" y="1309347"/>
            <a:ext cx="3405352" cy="1000850"/>
          </a:xfrm>
          <a:prstGeom prst="roundRect">
            <a:avLst/>
          </a:prstGeom>
          <a:solidFill>
            <a:schemeClr val="accent3"/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RSS Dalarna </a:t>
            </a:r>
          </a:p>
        </p:txBody>
      </p:sp>
      <p:sp>
        <p:nvSpPr>
          <p:cNvPr id="45" name="Rektangel: rundade hörn 9">
            <a:extLst>
              <a:ext uri="{FF2B5EF4-FFF2-40B4-BE49-F238E27FC236}">
                <a16:creationId xmlns:a16="http://schemas.microsoft.com/office/drawing/2014/main" id="{7D1958C1-3A0D-4B87-8B8F-E81F1BC5083A}"/>
              </a:ext>
            </a:extLst>
          </p:cNvPr>
          <p:cNvSpPr/>
          <p:nvPr/>
        </p:nvSpPr>
        <p:spPr>
          <a:xfrm>
            <a:off x="7928576" y="2528715"/>
            <a:ext cx="3375437" cy="1039193"/>
          </a:xfrm>
          <a:prstGeom prst="roundRect">
            <a:avLst>
              <a:gd name="adj" fmla="val 13376"/>
            </a:avLst>
          </a:prstGeom>
          <a:ln>
            <a:solidFill>
              <a:schemeClr val="tx1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b="1" dirty="0" smtClean="0"/>
              <a:t>Socialchefsnätverket (SCHNV)</a:t>
            </a:r>
          </a:p>
        </p:txBody>
      </p:sp>
      <p:cxnSp>
        <p:nvCxnSpPr>
          <p:cNvPr id="50" name="Rak koppling 49">
            <a:extLst>
              <a:ext uri="{FF2B5EF4-FFF2-40B4-BE49-F238E27FC236}">
                <a16:creationId xmlns:a16="http://schemas.microsoft.com/office/drawing/2014/main" id="{26EA1639-ECE6-4C28-A720-0ACFCB127AAA}"/>
              </a:ext>
            </a:extLst>
          </p:cNvPr>
          <p:cNvCxnSpPr>
            <a:cxnSpLocks/>
          </p:cNvCxnSpPr>
          <p:nvPr/>
        </p:nvCxnSpPr>
        <p:spPr>
          <a:xfrm>
            <a:off x="7855659" y="4246820"/>
            <a:ext cx="1117158" cy="210175"/>
          </a:xfrm>
          <a:prstGeom prst="line">
            <a:avLst/>
          </a:prstGeom>
          <a:ln>
            <a:solidFill>
              <a:srgbClr val="7F1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Rektangel: rundade hörn 9">
            <a:extLst>
              <a:ext uri="{FF2B5EF4-FFF2-40B4-BE49-F238E27FC236}">
                <a16:creationId xmlns:a16="http://schemas.microsoft.com/office/drawing/2014/main" id="{7D1958C1-3A0D-4B87-8B8F-E81F1BC5083A}"/>
              </a:ext>
            </a:extLst>
          </p:cNvPr>
          <p:cNvSpPr/>
          <p:nvPr/>
        </p:nvSpPr>
        <p:spPr>
          <a:xfrm>
            <a:off x="679750" y="2520130"/>
            <a:ext cx="3265872" cy="1087559"/>
          </a:xfrm>
          <a:prstGeom prst="roundRect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b="1" dirty="0" smtClean="0"/>
              <a:t>Välfärdsrådet</a:t>
            </a:r>
          </a:p>
        </p:txBody>
      </p:sp>
      <p:cxnSp>
        <p:nvCxnSpPr>
          <p:cNvPr id="27" name="Rak koppling 26">
            <a:extLst>
              <a:ext uri="{FF2B5EF4-FFF2-40B4-BE49-F238E27FC236}">
                <a16:creationId xmlns:a16="http://schemas.microsoft.com/office/drawing/2014/main" id="{26EA1639-ECE6-4C28-A720-0ACFCB127AAA}"/>
              </a:ext>
            </a:extLst>
          </p:cNvPr>
          <p:cNvCxnSpPr>
            <a:cxnSpLocks/>
          </p:cNvCxnSpPr>
          <p:nvPr/>
        </p:nvCxnSpPr>
        <p:spPr>
          <a:xfrm flipH="1">
            <a:off x="4218523" y="4400757"/>
            <a:ext cx="316307" cy="890765"/>
          </a:xfrm>
          <a:prstGeom prst="line">
            <a:avLst/>
          </a:prstGeom>
          <a:ln>
            <a:solidFill>
              <a:srgbClr val="7F1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ruta 27">
            <a:extLst>
              <a:ext uri="{FF2B5EF4-FFF2-40B4-BE49-F238E27FC236}">
                <a16:creationId xmlns:a16="http://schemas.microsoft.com/office/drawing/2014/main" id="{ECD286DD-927E-4CC0-B491-CAA421E653A5}"/>
              </a:ext>
            </a:extLst>
          </p:cNvPr>
          <p:cNvSpPr txBox="1"/>
          <p:nvPr/>
        </p:nvSpPr>
        <p:spPr>
          <a:xfrm>
            <a:off x="4689104" y="4736804"/>
            <a:ext cx="2718643" cy="3693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b="1" dirty="0" smtClean="0"/>
              <a:t>Arbetsgrupper</a:t>
            </a:r>
            <a:endParaRPr lang="sv-SE" b="1" dirty="0"/>
          </a:p>
        </p:txBody>
      </p:sp>
      <p:sp>
        <p:nvSpPr>
          <p:cNvPr id="26" name="Rektangel med rundade hörn på samma sida 25"/>
          <p:cNvSpPr/>
          <p:nvPr/>
        </p:nvSpPr>
        <p:spPr>
          <a:xfrm>
            <a:off x="8759901" y="4519816"/>
            <a:ext cx="1324919" cy="892098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100" dirty="0" smtClean="0">
                <a:solidFill>
                  <a:schemeClr val="bg1"/>
                </a:solidFill>
              </a:rPr>
              <a:t>Implementering ÖK rehab, </a:t>
            </a:r>
            <a:r>
              <a:rPr lang="sv-SE" sz="1100" dirty="0" err="1" smtClean="0">
                <a:solidFill>
                  <a:schemeClr val="bg1"/>
                </a:solidFill>
              </a:rPr>
              <a:t>hab</a:t>
            </a:r>
            <a:r>
              <a:rPr lang="sv-SE" sz="1100" dirty="0" smtClean="0">
                <a:solidFill>
                  <a:schemeClr val="bg1"/>
                </a:solidFill>
              </a:rPr>
              <a:t>, hjälpmedel</a:t>
            </a:r>
            <a:endParaRPr lang="sv-SE" sz="1100" dirty="0">
              <a:solidFill>
                <a:schemeClr val="bg1"/>
              </a:solidFill>
            </a:endParaRPr>
          </a:p>
        </p:txBody>
      </p:sp>
      <p:sp>
        <p:nvSpPr>
          <p:cNvPr id="29" name="Rektangel med rundade hörn på samma sida 28"/>
          <p:cNvSpPr/>
          <p:nvPr/>
        </p:nvSpPr>
        <p:spPr>
          <a:xfrm>
            <a:off x="3367586" y="5302643"/>
            <a:ext cx="1063439" cy="951930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Utvärdering TN-platserna</a:t>
            </a:r>
            <a:endParaRPr lang="sv-SE" sz="1200" dirty="0"/>
          </a:p>
        </p:txBody>
      </p:sp>
      <p:sp>
        <p:nvSpPr>
          <p:cNvPr id="30" name="Rektangel med rundade hörn på samma sida 29"/>
          <p:cNvSpPr/>
          <p:nvPr/>
        </p:nvSpPr>
        <p:spPr>
          <a:xfrm>
            <a:off x="4931208" y="5209517"/>
            <a:ext cx="1036367" cy="1074222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Styrgrupp God och nära vård</a:t>
            </a:r>
            <a:endParaRPr lang="sv-SE" sz="1200" dirty="0"/>
          </a:p>
        </p:txBody>
      </p:sp>
      <p:sp>
        <p:nvSpPr>
          <p:cNvPr id="32" name="Rektangel med rundade hörn på samma sida 31"/>
          <p:cNvSpPr/>
          <p:nvPr/>
        </p:nvSpPr>
        <p:spPr>
          <a:xfrm>
            <a:off x="8098854" y="5413784"/>
            <a:ext cx="1003609" cy="892098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>
                <a:solidFill>
                  <a:schemeClr val="bg1"/>
                </a:solidFill>
              </a:rPr>
              <a:t>ÖK barns och ungas hälsa </a:t>
            </a:r>
            <a:endParaRPr lang="sv-SE" sz="1200" dirty="0">
              <a:solidFill>
                <a:schemeClr val="bg1"/>
              </a:solidFill>
            </a:endParaRPr>
          </a:p>
        </p:txBody>
      </p:sp>
      <p:sp>
        <p:nvSpPr>
          <p:cNvPr id="35" name="Rektangel med rundade hörn på samma sida 34"/>
          <p:cNvSpPr/>
          <p:nvPr/>
        </p:nvSpPr>
        <p:spPr>
          <a:xfrm>
            <a:off x="904089" y="4497880"/>
            <a:ext cx="1003609" cy="892098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Uppdrag kvinnofrid</a:t>
            </a:r>
            <a:endParaRPr lang="sv-SE" sz="1200" dirty="0"/>
          </a:p>
        </p:txBody>
      </p:sp>
      <p:sp>
        <p:nvSpPr>
          <p:cNvPr id="37" name="Rektangel med rundade hörn på samma sida 36"/>
          <p:cNvSpPr/>
          <p:nvPr/>
        </p:nvSpPr>
        <p:spPr>
          <a:xfrm>
            <a:off x="2059501" y="5142887"/>
            <a:ext cx="1003609" cy="892098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BISAM</a:t>
            </a:r>
            <a:endParaRPr lang="sv-SE" sz="1200" dirty="0"/>
          </a:p>
        </p:txBody>
      </p:sp>
      <p:sp>
        <p:nvSpPr>
          <p:cNvPr id="38" name="Rektangel med rundade hörn på samma sida 37"/>
          <p:cNvSpPr/>
          <p:nvPr/>
        </p:nvSpPr>
        <p:spPr>
          <a:xfrm>
            <a:off x="8825804" y="3570919"/>
            <a:ext cx="1003609" cy="892098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ÖK HVB</a:t>
            </a:r>
            <a:endParaRPr lang="sv-SE" sz="1200" dirty="0"/>
          </a:p>
        </p:txBody>
      </p:sp>
      <p:sp>
        <p:nvSpPr>
          <p:cNvPr id="23" name="Rektangel med rundade hörn på samma sida 22"/>
          <p:cNvSpPr/>
          <p:nvPr/>
        </p:nvSpPr>
        <p:spPr>
          <a:xfrm>
            <a:off x="6637835" y="5391641"/>
            <a:ext cx="1105752" cy="892098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>
                <a:solidFill>
                  <a:schemeClr val="bg1"/>
                </a:solidFill>
              </a:rPr>
              <a:t>ÖK + VIP missbruk/beroende</a:t>
            </a:r>
            <a:endParaRPr lang="sv-SE" sz="1200" dirty="0">
              <a:solidFill>
                <a:schemeClr val="bg1"/>
              </a:solidFill>
            </a:endParaRPr>
          </a:p>
        </p:txBody>
      </p:sp>
      <p:sp>
        <p:nvSpPr>
          <p:cNvPr id="24" name="Rektangel med rundade hörn på samma sida 23"/>
          <p:cNvSpPr/>
          <p:nvPr/>
        </p:nvSpPr>
        <p:spPr>
          <a:xfrm>
            <a:off x="9874866" y="5362475"/>
            <a:ext cx="1586254" cy="892098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100" dirty="0" smtClean="0">
                <a:solidFill>
                  <a:schemeClr val="bg1"/>
                </a:solidFill>
              </a:rPr>
              <a:t>Uppdrag samverkan syn &amp; hörselinstruktörer?</a:t>
            </a:r>
            <a:endParaRPr lang="sv-SE" sz="1100" dirty="0">
              <a:solidFill>
                <a:schemeClr val="bg1"/>
              </a:solidFill>
            </a:endParaRPr>
          </a:p>
        </p:txBody>
      </p:sp>
      <p:cxnSp>
        <p:nvCxnSpPr>
          <p:cNvPr id="25" name="Rak koppling 24">
            <a:extLst>
              <a:ext uri="{FF2B5EF4-FFF2-40B4-BE49-F238E27FC236}">
                <a16:creationId xmlns:a16="http://schemas.microsoft.com/office/drawing/2014/main" id="{9AD1E5D3-BFE1-4529-898A-8EA2AFFEA603}"/>
              </a:ext>
            </a:extLst>
          </p:cNvPr>
          <p:cNvCxnSpPr>
            <a:cxnSpLocks/>
          </p:cNvCxnSpPr>
          <p:nvPr/>
        </p:nvCxnSpPr>
        <p:spPr>
          <a:xfrm>
            <a:off x="7763014" y="4423604"/>
            <a:ext cx="2425522" cy="1695080"/>
          </a:xfrm>
          <a:prstGeom prst="line">
            <a:avLst/>
          </a:prstGeom>
          <a:ln>
            <a:solidFill>
              <a:srgbClr val="7F1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ktangel med rundade hörn 35"/>
          <p:cNvSpPr/>
          <p:nvPr/>
        </p:nvSpPr>
        <p:spPr>
          <a:xfrm>
            <a:off x="679750" y="1274069"/>
            <a:ext cx="3538773" cy="1105685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Nationell plattform för evidensbaserad praktik i socialtjänsten</a:t>
            </a:r>
          </a:p>
        </p:txBody>
      </p:sp>
      <p:sp>
        <p:nvSpPr>
          <p:cNvPr id="15" name="Högerpil 14"/>
          <p:cNvSpPr/>
          <p:nvPr/>
        </p:nvSpPr>
        <p:spPr>
          <a:xfrm>
            <a:off x="4199900" y="1551637"/>
            <a:ext cx="3728676" cy="484632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56097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Cdag">
  <a:themeElements>
    <a:clrScheme name="Ltd">
      <a:dk1>
        <a:sysClr val="windowText" lastClr="000000"/>
      </a:dk1>
      <a:lt1>
        <a:sysClr val="window" lastClr="FFFFFF"/>
      </a:lt1>
      <a:dk2>
        <a:srgbClr val="F15060"/>
      </a:dk2>
      <a:lt2>
        <a:srgbClr val="E7E6E6"/>
      </a:lt2>
      <a:accent1>
        <a:srgbClr val="00B4E4"/>
      </a:accent1>
      <a:accent2>
        <a:srgbClr val="28B29A"/>
      </a:accent2>
      <a:accent3>
        <a:srgbClr val="FFD378"/>
      </a:accent3>
      <a:accent4>
        <a:srgbClr val="AEDDEF"/>
      </a:accent4>
      <a:accent5>
        <a:srgbClr val="6ACEC3"/>
      </a:accent5>
      <a:accent6>
        <a:srgbClr val="FAE9BA"/>
      </a:accent6>
      <a:hlink>
        <a:srgbClr val="0074A2"/>
      </a:hlink>
      <a:folHlink>
        <a:srgbClr val="0074A2"/>
      </a:folHlink>
    </a:clrScheme>
    <a:fontScheme name="Lt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td_standard.potx" id="{151680F3-6FC2-4960-B137-648106B7FBF2}" vid="{FDF325D6-299B-47C8-B8D0-086DBBEE1ED8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j125def9988a4544907fddb4a09b1af5 xmlns="2f901946-e264-40a9-b252-19c7dedd3add">
      <Terms xmlns="http://schemas.microsoft.com/office/infopath/2007/PartnerControls"/>
    </j125def9988a4544907fddb4a09b1af5>
    <d35d67994db9475aa58636ebfce59533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sv - svenska</TermName>
          <TermId xmlns="http://schemas.microsoft.com/office/infopath/2007/PartnerControls">fc4bf42e-8ca5-492e-bdac-5e5e0115cfa8</TermId>
        </TermInfo>
      </Terms>
    </d35d67994db9475aa58636ebfce59533>
    <ib8be5378b304cd19503fe0f13c962e4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powerpointmall</TermName>
          <TermId xmlns="http://schemas.microsoft.com/office/infopath/2007/PartnerControls">8a709a16-dce5-48c9-b324-adb936197cd8</TermId>
        </TermInfo>
      </Terms>
    </ib8be5378b304cd19503fe0f13c962e4>
    <b949fc07257b40f7b02b2d246d41368f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LD</TermName>
          <TermId xmlns="http://schemas.microsoft.com/office/infopath/2007/PartnerControls">30ac7822-68c2-42d2-8d58-accf1e3539f2</TermId>
        </TermInfo>
      </Terms>
    </b949fc07257b40f7b02b2d246d41368f>
    <TaxCatchAll xmlns="2f901946-e264-40a9-b252-19c7dedd3add">
      <Value>13</Value>
      <Value>11</Value>
      <Value>3</Value>
      <Value>73</Value>
      <Value>1</Value>
    </TaxCatchAll>
    <LD_Informationsklass xmlns="2f901946-e264-40a9-b252-19c7dedd3add">Intern alla</LD_Informationsklass>
    <ib626626c2604ac096d2606abc0b50e1 xmlns="2f901946-e264-40a9-b252-19c7dedd3add">
      <Terms xmlns="http://schemas.microsoft.com/office/infopath/2007/PartnerControls"/>
    </ib626626c2604ac096d2606abc0b50e1>
    <LD_Dokumentansvarig xmlns="2f901946-e264-40a9-b252-19c7dedd3add">
      <UserInfo>
        <DisplayName>Jansson Markus /Central förvaltning Kommunikationsenhet /Falun</DisplayName>
        <AccountId>34</AccountId>
        <AccountType/>
      </UserInfo>
    </LD_Dokumentansvarig>
    <l94247903c2249fd91f98a10a58087d0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Standarddokument</TermName>
          <TermId xmlns="http://schemas.microsoft.com/office/infopath/2007/PartnerControls">4d12e0b9-1967-41ec-b4ec-5579d11176b8</TermId>
        </TermInfo>
      </Terms>
    </l94247903c2249fd91f98a10a58087d0>
    <LD_GranskatAv xmlns="2f901946-e264-40a9-b252-19c7dedd3add">
      <UserInfo>
        <DisplayName/>
        <AccountId xsi:nil="true"/>
        <AccountType/>
      </UserInfo>
    </LD_GranskatAv>
    <LD_OldPubliceringsstatus xmlns="2f901946-e264-40a9-b252-19c7dedd3add">Avpublicerat</LD_OldPubliceringsstatus>
    <LD_Publiceringsstatus xmlns="2f901946-e264-40a9-b252-19c7dedd3add">Publicering pågår</LD_Publiceringsstatus>
    <LD_Version xmlns="2f901946-e264-40a9-b252-19c7dedd3add">1.0</LD_Version>
    <LD_ArbetsrumID xmlns="2f901946-e264-40a9-b252-19c7dedd3add">
      <Url xsi:nil="true"/>
      <Description xsi:nil="true"/>
    </LD_ArbetsrumID>
    <LD_Faktaagare xmlns="2f901946-e264-40a9-b252-19c7dedd3add">
      <Url xsi:nil="true"/>
      <Description xsi:nil="true"/>
    </LD_Faktaagare>
    <LD_DokumentID xmlns="2f901946-e264-40a9-b252-19c7dedd3add">
      <Url>http://ar.ltdalarna.se/arbetsrum/OHAR4G8V/_layouts/15/DocIdRedir.aspx?ID=A3WFANPAHJDW-1490602897-36</Url>
      <Description>A3WFANPAHJDW-1490602897-36</Description>
    </LD_DokumentID>
    <LD_Dokumentstatus xmlns="2f901946-e264-40a9-b252-19c7dedd3add">Godkänt</LD_Dokumentstatus>
    <LD_OldDokumentstatus xmlns="2f901946-e264-40a9-b252-19c7dedd3add">Godkännande pågår</LD_OldDokumentstatus>
    <LD_Diarienummer xmlns="2f901946-e264-40a9-b252-19c7dedd3add" xsi:nil="true"/>
    <LD_GodkantDatum xmlns="2f901946-e264-40a9-b252-19c7dedd3add">2019-09-30T12:52:34+00:00</LD_GodkantDatum>
    <LD_GodkantAv xmlns="2f901946-e264-40a9-b252-19c7dedd3add">
      <UserInfo>
        <DisplayName>Hwit Elin /Central förvaltning Kommunikationsenhet /Falun</DisplayName>
        <AccountId>29</AccountId>
        <AccountType/>
      </UserInfo>
    </LD_GodkantAv>
    <LD_Beslutsnummer xmlns="2f901946-e264-40a9-b252-19c7dedd3add" xsi:nil="true"/>
    <nf66689e3cec4bcc9e3f4977582c706c xmlns="2f901946-e264-40a9-b252-19c7dedd3add">
      <Terms xmlns="http://schemas.microsoft.com/office/infopath/2007/PartnerControls"/>
    </nf66689e3cec4bcc9e3f4977582c706c>
    <_dlc_DocId xmlns="625733c5-0f95-420a-bdd7-9e1f1bc4aabb">A3WFANPAHJDW-1421341398-45</_dlc_DocId>
    <_dlc_DocIdUrl xmlns="625733c5-0f95-420a-bdd7-9e1f1bc4aabb">
      <Url>http://ar.ltdalarna.se/arbetsrum/OHAR4G8V/publicerat/_layouts/15/DocIdRedir.aspx?ID=A3WFANPAHJDW-1421341398-45</Url>
      <Description>A3WFANPAHJDW-1421341398-45</Description>
    </_dlc_DocIdUrl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Blankett" ma:contentTypeID="0x010100AC92CF2061C10240851FF38CAA99F4B802010010A27C58E3F0514186632C5957A89C4F" ma:contentTypeVersion="135" ma:contentTypeDescription="Skapa ett nytt dokument." ma:contentTypeScope="" ma:versionID="cc0d014734b4527a919424331433cfe0">
  <xsd:schema xmlns:xsd="http://www.w3.org/2001/XMLSchema" xmlns:xs="http://www.w3.org/2001/XMLSchema" xmlns:p="http://schemas.microsoft.com/office/2006/metadata/properties" xmlns:ns2="2f901946-e264-40a9-b252-19c7dedd3add" xmlns:ns3="625733c5-0f95-420a-bdd7-9e1f1bc4aabb" targetNamespace="http://schemas.microsoft.com/office/2006/metadata/properties" ma:root="true" ma:fieldsID="241170c2dbcd7254dcf607298c5ee6d2" ns2:_="" ns3:_="">
    <xsd:import namespace="2f901946-e264-40a9-b252-19c7dedd3add"/>
    <xsd:import namespace="625733c5-0f95-420a-bdd7-9e1f1bc4aabb"/>
    <xsd:element name="properties">
      <xsd:complexType>
        <xsd:sequence>
          <xsd:element name="documentManagement">
            <xsd:complexType>
              <xsd:all>
                <xsd:element ref="ns2:LD_Dokumentansvarig"/>
                <xsd:element ref="ns2:LD_Informationsklass"/>
                <xsd:element ref="ns2:LD_ArbetsrumID" minOccurs="0"/>
                <xsd:element ref="ns2:LD_DokumentID" minOccurs="0"/>
                <xsd:element ref="ns2:LD_Faktaagare" minOccurs="0"/>
                <xsd:element ref="ns2:LD_Version" minOccurs="0"/>
                <xsd:element ref="ns2:LD_GranskatAv" minOccurs="0"/>
                <xsd:element ref="ns2:LD_Dokumentstatus" minOccurs="0"/>
                <xsd:element ref="ns2:LD_Publiceringsstatus" minOccurs="0"/>
                <xsd:element ref="ns2:LD_GodkantAv" minOccurs="0"/>
                <xsd:element ref="ns2:LD_GodkantDatum" minOccurs="0"/>
                <xsd:element ref="ns2:LD_Diarienummer" minOccurs="0"/>
                <xsd:element ref="ns2:LD_Beslutsnummer" minOccurs="0"/>
                <xsd:element ref="ns2:l94247903c2249fd91f98a10a58087d0" minOccurs="0"/>
                <xsd:element ref="ns2:b949fc07257b40f7b02b2d246d41368f" minOccurs="0"/>
                <xsd:element ref="ns2:d35d67994db9475aa58636ebfce59533" minOccurs="0"/>
                <xsd:element ref="ns2:TaxCatchAll" minOccurs="0"/>
                <xsd:element ref="ns2:j125def9988a4544907fddb4a09b1af5" minOccurs="0"/>
                <xsd:element ref="ns2:ib8be5378b304cd19503fe0f13c962e4" minOccurs="0"/>
                <xsd:element ref="ns2:ib626626c2604ac096d2606abc0b50e1" minOccurs="0"/>
                <xsd:element ref="ns2:LD_OldDokumentstatus" minOccurs="0"/>
                <xsd:element ref="ns2:TaxCatchAllLabel" minOccurs="0"/>
                <xsd:element ref="ns2:nf66689e3cec4bcc9e3f4977582c706c" minOccurs="0"/>
                <xsd:element ref="ns2:LD_OldPubliceringsstatus" minOccurs="0"/>
                <xsd:element ref="ns3:_dlc_DocId" minOccurs="0"/>
                <xsd:element ref="ns3:_dlc_DocIdUrl" minOccurs="0"/>
                <xsd:element ref="ns3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901946-e264-40a9-b252-19c7dedd3add" elementFormDefault="qualified">
    <xsd:import namespace="http://schemas.microsoft.com/office/2006/documentManagement/types"/>
    <xsd:import namespace="http://schemas.microsoft.com/office/infopath/2007/PartnerControls"/>
    <xsd:element name="LD_Dokumentansvarig" ma:index="2" ma:displayName="Dokumentansvarig" ma:list="UserInfo" ma:internalName="LD_Dokumentansvarig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D_Informationsklass" ma:index="4" ma:displayName="Informationsklass" ma:default="Intern alla" ma:internalName="LD_Informationsklass" ma:readOnly="false">
      <xsd:simpleType>
        <xsd:restriction base="dms:Choice">
          <xsd:enumeration value="Publik"/>
          <xsd:enumeration value="Intern alla"/>
          <xsd:enumeration value="Intern skyddad"/>
        </xsd:restriction>
      </xsd:simpleType>
    </xsd:element>
    <xsd:element name="LD_ArbetsrumID" ma:index="8" nillable="true" ma:displayName="ArbetsrumID" ma:hidden="true" ma:internalName="LD_ArbetsrumID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D_DokumentID" ma:index="9" nillable="true" ma:displayName="LD DokumentID" ma:hidden="true" ma:internalName="LD_DokumentID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D_Faktaagare" ma:index="10" nillable="true" ma:displayName="Faktaägare" ma:hidden="true" ma:internalName="LD_Faktaagar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D_Version" ma:index="11" nillable="true" ma:displayName="Version" ma:internalName="LD_Version" ma:readOnly="false">
      <xsd:simpleType>
        <xsd:restriction base="dms:Text"/>
      </xsd:simpleType>
    </xsd:element>
    <xsd:element name="LD_GranskatAv" ma:index="12" nillable="true" ma:displayName="Granskat av" ma:list="UserInfo" ma:internalName="LD_GranskatAv" ma:readOnly="fals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D_Dokumentstatus" ma:index="13" nillable="true" ma:displayName="Dokumentstatus" ma:default="Utkast" ma:hidden="true" ma:internalName="LD_Dokumentstatus" ma:readOnly="false">
      <xsd:simpleType>
        <xsd:restriction base="dms:Choice">
          <xsd:enumeration value="Utkast"/>
          <xsd:enumeration value="Granskning pågår"/>
          <xsd:enumeration value="Granskat"/>
          <xsd:enumeration value="Godkännande pågår"/>
          <xsd:enumeration value="Godkänt"/>
          <xsd:enumeration value="Ej godkänt"/>
          <xsd:enumeration value="Publicerat"/>
          <xsd:enumeration value="Godkänt och publicerat"/>
        </xsd:restriction>
      </xsd:simpleType>
    </xsd:element>
    <xsd:element name="LD_Publiceringsstatus" ma:index="14" nillable="true" ma:displayName="Publiceringsstatus" ma:default="Ej publicerat" ma:hidden="true" ma:internalName="LD_Publiceringsstatus" ma:readOnly="false">
      <xsd:simpleType>
        <xsd:restriction base="dms:Choice">
          <xsd:enumeration value="Ej publicerat"/>
          <xsd:enumeration value="Publicering pågår"/>
          <xsd:enumeration value="Publicerat"/>
          <xsd:enumeration value="Avpublicerat"/>
          <xsd:enumeration value="Revidering krävs"/>
          <xsd:enumeration value="Revidering pågår"/>
        </xsd:restriction>
      </xsd:simpleType>
    </xsd:element>
    <xsd:element name="LD_GodkantAv" ma:index="16" nillable="true" ma:displayName="Godkänt av" ma:list="UserInfo" ma:internalName="LD_GodkantAv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D_GodkantDatum" ma:index="17" nillable="true" ma:displayName="Godkänt datum" ma:internalName="LD_GodkantDatum" ma:readOnly="false">
      <xsd:simpleType>
        <xsd:restriction base="dms:DateTime"/>
      </xsd:simpleType>
    </xsd:element>
    <xsd:element name="LD_Diarienummer" ma:index="18" nillable="true" ma:displayName="Diarienummer" ma:internalName="LD_Diarienummer" ma:readOnly="false">
      <xsd:simpleType>
        <xsd:restriction base="dms:Text"/>
      </xsd:simpleType>
    </xsd:element>
    <xsd:element name="LD_Beslutsnummer" ma:index="19" nillable="true" ma:displayName="Beslutsnummer" ma:internalName="LD_Beslutsnummer" ma:readOnly="false">
      <xsd:simpleType>
        <xsd:restriction base="dms:Text"/>
      </xsd:simpleType>
    </xsd:element>
    <xsd:element name="l94247903c2249fd91f98a10a58087d0" ma:index="22" nillable="true" ma:taxonomy="true" ma:internalName="l94247903c2249fd91f98a10a58087d0" ma:taxonomyFieldName="LD_Dokumenttyp" ma:displayName="Dokumenttyp" ma:readOnly="false" ma:fieldId="{59424790-3c22-49fd-91f9-8a10a58087d0}" ma:sspId="e7769dcc-5dd1-4f02-a71f-f2e47d1eab4e" ma:termSetId="0f652e80-21f1-4db9-823c-0c440e78a02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949fc07257b40f7b02b2d246d41368f" ma:index="24" ma:taxonomy="true" ma:internalName="b949fc07257b40f7b02b2d246d41368f" ma:taxonomyFieldName="LD_GallerForVerksamhet" ma:displayName="Gäller för verksamhet" ma:readOnly="false" ma:default="" ma:fieldId="{b949fc07-257b-40f7-b02b-2d246d41368f}" ma:taxonomyMulti="true" ma:sspId="e7769dcc-5dd1-4f02-a71f-f2e47d1eab4e" ma:termSetId="fdc1c8bc-96b8-4ad1-a7fe-19ec9003abb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35d67994db9475aa58636ebfce59533" ma:index="25" nillable="true" ma:taxonomy="true" ma:internalName="d35d67994db9475aa58636ebfce59533" ma:taxonomyFieldName="LD_Sprak" ma:displayName="Språk" ma:readOnly="false" ma:default="1;#sv - svenska|fc4bf42e-8ca5-492e-bdac-5e5e0115cfa8" ma:fieldId="{d35d6799-4db9-475a-a586-36ebfce59533}" ma:sspId="e7769dcc-5dd1-4f02-a71f-f2e47d1eab4e" ma:termSetId="34bdb1d3-4598-4ab4-b025-869b2700dd5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26" nillable="true" ma:displayName="Taxonomy Catch All Column" ma:hidden="true" ma:list="{5f9eefa9-c519-4751-8e96-f509d56a63cf}" ma:internalName="TaxCatchAll" ma:showField="CatchAllData" ma:web="625733c5-0f95-420a-bdd7-9e1f1bc4aab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j125def9988a4544907fddb4a09b1af5" ma:index="29" nillable="true" ma:taxonomy="true" ma:internalName="j125def9988a4544907fddb4a09b1af5" ma:taxonomyFieldName="LD_Nyckelord" ma:displayName="Nyckelord" ma:readOnly="false" ma:fieldId="{3125def9-988a-4544-907f-ddb4a09b1af5}" ma:taxonomyMulti="true" ma:sspId="e7769dcc-5dd1-4f02-a71f-f2e47d1eab4e" ma:termSetId="4e71d024-632f-4c5c-a02d-6b344a2d3997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ib8be5378b304cd19503fe0f13c962e4" ma:index="31" nillable="true" ma:taxonomy="true" ma:internalName="ib8be5378b304cd19503fe0f13c962e4" ma:taxonomyFieldName="LD_Dokumentsamling" ma:displayName="Dokumentsamling" ma:readOnly="false" ma:default="" ma:fieldId="{2b8be537-8b30-4cd1-9503-fe0f13c962e4}" ma:taxonomyMulti="true" ma:sspId="e7769dcc-5dd1-4f02-a71f-f2e47d1eab4e" ma:termSetId="616aacf0-f681-4ad1-9a56-1a611ffe0410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ib626626c2604ac096d2606abc0b50e1" ma:index="33" nillable="true" ma:taxonomy="true" ma:internalName="ib626626c2604ac096d2606abc0b50e1" ma:taxonomyFieldName="LD_Process" ma:displayName="Process" ma:readOnly="false" ma:fieldId="{2b626626-c260-4ac0-96d2-606abc0b50e1}" ma:sspId="e7769dcc-5dd1-4f02-a71f-f2e47d1eab4e" ma:termSetId="76f4019a-91e2-4560-b452-ad5219d4307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LD_OldDokumentstatus" ma:index="34" nillable="true" ma:displayName="Old Dokumentstatus" ma:hidden="true" ma:internalName="LD_OldDokumentstatus" ma:readOnly="false">
      <xsd:simpleType>
        <xsd:restriction base="dms:Text"/>
      </xsd:simpleType>
    </xsd:element>
    <xsd:element name="TaxCatchAllLabel" ma:index="35" nillable="true" ma:displayName="Taxonomy Catch All Column1" ma:hidden="true" ma:list="{5f9eefa9-c519-4751-8e96-f509d56a63cf}" ma:internalName="TaxCatchAllLabel" ma:readOnly="true" ma:showField="CatchAllDataLabel" ma:web="625733c5-0f95-420a-bdd7-9e1f1bc4aab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nf66689e3cec4bcc9e3f4977582c706c" ma:index="37" nillable="true" ma:taxonomy="true" ma:internalName="nf66689e3cec4bcc9e3f4977582c706c" ma:taxonomyFieldName="LD_Ledningssytem" ma:displayName="Ledningssystem" ma:default="" ma:fieldId="{7f66689e-3cec-4bcc-9e3f-4977582c706c}" ma:sspId="e7769dcc-5dd1-4f02-a71f-f2e47d1eab4e" ma:termSetId="829eac8a-34d8-46a0-90b2-b520bdf7847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LD_OldPubliceringsstatus" ma:index="38" nillable="true" ma:displayName="Old Publiceringsstatus" ma:hidden="true" ma:internalName="LD_OldPubliceringsstatus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5733c5-0f95-420a-bdd7-9e1f1bc4aabb" elementFormDefault="qualified">
    <xsd:import namespace="http://schemas.microsoft.com/office/2006/documentManagement/types"/>
    <xsd:import namespace="http://schemas.microsoft.com/office/infopath/2007/PartnerControls"/>
    <xsd:element name="_dlc_DocId" ma:index="39" nillable="true" ma:displayName="Dokument-ID-värde" ma:description="Värdet för dokument-ID som tilldelats till det här objektet." ma:internalName="_dlc_DocId" ma:readOnly="true">
      <xsd:simpleType>
        <xsd:restriction base="dms:Text"/>
      </xsd:simpleType>
    </xsd:element>
    <xsd:element name="_dlc_DocIdUrl" ma:index="40" nillable="true" ma:displayName="Dokument-ID" ma:description="Permanent länk till det här dokumente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41" nillable="true" ma:displayName="Spara ID" ma:description="Behåll ID vid tillägg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36" ma:displayName="Innehållstyp"/>
        <xsd:element ref="dc:title" maxOccurs="1" ma:index="1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?mso-contentType ?>
<SharedContentType xmlns="Microsoft.SharePoint.Taxonomy.ContentTypeSync" SourceId="e7769dcc-5dd1-4f02-a71f-f2e47d1eab4e" ContentTypeId="0x010100AC92CF2061C10240851FF38CAA99F4B80201" PreviousValue="false"/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6FB3ADD-DCDF-4A07-9C45-CA476A044990}">
  <ds:schemaRefs>
    <ds:schemaRef ds:uri="http://purl.org/dc/terms/"/>
    <ds:schemaRef ds:uri="625733c5-0f95-420a-bdd7-9e1f1bc4aabb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2f901946-e264-40a9-b252-19c7dedd3add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FDE11BD-DF21-4180-8915-9E77BB2504E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f901946-e264-40a9-b252-19c7dedd3add"/>
    <ds:schemaRef ds:uri="625733c5-0f95-420a-bdd7-9e1f1bc4aa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96BA2FC-CC64-4B01-956B-48A3425A9EAE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EB908D4C-69A5-4436-ADFD-061832FB1A44}">
  <ds:schemaRefs>
    <ds:schemaRef ds:uri="Microsoft.SharePoint.Taxonomy.ContentTypeSync"/>
  </ds:schemaRefs>
</ds:datastoreItem>
</file>

<file path=customXml/itemProps5.xml><?xml version="1.0" encoding="utf-8"?>
<ds:datastoreItem xmlns:ds="http://schemas.openxmlformats.org/officeDocument/2006/customXml" ds:itemID="{20024E15-E290-4AB3-AE13-73E4633A1C5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866</TotalTime>
  <Words>1225</Words>
  <Application>Microsoft Office PowerPoint</Application>
  <PresentationFormat>Bredbild</PresentationFormat>
  <Paragraphs>363</Paragraphs>
  <Slides>17</Slides>
  <Notes>8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17</vt:i4>
      </vt:variant>
    </vt:vector>
  </HeadingPairs>
  <TitlesOfParts>
    <vt:vector size="20" baseType="lpstr">
      <vt:lpstr>Arial</vt:lpstr>
      <vt:lpstr>Calibri</vt:lpstr>
      <vt:lpstr>VCdag</vt:lpstr>
      <vt:lpstr>Länschefsnätverket 16 april 2021</vt:lpstr>
      <vt:lpstr>Personal- och rekryteringsläget Hälsa och välfärd</vt:lpstr>
      <vt:lpstr>Fortsättning: samordning av kunskapsstyrningsarbetet </vt:lpstr>
      <vt:lpstr>PowerPoint-presentation</vt:lpstr>
      <vt:lpstr>PowerPoint-presentation</vt:lpstr>
      <vt:lpstr>Tydliggör inriktningen</vt:lpstr>
      <vt:lpstr>Tydliggör arbetssätt och uppdrag</vt:lpstr>
      <vt:lpstr>Tydliggör strukturerna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Samordningens syfte</vt:lpstr>
      <vt:lpstr>PowerPoint-presentation</vt:lpstr>
      <vt:lpstr>PowerPoint-presentation</vt:lpstr>
    </vt:vector>
  </TitlesOfParts>
  <Company>Landstinget Dalarna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Region Dalarna - Standard Powerpointmall</dc:title>
  <dc:creator>Jansson Markus /Central förvaltning Kommunikationsenhet /Falun</dc:creator>
  <cp:lastModifiedBy>Mårtensson Tanja /Ledningsstöd och strategi Hälso- och sjukvård Dalarna /Falun</cp:lastModifiedBy>
  <cp:revision>41</cp:revision>
  <dcterms:created xsi:type="dcterms:W3CDTF">2016-11-14T14:16:14Z</dcterms:created>
  <dcterms:modified xsi:type="dcterms:W3CDTF">2021-04-15T18:40:47Z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35d67994db9475aa58636ebfce59533">
    <vt:lpwstr>sv - svenska|fc4bf42e-8ca5-492e-bdac-5e5e0115cfa8</vt:lpwstr>
  </property>
  <property fmtid="{D5CDD505-2E9C-101B-9397-08002B2CF9AE}" pid="3" name="ContentTypeId">
    <vt:lpwstr>0x010100AC92CF2061C10240851FF38CAA99F4B802010010A27C58E3F0514186632C5957A89C4F</vt:lpwstr>
  </property>
  <property fmtid="{D5CDD505-2E9C-101B-9397-08002B2CF9AE}" pid="4" name="TaxCatchAll">
    <vt:lpwstr>7;#sv - svenska</vt:lpwstr>
  </property>
  <property fmtid="{D5CDD505-2E9C-101B-9397-08002B2CF9AE}" pid="5" name="LD_GallerForVerksamhet">
    <vt:lpwstr>3;#LD|30ac7822-68c2-42d2-8d58-accf1e3539f2</vt:lpwstr>
  </property>
  <property fmtid="{D5CDD505-2E9C-101B-9397-08002B2CF9AE}" pid="6" name="LD_Process">
    <vt:lpwstr/>
  </property>
  <property fmtid="{D5CDD505-2E9C-101B-9397-08002B2CF9AE}" pid="7" name="LD_Forfattning">
    <vt:lpwstr/>
  </property>
  <property fmtid="{D5CDD505-2E9C-101B-9397-08002B2CF9AE}" pid="8" name="LD_Nyckelord">
    <vt:lpwstr/>
  </property>
  <property fmtid="{D5CDD505-2E9C-101B-9397-08002B2CF9AE}" pid="9" name="LD_Dokumentsamling">
    <vt:lpwstr>73;#powerpointmall|8a709a16-dce5-48c9-b324-adb936197cd8</vt:lpwstr>
  </property>
  <property fmtid="{D5CDD505-2E9C-101B-9397-08002B2CF9AE}" pid="10" name="LD_Dokumenttyp">
    <vt:lpwstr>11;#Standarddokument|4d12e0b9-1967-41ec-b4ec-5579d11176b8</vt:lpwstr>
  </property>
  <property fmtid="{D5CDD505-2E9C-101B-9397-08002B2CF9AE}" pid="11" name="eb7deb89d2814b7b90e1fef0bccd24ec">
    <vt:lpwstr/>
  </property>
  <property fmtid="{D5CDD505-2E9C-101B-9397-08002B2CF9AE}" pid="12" name="c37888536a3e4198892c360a23f46821">
    <vt:lpwstr/>
  </property>
  <property fmtid="{D5CDD505-2E9C-101B-9397-08002B2CF9AE}" pid="13" name="e4631235004c4161a9f23c41f2f2c9d6">
    <vt:lpwstr/>
  </property>
  <property fmtid="{D5CDD505-2E9C-101B-9397-08002B2CF9AE}" pid="14" name="LD_Diagnos">
    <vt:lpwstr/>
  </property>
  <property fmtid="{D5CDD505-2E9C-101B-9397-08002B2CF9AE}" pid="15" name="LD_Sprak">
    <vt:lpwstr>1;#sv - svenska|fc4bf42e-8ca5-492e-bdac-5e5e0115cfa8</vt:lpwstr>
  </property>
  <property fmtid="{D5CDD505-2E9C-101B-9397-08002B2CF9AE}" pid="16" name="LD_MeSHterm">
    <vt:lpwstr/>
  </property>
  <property fmtid="{D5CDD505-2E9C-101B-9397-08002B2CF9AE}" pid="17" name="_dlc_DocIdItemGuid">
    <vt:lpwstr>b1950605-e71d-4556-ba93-ba9f3e2d9387</vt:lpwstr>
  </property>
  <property fmtid="{D5CDD505-2E9C-101B-9397-08002B2CF9AE}" pid="18" name="Granskning">
    <vt:lpwstr/>
  </property>
  <property fmtid="{D5CDD505-2E9C-101B-9397-08002B2CF9AE}" pid="19" name="Order">
    <vt:r8>13100</vt:r8>
  </property>
  <property fmtid="{D5CDD505-2E9C-101B-9397-08002B2CF9AE}" pid="20" name="xd_ProgID">
    <vt:lpwstr/>
  </property>
  <property fmtid="{D5CDD505-2E9C-101B-9397-08002B2CF9AE}" pid="21" name="TemplateUrl">
    <vt:lpwstr/>
  </property>
  <property fmtid="{D5CDD505-2E9C-101B-9397-08002B2CF9AE}" pid="22" name="_CopySource">
    <vt:lpwstr>http://ar.ltdalarna.se/arbetsrum/OHAR4G1Q/4G8V/Lists/informerande/Region Dalarna - Standard Powerpointmall.pptx</vt:lpwstr>
  </property>
  <property fmtid="{D5CDD505-2E9C-101B-9397-08002B2CF9AE}" pid="23" name="Godkännande och publicering">
    <vt:lpwstr>http://ar.ltdalarna.se/arbetsrum/OHAR4G8V/_layouts/15/wrkstat.aspx?List=e2cb74c8-5506-42ab-9948-d2124701e8af&amp;WorkflowInstanceName=2764bc3e-dcb7-4b64-ae73-fd1857e40813, Godkänt</vt:lpwstr>
  </property>
  <property fmtid="{D5CDD505-2E9C-101B-9397-08002B2CF9AE}" pid="24" name="LD_GiltigtTill">
    <vt:filetime>2022-09-30T13:56:29Z</vt:filetime>
  </property>
  <property fmtid="{D5CDD505-2E9C-101B-9397-08002B2CF9AE}" pid="25" name="LD_Ledningssytem">
    <vt:lpwstr/>
  </property>
  <property fmtid="{D5CDD505-2E9C-101B-9397-08002B2CF9AE}" pid="26" name="LD_Gallringsfrist">
    <vt:lpwstr>13;#3 år|8a73ccd2-b425-41f1-973a-0e59e31951c0</vt:lpwstr>
  </property>
  <property fmtid="{D5CDD505-2E9C-101B-9397-08002B2CF9AE}" pid="27" name="eac6bf53512a4c808e5d567ea0a3e5f0">
    <vt:lpwstr>3 år|8a73ccd2-b425-41f1-973a-0e59e31951c0</vt:lpwstr>
  </property>
</Properties>
</file>