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92" r:id="rId6"/>
  </p:sldMasterIdLst>
  <p:notesMasterIdLst>
    <p:notesMasterId r:id="rId16"/>
  </p:notesMasterIdLst>
  <p:handoutMasterIdLst>
    <p:handoutMasterId r:id="rId17"/>
  </p:handoutMasterIdLst>
  <p:sldIdLst>
    <p:sldId id="256" r:id="rId7"/>
    <p:sldId id="363" r:id="rId8"/>
    <p:sldId id="333" r:id="rId9"/>
    <p:sldId id="359" r:id="rId10"/>
    <p:sldId id="360" r:id="rId11"/>
    <p:sldId id="361" r:id="rId12"/>
    <p:sldId id="362" r:id="rId13"/>
    <p:sldId id="364" r:id="rId14"/>
    <p:sldId id="323" r:id="rId1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2C1026F7-0088-4477-B73C-1312E64D82C6}">
          <p14:sldIdLst>
            <p14:sldId id="256"/>
            <p14:sldId id="363"/>
            <p14:sldId id="333"/>
            <p14:sldId id="359"/>
            <p14:sldId id="360"/>
            <p14:sldId id="361"/>
            <p14:sldId id="362"/>
            <p14:sldId id="364"/>
            <p14:sldId id="32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75785" autoAdjust="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66"/>
    </p:cViewPr>
  </p:sorter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A4F16E-FD5A-4693-A3CE-1A374951E348}" type="doc">
      <dgm:prSet loTypeId="urn:microsoft.com/office/officeart/2008/layout/PictureLineup" loCatId="pictur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v-SE"/>
        </a:p>
      </dgm:t>
    </dgm:pt>
    <dgm:pt modelId="{63289FCD-FF64-4049-A9E7-AB99F809CAFD}">
      <dgm:prSet phldrT="[Text]"/>
      <dgm:spPr/>
      <dgm:t>
        <a:bodyPr/>
        <a:lstStyle/>
        <a:p>
          <a:r>
            <a:rPr lang="sv-SE" dirty="0" smtClean="0"/>
            <a:t>BLOCK 1</a:t>
          </a:r>
          <a:endParaRPr lang="sv-SE" dirty="0"/>
        </a:p>
      </dgm:t>
    </dgm:pt>
    <dgm:pt modelId="{DFDF0A37-5AD2-4DE0-917A-2A565EB8DF3D}" type="parTrans" cxnId="{8EA85FF4-3A40-4A34-8788-282F097739BF}">
      <dgm:prSet/>
      <dgm:spPr/>
      <dgm:t>
        <a:bodyPr/>
        <a:lstStyle/>
        <a:p>
          <a:endParaRPr lang="sv-SE"/>
        </a:p>
      </dgm:t>
    </dgm:pt>
    <dgm:pt modelId="{CBBAD9D6-D735-4796-AA26-03E4C578EB35}" type="sibTrans" cxnId="{8EA85FF4-3A40-4A34-8788-282F097739BF}">
      <dgm:prSet/>
      <dgm:spPr/>
      <dgm:t>
        <a:bodyPr/>
        <a:lstStyle/>
        <a:p>
          <a:endParaRPr lang="sv-SE"/>
        </a:p>
      </dgm:t>
    </dgm:pt>
    <dgm:pt modelId="{7F072486-92C5-431A-A593-765D5ACD8CD3}">
      <dgm:prSet phldrT="[Text]"/>
      <dgm:spPr/>
      <dgm:t>
        <a:bodyPr/>
        <a:lstStyle/>
        <a:p>
          <a:r>
            <a:rPr lang="sv-SE" b="1" dirty="0" smtClean="0"/>
            <a:t>Insatser</a:t>
          </a:r>
          <a:r>
            <a:rPr lang="sv-SE" dirty="0" smtClean="0"/>
            <a:t> som pågår och som utvecklas</a:t>
          </a:r>
          <a:endParaRPr lang="sv-SE" dirty="0"/>
        </a:p>
      </dgm:t>
    </dgm:pt>
    <dgm:pt modelId="{89AC1AAB-10DA-4B5A-81E1-8FED05F1DEBC}" type="parTrans" cxnId="{3B1EE79B-2053-43F4-93FB-202803C84A14}">
      <dgm:prSet/>
      <dgm:spPr/>
      <dgm:t>
        <a:bodyPr/>
        <a:lstStyle/>
        <a:p>
          <a:endParaRPr lang="sv-SE"/>
        </a:p>
      </dgm:t>
    </dgm:pt>
    <dgm:pt modelId="{10CB5D7A-B2A0-4CCD-9093-7866D77D5E04}" type="sibTrans" cxnId="{3B1EE79B-2053-43F4-93FB-202803C84A14}">
      <dgm:prSet/>
      <dgm:spPr/>
      <dgm:t>
        <a:bodyPr/>
        <a:lstStyle/>
        <a:p>
          <a:endParaRPr lang="sv-SE"/>
        </a:p>
      </dgm:t>
    </dgm:pt>
    <dgm:pt modelId="{9882EDA8-7455-49D1-B21F-0E587DA9C003}">
      <dgm:prSet phldrT="[Text]"/>
      <dgm:spPr/>
      <dgm:t>
        <a:bodyPr/>
        <a:lstStyle/>
        <a:p>
          <a:r>
            <a:rPr lang="sv-SE" dirty="0" smtClean="0"/>
            <a:t>BLOCK 2</a:t>
          </a:r>
          <a:endParaRPr lang="sv-SE" dirty="0"/>
        </a:p>
      </dgm:t>
    </dgm:pt>
    <dgm:pt modelId="{E8723272-CCC3-4800-9939-A6B0E2CD006E}" type="parTrans" cxnId="{084FEDD9-5F95-4931-85C8-B52BB9B15820}">
      <dgm:prSet/>
      <dgm:spPr/>
      <dgm:t>
        <a:bodyPr/>
        <a:lstStyle/>
        <a:p>
          <a:endParaRPr lang="sv-SE"/>
        </a:p>
      </dgm:t>
    </dgm:pt>
    <dgm:pt modelId="{FACC6AD4-94D6-49D0-B0BC-B6A77EAC7F42}" type="sibTrans" cxnId="{084FEDD9-5F95-4931-85C8-B52BB9B15820}">
      <dgm:prSet/>
      <dgm:spPr/>
      <dgm:t>
        <a:bodyPr/>
        <a:lstStyle/>
        <a:p>
          <a:endParaRPr lang="sv-SE"/>
        </a:p>
      </dgm:t>
    </dgm:pt>
    <dgm:pt modelId="{7B9E75AD-AED5-4C89-B3FF-8393BE24A614}">
      <dgm:prSet phldrT="[Text]"/>
      <dgm:spPr/>
      <dgm:t>
        <a:bodyPr/>
        <a:lstStyle/>
        <a:p>
          <a:r>
            <a:rPr lang="sv-SE" b="1" dirty="0" smtClean="0"/>
            <a:t>Analys</a:t>
          </a:r>
          <a:r>
            <a:rPr lang="sv-SE" dirty="0" smtClean="0"/>
            <a:t> av omvärlden och Dalarna</a:t>
          </a:r>
          <a:endParaRPr lang="sv-SE" dirty="0"/>
        </a:p>
      </dgm:t>
    </dgm:pt>
    <dgm:pt modelId="{01C0A85A-0C5D-470A-B67C-D747BAE575FB}" type="parTrans" cxnId="{B7B1B8AA-0564-47AE-BB21-C78122EBD039}">
      <dgm:prSet/>
      <dgm:spPr/>
      <dgm:t>
        <a:bodyPr/>
        <a:lstStyle/>
        <a:p>
          <a:endParaRPr lang="sv-SE"/>
        </a:p>
      </dgm:t>
    </dgm:pt>
    <dgm:pt modelId="{ACE4C88A-F229-4FDD-A82B-9052985722DC}" type="sibTrans" cxnId="{B7B1B8AA-0564-47AE-BB21-C78122EBD039}">
      <dgm:prSet/>
      <dgm:spPr/>
      <dgm:t>
        <a:bodyPr/>
        <a:lstStyle/>
        <a:p>
          <a:endParaRPr lang="sv-SE"/>
        </a:p>
      </dgm:t>
    </dgm:pt>
    <dgm:pt modelId="{5E818FF1-A16B-4472-BFC6-4C2B4C2C6955}">
      <dgm:prSet phldrT="[Text]"/>
      <dgm:spPr/>
      <dgm:t>
        <a:bodyPr/>
        <a:lstStyle/>
        <a:p>
          <a:r>
            <a:rPr lang="sv-SE" dirty="0" smtClean="0"/>
            <a:t>BLOCK 3</a:t>
          </a:r>
          <a:endParaRPr lang="sv-SE" dirty="0"/>
        </a:p>
      </dgm:t>
    </dgm:pt>
    <dgm:pt modelId="{C4FAE0B0-30BD-432C-9B1A-56758B850A53}" type="parTrans" cxnId="{C3638352-E923-40C5-B2A8-4013D7E0B330}">
      <dgm:prSet/>
      <dgm:spPr/>
      <dgm:t>
        <a:bodyPr/>
        <a:lstStyle/>
        <a:p>
          <a:endParaRPr lang="sv-SE"/>
        </a:p>
      </dgm:t>
    </dgm:pt>
    <dgm:pt modelId="{A3B1467A-E294-4673-82CA-D08C92467E28}" type="sibTrans" cxnId="{C3638352-E923-40C5-B2A8-4013D7E0B330}">
      <dgm:prSet/>
      <dgm:spPr/>
      <dgm:t>
        <a:bodyPr/>
        <a:lstStyle/>
        <a:p>
          <a:endParaRPr lang="sv-SE"/>
        </a:p>
      </dgm:t>
    </dgm:pt>
    <dgm:pt modelId="{60896554-8944-49DC-AD82-0F22C85E630D}">
      <dgm:prSet phldrT="[Text]"/>
      <dgm:spPr/>
      <dgm:t>
        <a:bodyPr/>
        <a:lstStyle/>
        <a:p>
          <a:r>
            <a:rPr lang="sv-SE" b="1" dirty="0" smtClean="0"/>
            <a:t>Framtiden</a:t>
          </a:r>
          <a:r>
            <a:rPr lang="sv-SE" dirty="0" smtClean="0"/>
            <a:t> – Målbild och färdplan - strategin</a:t>
          </a:r>
          <a:endParaRPr lang="sv-SE" dirty="0"/>
        </a:p>
      </dgm:t>
    </dgm:pt>
    <dgm:pt modelId="{A32620F3-0E1B-4ED9-97D2-197321549379}" type="parTrans" cxnId="{7C3DB5EC-FF01-4AE7-8DAC-DA2B2DCE3488}">
      <dgm:prSet/>
      <dgm:spPr/>
      <dgm:t>
        <a:bodyPr/>
        <a:lstStyle/>
        <a:p>
          <a:endParaRPr lang="sv-SE"/>
        </a:p>
      </dgm:t>
    </dgm:pt>
    <dgm:pt modelId="{92E6211F-CADF-4892-A1D6-9A6558FE3916}" type="sibTrans" cxnId="{7C3DB5EC-FF01-4AE7-8DAC-DA2B2DCE3488}">
      <dgm:prSet/>
      <dgm:spPr/>
      <dgm:t>
        <a:bodyPr/>
        <a:lstStyle/>
        <a:p>
          <a:endParaRPr lang="sv-SE"/>
        </a:p>
      </dgm:t>
    </dgm:pt>
    <dgm:pt modelId="{29C1C823-70A3-478A-9D83-B23E17BF4700}" type="pres">
      <dgm:prSet presAssocID="{01A4F16E-FD5A-4693-A3CE-1A374951E348}" presName="Name0" presStyleCnt="0">
        <dgm:presLayoutVars>
          <dgm:chMax/>
          <dgm:chPref/>
          <dgm:dir/>
          <dgm:animLvl val="lvl"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022A5F23-D923-4B49-BDE7-24442315B03A}" type="pres">
      <dgm:prSet presAssocID="{63289FCD-FF64-4049-A9E7-AB99F809CAFD}" presName="composite" presStyleCnt="0"/>
      <dgm:spPr/>
    </dgm:pt>
    <dgm:pt modelId="{279C6C70-28B7-449D-8AD7-B00F34D64457}" type="pres">
      <dgm:prSet presAssocID="{63289FCD-FF64-4049-A9E7-AB99F809CAFD}" presName="Image" presStyleLbl="alignNode1" presStyleIdx="0" presStyleCnt="3"/>
      <dgm:spPr>
        <a:solidFill>
          <a:schemeClr val="accent5">
            <a:lumMod val="75000"/>
          </a:schemeClr>
        </a:solidFill>
      </dgm:spPr>
    </dgm:pt>
    <dgm:pt modelId="{18F7BF96-72BE-44AC-A322-485D575201F9}" type="pres">
      <dgm:prSet presAssocID="{63289FCD-FF64-4049-A9E7-AB99F809CAFD}" presName="Accent" presStyleLbl="parChTrans1D1" presStyleIdx="0" presStyleCnt="3"/>
      <dgm:spPr/>
    </dgm:pt>
    <dgm:pt modelId="{21EB446C-3D99-4E78-8DE7-CAF01B0BFED3}" type="pres">
      <dgm:prSet presAssocID="{63289FCD-FF64-4049-A9E7-AB99F809CAFD}" presName="Paren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3F2FBE50-7641-45F8-A157-F2C4911DEE5E}" type="pres">
      <dgm:prSet presAssocID="{CBBAD9D6-D735-4796-AA26-03E4C578EB35}" presName="sibTrans" presStyleCnt="0"/>
      <dgm:spPr/>
    </dgm:pt>
    <dgm:pt modelId="{76642AA0-4A7E-4BF2-8EAD-FBEC3EC5866B}" type="pres">
      <dgm:prSet presAssocID="{9882EDA8-7455-49D1-B21F-0E587DA9C003}" presName="composite" presStyleCnt="0"/>
      <dgm:spPr/>
    </dgm:pt>
    <dgm:pt modelId="{FC46ACB4-D60E-4338-AB05-D657118BB56E}" type="pres">
      <dgm:prSet presAssocID="{9882EDA8-7455-49D1-B21F-0E587DA9C003}" presName="Image" presStyleLbl="alignNode1" presStyleIdx="1" presStyleCnt="3"/>
      <dgm:spPr>
        <a:solidFill>
          <a:schemeClr val="accent3">
            <a:lumMod val="60000"/>
            <a:lumOff val="40000"/>
          </a:schemeClr>
        </a:solidFill>
      </dgm:spPr>
    </dgm:pt>
    <dgm:pt modelId="{2FA5F6F0-C980-4277-8EB5-D43C4D733FF2}" type="pres">
      <dgm:prSet presAssocID="{9882EDA8-7455-49D1-B21F-0E587DA9C003}" presName="Accent" presStyleLbl="parChTrans1D1" presStyleIdx="1" presStyleCnt="3"/>
      <dgm:spPr/>
    </dgm:pt>
    <dgm:pt modelId="{A88433D3-8B8E-4594-B2F0-498708DC7EEB}" type="pres">
      <dgm:prSet presAssocID="{9882EDA8-7455-49D1-B21F-0E587DA9C003}" presName="Paren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7398C288-633F-443D-981A-7E1AC7267E7D}" type="pres">
      <dgm:prSet presAssocID="{FACC6AD4-94D6-49D0-B0BC-B6A77EAC7F42}" presName="sibTrans" presStyleCnt="0"/>
      <dgm:spPr/>
    </dgm:pt>
    <dgm:pt modelId="{EE148575-03D3-4625-A44D-8742A1EF27FD}" type="pres">
      <dgm:prSet presAssocID="{5E818FF1-A16B-4472-BFC6-4C2B4C2C6955}" presName="composite" presStyleCnt="0"/>
      <dgm:spPr/>
    </dgm:pt>
    <dgm:pt modelId="{03C7CD20-94F3-49BF-B3B4-6E034CE83FCD}" type="pres">
      <dgm:prSet presAssocID="{5E818FF1-A16B-4472-BFC6-4C2B4C2C6955}" presName="Image" presStyleLbl="alignNode1" presStyleIdx="2" presStyleCnt="3"/>
      <dgm:spPr>
        <a:solidFill>
          <a:schemeClr val="tx2">
            <a:lumMod val="40000"/>
            <a:lumOff val="60000"/>
          </a:schemeClr>
        </a:solidFill>
      </dgm:spPr>
    </dgm:pt>
    <dgm:pt modelId="{6873F1B5-C4F6-42AA-B042-3248C08397C5}" type="pres">
      <dgm:prSet presAssocID="{5E818FF1-A16B-4472-BFC6-4C2B4C2C6955}" presName="Accent" presStyleLbl="parChTrans1D1" presStyleIdx="2" presStyleCnt="3"/>
      <dgm:spPr/>
    </dgm:pt>
    <dgm:pt modelId="{D007016B-2776-44ED-9E4F-365788059B7D}" type="pres">
      <dgm:prSet presAssocID="{5E818FF1-A16B-4472-BFC6-4C2B4C2C6955}" presName="Paren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A5D178DD-5E67-4C33-8F01-91C7408B26D9}" type="presOf" srcId="{7F072486-92C5-431A-A593-765D5ACD8CD3}" destId="{21EB446C-3D99-4E78-8DE7-CAF01B0BFED3}" srcOrd="0" destOrd="1" presId="urn:microsoft.com/office/officeart/2008/layout/PictureLineup"/>
    <dgm:cxn modelId="{AC1B0C3F-2947-46C5-8978-7EB8827F732B}" type="presOf" srcId="{9882EDA8-7455-49D1-B21F-0E587DA9C003}" destId="{A88433D3-8B8E-4594-B2F0-498708DC7EEB}" srcOrd="0" destOrd="0" presId="urn:microsoft.com/office/officeart/2008/layout/PictureLineup"/>
    <dgm:cxn modelId="{7443E10A-0C64-4A4C-B63F-902E00AC8189}" type="presOf" srcId="{60896554-8944-49DC-AD82-0F22C85E630D}" destId="{D007016B-2776-44ED-9E4F-365788059B7D}" srcOrd="0" destOrd="1" presId="urn:microsoft.com/office/officeart/2008/layout/PictureLineup"/>
    <dgm:cxn modelId="{8EA85FF4-3A40-4A34-8788-282F097739BF}" srcId="{01A4F16E-FD5A-4693-A3CE-1A374951E348}" destId="{63289FCD-FF64-4049-A9E7-AB99F809CAFD}" srcOrd="0" destOrd="0" parTransId="{DFDF0A37-5AD2-4DE0-917A-2A565EB8DF3D}" sibTransId="{CBBAD9D6-D735-4796-AA26-03E4C578EB35}"/>
    <dgm:cxn modelId="{D97C1919-F02C-43AF-9AEE-F5EB557751BA}" type="presOf" srcId="{7B9E75AD-AED5-4C89-B3FF-8393BE24A614}" destId="{A88433D3-8B8E-4594-B2F0-498708DC7EEB}" srcOrd="0" destOrd="1" presId="urn:microsoft.com/office/officeart/2008/layout/PictureLineup"/>
    <dgm:cxn modelId="{7C3DB5EC-FF01-4AE7-8DAC-DA2B2DCE3488}" srcId="{5E818FF1-A16B-4472-BFC6-4C2B4C2C6955}" destId="{60896554-8944-49DC-AD82-0F22C85E630D}" srcOrd="0" destOrd="0" parTransId="{A32620F3-0E1B-4ED9-97D2-197321549379}" sibTransId="{92E6211F-CADF-4892-A1D6-9A6558FE3916}"/>
    <dgm:cxn modelId="{3B1EE79B-2053-43F4-93FB-202803C84A14}" srcId="{63289FCD-FF64-4049-A9E7-AB99F809CAFD}" destId="{7F072486-92C5-431A-A593-765D5ACD8CD3}" srcOrd="0" destOrd="0" parTransId="{89AC1AAB-10DA-4B5A-81E1-8FED05F1DEBC}" sibTransId="{10CB5D7A-B2A0-4CCD-9093-7866D77D5E04}"/>
    <dgm:cxn modelId="{C3638352-E923-40C5-B2A8-4013D7E0B330}" srcId="{01A4F16E-FD5A-4693-A3CE-1A374951E348}" destId="{5E818FF1-A16B-4472-BFC6-4C2B4C2C6955}" srcOrd="2" destOrd="0" parTransId="{C4FAE0B0-30BD-432C-9B1A-56758B850A53}" sibTransId="{A3B1467A-E294-4673-82CA-D08C92467E28}"/>
    <dgm:cxn modelId="{347AC3B3-30A9-403C-8B7D-4E990E5BE36C}" type="presOf" srcId="{63289FCD-FF64-4049-A9E7-AB99F809CAFD}" destId="{21EB446C-3D99-4E78-8DE7-CAF01B0BFED3}" srcOrd="0" destOrd="0" presId="urn:microsoft.com/office/officeart/2008/layout/PictureLineup"/>
    <dgm:cxn modelId="{B7B1B8AA-0564-47AE-BB21-C78122EBD039}" srcId="{9882EDA8-7455-49D1-B21F-0E587DA9C003}" destId="{7B9E75AD-AED5-4C89-B3FF-8393BE24A614}" srcOrd="0" destOrd="0" parTransId="{01C0A85A-0C5D-470A-B67C-D747BAE575FB}" sibTransId="{ACE4C88A-F229-4FDD-A82B-9052985722DC}"/>
    <dgm:cxn modelId="{D93CECF1-396B-4F94-85E3-7BE7DB7F4A75}" type="presOf" srcId="{01A4F16E-FD5A-4693-A3CE-1A374951E348}" destId="{29C1C823-70A3-478A-9D83-B23E17BF4700}" srcOrd="0" destOrd="0" presId="urn:microsoft.com/office/officeart/2008/layout/PictureLineup"/>
    <dgm:cxn modelId="{084FEDD9-5F95-4931-85C8-B52BB9B15820}" srcId="{01A4F16E-FD5A-4693-A3CE-1A374951E348}" destId="{9882EDA8-7455-49D1-B21F-0E587DA9C003}" srcOrd="1" destOrd="0" parTransId="{E8723272-CCC3-4800-9939-A6B0E2CD006E}" sibTransId="{FACC6AD4-94D6-49D0-B0BC-B6A77EAC7F42}"/>
    <dgm:cxn modelId="{DB38F2F5-65A5-4603-9A25-16C0FB016199}" type="presOf" srcId="{5E818FF1-A16B-4472-BFC6-4C2B4C2C6955}" destId="{D007016B-2776-44ED-9E4F-365788059B7D}" srcOrd="0" destOrd="0" presId="urn:microsoft.com/office/officeart/2008/layout/PictureLineup"/>
    <dgm:cxn modelId="{D6F78A0E-81E9-4073-B972-B74DC1E06983}" type="presParOf" srcId="{29C1C823-70A3-478A-9D83-B23E17BF4700}" destId="{022A5F23-D923-4B49-BDE7-24442315B03A}" srcOrd="0" destOrd="0" presId="urn:microsoft.com/office/officeart/2008/layout/PictureLineup"/>
    <dgm:cxn modelId="{400D11EF-41A0-4430-84F8-D89BBE0BCFBD}" type="presParOf" srcId="{022A5F23-D923-4B49-BDE7-24442315B03A}" destId="{279C6C70-28B7-449D-8AD7-B00F34D64457}" srcOrd="0" destOrd="0" presId="urn:microsoft.com/office/officeart/2008/layout/PictureLineup"/>
    <dgm:cxn modelId="{41915374-1126-4A8E-9A1F-F3F6CBA04351}" type="presParOf" srcId="{022A5F23-D923-4B49-BDE7-24442315B03A}" destId="{18F7BF96-72BE-44AC-A322-485D575201F9}" srcOrd="1" destOrd="0" presId="urn:microsoft.com/office/officeart/2008/layout/PictureLineup"/>
    <dgm:cxn modelId="{4604DB5B-30B1-4E95-86E0-ED23A3F875DA}" type="presParOf" srcId="{022A5F23-D923-4B49-BDE7-24442315B03A}" destId="{21EB446C-3D99-4E78-8DE7-CAF01B0BFED3}" srcOrd="2" destOrd="0" presId="urn:microsoft.com/office/officeart/2008/layout/PictureLineup"/>
    <dgm:cxn modelId="{E2689E06-4E0D-44B1-9D7F-2F0793034F88}" type="presParOf" srcId="{29C1C823-70A3-478A-9D83-B23E17BF4700}" destId="{3F2FBE50-7641-45F8-A157-F2C4911DEE5E}" srcOrd="1" destOrd="0" presId="urn:microsoft.com/office/officeart/2008/layout/PictureLineup"/>
    <dgm:cxn modelId="{1DB59929-704C-49A1-A8E4-08EC5EA3D226}" type="presParOf" srcId="{29C1C823-70A3-478A-9D83-B23E17BF4700}" destId="{76642AA0-4A7E-4BF2-8EAD-FBEC3EC5866B}" srcOrd="2" destOrd="0" presId="urn:microsoft.com/office/officeart/2008/layout/PictureLineup"/>
    <dgm:cxn modelId="{F1017095-EDA6-4696-9C63-7F46C41F9E56}" type="presParOf" srcId="{76642AA0-4A7E-4BF2-8EAD-FBEC3EC5866B}" destId="{FC46ACB4-D60E-4338-AB05-D657118BB56E}" srcOrd="0" destOrd="0" presId="urn:microsoft.com/office/officeart/2008/layout/PictureLineup"/>
    <dgm:cxn modelId="{3221A261-A6FD-450A-93E1-E442C8265B06}" type="presParOf" srcId="{76642AA0-4A7E-4BF2-8EAD-FBEC3EC5866B}" destId="{2FA5F6F0-C980-4277-8EB5-D43C4D733FF2}" srcOrd="1" destOrd="0" presId="urn:microsoft.com/office/officeart/2008/layout/PictureLineup"/>
    <dgm:cxn modelId="{BBDDA0B1-B4EE-4624-BC6C-6FF7F20A2313}" type="presParOf" srcId="{76642AA0-4A7E-4BF2-8EAD-FBEC3EC5866B}" destId="{A88433D3-8B8E-4594-B2F0-498708DC7EEB}" srcOrd="2" destOrd="0" presId="urn:microsoft.com/office/officeart/2008/layout/PictureLineup"/>
    <dgm:cxn modelId="{DCF9D425-EDCB-4473-B1B7-856D8EE5FE00}" type="presParOf" srcId="{29C1C823-70A3-478A-9D83-B23E17BF4700}" destId="{7398C288-633F-443D-981A-7E1AC7267E7D}" srcOrd="3" destOrd="0" presId="urn:microsoft.com/office/officeart/2008/layout/PictureLineup"/>
    <dgm:cxn modelId="{CFF65ED2-494F-465F-BD79-52552F6BF736}" type="presParOf" srcId="{29C1C823-70A3-478A-9D83-B23E17BF4700}" destId="{EE148575-03D3-4625-A44D-8742A1EF27FD}" srcOrd="4" destOrd="0" presId="urn:microsoft.com/office/officeart/2008/layout/PictureLineup"/>
    <dgm:cxn modelId="{4D5A3F55-6850-43DB-897D-021AE88CE70F}" type="presParOf" srcId="{EE148575-03D3-4625-A44D-8742A1EF27FD}" destId="{03C7CD20-94F3-49BF-B3B4-6E034CE83FCD}" srcOrd="0" destOrd="0" presId="urn:microsoft.com/office/officeart/2008/layout/PictureLineup"/>
    <dgm:cxn modelId="{D6489907-4360-4E5C-81FE-2C2462974B23}" type="presParOf" srcId="{EE148575-03D3-4625-A44D-8742A1EF27FD}" destId="{6873F1B5-C4F6-42AA-B042-3248C08397C5}" srcOrd="1" destOrd="0" presId="urn:microsoft.com/office/officeart/2008/layout/PictureLineup"/>
    <dgm:cxn modelId="{2ECEB49F-0F47-43B8-BECD-6C5BA7FDD9D1}" type="presParOf" srcId="{EE148575-03D3-4625-A44D-8742A1EF27FD}" destId="{D007016B-2776-44ED-9E4F-365788059B7D}" srcOrd="2" destOrd="0" presId="urn:microsoft.com/office/officeart/2008/layout/PictureLineup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9C6C70-28B7-449D-8AD7-B00F34D64457}">
      <dsp:nvSpPr>
        <dsp:cNvPr id="0" name=""/>
        <dsp:cNvSpPr/>
      </dsp:nvSpPr>
      <dsp:spPr>
        <a:xfrm>
          <a:off x="2420197" y="0"/>
          <a:ext cx="2175669" cy="2175669"/>
        </a:xfrm>
        <a:prstGeom prst="rect">
          <a:avLst/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F7BF96-72BE-44AC-A322-485D575201F9}">
      <dsp:nvSpPr>
        <dsp:cNvPr id="0" name=""/>
        <dsp:cNvSpPr/>
      </dsp:nvSpPr>
      <dsp:spPr>
        <a:xfrm>
          <a:off x="2420197" y="0"/>
          <a:ext cx="217" cy="4351338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EB446C-3D99-4E78-8DE7-CAF01B0BFED3}">
      <dsp:nvSpPr>
        <dsp:cNvPr id="0" name=""/>
        <dsp:cNvSpPr/>
      </dsp:nvSpPr>
      <dsp:spPr>
        <a:xfrm>
          <a:off x="2420197" y="2175669"/>
          <a:ext cx="2175669" cy="217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3100" kern="1200" dirty="0" smtClean="0"/>
            <a:t>BLOCK 1</a:t>
          </a:r>
          <a:endParaRPr lang="sv-SE" sz="31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2400" b="1" kern="1200" dirty="0" smtClean="0"/>
            <a:t>Insatser</a:t>
          </a:r>
          <a:r>
            <a:rPr lang="sv-SE" sz="2400" kern="1200" dirty="0" smtClean="0"/>
            <a:t> som pågår och som utvecklas</a:t>
          </a:r>
          <a:endParaRPr lang="sv-SE" sz="2400" kern="1200" dirty="0"/>
        </a:p>
      </dsp:txBody>
      <dsp:txXfrm>
        <a:off x="2420197" y="2175669"/>
        <a:ext cx="2175669" cy="2175669"/>
      </dsp:txXfrm>
    </dsp:sp>
    <dsp:sp modelId="{FC46ACB4-D60E-4338-AB05-D657118BB56E}">
      <dsp:nvSpPr>
        <dsp:cNvPr id="0" name=""/>
        <dsp:cNvSpPr/>
      </dsp:nvSpPr>
      <dsp:spPr>
        <a:xfrm>
          <a:off x="4597002" y="0"/>
          <a:ext cx="2175669" cy="2175669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A5F6F0-C980-4277-8EB5-D43C4D733FF2}">
      <dsp:nvSpPr>
        <dsp:cNvPr id="0" name=""/>
        <dsp:cNvSpPr/>
      </dsp:nvSpPr>
      <dsp:spPr>
        <a:xfrm>
          <a:off x="4597002" y="0"/>
          <a:ext cx="217" cy="4351338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8433D3-8B8E-4594-B2F0-498708DC7EEB}">
      <dsp:nvSpPr>
        <dsp:cNvPr id="0" name=""/>
        <dsp:cNvSpPr/>
      </dsp:nvSpPr>
      <dsp:spPr>
        <a:xfrm>
          <a:off x="4597002" y="2175669"/>
          <a:ext cx="2175669" cy="217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3100" kern="1200" dirty="0" smtClean="0"/>
            <a:t>BLOCK 2</a:t>
          </a:r>
          <a:endParaRPr lang="sv-SE" sz="31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2400" b="1" kern="1200" dirty="0" smtClean="0"/>
            <a:t>Analys</a:t>
          </a:r>
          <a:r>
            <a:rPr lang="sv-SE" sz="2400" kern="1200" dirty="0" smtClean="0"/>
            <a:t> av omvärlden och Dalarna</a:t>
          </a:r>
          <a:endParaRPr lang="sv-SE" sz="2400" kern="1200" dirty="0"/>
        </a:p>
      </dsp:txBody>
      <dsp:txXfrm>
        <a:off x="4597002" y="2175669"/>
        <a:ext cx="2175669" cy="2175669"/>
      </dsp:txXfrm>
    </dsp:sp>
    <dsp:sp modelId="{03C7CD20-94F3-49BF-B3B4-6E034CE83FCD}">
      <dsp:nvSpPr>
        <dsp:cNvPr id="0" name=""/>
        <dsp:cNvSpPr/>
      </dsp:nvSpPr>
      <dsp:spPr>
        <a:xfrm>
          <a:off x="6773808" y="0"/>
          <a:ext cx="2175669" cy="2175669"/>
        </a:xfrm>
        <a:prstGeom prst="rect">
          <a:avLst/>
        </a:prstGeom>
        <a:solidFill>
          <a:schemeClr val="tx2">
            <a:lumMod val="40000"/>
            <a:lumOff val="6000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73F1B5-C4F6-42AA-B042-3248C08397C5}">
      <dsp:nvSpPr>
        <dsp:cNvPr id="0" name=""/>
        <dsp:cNvSpPr/>
      </dsp:nvSpPr>
      <dsp:spPr>
        <a:xfrm>
          <a:off x="6773808" y="0"/>
          <a:ext cx="217" cy="4351338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07016B-2776-44ED-9E4F-365788059B7D}">
      <dsp:nvSpPr>
        <dsp:cNvPr id="0" name=""/>
        <dsp:cNvSpPr/>
      </dsp:nvSpPr>
      <dsp:spPr>
        <a:xfrm>
          <a:off x="6773808" y="2175669"/>
          <a:ext cx="2175669" cy="21756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3100" kern="1200" dirty="0" smtClean="0"/>
            <a:t>BLOCK 3</a:t>
          </a:r>
          <a:endParaRPr lang="sv-SE" sz="31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2400" b="1" kern="1200" dirty="0" smtClean="0"/>
            <a:t>Framtiden</a:t>
          </a:r>
          <a:r>
            <a:rPr lang="sv-SE" sz="2400" kern="1200" dirty="0" smtClean="0"/>
            <a:t> – Målbild och färdplan - strategin</a:t>
          </a:r>
          <a:endParaRPr lang="sv-SE" sz="2400" kern="1200" dirty="0"/>
        </a:p>
      </dsp:txBody>
      <dsp:txXfrm>
        <a:off x="6773808" y="2175669"/>
        <a:ext cx="2175669" cy="21756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PictureLineup">
  <dgm:title val=""/>
  <dgm:desc val=""/>
  <dgm:catLst>
    <dgm:cat type="picture" pri="19000"/>
    <dgm:cat type="pictureconvert" pri="19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  <dgm:cxn modelId="70" srcId="0" destId="40" srcOrd="3" destOrd="0"/>
        <dgm:cxn modelId="42" srcId="30" destId="41" srcOrd="0" destOrd="0"/>
      </dgm:cxnLst>
      <dgm:bg/>
      <dgm:whole/>
    </dgm:dataModel>
  </dgm:clrData>
  <dgm:layoutNode name="Name0">
    <dgm:varLst>
      <dgm:chMax/>
      <dgm:chPref/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 val="65"/>
      <dgm:constr type="primFontSz" for="des" forName="Parent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"/>
      <dgm:constr type="w" for="ch" forName="sibTrans" refType="w" refFor="ch" refForName="composite" op="equ" fact="0.000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0.5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h" fact="0.5"/>
              <dgm:constr type="h" for="ch" forName="Image" refType="w"/>
              <dgm:constr type="l" for="ch" forName="Accent" refType="w" fact="0"/>
              <dgm:constr type="t" for="ch" forName="Accent" refType="h" fact="0"/>
              <dgm:constr type="w" for="ch" forName="Accent" refType="w" fact="0.0001"/>
              <dgm:constr type="h" for="ch" forName="Accent" refType="h"/>
              <dgm:constr type="l" for="ch" forName="Parent" refType="w" fact="0"/>
              <dgm:constr type="t" for="ch" forName="Parent" refType="h" fact="0.5"/>
              <dgm:constr type="w" for="ch" forName="Parent" refType="w"/>
            </dgm:constrLst>
          </dgm:if>
          <dgm:else name="Name6">
            <dgm:constrLst>
              <dgm:constr type="l" for="ch" forName="Image" refType="w" fact="0"/>
              <dgm:constr type="t" for="ch" forName="Image" refType="h" fact="0"/>
              <dgm:constr type="w" for="ch" forName="Image" refType="h" fact="0.5"/>
              <dgm:constr type="h" for="ch" forName="Image" refType="w"/>
              <dgm:constr type="r" for="ch" forName="Accent" refType="w"/>
              <dgm:constr type="t" for="ch" forName="Accent" refType="h" fact="0"/>
              <dgm:constr type="w" for="ch" forName="Accent" refType="w" fact="0.0001"/>
              <dgm:constr type="h" for="ch" forName="Accent" refType="h"/>
              <dgm:constr type="l" for="ch" forName="Parent" refType="w" fact="0"/>
              <dgm:constr type="t" for="ch" forName="Parent" refType="h" fact="0.5"/>
              <dgm:constr type="w" for="ch" forName="Parent" refType="w"/>
            </dgm:constrLst>
          </dgm:else>
        </dgm:choose>
        <dgm:layoutNode name="Image" styleLbl="alig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Accent" styleLbl="parChTrans1D1">
          <dgm:alg type="sp"/>
          <dgm:shape xmlns:r="http://schemas.openxmlformats.org/officeDocument/2006/relationships" type="line" r:blip="">
            <dgm:adjLst/>
          </dgm:shape>
          <dgm:presOf/>
        </dgm:layoutNode>
        <dgm:layoutNode name="Paren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278FD9-274F-45DD-8681-13E82509E9F5}" type="datetimeFigureOut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2021-04-15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D47A8-29E2-4799-924A-9047124D4761}" type="slidenum">
              <a:rPr lang="sv-SE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0403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DE94DB4-BC2A-49E2-AD0D-3F1E0B6714A7}" type="datetimeFigureOut">
              <a:rPr lang="sv-SE" smtClean="0"/>
              <a:pPr/>
              <a:t>2021-04-15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F33D500-1297-4EDE-B9F8-A261B42E5E11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09042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1632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23336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33D500-1297-4EDE-B9F8-A261B42E5E11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688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410701"/>
            <a:ext cx="9144000" cy="3241878"/>
          </a:xfrm>
        </p:spPr>
        <p:txBody>
          <a:bodyPr anchor="b"/>
          <a:lstStyle>
            <a:lvl1pPr algn="ctr">
              <a:defRPr sz="6000" b="1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838575"/>
            <a:ext cx="9144000" cy="17906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 dirty="0" smtClean="0"/>
          </a:p>
        </p:txBody>
      </p:sp>
      <p:cxnSp>
        <p:nvCxnSpPr>
          <p:cNvPr id="13" name="Rak 12"/>
          <p:cNvCxnSpPr/>
          <p:nvPr userDrawn="1"/>
        </p:nvCxnSpPr>
        <p:spPr>
          <a:xfrm>
            <a:off x="1524000" y="3710861"/>
            <a:ext cx="9144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5307" y="390071"/>
            <a:ext cx="1016146" cy="969723"/>
          </a:xfrm>
          <a:prstGeom prst="rect">
            <a:avLst/>
          </a:prstGeom>
        </p:spPr>
      </p:pic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FC5DA319-72F1-4F70-9BE7-0CBB4F12E5D2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tx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01785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 userDrawn="1"/>
        </p:nvSpPr>
        <p:spPr>
          <a:xfrm>
            <a:off x="1" y="6356351"/>
            <a:ext cx="12192000" cy="50164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6"/>
            <a:ext cx="10619402" cy="1210581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825625"/>
            <a:ext cx="11370906" cy="4351337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A36EF070-D4A1-4BBC-95E2-C540A084EC01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4" name="Rektangel 13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237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09738"/>
            <a:ext cx="11358206" cy="2852737"/>
          </a:xfrm>
        </p:spPr>
        <p:txBody>
          <a:bodyPr anchor="b"/>
          <a:lstStyle>
            <a:lvl1pPr>
              <a:defRPr sz="60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7" y="4589463"/>
            <a:ext cx="11358206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775DD86-983D-4097-A028-87EAC6BF841B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7" name="Bildobjekt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05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03074" cy="1206500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10547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09253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21684484-201B-44CD-9746-00FED4EFCD5B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771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365125"/>
            <a:ext cx="10619402" cy="1235075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10548" y="1690687"/>
            <a:ext cx="5587028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10548" y="2505075"/>
            <a:ext cx="558702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90687"/>
            <a:ext cx="5609252" cy="8143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09253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14" name="Rektangel 13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33C59008-A271-48C6-B77D-A5EBCC61C08A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16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7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3" name="Rektangel 12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20" name="Bildobjekt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49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65126"/>
            <a:ext cx="10611239" cy="1216024"/>
          </a:xfrm>
        </p:spPr>
        <p:txBody>
          <a:bodyPr/>
          <a:lstStyle>
            <a:lvl1pPr>
              <a:defRPr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10" name="Rektangel 9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D0905C11-AE40-4DD3-B577-1575C80BAAED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Rektangel 8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6" name="Bildobjekt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3998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 userDrawn="1"/>
        </p:nvSpPr>
        <p:spPr>
          <a:xfrm>
            <a:off x="1" y="6356350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B4152674-6AB9-4668-8AED-4226128661A6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ektangel 7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5" name="Bildobjekt 1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062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1085851"/>
            <a:ext cx="5675312" cy="5019674"/>
          </a:xfrm>
        </p:spPr>
        <p:txBody>
          <a:bodyPr/>
          <a:lstStyle>
            <a:lvl1pPr>
              <a:defRPr sz="3200" b="1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1"/>
            <a:ext cx="4361478" cy="404812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6401B1E7-2B4C-4E93-9B83-9D444BAB3785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8354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457200"/>
            <a:ext cx="4361478" cy="1600200"/>
          </a:xfrm>
        </p:spPr>
        <p:txBody>
          <a:bodyPr anchor="b"/>
          <a:lstStyle>
            <a:lvl1pPr>
              <a:defRPr sz="3200" b="1">
                <a:solidFill>
                  <a:schemeClr val="tx2"/>
                </a:solidFill>
              </a:defRPr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1085850"/>
            <a:ext cx="5658984" cy="5029200"/>
          </a:xfrm>
        </p:spPr>
        <p:txBody>
          <a:bodyPr/>
          <a:lstStyle>
            <a:lvl1pPr marL="0" indent="0">
              <a:buNone/>
              <a:defRPr sz="3200" b="1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10548" y="2057400"/>
            <a:ext cx="4361478" cy="405023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12" name="Rektangel 11"/>
          <p:cNvSpPr/>
          <p:nvPr userDrawn="1"/>
        </p:nvSpPr>
        <p:spPr>
          <a:xfrm>
            <a:off x="1" y="6356351"/>
            <a:ext cx="12192000" cy="50165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410547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7037B5D3-587F-424B-B03D-31C4263C7226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3579845" y="6356350"/>
            <a:ext cx="503231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15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9038253" y="6356350"/>
            <a:ext cx="2743200" cy="492876"/>
          </a:xfrm>
        </p:spPr>
        <p:txBody>
          <a:bodyPr/>
          <a:lstStyle>
            <a:lvl1pPr>
              <a:defRPr sz="1050">
                <a:solidFill>
                  <a:schemeClr val="bg1"/>
                </a:solidFill>
              </a:defRPr>
            </a:lvl1pPr>
          </a:lstStyle>
          <a:p>
            <a:fld id="{130DDE8C-17E0-4539-9C15-C1E9D231907F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1" name="Rektangel 10"/>
          <p:cNvSpPr/>
          <p:nvPr userDrawn="1"/>
        </p:nvSpPr>
        <p:spPr>
          <a:xfrm>
            <a:off x="11133574" y="365125"/>
            <a:ext cx="1058427" cy="75526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v-SE"/>
          </a:p>
        </p:txBody>
      </p:sp>
      <p:pic>
        <p:nvPicPr>
          <p:cNvPr id="18" name="Bildobjekt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7411" y="478140"/>
            <a:ext cx="544042" cy="51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073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FF4FD-A897-495D-BDCD-BC1A3ECAF875}" type="datetime1">
              <a:rPr lang="sv-SE" smtClean="0"/>
              <a:t>2021-04-15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DDE8C-17E0-4539-9C15-C1E9D23190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6920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skr.se/skr/tjanster/evenemang/hittaevenemang/kalenderhandelser/ledarskapsprogramnaravardfortjanstepersoner.52182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Vad händer hos Styrgrupp </a:t>
            </a:r>
            <a:br>
              <a:rPr lang="sv-SE" dirty="0" smtClean="0"/>
            </a:br>
            <a:r>
              <a:rPr lang="sv-SE" dirty="0" smtClean="0"/>
              <a:t>God och Nära vård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 dirty="0" smtClean="0"/>
          </a:p>
          <a:p>
            <a:r>
              <a:rPr lang="sv-SE" dirty="0" smtClean="0"/>
              <a:t>Rapport 210416 av Ewa Welén och Pernilla Andersson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88373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435656"/>
            <a:ext cx="10619402" cy="1210581"/>
          </a:xfrm>
        </p:spPr>
        <p:txBody>
          <a:bodyPr>
            <a:normAutofit fontScale="90000"/>
          </a:bodyPr>
          <a:lstStyle/>
          <a:p>
            <a:pPr algn="ctr"/>
            <a:r>
              <a:rPr lang="sv-SE" dirty="0"/>
              <a:t>Nästa steg för att bidra till omställningen</a:t>
            </a:r>
            <a:br>
              <a:rPr lang="sv-SE" dirty="0"/>
            </a:br>
            <a:r>
              <a:rPr lang="sv-SE" dirty="0" smtClean="0"/>
              <a:t>- </a:t>
            </a:r>
            <a:r>
              <a:rPr lang="sv-SE" dirty="0" err="1" smtClean="0"/>
              <a:t>menti</a:t>
            </a:r>
            <a:r>
              <a:rPr lang="sv-SE" dirty="0" smtClean="0"/>
              <a:t>-ord från kick-off 12 feb 2021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991885"/>
            <a:ext cx="11370906" cy="4351337"/>
          </a:xfrm>
        </p:spPr>
        <p:txBody>
          <a:bodyPr>
            <a:normAutofit/>
          </a:bodyPr>
          <a:lstStyle/>
          <a:p>
            <a:pPr lvl="0"/>
            <a:r>
              <a:rPr lang="sv-SE" sz="2400" dirty="0"/>
              <a:t>Förankra, sprida information, kommunicera </a:t>
            </a:r>
            <a:r>
              <a:rPr lang="sv-SE" sz="2400" dirty="0" smtClean="0"/>
              <a:t>God och Nära vård </a:t>
            </a:r>
          </a:p>
          <a:p>
            <a:pPr lvl="0"/>
            <a:r>
              <a:rPr lang="sv-SE" sz="2400" dirty="0" smtClean="0"/>
              <a:t>Bidra till fortsatt utveckling av det goda samarbetet</a:t>
            </a:r>
            <a:endParaRPr lang="sv-SE" sz="2400" dirty="0"/>
          </a:p>
          <a:p>
            <a:pPr lvl="0"/>
            <a:r>
              <a:rPr lang="sv-SE" sz="2400" dirty="0"/>
              <a:t>Involvera medarbetarna</a:t>
            </a:r>
          </a:p>
          <a:p>
            <a:pPr lvl="0"/>
            <a:r>
              <a:rPr lang="sv-SE" sz="2400" dirty="0"/>
              <a:t>Skapa förutsättningar </a:t>
            </a:r>
            <a:r>
              <a:rPr lang="sv-SE" sz="2400" dirty="0" smtClean="0"/>
              <a:t>tillsammans med </a:t>
            </a:r>
            <a:r>
              <a:rPr lang="sv-SE" sz="2400" dirty="0"/>
              <a:t>Divisionscheferna.</a:t>
            </a:r>
          </a:p>
          <a:p>
            <a:pPr lvl="0"/>
            <a:r>
              <a:rPr lang="sv-SE" sz="2400" dirty="0"/>
              <a:t>Titta på goda exempel och lyfta </a:t>
            </a:r>
            <a:r>
              <a:rPr lang="sv-SE" sz="2400" dirty="0" smtClean="0"/>
              <a:t>dem – bygga vidare</a:t>
            </a:r>
          </a:p>
          <a:p>
            <a:pPr lvl="0"/>
            <a:r>
              <a:rPr lang="sv-SE" sz="2400" dirty="0" smtClean="0"/>
              <a:t>Gå från ord till handling</a:t>
            </a:r>
            <a:endParaRPr lang="sv-SE" sz="2400" dirty="0"/>
          </a:p>
          <a:p>
            <a:pPr lvl="0"/>
            <a:r>
              <a:rPr lang="sv-SE" sz="2400" dirty="0" smtClean="0"/>
              <a:t>Hålla i och hålla ut</a:t>
            </a:r>
          </a:p>
          <a:p>
            <a:pPr lvl="0"/>
            <a:r>
              <a:rPr lang="sv-SE" sz="2400" dirty="0" smtClean="0"/>
              <a:t>Med uthållighet, tålamod och respekt driva omställningen vidare</a:t>
            </a:r>
            <a:endParaRPr lang="sv-SE" sz="2400" dirty="0"/>
          </a:p>
          <a:p>
            <a:endParaRPr lang="sv-SE" sz="24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77323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381751"/>
            <a:ext cx="10619402" cy="1210581"/>
          </a:xfrm>
        </p:spPr>
        <p:txBody>
          <a:bodyPr>
            <a:normAutofit/>
          </a:bodyPr>
          <a:lstStyle/>
          <a:p>
            <a:pPr algn="ctr"/>
            <a:r>
              <a:rPr lang="sv-SE" sz="4000" dirty="0" smtClean="0"/>
              <a:t>BLOCK - Arbetet går framåt genom strategiskt arbete</a:t>
            </a:r>
            <a:endParaRPr lang="sv-SE" sz="4000" dirty="0"/>
          </a:p>
        </p:txBody>
      </p:sp>
      <p:graphicFrame>
        <p:nvGraphicFramePr>
          <p:cNvPr id="7" name="Platshållare för innehåll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7019492"/>
              </p:ext>
            </p:extLst>
          </p:nvPr>
        </p:nvGraphicFramePr>
        <p:xfrm>
          <a:off x="411163" y="1825625"/>
          <a:ext cx="11369675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3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82781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157942"/>
            <a:ext cx="10619402" cy="1417765"/>
          </a:xfrm>
        </p:spPr>
        <p:txBody>
          <a:bodyPr>
            <a:normAutofit fontScale="90000"/>
          </a:bodyPr>
          <a:lstStyle/>
          <a:p>
            <a:pPr algn="ctr"/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BLOCK 1 - </a:t>
            </a:r>
            <a:r>
              <a:rPr lang="sv-SE" dirty="0"/>
              <a:t>Insatser som pågår och som utvecklas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Fördjupad inventering </a:t>
            </a:r>
            <a:r>
              <a:rPr lang="sv-SE" dirty="0" smtClean="0"/>
              <a:t>över pågående insatser</a:t>
            </a:r>
          </a:p>
          <a:p>
            <a:pPr lvl="1"/>
            <a:r>
              <a:rPr lang="sv-SE" dirty="0"/>
              <a:t>hos </a:t>
            </a:r>
            <a:r>
              <a:rPr lang="sv-SE" dirty="0" smtClean="0"/>
              <a:t>kommunerna </a:t>
            </a:r>
            <a:endParaRPr lang="sv-SE" dirty="0"/>
          </a:p>
          <a:p>
            <a:pPr lvl="1"/>
            <a:r>
              <a:rPr lang="sv-SE" dirty="0"/>
              <a:t>hos regionen </a:t>
            </a:r>
          </a:p>
          <a:p>
            <a:pPr lvl="1"/>
            <a:r>
              <a:rPr lang="sv-SE" dirty="0" smtClean="0"/>
              <a:t>gemensamt </a:t>
            </a:r>
            <a:endParaRPr lang="sv-SE" dirty="0"/>
          </a:p>
          <a:p>
            <a:pPr lvl="2"/>
            <a:r>
              <a:rPr lang="sv-SE" dirty="0"/>
              <a:t>utifrån 12/2, </a:t>
            </a:r>
          </a:p>
          <a:p>
            <a:pPr lvl="2"/>
            <a:r>
              <a:rPr lang="sv-SE" dirty="0"/>
              <a:t>rapport kommun och region om ÖK </a:t>
            </a:r>
            <a:r>
              <a:rPr lang="sv-SE" dirty="0" smtClean="0"/>
              <a:t>2020</a:t>
            </a:r>
          </a:p>
          <a:p>
            <a:r>
              <a:rPr lang="sv-SE" dirty="0" smtClean="0"/>
              <a:t>En </a:t>
            </a:r>
            <a:r>
              <a:rPr lang="sv-SE" dirty="0"/>
              <a:t>lägesrapport skrivs just nu.</a:t>
            </a:r>
          </a:p>
          <a:p>
            <a:pPr marL="0" indent="0">
              <a:buNone/>
            </a:pPr>
            <a:endParaRPr lang="sv-SE" dirty="0" smtClean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4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254143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8" y="232756"/>
            <a:ext cx="10619402" cy="1130531"/>
          </a:xfrm>
        </p:spPr>
        <p:txBody>
          <a:bodyPr>
            <a:normAutofit fontScale="90000"/>
          </a:bodyPr>
          <a:lstStyle/>
          <a:p>
            <a:pPr algn="ctr"/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BLOCK 2 - </a:t>
            </a:r>
            <a:r>
              <a:rPr lang="sv-SE" dirty="0"/>
              <a:t>Analys av omvärlden och Dalarna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604362"/>
            <a:ext cx="11370906" cy="4713922"/>
          </a:xfrm>
        </p:spPr>
        <p:txBody>
          <a:bodyPr>
            <a:normAutofit fontScale="77500" lnSpcReduction="20000"/>
          </a:bodyPr>
          <a:lstStyle/>
          <a:p>
            <a:r>
              <a:rPr lang="sv-SE" dirty="0" smtClean="0"/>
              <a:t>Omvärldsbevakning 2021 </a:t>
            </a:r>
            <a:r>
              <a:rPr lang="sv-SE" dirty="0"/>
              <a:t>– </a:t>
            </a:r>
            <a:endParaRPr lang="sv-SE" dirty="0" smtClean="0"/>
          </a:p>
          <a:p>
            <a:pPr lvl="1"/>
            <a:r>
              <a:rPr lang="sv-SE" dirty="0" smtClean="0"/>
              <a:t>5 </a:t>
            </a:r>
            <a:r>
              <a:rPr lang="sv-SE" dirty="0"/>
              <a:t>län i landet som har gemensam strategiplan med sina </a:t>
            </a:r>
            <a:r>
              <a:rPr lang="sv-SE" dirty="0" smtClean="0"/>
              <a:t>kommuner; Kronoberg, Uppsala, Västmanland, Östergötland och Västernorrland </a:t>
            </a:r>
          </a:p>
          <a:p>
            <a:pPr lvl="1"/>
            <a:r>
              <a:rPr lang="sv-SE" dirty="0" smtClean="0"/>
              <a:t>11 </a:t>
            </a:r>
            <a:r>
              <a:rPr lang="sv-SE" dirty="0"/>
              <a:t>län </a:t>
            </a:r>
            <a:r>
              <a:rPr lang="sv-SE" dirty="0" smtClean="0"/>
              <a:t>har ett pågående gemensamt arbete, </a:t>
            </a:r>
            <a:r>
              <a:rPr lang="sv-SE" dirty="0" smtClean="0"/>
              <a:t>däribland </a:t>
            </a:r>
            <a:r>
              <a:rPr lang="sv-SE" dirty="0" smtClean="0"/>
              <a:t>Dalarna.</a:t>
            </a:r>
          </a:p>
          <a:p>
            <a:pPr marL="457200" lvl="1" indent="0">
              <a:buNone/>
            </a:pPr>
            <a:endParaRPr lang="sv-SE" dirty="0" smtClean="0"/>
          </a:p>
          <a:p>
            <a:r>
              <a:rPr lang="sv-SE" dirty="0" smtClean="0"/>
              <a:t>Träff med </a:t>
            </a:r>
            <a:r>
              <a:rPr lang="sv-SE" dirty="0" err="1" smtClean="0"/>
              <a:t>Kolada</a:t>
            </a:r>
            <a:r>
              <a:rPr lang="sv-SE" dirty="0" smtClean="0"/>
              <a:t> för få hjälp med aktuell statistik av indikatorer för God och Nära vård i Dalarna - nuläge</a:t>
            </a:r>
          </a:p>
          <a:p>
            <a:endParaRPr lang="sv-SE" dirty="0"/>
          </a:p>
          <a:p>
            <a:r>
              <a:rPr lang="sv-SE" dirty="0" smtClean="0"/>
              <a:t>Ledarskapsprogrammet – slutar i maj</a:t>
            </a:r>
          </a:p>
          <a:p>
            <a:r>
              <a:rPr lang="sv-SE" dirty="0" smtClean="0"/>
              <a:t>Ny utbildning i höst 6 </a:t>
            </a:r>
            <a:r>
              <a:rPr lang="sv-SE" dirty="0" err="1" smtClean="0"/>
              <a:t>sept</a:t>
            </a:r>
            <a:r>
              <a:rPr lang="sv-SE" dirty="0" smtClean="0"/>
              <a:t> </a:t>
            </a:r>
            <a:r>
              <a:rPr lang="sv-SE" dirty="0" smtClean="0">
                <a:hlinkClick r:id="rId2"/>
              </a:rPr>
              <a:t>Ledarskapsprogram </a:t>
            </a:r>
            <a:r>
              <a:rPr lang="sv-SE" dirty="0">
                <a:hlinkClick r:id="rId2"/>
              </a:rPr>
              <a:t>Nära vård - för tjänstepersoner | </a:t>
            </a:r>
            <a:r>
              <a:rPr lang="sv-SE" dirty="0" smtClean="0">
                <a:hlinkClick r:id="rId2"/>
              </a:rPr>
              <a:t>SKR</a:t>
            </a:r>
            <a:endParaRPr lang="sv-SE" dirty="0" smtClean="0"/>
          </a:p>
          <a:p>
            <a:pPr marL="0" indent="0">
              <a:buNone/>
            </a:pPr>
            <a:r>
              <a:rPr lang="sv-SE" dirty="0" smtClean="0">
                <a:hlinkClick r:id="rId2"/>
              </a:rPr>
              <a:t>https</a:t>
            </a:r>
            <a:r>
              <a:rPr lang="sv-SE" dirty="0">
                <a:hlinkClick r:id="rId2"/>
              </a:rPr>
              <a:t>://skr.se/skr/tjanster/evenemang/hittaevenemang/kalenderhandelser/ledarskapsprogramnaravardfortjanstepersoner.52182.htmla vård - för tjänstepersoner | SKR</a:t>
            </a:r>
            <a:endParaRPr lang="sv-SE" dirty="0"/>
          </a:p>
          <a:p>
            <a:pPr marL="0" indent="0">
              <a:buNone/>
            </a:pPr>
            <a:endParaRPr lang="sv-SE" sz="2400" dirty="0" smtClean="0"/>
          </a:p>
          <a:p>
            <a:r>
              <a:rPr lang="sv-SE" dirty="0"/>
              <a:t>Politikerdag 28/4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5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12850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10547" y="173933"/>
            <a:ext cx="10619402" cy="1210581"/>
          </a:xfrm>
        </p:spPr>
        <p:txBody>
          <a:bodyPr>
            <a:normAutofit fontScale="90000"/>
          </a:bodyPr>
          <a:lstStyle/>
          <a:p>
            <a:pPr algn="ctr"/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BLOCK 3 - </a:t>
            </a:r>
            <a:r>
              <a:rPr lang="sv-SE" dirty="0"/>
              <a:t>Framtiden – Målbild och färdplan - strategin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10547" y="1546167"/>
            <a:ext cx="10619402" cy="4630795"/>
          </a:xfrm>
        </p:spPr>
        <p:txBody>
          <a:bodyPr>
            <a:normAutofit lnSpcReduction="10000"/>
          </a:bodyPr>
          <a:lstStyle/>
          <a:p>
            <a:r>
              <a:rPr lang="sv-SE" dirty="0" smtClean="0"/>
              <a:t>Utifrån resultaten i Block 1 och 2 som nu sammanställs kommer arbetet </a:t>
            </a:r>
            <a:r>
              <a:rPr lang="sv-SE" dirty="0"/>
              <a:t>med vår </a:t>
            </a:r>
            <a:r>
              <a:rPr lang="sv-SE" dirty="0" smtClean="0"/>
              <a:t>gemensamma strategiska </a:t>
            </a:r>
            <a:r>
              <a:rPr lang="sv-SE" dirty="0"/>
              <a:t>plan </a:t>
            </a:r>
            <a:r>
              <a:rPr lang="sv-SE" dirty="0" smtClean="0"/>
              <a:t>att påbörjas den10 maj.</a:t>
            </a:r>
          </a:p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Rapportering av planen planeras till 11 </a:t>
            </a:r>
            <a:r>
              <a:rPr lang="sv-SE" dirty="0"/>
              <a:t>juni i LCHNV och 26 aug i </a:t>
            </a:r>
            <a:r>
              <a:rPr lang="sv-SE" dirty="0" smtClean="0"/>
              <a:t>VFR</a:t>
            </a:r>
            <a:r>
              <a:rPr lang="sv-SE" dirty="0" smtClean="0"/>
              <a:t>.</a:t>
            </a:r>
          </a:p>
          <a:p>
            <a:endParaRPr lang="sv-SE" dirty="0"/>
          </a:p>
          <a:p>
            <a:r>
              <a:rPr lang="sv-SE" dirty="0" smtClean="0"/>
              <a:t>Ta del av Ledarskapsprogrammets värdefulla synpunkter – dag i höst.</a:t>
            </a:r>
          </a:p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Gemensam process-/arbetsdag planeras till 26 okt.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6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640791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Strategiord som har nämnts i Dalarnas arbete om God och </a:t>
            </a:r>
            <a:r>
              <a:rPr lang="sv-SE" dirty="0" smtClean="0"/>
              <a:t>Nära vård 2018 - 2021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66255" y="1575707"/>
            <a:ext cx="11962014" cy="4780643"/>
          </a:xfrm>
        </p:spPr>
        <p:txBody>
          <a:bodyPr>
            <a:noAutofit/>
          </a:bodyPr>
          <a:lstStyle/>
          <a:p>
            <a:pPr lvl="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v-SE" sz="1600" dirty="0"/>
              <a:t>Modern, jämlik, tillgänglig och effektiv vård</a:t>
            </a: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v-SE" sz="1600" dirty="0"/>
              <a:t>Fokus på primärvården</a:t>
            </a: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v-SE" sz="1600" dirty="0"/>
              <a:t>Trygg och självständig patient och </a:t>
            </a:r>
            <a:r>
              <a:rPr lang="sv-SE" sz="1600" dirty="0" smtClean="0"/>
              <a:t>befolkning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v-SE" sz="1600" dirty="0"/>
              <a:t>Tillgänglig och kvalificerad </a:t>
            </a:r>
            <a:r>
              <a:rPr lang="sv-SE" sz="1600" dirty="0" smtClean="0"/>
              <a:t>personal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v-SE" sz="1600" dirty="0"/>
              <a:t>Förebyggande med hälsa, psykisk </a:t>
            </a:r>
            <a:r>
              <a:rPr lang="sv-SE" sz="1600" dirty="0" smtClean="0"/>
              <a:t>hälsa</a:t>
            </a:r>
            <a:endParaRPr lang="sv-SE" sz="1600" dirty="0"/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v-SE" sz="1600" dirty="0"/>
              <a:t>Befolkningen i Dalarna ska ha tillgång till en nära vård som är tillgänglig och trygg</a:t>
            </a: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v-SE" sz="1600" dirty="0"/>
              <a:t>Svårt sjuka ska kunna få den sjukvård i hemmet som är möjlig att erhålla där - med stöd av modern teknik och ökad kompetens</a:t>
            </a: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v-SE" sz="1600" dirty="0" smtClean="0"/>
              <a:t>Hälso- </a:t>
            </a:r>
            <a:r>
              <a:rPr lang="sv-SE" sz="1600" dirty="0"/>
              <a:t>och sjukvård som större delen av befolkningen har behov av, och som främjar en jämlik hälsa oavsett var i länet man bor. </a:t>
            </a: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v-SE" sz="1600" dirty="0" smtClean="0"/>
              <a:t>Delaktighet </a:t>
            </a:r>
            <a:r>
              <a:rPr lang="sv-SE" sz="1600" dirty="0"/>
              <a:t>i sin vård. samverkan ett medel för medborgaren, jämlik vård utifrån geografin</a:t>
            </a: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v-SE" sz="1600" dirty="0"/>
              <a:t>God samverkan med alla parter är en förutsättning</a:t>
            </a: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v-SE" sz="1600" dirty="0"/>
              <a:t>Samverkan, tillsammans, trygghet, närhet, effektivitet, samarbete, </a:t>
            </a:r>
            <a:r>
              <a:rPr lang="sv-SE" sz="1600" dirty="0" smtClean="0"/>
              <a:t>enkelhet</a:t>
            </a:r>
            <a:endParaRPr lang="sv-SE" sz="1600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CFA1F-633C-4493-8926-78A302EC87B3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Styrgrupp GNV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7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95305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Inkomna frågor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SUS-grupp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EF070-D4A1-4BBC-95E2-C540A084EC01}" type="datetime1">
              <a:rPr lang="sv-SE" smtClean="0"/>
              <a:t>2021-04-15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DDE8C-17E0-4539-9C15-C1E9D231907F}" type="slidenum">
              <a:rPr lang="sv-SE" smtClean="0"/>
              <a:pPr/>
              <a:t>8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8693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Tack för oss !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 </a:t>
            </a:r>
            <a:endParaRPr lang="sv-SE" dirty="0" smtClean="0"/>
          </a:p>
          <a:p>
            <a:endParaRPr lang="sv-SE" dirty="0"/>
          </a:p>
        </p:txBody>
      </p:sp>
      <p:sp>
        <p:nvSpPr>
          <p:cNvPr id="4" name="Underrubrik 2"/>
          <p:cNvSpPr txBox="1">
            <a:spLocks/>
          </p:cNvSpPr>
          <p:nvPr/>
        </p:nvSpPr>
        <p:spPr>
          <a:xfrm>
            <a:off x="1676400" y="3990975"/>
            <a:ext cx="9144000" cy="17906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7924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Cdag">
  <a:themeElements>
    <a:clrScheme name="Ltd">
      <a:dk1>
        <a:sysClr val="windowText" lastClr="000000"/>
      </a:dk1>
      <a:lt1>
        <a:sysClr val="window" lastClr="FFFFFF"/>
      </a:lt1>
      <a:dk2>
        <a:srgbClr val="F15060"/>
      </a:dk2>
      <a:lt2>
        <a:srgbClr val="E7E6E6"/>
      </a:lt2>
      <a:accent1>
        <a:srgbClr val="00B4E4"/>
      </a:accent1>
      <a:accent2>
        <a:srgbClr val="28B29A"/>
      </a:accent2>
      <a:accent3>
        <a:srgbClr val="FFD378"/>
      </a:accent3>
      <a:accent4>
        <a:srgbClr val="AEDDEF"/>
      </a:accent4>
      <a:accent5>
        <a:srgbClr val="6ACEC3"/>
      </a:accent5>
      <a:accent6>
        <a:srgbClr val="FAE9BA"/>
      </a:accent6>
      <a:hlink>
        <a:srgbClr val="0074A2"/>
      </a:hlink>
      <a:folHlink>
        <a:srgbClr val="0074A2"/>
      </a:folHlink>
    </a:clrScheme>
    <a:fontScheme name="Lt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d_standard.potx" id="{151680F3-6FC2-4960-B137-648106B7FBF2}" vid="{FDF325D6-299B-47C8-B8D0-086DBBEE1ED8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lankett" ma:contentTypeID="0x010100AC92CF2061C10240851FF38CAA99F4B802010010A27C58E3F0514186632C5957A89C4F" ma:contentTypeVersion="130" ma:contentTypeDescription="Skapa ett nytt dokument." ma:contentTypeScope="" ma:versionID="9bf25bd7270ae3ae2d7c31c9d1db3bca">
  <xsd:schema xmlns:xsd="http://www.w3.org/2001/XMLSchema" xmlns:xs="http://www.w3.org/2001/XMLSchema" xmlns:p="http://schemas.microsoft.com/office/2006/metadata/properties" xmlns:ns2="2f901946-e264-40a9-b252-19c7dedd3add" xmlns:ns3="625733c5-0f95-420a-bdd7-9e1f1bc4aabb" targetNamespace="http://schemas.microsoft.com/office/2006/metadata/properties" ma:root="true" ma:fieldsID="241170c2dbcd7254dcf607298c5ee6d2" ns2:_="" ns3:_="">
    <xsd:import namespace="2f901946-e264-40a9-b252-19c7dedd3add"/>
    <xsd:import namespace="625733c5-0f95-420a-bdd7-9e1f1bc4aabb"/>
    <xsd:element name="properties">
      <xsd:complexType>
        <xsd:sequence>
          <xsd:element name="documentManagement">
            <xsd:complexType>
              <xsd:all>
                <xsd:element ref="ns2:LD_Dokumentansvarig"/>
                <xsd:element ref="ns2:LD_Informationsklass"/>
                <xsd:element ref="ns2:LD_ArbetsrumID" minOccurs="0"/>
                <xsd:element ref="ns2:LD_DokumentID" minOccurs="0"/>
                <xsd:element ref="ns2:LD_Faktaagare" minOccurs="0"/>
                <xsd:element ref="ns2:LD_Version" minOccurs="0"/>
                <xsd:element ref="ns2:LD_GranskatAv" minOccurs="0"/>
                <xsd:element ref="ns2:LD_Dokumentstatus" minOccurs="0"/>
                <xsd:element ref="ns2:LD_Publiceringsstatus" minOccurs="0"/>
                <xsd:element ref="ns2:LD_GodkantAv" minOccurs="0"/>
                <xsd:element ref="ns2:LD_GodkantDatum" minOccurs="0"/>
                <xsd:element ref="ns2:LD_Diarienummer" minOccurs="0"/>
                <xsd:element ref="ns2:LD_Beslutsnummer" minOccurs="0"/>
                <xsd:element ref="ns2:l94247903c2249fd91f98a10a58087d0" minOccurs="0"/>
                <xsd:element ref="ns2:b949fc07257b40f7b02b2d246d41368f" minOccurs="0"/>
                <xsd:element ref="ns2:d35d67994db9475aa58636ebfce59533" minOccurs="0"/>
                <xsd:element ref="ns2:TaxCatchAll" minOccurs="0"/>
                <xsd:element ref="ns2:j125def9988a4544907fddb4a09b1af5" minOccurs="0"/>
                <xsd:element ref="ns2:ib8be5378b304cd19503fe0f13c962e4" minOccurs="0"/>
                <xsd:element ref="ns2:ib626626c2604ac096d2606abc0b50e1" minOccurs="0"/>
                <xsd:element ref="ns2:LD_OldDokumentstatus" minOccurs="0"/>
                <xsd:element ref="ns2:TaxCatchAllLabel" minOccurs="0"/>
                <xsd:element ref="ns2:nf66689e3cec4bcc9e3f4977582c706c" minOccurs="0"/>
                <xsd:element ref="ns2:LD_OldPubliceringsstatu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901946-e264-40a9-b252-19c7dedd3add" elementFormDefault="qualified">
    <xsd:import namespace="http://schemas.microsoft.com/office/2006/documentManagement/types"/>
    <xsd:import namespace="http://schemas.microsoft.com/office/infopath/2007/PartnerControls"/>
    <xsd:element name="LD_Dokumentansvarig" ma:index="2" ma:displayName="Dokumentansvarig" ma:list="UserInfo" ma:internalName="LD_Dokumentansvarig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Informationsklass" ma:index="4" ma:displayName="Informationsklass" ma:default="Intern alla" ma:internalName="LD_Informationsklass" ma:readOnly="false">
      <xsd:simpleType>
        <xsd:restriction base="dms:Choice">
          <xsd:enumeration value="Publik"/>
          <xsd:enumeration value="Intern alla"/>
          <xsd:enumeration value="Intern skyddad"/>
        </xsd:restriction>
      </xsd:simpleType>
    </xsd:element>
    <xsd:element name="LD_ArbetsrumID" ma:index="8" nillable="true" ma:displayName="ArbetsrumID" ma:hidden="true" ma:internalName="LD_Arbetsrum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DokumentID" ma:index="9" nillable="true" ma:displayName="LD DokumentID" ma:hidden="true" ma:internalName="LD_DokumentID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Faktaagare" ma:index="10" nillable="true" ma:displayName="Faktaägare" ma:hidden="true" ma:internalName="LD_Faktaagar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D_Version" ma:index="11" nillable="true" ma:displayName="Version" ma:internalName="LD_Version" ma:readOnly="false">
      <xsd:simpleType>
        <xsd:restriction base="dms:Text"/>
      </xsd:simpleType>
    </xsd:element>
    <xsd:element name="LD_GranskatAv" ma:index="12" nillable="true" ma:displayName="Granskat av" ma:list="UserInfo" ma:internalName="LD_GranskatAv" ma:readOnly="fals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Dokumentstatus" ma:index="13" nillable="true" ma:displayName="Dokumentstatus" ma:default="Utkast" ma:hidden="true" ma:internalName="LD_Dokumentstatus" ma:readOnly="false">
      <xsd:simpleType>
        <xsd:restriction base="dms:Choice">
          <xsd:enumeration value="Utkast"/>
          <xsd:enumeration value="Granskning pågår"/>
          <xsd:enumeration value="Granskat"/>
          <xsd:enumeration value="Godkännande pågår"/>
          <xsd:enumeration value="Godkänt"/>
          <xsd:enumeration value="Ej godkänt"/>
          <xsd:enumeration value="Publicerat"/>
          <xsd:enumeration value="Godkänt och publicerat"/>
        </xsd:restriction>
      </xsd:simpleType>
    </xsd:element>
    <xsd:element name="LD_Publiceringsstatus" ma:index="14" nillable="true" ma:displayName="Publiceringsstatus" ma:default="Ej publicerat" ma:hidden="true" ma:internalName="LD_Publiceringsstatus" ma:readOnly="false">
      <xsd:simpleType>
        <xsd:restriction base="dms:Choice">
          <xsd:enumeration value="Ej publicerat"/>
          <xsd:enumeration value="Publicering pågår"/>
          <xsd:enumeration value="Publicerat"/>
          <xsd:enumeration value="Avpublicerat"/>
          <xsd:enumeration value="Revidering krävs"/>
          <xsd:enumeration value="Revidering pågår"/>
        </xsd:restriction>
      </xsd:simpleType>
    </xsd:element>
    <xsd:element name="LD_GodkantAv" ma:index="16" nillable="true" ma:displayName="Godkänt av" ma:list="UserInfo" ma:internalName="LD_GodkantAv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LD_GodkantDatum" ma:index="17" nillable="true" ma:displayName="Godkänt datum" ma:internalName="LD_GodkantDatum" ma:readOnly="false">
      <xsd:simpleType>
        <xsd:restriction base="dms:DateTime"/>
      </xsd:simpleType>
    </xsd:element>
    <xsd:element name="LD_Diarienummer" ma:index="18" nillable="true" ma:displayName="Diarienummer" ma:internalName="LD_Diarienummer" ma:readOnly="false">
      <xsd:simpleType>
        <xsd:restriction base="dms:Text"/>
      </xsd:simpleType>
    </xsd:element>
    <xsd:element name="LD_Beslutsnummer" ma:index="19" nillable="true" ma:displayName="Beslutsnummer" ma:internalName="LD_Beslutsnummer" ma:readOnly="false">
      <xsd:simpleType>
        <xsd:restriction base="dms:Text"/>
      </xsd:simpleType>
    </xsd:element>
    <xsd:element name="l94247903c2249fd91f98a10a58087d0" ma:index="22" nillable="true" ma:taxonomy="true" ma:internalName="l94247903c2249fd91f98a10a58087d0" ma:taxonomyFieldName="LD_Dokumenttyp" ma:displayName="Dokumenttyp" ma:readOnly="false" ma:fieldId="{59424790-3c22-49fd-91f9-8a10a58087d0}" ma:sspId="e7769dcc-5dd1-4f02-a71f-f2e47d1eab4e" ma:termSetId="0f652e80-21f1-4db9-823c-0c440e78a02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949fc07257b40f7b02b2d246d41368f" ma:index="24" ma:taxonomy="true" ma:internalName="b949fc07257b40f7b02b2d246d41368f" ma:taxonomyFieldName="LD_GallerForVerksamhet" ma:displayName="Gäller för verksamhet" ma:readOnly="false" ma:default="" ma:fieldId="{b949fc07-257b-40f7-b02b-2d246d41368f}" ma:taxonomyMulti="true" ma:sspId="e7769dcc-5dd1-4f02-a71f-f2e47d1eab4e" ma:termSetId="fdc1c8bc-96b8-4ad1-a7fe-19ec9003abb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35d67994db9475aa58636ebfce59533" ma:index="25" nillable="true" ma:taxonomy="true" ma:internalName="d35d67994db9475aa58636ebfce59533" ma:taxonomyFieldName="LD_Sprak" ma:displayName="Språk" ma:readOnly="false" ma:default="1;#sv - svenska|fc4bf42e-8ca5-492e-bdac-5e5e0115cfa8" ma:fieldId="{d35d6799-4db9-475a-a586-36ebfce59533}" ma:sspId="e7769dcc-5dd1-4f02-a71f-f2e47d1eab4e" ma:termSetId="34bdb1d3-4598-4ab4-b025-869b2700dd5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5f9eefa9-c519-4751-8e96-f509d56a63cf}" ma:internalName="TaxCatchAll" ma:showField="CatchAllData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j125def9988a4544907fddb4a09b1af5" ma:index="29" nillable="true" ma:taxonomy="true" ma:internalName="j125def9988a4544907fddb4a09b1af5" ma:taxonomyFieldName="LD_Nyckelord" ma:displayName="Nyckelord" ma:readOnly="false" ma:fieldId="{3125def9-988a-4544-907f-ddb4a09b1af5}" ma:taxonomyMulti="true" ma:sspId="e7769dcc-5dd1-4f02-a71f-f2e47d1eab4e" ma:termSetId="4e71d024-632f-4c5c-a02d-6b344a2d3997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8be5378b304cd19503fe0f13c962e4" ma:index="31" nillable="true" ma:taxonomy="true" ma:internalName="ib8be5378b304cd19503fe0f13c962e4" ma:taxonomyFieldName="LD_Dokumentsamling" ma:displayName="Dokumentsamling" ma:readOnly="false" ma:default="" ma:fieldId="{2b8be537-8b30-4cd1-9503-fe0f13c962e4}" ma:taxonomyMulti="true" ma:sspId="e7769dcc-5dd1-4f02-a71f-f2e47d1eab4e" ma:termSetId="616aacf0-f681-4ad1-9a56-1a611ffe0410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ib626626c2604ac096d2606abc0b50e1" ma:index="33" nillable="true" ma:taxonomy="true" ma:internalName="ib626626c2604ac096d2606abc0b50e1" ma:taxonomyFieldName="LD_Process" ma:displayName="Process" ma:readOnly="false" ma:fieldId="{2b626626-c260-4ac0-96d2-606abc0b50e1}" ma:sspId="e7769dcc-5dd1-4f02-a71f-f2e47d1eab4e" ma:termSetId="76f4019a-91e2-4560-b452-ad5219d4307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Dokumentstatus" ma:index="34" nillable="true" ma:displayName="Old Dokumentstatus" ma:hidden="true" ma:internalName="LD_OldDokumentstatus" ma:readOnly="false">
      <xsd:simpleType>
        <xsd:restriction base="dms:Text"/>
      </xsd:simpleType>
    </xsd:element>
    <xsd:element name="TaxCatchAllLabel" ma:index="35" nillable="true" ma:displayName="Taxonomy Catch All Column1" ma:hidden="true" ma:list="{5f9eefa9-c519-4751-8e96-f509d56a63cf}" ma:internalName="TaxCatchAllLabel" ma:readOnly="true" ma:showField="CatchAllDataLabel" ma:web="625733c5-0f95-420a-bdd7-9e1f1bc4aab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nf66689e3cec4bcc9e3f4977582c706c" ma:index="37" nillable="true" ma:taxonomy="true" ma:internalName="nf66689e3cec4bcc9e3f4977582c706c" ma:taxonomyFieldName="LD_Ledningssytem" ma:displayName="Ledningssystem" ma:default="" ma:fieldId="{7f66689e-3cec-4bcc-9e3f-4977582c706c}" ma:sspId="e7769dcc-5dd1-4f02-a71f-f2e47d1eab4e" ma:termSetId="829eac8a-34d8-46a0-90b2-b520bdf784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LD_OldPubliceringsstatus" ma:index="38" nillable="true" ma:displayName="Old Publiceringsstatus" ma:hidden="true" ma:internalName="LD_OldPubliceringsstatus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733c5-0f95-420a-bdd7-9e1f1bc4aabb" elementFormDefault="qualified">
    <xsd:import namespace="http://schemas.microsoft.com/office/2006/documentManagement/types"/>
    <xsd:import namespace="http://schemas.microsoft.com/office/infopath/2007/PartnerControls"/>
    <xsd:element name="_dlc_DocId" ma:index="39" nillable="true" ma:displayName="Dokument-ID-värde" ma:description="Värdet för dokument-ID som tilldelats till det här objektet." ma:internalName="_dlc_DocId" ma:readOnly="true">
      <xsd:simpleType>
        <xsd:restriction base="dms:Text"/>
      </xsd:simpleType>
    </xsd:element>
    <xsd:element name="_dlc_DocIdUrl" ma:index="40" nillable="true" ma:displayName="Dokument-ID" ma:description="Permanent länk till det här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41" nillable="true" ma:displayName="Spara ID" ma:description="Behåll ID vid tillägg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6" ma:displayName="Innehållstyp"/>
        <xsd:element ref="dc:title" maxOccurs="1" ma:index="1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SharedContentType xmlns="Microsoft.SharePoint.Taxonomy.ContentTypeSync" SourceId="e7769dcc-5dd1-4f02-a71f-f2e47d1eab4e" ContentTypeId="0x010100AC92CF2061C10240851FF38CAA99F4B80201" PreviousValue="false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j125def9988a4544907fddb4a09b1af5 xmlns="2f901946-e264-40a9-b252-19c7dedd3add">
      <Terms xmlns="http://schemas.microsoft.com/office/infopath/2007/PartnerControls"/>
    </j125def9988a4544907fddb4a09b1af5>
    <d35d67994db9475aa58636ebfce59533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sv - svenska</TermName>
          <TermId xmlns="http://schemas.microsoft.com/office/infopath/2007/PartnerControls">fc4bf42e-8ca5-492e-bdac-5e5e0115cfa8</TermId>
        </TermInfo>
      </Terms>
    </d35d67994db9475aa58636ebfce59533>
    <ib8be5378b304cd19503fe0f13c962e4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powerpointmall</TermName>
          <TermId xmlns="http://schemas.microsoft.com/office/infopath/2007/PartnerControls">8a709a16-dce5-48c9-b324-adb936197cd8</TermId>
        </TermInfo>
      </Terms>
    </ib8be5378b304cd19503fe0f13c962e4>
    <b949fc07257b40f7b02b2d246d41368f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LD</TermName>
          <TermId xmlns="http://schemas.microsoft.com/office/infopath/2007/PartnerControls">30ac7822-68c2-42d2-8d58-accf1e3539f2</TermId>
        </TermInfo>
      </Terms>
    </b949fc07257b40f7b02b2d246d41368f>
    <TaxCatchAll xmlns="2f901946-e264-40a9-b252-19c7dedd3add">
      <Value>13</Value>
      <Value>11</Value>
      <Value>3</Value>
      <Value>73</Value>
      <Value>1</Value>
    </TaxCatchAll>
    <LD_Informationsklass xmlns="2f901946-e264-40a9-b252-19c7dedd3add">Intern alla</LD_Informationsklass>
    <ib626626c2604ac096d2606abc0b50e1 xmlns="2f901946-e264-40a9-b252-19c7dedd3add">
      <Terms xmlns="http://schemas.microsoft.com/office/infopath/2007/PartnerControls"/>
    </ib626626c2604ac096d2606abc0b50e1>
    <LD_Dokumentansvarig xmlns="2f901946-e264-40a9-b252-19c7dedd3add">
      <UserInfo>
        <DisplayName>Jansson Markus /Central förvaltning Kommunikationsenhet /Falun</DisplayName>
        <AccountId>34</AccountId>
        <AccountType/>
      </UserInfo>
    </LD_Dokumentansvarig>
    <l94247903c2249fd91f98a10a58087d0 xmlns="2f901946-e264-40a9-b252-19c7dedd3add">
      <Terms xmlns="http://schemas.microsoft.com/office/infopath/2007/PartnerControls">
        <TermInfo xmlns="http://schemas.microsoft.com/office/infopath/2007/PartnerControls">
          <TermName xmlns="http://schemas.microsoft.com/office/infopath/2007/PartnerControls">Standarddokument</TermName>
          <TermId xmlns="http://schemas.microsoft.com/office/infopath/2007/PartnerControls">4d12e0b9-1967-41ec-b4ec-5579d11176b8</TermId>
        </TermInfo>
      </Terms>
    </l94247903c2249fd91f98a10a58087d0>
    <LD_GranskatAv xmlns="2f901946-e264-40a9-b252-19c7dedd3add">
      <UserInfo>
        <DisplayName/>
        <AccountId xsi:nil="true"/>
        <AccountType/>
      </UserInfo>
    </LD_GranskatAv>
    <LD_OldPubliceringsstatus xmlns="2f901946-e264-40a9-b252-19c7dedd3add">Avpublicerat</LD_OldPubliceringsstatus>
    <LD_Publiceringsstatus xmlns="2f901946-e264-40a9-b252-19c7dedd3add">Publicering pågår</LD_Publiceringsstatus>
    <LD_Version xmlns="2f901946-e264-40a9-b252-19c7dedd3add">1.0</LD_Version>
    <LD_ArbetsrumID xmlns="2f901946-e264-40a9-b252-19c7dedd3add">
      <Url xsi:nil="true"/>
      <Description xsi:nil="true"/>
    </LD_ArbetsrumID>
    <LD_Faktaagare xmlns="2f901946-e264-40a9-b252-19c7dedd3add">
      <Url xsi:nil="true"/>
      <Description xsi:nil="true"/>
    </LD_Faktaagare>
    <LD_DokumentID xmlns="2f901946-e264-40a9-b252-19c7dedd3add">
      <Url>http://ar.ltdalarna.se/arbetsrum/OHAR4G8V/_layouts/15/DocIdRedir.aspx?ID=A3WFANPAHJDW-1490602897-36</Url>
      <Description>A3WFANPAHJDW-1490602897-36</Description>
    </LD_DokumentID>
    <LD_Dokumentstatus xmlns="2f901946-e264-40a9-b252-19c7dedd3add">Godkänt</LD_Dokumentstatus>
    <LD_OldDokumentstatus xmlns="2f901946-e264-40a9-b252-19c7dedd3add">Godkännande pågår</LD_OldDokumentstatus>
    <LD_Diarienummer xmlns="2f901946-e264-40a9-b252-19c7dedd3add" xsi:nil="true"/>
    <LD_GodkantDatum xmlns="2f901946-e264-40a9-b252-19c7dedd3add">2019-09-30T12:52:34+00:00</LD_GodkantDatum>
    <LD_GodkantAv xmlns="2f901946-e264-40a9-b252-19c7dedd3add">
      <UserInfo>
        <DisplayName>Hwit Elin /Central förvaltning Kommunikationsenhet /Falun</DisplayName>
        <AccountId>29</AccountId>
        <AccountType/>
      </UserInfo>
    </LD_GodkantAv>
    <LD_Beslutsnummer xmlns="2f901946-e264-40a9-b252-19c7dedd3add" xsi:nil="true"/>
    <nf66689e3cec4bcc9e3f4977582c706c xmlns="2f901946-e264-40a9-b252-19c7dedd3add">
      <Terms xmlns="http://schemas.microsoft.com/office/infopath/2007/PartnerControls"/>
    </nf66689e3cec4bcc9e3f4977582c706c>
    <_dlc_DocId xmlns="625733c5-0f95-420a-bdd7-9e1f1bc4aabb">A3WFANPAHJDW-1421341398-45</_dlc_DocId>
    <_dlc_DocIdUrl xmlns="625733c5-0f95-420a-bdd7-9e1f1bc4aabb">
      <Url>http://ar.ltdalarna.se/arbetsrum/OHAR4G8V/publicerat/_layouts/15/DocIdRedir.aspx?ID=A3WFANPAHJDW-1421341398-45</Url>
      <Description>A3WFANPAHJDW-1421341398-45</Description>
    </_dlc_DocIdUrl>
  </documentManagement>
</p:properties>
</file>

<file path=customXml/itemProps1.xml><?xml version="1.0" encoding="utf-8"?>
<ds:datastoreItem xmlns:ds="http://schemas.openxmlformats.org/officeDocument/2006/customXml" ds:itemID="{80C36B44-24F1-4321-B65D-96F2C3C406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f901946-e264-40a9-b252-19c7dedd3add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96BA2FC-CC64-4B01-956B-48A3425A9EAE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EB908D4C-69A5-4436-ADFD-061832FB1A44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20024E15-E290-4AB3-AE13-73E4633A1C51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6FB3ADD-DCDF-4A07-9C45-CA476A044990}">
  <ds:schemaRefs>
    <ds:schemaRef ds:uri="http://purl.org/dc/terms/"/>
    <ds:schemaRef ds:uri="625733c5-0f95-420a-bdd7-9e1f1bc4aabb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2f901946-e264-40a9-b252-19c7dedd3add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Dagordning 12 april</Template>
  <TotalTime>497</TotalTime>
  <Words>489</Words>
  <Application>Microsoft Office PowerPoint</Application>
  <PresentationFormat>Bredbild</PresentationFormat>
  <Paragraphs>81</Paragraphs>
  <Slides>9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2" baseType="lpstr">
      <vt:lpstr>Arial</vt:lpstr>
      <vt:lpstr>Wingdings</vt:lpstr>
      <vt:lpstr>VCdag</vt:lpstr>
      <vt:lpstr>Vad händer hos Styrgrupp  God och Nära vård</vt:lpstr>
      <vt:lpstr>Nästa steg för att bidra till omställningen - menti-ord från kick-off 12 feb 2021</vt:lpstr>
      <vt:lpstr>BLOCK - Arbetet går framåt genom strategiskt arbete</vt:lpstr>
      <vt:lpstr> BLOCK 1 - Insatser som pågår och som utvecklas </vt:lpstr>
      <vt:lpstr> BLOCK 2 - Analys av omvärlden och Dalarna </vt:lpstr>
      <vt:lpstr> BLOCK 3 - Framtiden – Målbild och färdplan - strategin </vt:lpstr>
      <vt:lpstr>Strategiord som har nämnts i Dalarnas arbete om God och Nära vård 2018 - 2021</vt:lpstr>
      <vt:lpstr>Inkomna frågor</vt:lpstr>
      <vt:lpstr>Tack för oss !</vt:lpstr>
    </vt:vector>
  </TitlesOfParts>
  <Company>Landstinget Dalarna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Styrgrupp  God och Nära vård</dc:title>
  <dc:creator>welewa</dc:creator>
  <cp:lastModifiedBy>welewa</cp:lastModifiedBy>
  <cp:revision>14</cp:revision>
  <dcterms:created xsi:type="dcterms:W3CDTF">2021-04-09T11:07:57Z</dcterms:created>
  <dcterms:modified xsi:type="dcterms:W3CDTF">2021-04-15T09:32:52Z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35d67994db9475aa58636ebfce59533">
    <vt:lpwstr>sv - svenska|fc4bf42e-8ca5-492e-bdac-5e5e0115cfa8</vt:lpwstr>
  </property>
  <property fmtid="{D5CDD505-2E9C-101B-9397-08002B2CF9AE}" pid="3" name="ContentTypeId">
    <vt:lpwstr>0x010100AC92CF2061C10240851FF38CAA99F4B802010010A27C58E3F0514186632C5957A89C4F</vt:lpwstr>
  </property>
  <property fmtid="{D5CDD505-2E9C-101B-9397-08002B2CF9AE}" pid="4" name="TaxCatchAll">
    <vt:lpwstr>7;#sv - svenska</vt:lpwstr>
  </property>
  <property fmtid="{D5CDD505-2E9C-101B-9397-08002B2CF9AE}" pid="5" name="LD_GallerForVerksamhet">
    <vt:lpwstr>3;#LD|30ac7822-68c2-42d2-8d58-accf1e3539f2</vt:lpwstr>
  </property>
  <property fmtid="{D5CDD505-2E9C-101B-9397-08002B2CF9AE}" pid="6" name="LD_Process">
    <vt:lpwstr/>
  </property>
  <property fmtid="{D5CDD505-2E9C-101B-9397-08002B2CF9AE}" pid="7" name="LD_Forfattning">
    <vt:lpwstr/>
  </property>
  <property fmtid="{D5CDD505-2E9C-101B-9397-08002B2CF9AE}" pid="8" name="LD_Nyckelord">
    <vt:lpwstr/>
  </property>
  <property fmtid="{D5CDD505-2E9C-101B-9397-08002B2CF9AE}" pid="9" name="LD_Dokumentsamling">
    <vt:lpwstr>73;#powerpointmall|8a709a16-dce5-48c9-b324-adb936197cd8</vt:lpwstr>
  </property>
  <property fmtid="{D5CDD505-2E9C-101B-9397-08002B2CF9AE}" pid="10" name="LD_Dokumenttyp">
    <vt:lpwstr>11;#Standarddokument|4d12e0b9-1967-41ec-b4ec-5579d11176b8</vt:lpwstr>
  </property>
  <property fmtid="{D5CDD505-2E9C-101B-9397-08002B2CF9AE}" pid="11" name="eb7deb89d2814b7b90e1fef0bccd24ec">
    <vt:lpwstr/>
  </property>
  <property fmtid="{D5CDD505-2E9C-101B-9397-08002B2CF9AE}" pid="12" name="c37888536a3e4198892c360a23f46821">
    <vt:lpwstr/>
  </property>
  <property fmtid="{D5CDD505-2E9C-101B-9397-08002B2CF9AE}" pid="13" name="e4631235004c4161a9f23c41f2f2c9d6">
    <vt:lpwstr/>
  </property>
  <property fmtid="{D5CDD505-2E9C-101B-9397-08002B2CF9AE}" pid="14" name="LD_Diagnos">
    <vt:lpwstr/>
  </property>
  <property fmtid="{D5CDD505-2E9C-101B-9397-08002B2CF9AE}" pid="15" name="LD_Sprak">
    <vt:lpwstr>1;#sv - svenska|fc4bf42e-8ca5-492e-bdac-5e5e0115cfa8</vt:lpwstr>
  </property>
  <property fmtid="{D5CDD505-2E9C-101B-9397-08002B2CF9AE}" pid="16" name="LD_MeSHterm">
    <vt:lpwstr/>
  </property>
  <property fmtid="{D5CDD505-2E9C-101B-9397-08002B2CF9AE}" pid="17" name="_dlc_DocIdItemGuid">
    <vt:lpwstr>b1950605-e71d-4556-ba93-ba9f3e2d9387</vt:lpwstr>
  </property>
  <property fmtid="{D5CDD505-2E9C-101B-9397-08002B2CF9AE}" pid="18" name="Granskning">
    <vt:lpwstr/>
  </property>
  <property fmtid="{D5CDD505-2E9C-101B-9397-08002B2CF9AE}" pid="19" name="Order">
    <vt:r8>13100</vt:r8>
  </property>
  <property fmtid="{D5CDD505-2E9C-101B-9397-08002B2CF9AE}" pid="20" name="xd_ProgID">
    <vt:lpwstr/>
  </property>
  <property fmtid="{D5CDD505-2E9C-101B-9397-08002B2CF9AE}" pid="21" name="TemplateUrl">
    <vt:lpwstr/>
  </property>
  <property fmtid="{D5CDD505-2E9C-101B-9397-08002B2CF9AE}" pid="22" name="_CopySource">
    <vt:lpwstr>http://ar.ltdalarna.se/arbetsrum/OHAR4G1Q/4G8V/Lists/informerande/Region Dalarna - Standard Powerpointmall.pptx</vt:lpwstr>
  </property>
  <property fmtid="{D5CDD505-2E9C-101B-9397-08002B2CF9AE}" pid="23" name="Godkännande och publicering">
    <vt:lpwstr>http://ar.ltdalarna.se/arbetsrum/OHAR4G8V/_layouts/15/wrkstat.aspx?List=e2cb74c8-5506-42ab-9948-d2124701e8af&amp;WorkflowInstanceName=2764bc3e-dcb7-4b64-ae73-fd1857e40813, Godkänt</vt:lpwstr>
  </property>
  <property fmtid="{D5CDD505-2E9C-101B-9397-08002B2CF9AE}" pid="24" name="LD_GiltigtTill">
    <vt:filetime>2022-09-30T13:56:29Z</vt:filetime>
  </property>
  <property fmtid="{D5CDD505-2E9C-101B-9397-08002B2CF9AE}" pid="25" name="LD_Ledningssytem">
    <vt:lpwstr/>
  </property>
  <property fmtid="{D5CDD505-2E9C-101B-9397-08002B2CF9AE}" pid="26" name="LD_Gallringsfrist">
    <vt:lpwstr>13;#3 år|8a73ccd2-b425-41f1-973a-0e59e31951c0</vt:lpwstr>
  </property>
  <property fmtid="{D5CDD505-2E9C-101B-9397-08002B2CF9AE}" pid="27" name="eac6bf53512a4c808e5d567ea0a3e5f0">
    <vt:lpwstr>3 år|8a73ccd2-b425-41f1-973a-0e59e31951c0</vt:lpwstr>
  </property>
</Properties>
</file>