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92" r:id="rId6"/>
  </p:sldMasterIdLst>
  <p:notesMasterIdLst>
    <p:notesMasterId r:id="rId20"/>
  </p:notesMasterIdLst>
  <p:handoutMasterIdLst>
    <p:handoutMasterId r:id="rId21"/>
  </p:handoutMasterIdLst>
  <p:sldIdLst>
    <p:sldId id="256" r:id="rId7"/>
    <p:sldId id="257" r:id="rId8"/>
    <p:sldId id="285" r:id="rId9"/>
    <p:sldId id="292" r:id="rId10"/>
    <p:sldId id="293" r:id="rId11"/>
    <p:sldId id="296" r:id="rId12"/>
    <p:sldId id="289" r:id="rId13"/>
    <p:sldId id="290" r:id="rId14"/>
    <p:sldId id="291" r:id="rId15"/>
    <p:sldId id="288" r:id="rId16"/>
    <p:sldId id="294" r:id="rId17"/>
    <p:sldId id="295" r:id="rId18"/>
    <p:sldId id="277" r:id="rId19"/>
  </p:sldIdLst>
  <p:sldSz cx="12192000" cy="6858000"/>
  <p:notesSz cx="6797675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vsnitt" id="{2C1026F7-0088-4477-B73C-1312E64D82C6}">
          <p14:sldIdLst>
            <p14:sldId id="256"/>
            <p14:sldId id="257"/>
            <p14:sldId id="285"/>
            <p14:sldId id="292"/>
            <p14:sldId id="293"/>
            <p14:sldId id="296"/>
            <p14:sldId id="289"/>
            <p14:sldId id="290"/>
            <p14:sldId id="291"/>
            <p14:sldId id="288"/>
            <p14:sldId id="294"/>
            <p14:sldId id="295"/>
            <p14:sldId id="277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56355" autoAdjust="0"/>
  </p:normalViewPr>
  <p:slideViewPr>
    <p:cSldViewPr snapToGrid="0">
      <p:cViewPr varScale="1">
        <p:scale>
          <a:sx n="71" d="100"/>
          <a:sy n="71" d="100"/>
        </p:scale>
        <p:origin x="2052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82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24" Type="http://schemas.openxmlformats.org/officeDocument/2006/relationships/theme" Target="theme/theme1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23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278FD9-274F-45DD-8681-13E82509E9F5}" type="datetimeFigureOut">
              <a:rPr lang="sv-SE" smtClean="0">
                <a:latin typeface="Arial" panose="020B0604020202020204" pitchFamily="34" charset="0"/>
                <a:cs typeface="Arial" panose="020B0604020202020204" pitchFamily="34" charset="0"/>
              </a:rPr>
              <a:t>2019-12-13</a:t>
            </a:fld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AD47A8-29E2-4799-924A-9047124D4761}" type="slidenum">
              <a:rPr lang="sv-SE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10403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DE94DB4-BC2A-49E2-AD0D-3F1E0B6714A7}" type="datetimeFigureOut">
              <a:rPr lang="sv-SE" smtClean="0"/>
              <a:pPr/>
              <a:t>2019-12-13</a:t>
            </a:fld>
            <a:endParaRPr lang="sv-SE" dirty="0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F33D500-1297-4EDE-B9F8-A261B42E5E11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090426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3D500-1297-4EDE-B9F8-A261B42E5E11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841632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sv-SE" b="1" baseline="0" dirty="0" smtClean="0"/>
              <a:t>Rutinerna kring vårdbegäran i överenskommelsen – Reaktioner på att dessa inte är kända/kommunicerade i tillräcklig utsträckning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sv-SE" b="1" baseline="0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sv-SE" b="1" baseline="0" dirty="0" smtClean="0"/>
              <a:t>Vårdbegäran </a:t>
            </a:r>
            <a:r>
              <a:rPr lang="sv-SE" baseline="0" dirty="0" smtClean="0"/>
              <a:t>– Vi måste komma ifrån att det måste faxas vårdbegäran mellan huvudmännen – informationen bör gå i SIP-modulen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sv-SE" baseline="0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sv-SE" baseline="0" dirty="0" smtClean="0"/>
              <a:t>Vi (Regionen) skulle vilja testa i mindre skala – att </a:t>
            </a:r>
            <a:r>
              <a:rPr lang="sv-SE" baseline="0" dirty="0" smtClean="0"/>
              <a:t>sluta </a:t>
            </a:r>
            <a:r>
              <a:rPr lang="sv-SE" baseline="0" dirty="0" smtClean="0"/>
              <a:t>med fax och enbart </a:t>
            </a:r>
            <a:r>
              <a:rPr lang="sv-SE" baseline="0" dirty="0" smtClean="0"/>
              <a:t>sköta informationsöverföringen </a:t>
            </a:r>
            <a:r>
              <a:rPr lang="sv-SE" baseline="0" dirty="0" smtClean="0"/>
              <a:t>via SIP-modulen – Vårt förslag är Leksand – relativt liten kommun också producent i NPÖ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sv-SE" baseline="0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sv-SE" baseline="0" dirty="0" smtClean="0"/>
              <a:t>Kommunerna ej vägra att ta emot vårdbegäran </a:t>
            </a:r>
            <a:r>
              <a:rPr lang="sv-SE" baseline="0" dirty="0" smtClean="0"/>
              <a:t>– Tillsammans måste vi arbeta för att patienten inte hamnar mellan stolarna – gäller oss alla</a:t>
            </a:r>
            <a:endParaRPr lang="sv-SE" baseline="0" dirty="0" smtClean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3D500-1297-4EDE-B9F8-A261B42E5E11}" type="slidenum">
              <a:rPr lang="sv-SE" smtClean="0"/>
              <a:pPr/>
              <a:t>10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7019962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3D500-1297-4EDE-B9F8-A261B42E5E11}" type="slidenum">
              <a:rPr lang="sv-SE" smtClean="0"/>
              <a:pPr/>
              <a:t>11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5105306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b="1" dirty="0" smtClean="0"/>
              <a:t>Webbenkät</a:t>
            </a:r>
            <a:r>
              <a:rPr lang="sv-SE" dirty="0" smtClean="0"/>
              <a:t> – arbete med att ta fram relevanta frågor i enkäten </a:t>
            </a:r>
            <a:r>
              <a:rPr lang="sv-SE" dirty="0" smtClean="0"/>
              <a:t>pågår (arbetsgrupp</a:t>
            </a:r>
            <a:r>
              <a:rPr lang="sv-SE" baseline="0" dirty="0" smtClean="0"/>
              <a:t> ur SUS-gruppen tillsammans med kommunikationsenheten på RD</a:t>
            </a:r>
            <a:endParaRPr lang="sv-SE" dirty="0" smtClean="0"/>
          </a:p>
          <a:p>
            <a:endParaRPr lang="sv-SE" dirty="0" smtClean="0"/>
          </a:p>
          <a:p>
            <a:r>
              <a:rPr lang="sv-SE" b="1" dirty="0" smtClean="0"/>
              <a:t>Uppdragsbeskrivning SUS-gruppen 2020 </a:t>
            </a:r>
            <a:r>
              <a:rPr lang="sv-SE" dirty="0" smtClean="0"/>
              <a:t>– SUS-gruppen kommer att presentera förslag till beskrivning vid chefsnätverkets nästa träff 7/2</a:t>
            </a:r>
          </a:p>
          <a:p>
            <a:endParaRPr lang="sv-SE" dirty="0" smtClean="0"/>
          </a:p>
          <a:p>
            <a:r>
              <a:rPr lang="sv-SE" b="1" dirty="0" smtClean="0"/>
              <a:t>Ny lokal överenskommelse </a:t>
            </a:r>
            <a:r>
              <a:rPr lang="sv-SE" dirty="0" smtClean="0"/>
              <a:t>– Förslag kommer att behandlas vid nästa möte i Välfärdsrådet (motsvarande ekonomiska reglering som nuvarande överenskommelse</a:t>
            </a:r>
            <a:r>
              <a:rPr lang="sv-SE" dirty="0" smtClean="0"/>
              <a:t>).</a:t>
            </a:r>
            <a:endParaRPr lang="sv-SE" dirty="0" smtClean="0"/>
          </a:p>
          <a:p>
            <a:endParaRPr lang="sv-SE" dirty="0" smtClean="0"/>
          </a:p>
          <a:p>
            <a:r>
              <a:rPr lang="sv-SE" b="1" dirty="0" smtClean="0"/>
              <a:t>Riktlinjer </a:t>
            </a:r>
            <a:r>
              <a:rPr lang="sv-SE" dirty="0" smtClean="0"/>
              <a:t>– SUS-gruppen håller på att titta på eventuell</a:t>
            </a:r>
            <a:r>
              <a:rPr lang="sv-SE" baseline="0" dirty="0" smtClean="0"/>
              <a:t> revidering av gällande riktlinjer – avvakta Välfärdsrådets ”beslut” om överenskommelse – SUS-gruppen tittar på riktlinjerna – förhoppningsvis redovisning och beslut vid nästkommande chefsnätverk 7/2 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3D500-1297-4EDE-B9F8-A261B42E5E11}" type="slidenum">
              <a:rPr lang="sv-SE" smtClean="0"/>
              <a:pPr/>
              <a:t>12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830983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3D500-1297-4EDE-B9F8-A261B42E5E11}" type="slidenum">
              <a:rPr lang="sv-SE" smtClean="0"/>
              <a:pPr/>
              <a:t>13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02922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Detta tänker jag idag informera om.</a:t>
            </a:r>
          </a:p>
          <a:p>
            <a:endParaRPr lang="sv-SE" dirty="0" smtClean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3D500-1297-4EDE-B9F8-A261B42E5E11}" type="slidenum">
              <a:rPr lang="sv-SE" smtClean="0"/>
              <a:pPr/>
              <a:t>2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177022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baseline="0" dirty="0" smtClean="0"/>
              <a:t>Dagen i övrigt </a:t>
            </a:r>
            <a:endParaRPr lang="sv-SE" baseline="0" dirty="0" smtClean="0"/>
          </a:p>
          <a:p>
            <a:endParaRPr lang="sv-SE" baseline="0" dirty="0" smtClean="0"/>
          </a:p>
          <a:p>
            <a:r>
              <a:rPr lang="sv-SE" baseline="0" dirty="0" smtClean="0"/>
              <a:t>– </a:t>
            </a:r>
            <a:r>
              <a:rPr lang="sv-SE" baseline="0" dirty="0" smtClean="0"/>
              <a:t>Information nätverket 2020 – nya medel till regionerna ? </a:t>
            </a:r>
          </a:p>
          <a:p>
            <a:r>
              <a:rPr lang="sv-SE" baseline="0" dirty="0" smtClean="0"/>
              <a:t>  </a:t>
            </a:r>
            <a:r>
              <a:rPr lang="sv-SE" baseline="0" dirty="0" smtClean="0"/>
              <a:t>Mål 2020	Fortsättning att minska utskrivningsklara dagar på slutenvårdsplats</a:t>
            </a:r>
          </a:p>
          <a:p>
            <a:r>
              <a:rPr lang="sv-SE" baseline="0" dirty="0" smtClean="0"/>
              <a:t>	Förbättra </a:t>
            </a:r>
            <a:r>
              <a:rPr lang="sv-SE" baseline="0" dirty="0" smtClean="0"/>
              <a:t>läkarmedverkan – hur förbättra datumen för beräknad utskrivningsklar</a:t>
            </a:r>
          </a:p>
          <a:p>
            <a:r>
              <a:rPr lang="sv-SE" baseline="0" dirty="0" smtClean="0"/>
              <a:t>	</a:t>
            </a:r>
            <a:r>
              <a:rPr lang="sv-SE" baseline="0" dirty="0" smtClean="0"/>
              <a:t>Proaktivt </a:t>
            </a:r>
            <a:r>
              <a:rPr lang="sv-SE" baseline="0" dirty="0" smtClean="0"/>
              <a:t>arbetssätt</a:t>
            </a:r>
          </a:p>
          <a:p>
            <a:r>
              <a:rPr lang="sv-SE" baseline="0" dirty="0" smtClean="0"/>
              <a:t>	</a:t>
            </a:r>
            <a:r>
              <a:rPr lang="sv-SE" baseline="0" dirty="0" smtClean="0"/>
              <a:t>Koppling </a:t>
            </a:r>
            <a:r>
              <a:rPr lang="sv-SE" baseline="0" dirty="0" smtClean="0"/>
              <a:t>till God och när vård</a:t>
            </a:r>
          </a:p>
          <a:p>
            <a:r>
              <a:rPr lang="sv-SE" baseline="0" dirty="0" smtClean="0"/>
              <a:t>	</a:t>
            </a:r>
            <a:r>
              <a:rPr lang="sv-SE" baseline="0" dirty="0" smtClean="0"/>
              <a:t>Återinläggningar </a:t>
            </a:r>
            <a:r>
              <a:rPr lang="sv-SE" baseline="0" dirty="0" smtClean="0"/>
              <a:t>- studera</a:t>
            </a:r>
          </a:p>
          <a:p>
            <a:r>
              <a:rPr lang="sv-SE" baseline="0" dirty="0" smtClean="0"/>
              <a:t>				</a:t>
            </a:r>
          </a:p>
          <a:p>
            <a:r>
              <a:rPr lang="sv-SE" baseline="0" dirty="0" smtClean="0"/>
              <a:t>	</a:t>
            </a:r>
            <a:endParaRPr lang="sv-SE" baseline="0" dirty="0" smtClean="0"/>
          </a:p>
          <a:p>
            <a:r>
              <a:rPr lang="sv-SE" baseline="0" dirty="0" smtClean="0"/>
              <a:t>-  </a:t>
            </a:r>
            <a:r>
              <a:rPr lang="sv-SE" baseline="0" dirty="0" smtClean="0"/>
              <a:t>Statistik</a:t>
            </a:r>
          </a:p>
          <a:p>
            <a:r>
              <a:rPr lang="sv-SE" baseline="0" dirty="0" smtClean="0"/>
              <a:t>		</a:t>
            </a:r>
          </a:p>
          <a:p>
            <a:r>
              <a:rPr lang="sv-SE" baseline="0" dirty="0" smtClean="0"/>
              <a:t>I Dalarna precis som övriga landet minskar antalet utskrivningsklara som ligger kvar på slutenvårdsplats – så här har det sett ut hos oss t o m november. Genomsnitt under november något högre än </a:t>
            </a:r>
            <a:r>
              <a:rPr lang="sv-SE" baseline="0" dirty="0" err="1" smtClean="0"/>
              <a:t>sept</a:t>
            </a:r>
            <a:r>
              <a:rPr lang="sv-SE" baseline="0" dirty="0" smtClean="0"/>
              <a:t>-okt ca 10 </a:t>
            </a:r>
            <a:r>
              <a:rPr lang="sv-SE" baseline="0" dirty="0" err="1" smtClean="0"/>
              <a:t>st</a:t>
            </a:r>
            <a:r>
              <a:rPr lang="sv-SE" baseline="0" dirty="0" smtClean="0"/>
              <a:t> utskrivningsklara </a:t>
            </a:r>
            <a:r>
              <a:rPr lang="sv-SE" baseline="0" dirty="0" err="1" smtClean="0"/>
              <a:t>kl</a:t>
            </a:r>
            <a:r>
              <a:rPr lang="sv-SE" baseline="0" dirty="0" smtClean="0"/>
              <a:t> 06.00 på mornarna. </a:t>
            </a:r>
            <a:r>
              <a:rPr lang="sv-SE" baseline="0" dirty="0" smtClean="0"/>
              <a:t>Kommunerna </a:t>
            </a:r>
            <a:r>
              <a:rPr lang="sv-SE" baseline="0" dirty="0" smtClean="0"/>
              <a:t>fortfarande mycket duktiga på att ta hem de utskrivningsklara.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3D500-1297-4EDE-B9F8-A261B42E5E11}" type="slidenum">
              <a:rPr lang="sv-SE" smtClean="0"/>
              <a:pPr/>
              <a:t>3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950338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b="0" dirty="0" smtClean="0"/>
              <a:t>Procentsiffrorna till vänster avser </a:t>
            </a:r>
            <a:r>
              <a:rPr lang="sv-SE" b="0" dirty="0" err="1" smtClean="0"/>
              <a:t>Somatik</a:t>
            </a:r>
            <a:r>
              <a:rPr lang="sv-SE" b="0" dirty="0" smtClean="0"/>
              <a:t> och till höger Psykiatri</a:t>
            </a:r>
          </a:p>
          <a:p>
            <a:endParaRPr lang="sv-SE" b="1" dirty="0" smtClean="0"/>
          </a:p>
          <a:p>
            <a:r>
              <a:rPr lang="sv-SE" b="1" dirty="0" smtClean="0"/>
              <a:t>Hur </a:t>
            </a:r>
            <a:r>
              <a:rPr lang="sv-SE" b="1" dirty="0" smtClean="0"/>
              <a:t>fungerar Ditt</a:t>
            </a:r>
            <a:r>
              <a:rPr lang="sv-SE" b="1" baseline="0" dirty="0" smtClean="0"/>
              <a:t> vardagliga liv </a:t>
            </a:r>
            <a:r>
              <a:rPr lang="sv-SE" baseline="0" dirty="0" smtClean="0"/>
              <a:t>-  Något bättre för den somatiska patienten jmf Psykiatriska patienten</a:t>
            </a:r>
          </a:p>
          <a:p>
            <a:endParaRPr lang="sv-SE" baseline="0" dirty="0" smtClean="0"/>
          </a:p>
          <a:p>
            <a:r>
              <a:rPr lang="sv-SE" b="1" baseline="0" dirty="0" smtClean="0"/>
              <a:t>Fast vårdkontakt </a:t>
            </a:r>
            <a:r>
              <a:rPr lang="sv-SE" baseline="0" dirty="0" smtClean="0"/>
              <a:t>– Bättre inom psykiatrin jmf </a:t>
            </a:r>
            <a:r>
              <a:rPr lang="sv-SE" baseline="0" dirty="0" err="1" smtClean="0"/>
              <a:t>somatiken</a:t>
            </a:r>
            <a:r>
              <a:rPr lang="sv-SE" baseline="0" dirty="0" smtClean="0"/>
              <a:t> – Låg siffra för </a:t>
            </a:r>
            <a:r>
              <a:rPr lang="sv-SE" baseline="0" dirty="0" err="1" smtClean="0"/>
              <a:t>somatiken</a:t>
            </a:r>
            <a:r>
              <a:rPr lang="sv-SE" baseline="0" dirty="0" smtClean="0"/>
              <a:t> </a:t>
            </a:r>
            <a:r>
              <a:rPr lang="sv-SE" baseline="0" dirty="0" smtClean="0"/>
              <a:t>	</a:t>
            </a:r>
          </a:p>
          <a:p>
            <a:endParaRPr lang="sv-SE" baseline="0" dirty="0" smtClean="0"/>
          </a:p>
          <a:p>
            <a:r>
              <a:rPr lang="sv-SE" b="1" baseline="0" dirty="0" smtClean="0"/>
              <a:t>Delaktig i planeringen </a:t>
            </a:r>
            <a:r>
              <a:rPr lang="sv-SE" baseline="0" dirty="0" smtClean="0"/>
              <a:t>– Bättre inom </a:t>
            </a:r>
            <a:r>
              <a:rPr lang="sv-SE" baseline="0" dirty="0" err="1" smtClean="0"/>
              <a:t>somatiken</a:t>
            </a:r>
            <a:r>
              <a:rPr lang="sv-SE" baseline="0" dirty="0" smtClean="0"/>
              <a:t> än </a:t>
            </a:r>
            <a:r>
              <a:rPr lang="sv-SE" baseline="0" dirty="0" smtClean="0"/>
              <a:t>psykiatrin – Hög siffra för bägge - positivt	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3D500-1297-4EDE-B9F8-A261B42E5E11}" type="slidenum">
              <a:rPr lang="sv-SE" smtClean="0"/>
              <a:pPr/>
              <a:t>4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76214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b="1" dirty="0" smtClean="0"/>
              <a:t>Hänsyn till personliga önskemål </a:t>
            </a:r>
            <a:r>
              <a:rPr lang="sv-SE" dirty="0" smtClean="0"/>
              <a:t>– Hög siffra något lägre inom </a:t>
            </a:r>
            <a:r>
              <a:rPr lang="sv-SE" dirty="0" smtClean="0"/>
              <a:t>psykiatrin – Hög siffra för</a:t>
            </a:r>
            <a:r>
              <a:rPr lang="sv-SE" baseline="0" dirty="0" smtClean="0"/>
              <a:t> både </a:t>
            </a:r>
            <a:r>
              <a:rPr lang="sv-SE" baseline="0" dirty="0" err="1" smtClean="0"/>
              <a:t>somatik</a:t>
            </a:r>
            <a:r>
              <a:rPr lang="sv-SE" baseline="0" dirty="0" smtClean="0"/>
              <a:t> och psykiatri - positivt</a:t>
            </a:r>
            <a:endParaRPr lang="sv-SE" dirty="0" smtClean="0"/>
          </a:p>
          <a:p>
            <a:endParaRPr lang="sv-SE" dirty="0" smtClean="0"/>
          </a:p>
          <a:p>
            <a:r>
              <a:rPr lang="sv-SE" b="1" dirty="0" smtClean="0"/>
              <a:t>Skriftlig vårdplan  </a:t>
            </a:r>
            <a:r>
              <a:rPr lang="sv-SE" dirty="0" smtClean="0"/>
              <a:t>- Många upplever att man inte har någon skriftlig</a:t>
            </a:r>
            <a:r>
              <a:rPr lang="sv-SE" baseline="0" dirty="0" smtClean="0"/>
              <a:t> </a:t>
            </a:r>
            <a:r>
              <a:rPr lang="sv-SE" baseline="0" dirty="0" smtClean="0"/>
              <a:t>vårdplan – Låg siffra</a:t>
            </a:r>
            <a:endParaRPr lang="sv-SE" baseline="0" dirty="0" smtClean="0"/>
          </a:p>
          <a:p>
            <a:endParaRPr lang="sv-SE" baseline="0" dirty="0" smtClean="0"/>
          </a:p>
          <a:p>
            <a:r>
              <a:rPr lang="sv-SE" b="1" baseline="0" dirty="0" smtClean="0"/>
              <a:t>Fått den information jag behöver </a:t>
            </a:r>
            <a:r>
              <a:rPr lang="sv-SE" baseline="0" dirty="0" smtClean="0"/>
              <a:t>– Trots avsaknad av skriftliga planer upplever en stor majoritet att man har det </a:t>
            </a:r>
          </a:p>
          <a:p>
            <a:endParaRPr lang="sv-SE" baseline="0" dirty="0" smtClean="0"/>
          </a:p>
          <a:p>
            <a:r>
              <a:rPr lang="sv-SE" b="1" baseline="0" dirty="0" smtClean="0"/>
              <a:t>Känner Du Dig trygg med vården och omsorgen </a:t>
            </a:r>
            <a:r>
              <a:rPr lang="sv-SE" baseline="0" dirty="0" smtClean="0"/>
              <a:t>– Stor majoritet känner sig trygga – något högre siffra inom </a:t>
            </a:r>
            <a:r>
              <a:rPr lang="sv-SE" baseline="0" dirty="0" err="1" smtClean="0"/>
              <a:t>somatiken</a:t>
            </a:r>
            <a:endParaRPr lang="sv-SE" baseline="0" dirty="0" smtClean="0"/>
          </a:p>
          <a:p>
            <a:endParaRPr lang="sv-SE" baseline="0" dirty="0" smtClean="0"/>
          </a:p>
          <a:p>
            <a:r>
              <a:rPr lang="sv-SE" baseline="0" dirty="0" smtClean="0"/>
              <a:t>Anledningen till tryggheten är enligt svaren i Dalarna – anhöriga och hemtjänst</a:t>
            </a:r>
            <a:endParaRPr lang="sv-SE" dirty="0" smtClean="0"/>
          </a:p>
          <a:p>
            <a:endParaRPr lang="sv-SE" dirty="0" smtClean="0"/>
          </a:p>
          <a:p>
            <a:endParaRPr lang="sv-SE" dirty="0" smtClean="0"/>
          </a:p>
          <a:p>
            <a:r>
              <a:rPr lang="sv-SE" dirty="0" smtClean="0"/>
              <a:t>Då många </a:t>
            </a:r>
            <a:r>
              <a:rPr lang="sv-SE" dirty="0" smtClean="0"/>
              <a:t>regioner (8</a:t>
            </a:r>
            <a:r>
              <a:rPr lang="sv-SE" baseline="0" dirty="0" smtClean="0"/>
              <a:t> </a:t>
            </a:r>
            <a:r>
              <a:rPr lang="sv-SE" baseline="0" dirty="0" err="1" smtClean="0"/>
              <a:t>st</a:t>
            </a:r>
            <a:r>
              <a:rPr lang="sv-SE" baseline="0" dirty="0" smtClean="0"/>
              <a:t>)</a:t>
            </a:r>
            <a:r>
              <a:rPr lang="sv-SE" dirty="0" smtClean="0"/>
              <a:t> </a:t>
            </a:r>
            <a:r>
              <a:rPr lang="sv-SE" dirty="0" smtClean="0"/>
              <a:t>inte deltog i Punktmätningen – </a:t>
            </a:r>
            <a:r>
              <a:rPr lang="sv-SE" dirty="0" smtClean="0"/>
              <a:t>överenskoms </a:t>
            </a:r>
            <a:r>
              <a:rPr lang="sv-SE" dirty="0" smtClean="0"/>
              <a:t>om att genomföra en ny punktmätning under våren 2020 – inte bara en vecka utan flera</a:t>
            </a:r>
            <a:r>
              <a:rPr lang="sv-SE" baseline="0" dirty="0" smtClean="0"/>
              <a:t> veckor 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3D500-1297-4EDE-B9F8-A261B42E5E11}" type="slidenum">
              <a:rPr lang="sv-SE" smtClean="0"/>
              <a:pPr/>
              <a:t>5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278789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b="1" dirty="0" smtClean="0"/>
              <a:t>Fritext frågorna – några </a:t>
            </a:r>
            <a:r>
              <a:rPr lang="sv-SE" b="1" dirty="0" smtClean="0"/>
              <a:t>axplock – SKR konstaterar att - </a:t>
            </a:r>
            <a:r>
              <a:rPr lang="sv-SE" altLang="sv-SE" sz="1200" b="1" dirty="0" smtClean="0">
                <a:solidFill>
                  <a:srgbClr val="595959"/>
                </a:solidFill>
                <a:latin typeface="Open Sans" pitchFamily="34" charset="0"/>
                <a:cs typeface="Open Sans" pitchFamily="34" charset="0"/>
              </a:rPr>
              <a:t>Äldre behöver mera tid.</a:t>
            </a:r>
            <a:r>
              <a:rPr lang="sv-SE" altLang="sv-SE" sz="500" b="1" dirty="0" smtClean="0">
                <a:solidFill>
                  <a:srgbClr val="595959"/>
                </a:solidFill>
                <a:latin typeface="Open Sans" pitchFamily="34" charset="0"/>
                <a:cs typeface="Open Sans" pitchFamily="34" charset="0"/>
              </a:rPr>
              <a:t>.</a:t>
            </a:r>
            <a:endParaRPr lang="sv-SE" b="1" dirty="0" smtClean="0"/>
          </a:p>
          <a:p>
            <a:endParaRPr lang="sv-SE" dirty="0" smtClean="0"/>
          </a:p>
          <a:p>
            <a:r>
              <a:rPr lang="sv-SE" b="1" dirty="0" smtClean="0"/>
              <a:t>Vilka svarade</a:t>
            </a:r>
            <a:r>
              <a:rPr lang="sv-SE" b="1" baseline="0" dirty="0" smtClean="0"/>
              <a:t> </a:t>
            </a:r>
            <a:r>
              <a:rPr lang="sv-SE" baseline="0" dirty="0" smtClean="0"/>
              <a:t>– Nästan uteslutande patienter. </a:t>
            </a:r>
          </a:p>
          <a:p>
            <a:endParaRPr lang="sv-SE" baseline="0" dirty="0" smtClean="0"/>
          </a:p>
          <a:p>
            <a:r>
              <a:rPr lang="sv-SE" b="1" baseline="0" dirty="0" smtClean="0"/>
              <a:t>Åldersgrupp som svarade   </a:t>
            </a:r>
            <a:r>
              <a:rPr lang="sv-SE" baseline="0" dirty="0" smtClean="0"/>
              <a:t>	</a:t>
            </a:r>
            <a:r>
              <a:rPr lang="sv-SE" b="1" baseline="0" dirty="0" err="1" smtClean="0"/>
              <a:t>Somatik</a:t>
            </a:r>
            <a:r>
              <a:rPr lang="sv-SE" b="1" baseline="0" dirty="0" smtClean="0"/>
              <a:t> + 75 år 78 % </a:t>
            </a:r>
            <a:r>
              <a:rPr lang="sv-SE" baseline="0" dirty="0" smtClean="0"/>
              <a:t>endast 11 % som svarade var under 65 år</a:t>
            </a:r>
          </a:p>
          <a:p>
            <a:r>
              <a:rPr lang="sv-SE" dirty="0" smtClean="0"/>
              <a:t>		</a:t>
            </a:r>
            <a:r>
              <a:rPr lang="sv-SE" b="1" dirty="0" smtClean="0"/>
              <a:t>Psykiatri Under 65 år 87 % </a:t>
            </a:r>
            <a:endParaRPr lang="sv-SE" b="1" dirty="0" smtClean="0"/>
          </a:p>
          <a:p>
            <a:endParaRPr lang="sv-SE" b="1" dirty="0" smtClean="0"/>
          </a:p>
          <a:p>
            <a:r>
              <a:rPr lang="sv-SE" b="1" dirty="0" smtClean="0"/>
              <a:t>Nästa bild - statistik</a:t>
            </a:r>
            <a:endParaRPr lang="sv-SE" b="1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3D500-1297-4EDE-B9F8-A261B42E5E11}" type="slidenum">
              <a:rPr lang="sv-SE" smtClean="0"/>
              <a:pPr/>
              <a:t>6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081497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b="1" dirty="0" smtClean="0"/>
              <a:t>”Kortliggare”</a:t>
            </a:r>
            <a:r>
              <a:rPr lang="sv-SE" b="1" baseline="0" dirty="0" smtClean="0"/>
              <a:t> under 2 dagar </a:t>
            </a:r>
            <a:r>
              <a:rPr lang="sv-SE" baseline="0" dirty="0" smtClean="0"/>
              <a:t>- </a:t>
            </a:r>
            <a:r>
              <a:rPr lang="sv-SE" dirty="0" smtClean="0"/>
              <a:t>Genomsnitt dagar under 2019. Fr o m september 2019 så har vårt system nu möjlighet att se klockslag</a:t>
            </a:r>
            <a:r>
              <a:rPr lang="sv-SE" baseline="0" dirty="0" smtClean="0"/>
              <a:t> för när patienten anmälts utskrivningsklar – </a:t>
            </a:r>
          </a:p>
          <a:p>
            <a:r>
              <a:rPr lang="sv-SE" baseline="0" dirty="0" smtClean="0"/>
              <a:t>detta var inte möjligt tidigare. Därav att siffrorna för september, oktober och november är högre än övriga månader.  </a:t>
            </a:r>
          </a:p>
          <a:p>
            <a:endParaRPr lang="sv-SE" baseline="0" dirty="0" smtClean="0"/>
          </a:p>
          <a:p>
            <a:r>
              <a:rPr lang="sv-SE" baseline="0" dirty="0" smtClean="0"/>
              <a:t>Sedan januari 2019 har två kommuner fått eller kommer att få en faktura för att 2 månader av 3 överstigit 2.0 dagar i genomsnitt –Smedjebacken och Gagnef. </a:t>
            </a:r>
          </a:p>
          <a:p>
            <a:r>
              <a:rPr lang="sv-SE" baseline="0" dirty="0" smtClean="0"/>
              <a:t>Ytterligare 3 kommuner löper risk att drabbas av faktura i och med att de överstigit 2.0 dagar under november.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3D500-1297-4EDE-B9F8-A261B42E5E11}" type="slidenum">
              <a:rPr lang="sv-SE" smtClean="0"/>
              <a:pPr/>
              <a:t>7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24633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b="1" dirty="0" smtClean="0"/>
              <a:t>Långliggare + 7 dagar.</a:t>
            </a:r>
          </a:p>
          <a:p>
            <a:r>
              <a:rPr lang="sv-SE" dirty="0" smtClean="0"/>
              <a:t>Siffrorna till vänster visar antal patienter och siffran till höger totalt antal dagar som patienterna har legat kvar på</a:t>
            </a:r>
            <a:r>
              <a:rPr lang="sv-SE" baseline="0" dirty="0" smtClean="0"/>
              <a:t> slutenvårdsplats efter det att de blivit utskrivningsklara. </a:t>
            </a:r>
          </a:p>
          <a:p>
            <a:r>
              <a:rPr lang="sv-SE" baseline="0" dirty="0" smtClean="0"/>
              <a:t>Av de sammanlagt 37 </a:t>
            </a:r>
            <a:r>
              <a:rPr lang="sv-SE" baseline="0" dirty="0" err="1" smtClean="0"/>
              <a:t>st</a:t>
            </a:r>
            <a:r>
              <a:rPr lang="sv-SE" baseline="0" dirty="0" smtClean="0"/>
              <a:t> patienterna som legat kvar på slutenvårdsplats längre än 7 dagar och som kommunerna fått betalningsansvar för är endast 8 patienter som legat på psykiatrisk slutenvårdsavdelning.</a:t>
            </a:r>
          </a:p>
          <a:p>
            <a:endParaRPr lang="sv-SE" baseline="0" dirty="0" smtClean="0"/>
          </a:p>
          <a:p>
            <a:r>
              <a:rPr lang="sv-SE" baseline="0" dirty="0" smtClean="0"/>
              <a:t>Andelen utskrivningsklara som legat kvar på slutenvårdsavdelning efter att de anmälts som utskrivningsklara har sedan SUS-lagen infördes minskat kraftigt i hela landet – 2018 minskade andelen i Dalarna med drygt 38 % jmf 2017 och denna tendens har fortsatt även under 2019.  </a:t>
            </a:r>
            <a:r>
              <a:rPr lang="sv-SE" baseline="0" dirty="0" smtClean="0"/>
              <a:t>DALARNA </a:t>
            </a:r>
            <a:r>
              <a:rPr lang="sv-SE" baseline="0" dirty="0" smtClean="0"/>
              <a:t>BÄST I LANDET ENLIGT SKL ÖPPNA JÄMFÖRELSER NÄR DET GÄLLER ANDELEN UTSKRIVNINGSKLARA SOM LIGGER KVAR PÅ SLUTENVÅRDSPLATS EFTER DET ATT DE BLIVIT ANMÄLDA SOM UTSKRIVNINGSKLARA.</a:t>
            </a:r>
          </a:p>
          <a:p>
            <a:endParaRPr lang="sv-SE" baseline="0" dirty="0" smtClean="0"/>
          </a:p>
          <a:p>
            <a:r>
              <a:rPr lang="sv-SE" b="1" baseline="0" dirty="0" smtClean="0"/>
              <a:t>Nästa bild </a:t>
            </a:r>
          </a:p>
          <a:p>
            <a:r>
              <a:rPr lang="sv-SE" baseline="0" dirty="0" smtClean="0"/>
              <a:t>Återinläggningar inom 30 dagar för gruppen 65 år och äldre  - En fråga som man kan ställa sig har detta inneburit att andelen återinläggningar inom 30 dagar ökat ?  </a:t>
            </a:r>
          </a:p>
          <a:p>
            <a:endParaRPr lang="sv-SE" dirty="0" smtClean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3D500-1297-4EDE-B9F8-A261B42E5E11}" type="slidenum">
              <a:rPr lang="sv-SE" smtClean="0"/>
              <a:pPr/>
              <a:t>8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659631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b="1" dirty="0" smtClean="0"/>
              <a:t>Denna bild visade jag vid förra mötet – tänkte bara</a:t>
            </a:r>
            <a:r>
              <a:rPr lang="sv-SE" b="1" baseline="0" dirty="0" smtClean="0"/>
              <a:t> nämna att SUS-gruppen önskar se över och analysera skillnaderna under 2020. </a:t>
            </a:r>
          </a:p>
          <a:p>
            <a:endParaRPr lang="sv-SE" baseline="0" dirty="0" smtClean="0"/>
          </a:p>
          <a:p>
            <a:r>
              <a:rPr lang="sv-SE" dirty="0" smtClean="0"/>
              <a:t>Återinläggningar inom 30 dagar för åldersgruppen 65 år och äldre.</a:t>
            </a:r>
            <a:r>
              <a:rPr lang="sv-SE" baseline="0" dirty="0" smtClean="0"/>
              <a:t> </a:t>
            </a:r>
            <a:r>
              <a:rPr lang="sv-SE" dirty="0" smtClean="0"/>
              <a:t>Sifforna per </a:t>
            </a:r>
            <a:r>
              <a:rPr lang="sv-SE" baseline="0" dirty="0" smtClean="0"/>
              <a:t>kommun. </a:t>
            </a:r>
          </a:p>
          <a:p>
            <a:endParaRPr lang="sv-SE" baseline="0" dirty="0" smtClean="0"/>
          </a:p>
          <a:p>
            <a:r>
              <a:rPr lang="sv-SE" dirty="0" smtClean="0"/>
              <a:t>Andelen återinläggningar för</a:t>
            </a:r>
            <a:r>
              <a:rPr lang="sv-SE" baseline="0" dirty="0" smtClean="0"/>
              <a:t> gruppen + 65 år har ökat något 2017-2018 och de första 8 månaderna 2019. Totalt dock ingen stor ökning. 13.9 – 14.3 – 14.6</a:t>
            </a:r>
          </a:p>
          <a:p>
            <a:endParaRPr lang="sv-SE" baseline="0" dirty="0" smtClean="0"/>
          </a:p>
          <a:p>
            <a:r>
              <a:rPr lang="sv-SE" baseline="0" dirty="0" smtClean="0"/>
              <a:t>Intressant är att det finns relativt stora skillnader mellan olika kommuner 2019 – Att analysera detta kommer att skrivas in som en av de uppdrag som SUS-gruppen önskar titta på under 2020.</a:t>
            </a:r>
          </a:p>
          <a:p>
            <a:endParaRPr lang="sv-SE" baseline="0" dirty="0" smtClean="0"/>
          </a:p>
          <a:p>
            <a:r>
              <a:rPr lang="sv-SE" baseline="0" dirty="0" smtClean="0"/>
              <a:t>Lägst 	Smedjebacken 	10.4</a:t>
            </a:r>
          </a:p>
          <a:p>
            <a:endParaRPr lang="sv-SE" baseline="0" dirty="0" smtClean="0"/>
          </a:p>
          <a:p>
            <a:r>
              <a:rPr lang="sv-SE" baseline="0" dirty="0" smtClean="0"/>
              <a:t>Högst	Vansbro 		17.3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3D500-1297-4EDE-B9F8-A261B42E5E11}" type="slidenum">
              <a:rPr lang="sv-SE" smtClean="0"/>
              <a:pPr/>
              <a:t>9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279705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410701"/>
            <a:ext cx="9144000" cy="3241878"/>
          </a:xfrm>
        </p:spPr>
        <p:txBody>
          <a:bodyPr anchor="b"/>
          <a:lstStyle>
            <a:lvl1pPr algn="ctr">
              <a:defRPr sz="6000" b="1"/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838575"/>
            <a:ext cx="9144000" cy="1790699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 smtClean="0"/>
          </a:p>
        </p:txBody>
      </p:sp>
      <p:cxnSp>
        <p:nvCxnSpPr>
          <p:cNvPr id="13" name="Rak 12"/>
          <p:cNvCxnSpPr/>
          <p:nvPr userDrawn="1"/>
        </p:nvCxnSpPr>
        <p:spPr>
          <a:xfrm>
            <a:off x="1524000" y="3710861"/>
            <a:ext cx="9144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Bildobjekt 1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5307" y="390071"/>
            <a:ext cx="1016146" cy="969723"/>
          </a:xfrm>
          <a:prstGeom prst="rect">
            <a:avLst/>
          </a:prstGeom>
        </p:spPr>
      </p:pic>
      <p:sp>
        <p:nvSpPr>
          <p:cNvPr id="11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fld id="{FC5DA319-72F1-4F70-9BE7-0CBB4F12E5D2}" type="datetime1">
              <a:rPr lang="sv-SE" smtClean="0"/>
              <a:t>2019-12-13</a:t>
            </a:fld>
            <a:endParaRPr lang="sv-SE" dirty="0"/>
          </a:p>
        </p:txBody>
      </p:sp>
      <p:sp>
        <p:nvSpPr>
          <p:cNvPr id="12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4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01785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 userDrawn="1"/>
        </p:nvSpPr>
        <p:spPr>
          <a:xfrm>
            <a:off x="1" y="6356351"/>
            <a:ext cx="12192000" cy="50164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6"/>
            <a:ext cx="10619402" cy="1210581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10547" y="1825625"/>
            <a:ext cx="11370906" cy="4351337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A36EF070-D4A1-4BBC-95E2-C540A084EC01}" type="datetime1">
              <a:rPr lang="sv-SE" smtClean="0"/>
              <a:t>2019-12-13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4" name="Rektangel 13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5" name="Bildobjekt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82379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7" y="1709738"/>
            <a:ext cx="11358206" cy="2852737"/>
          </a:xfrm>
        </p:spPr>
        <p:txBody>
          <a:bodyPr anchor="b"/>
          <a:lstStyle>
            <a:lvl1pPr>
              <a:defRPr sz="6000"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10547" y="4589463"/>
            <a:ext cx="11358206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1" name="Rektangel 10"/>
          <p:cNvSpPr/>
          <p:nvPr userDrawn="1"/>
        </p:nvSpPr>
        <p:spPr>
          <a:xfrm>
            <a:off x="1" y="6356350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D775DD86-983D-4097-A028-87EAC6BF841B}" type="datetime1">
              <a:rPr lang="sv-SE" smtClean="0"/>
              <a:t>2019-12-13</a:t>
            </a:fld>
            <a:endParaRPr lang="sv-SE" dirty="0"/>
          </a:p>
        </p:txBody>
      </p:sp>
      <p:sp>
        <p:nvSpPr>
          <p:cNvPr id="13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4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0" name="Rektangel 9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7" name="Bildobjekt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05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5"/>
            <a:ext cx="10603074" cy="1206500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10547" y="1825625"/>
            <a:ext cx="5609253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199" y="1825625"/>
            <a:ext cx="5609253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12" name="Rektangel 11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21684484-201B-44CD-9746-00FED4EFCD5B}" type="datetime1">
              <a:rPr lang="sv-SE" smtClean="0"/>
              <a:t>2019-12-13</a:t>
            </a:fld>
            <a:endParaRPr lang="sv-SE" dirty="0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5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ektangel 10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8" name="Bildobjekt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7717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5"/>
            <a:ext cx="10619402" cy="1235075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10548" y="1690687"/>
            <a:ext cx="5587028" cy="8143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10548" y="2505075"/>
            <a:ext cx="5587028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90687"/>
            <a:ext cx="5609252" cy="8143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199" y="2505075"/>
            <a:ext cx="5609253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14" name="Rektangel 13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33C59008-A271-48C6-B77D-A5EBCC61C08A}" type="datetime1">
              <a:rPr lang="sv-SE" smtClean="0"/>
              <a:t>2019-12-13</a:t>
            </a:fld>
            <a:endParaRPr lang="sv-SE" dirty="0"/>
          </a:p>
        </p:txBody>
      </p:sp>
      <p:sp>
        <p:nvSpPr>
          <p:cNvPr id="16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7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3" name="Rektangel 12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20" name="Bildobjekt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0497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7" y="365126"/>
            <a:ext cx="10611239" cy="1216024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10" name="Rektangel 9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D0905C11-AE40-4DD3-B577-1575C80BAAED}" type="datetime1">
              <a:rPr lang="sv-SE" smtClean="0"/>
              <a:t>2019-12-13</a:t>
            </a:fld>
            <a:endParaRPr lang="sv-SE" dirty="0"/>
          </a:p>
        </p:txBody>
      </p:sp>
      <p:sp>
        <p:nvSpPr>
          <p:cNvPr id="12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3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Rektangel 8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6" name="Bildobjekt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83998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 userDrawn="1"/>
        </p:nvSpPr>
        <p:spPr>
          <a:xfrm>
            <a:off x="1" y="6356350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B4152674-6AB9-4668-8AED-4226128661A6}" type="datetime1">
              <a:rPr lang="sv-SE" smtClean="0"/>
              <a:t>2019-12-13</a:t>
            </a:fld>
            <a:endParaRPr lang="sv-SE" dirty="0"/>
          </a:p>
        </p:txBody>
      </p:sp>
      <p:sp>
        <p:nvSpPr>
          <p:cNvPr id="11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2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8" name="Rektangel 7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5" name="Bildobjekt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50620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457200"/>
            <a:ext cx="4361478" cy="1600200"/>
          </a:xfrm>
        </p:spPr>
        <p:txBody>
          <a:bodyPr anchor="b"/>
          <a:lstStyle>
            <a:lvl1pPr>
              <a:defRPr sz="3200"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1085851"/>
            <a:ext cx="5675312" cy="5019674"/>
          </a:xfrm>
        </p:spPr>
        <p:txBody>
          <a:bodyPr/>
          <a:lstStyle>
            <a:lvl1pPr>
              <a:defRPr sz="3200" b="1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10548" y="2057401"/>
            <a:ext cx="4361478" cy="404812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2" name="Rektangel 11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6401B1E7-2B4C-4E93-9B83-9D444BAB3785}" type="datetime1">
              <a:rPr lang="sv-SE" smtClean="0"/>
              <a:t>2019-12-13</a:t>
            </a:fld>
            <a:endParaRPr lang="sv-SE" dirty="0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5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ektangel 10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8" name="Bildobjekt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83547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457200"/>
            <a:ext cx="4361478" cy="1600200"/>
          </a:xfrm>
        </p:spPr>
        <p:txBody>
          <a:bodyPr anchor="b"/>
          <a:lstStyle>
            <a:lvl1pPr>
              <a:defRPr sz="3200"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1085850"/>
            <a:ext cx="5658984" cy="5029200"/>
          </a:xfrm>
        </p:spPr>
        <p:txBody>
          <a:bodyPr/>
          <a:lstStyle>
            <a:lvl1pPr marL="0" indent="0">
              <a:buNone/>
              <a:defRPr sz="3200" b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10548" y="2057400"/>
            <a:ext cx="4361478" cy="405023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2" name="Rektangel 11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7037B5D3-587F-424B-B03D-31C4263C7226}" type="datetime1">
              <a:rPr lang="sv-SE" smtClean="0"/>
              <a:t>2019-12-13</a:t>
            </a:fld>
            <a:endParaRPr lang="sv-SE" dirty="0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5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ektangel 10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8" name="Bildobjekt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2073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FF4FD-A897-495D-BDCD-BC1A3ECAF875}" type="datetime1">
              <a:rPr lang="sv-SE" smtClean="0"/>
              <a:t>2019-12-13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DDE8C-17E0-4539-9C15-C1E9D231907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69200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</p:sldLayoutIdLst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/>
              <a:t>Samverkan vid utskrivning från sluten hälso och sjukvård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4243754"/>
            <a:ext cx="9144000" cy="1385520"/>
          </a:xfrm>
        </p:spPr>
        <p:txBody>
          <a:bodyPr>
            <a:normAutofit/>
          </a:bodyPr>
          <a:lstStyle/>
          <a:p>
            <a:r>
              <a:rPr lang="sv-SE" sz="3200" dirty="0" smtClean="0"/>
              <a:t>Nulägesrapport 13/12</a:t>
            </a:r>
            <a:endParaRPr lang="sv-SE" sz="3200" dirty="0"/>
          </a:p>
        </p:txBody>
      </p:sp>
    </p:spTree>
    <p:extLst>
      <p:ext uri="{BB962C8B-B14F-4D97-AF65-F5344CB8AC3E}">
        <p14:creationId xmlns:p14="http://schemas.microsoft.com/office/powerpoint/2010/main" val="3988373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6"/>
            <a:ext cx="10619402" cy="558145"/>
          </a:xfrm>
        </p:spPr>
        <p:txBody>
          <a:bodyPr>
            <a:noAutofit/>
          </a:bodyPr>
          <a:lstStyle/>
          <a:p>
            <a:r>
              <a:rPr lang="sv-SE" dirty="0" smtClean="0"/>
              <a:t>Workshops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10547" y="923271"/>
            <a:ext cx="11370906" cy="5253691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sv-SE" dirty="0" smtClean="0"/>
              <a:t>Sex halvdagar (4 </a:t>
            </a:r>
            <a:r>
              <a:rPr lang="sv-SE" dirty="0" err="1" smtClean="0"/>
              <a:t>st</a:t>
            </a:r>
            <a:r>
              <a:rPr lang="sv-SE" dirty="0" smtClean="0"/>
              <a:t> </a:t>
            </a:r>
            <a:r>
              <a:rPr lang="sv-SE" dirty="0" err="1" smtClean="0"/>
              <a:t>somatik</a:t>
            </a:r>
            <a:r>
              <a:rPr lang="sv-SE" dirty="0" smtClean="0"/>
              <a:t> och 2 </a:t>
            </a:r>
            <a:r>
              <a:rPr lang="sv-SE" dirty="0" err="1" smtClean="0"/>
              <a:t>st</a:t>
            </a:r>
            <a:r>
              <a:rPr lang="sv-SE" dirty="0" smtClean="0"/>
              <a:t> Psykiatri) är genomförda Ca 400 deltagare</a:t>
            </a:r>
          </a:p>
          <a:p>
            <a:pPr marL="457200" lvl="1" indent="0">
              <a:buNone/>
            </a:pPr>
            <a:endParaRPr lang="sv-SE" dirty="0" smtClean="0"/>
          </a:p>
          <a:p>
            <a:pPr marL="457200" lvl="1" indent="0">
              <a:buNone/>
            </a:pPr>
            <a:r>
              <a:rPr lang="sv-SE" dirty="0" smtClean="0"/>
              <a:t> 	Upplägg	* Allmän information SUS-lagen</a:t>
            </a:r>
          </a:p>
          <a:p>
            <a:pPr marL="457200" lvl="1" indent="0">
              <a:buNone/>
            </a:pPr>
            <a:r>
              <a:rPr lang="sv-SE" dirty="0"/>
              <a:t>	</a:t>
            </a:r>
            <a:r>
              <a:rPr lang="sv-SE" dirty="0" smtClean="0"/>
              <a:t>		* Statistik – Hur går det ?</a:t>
            </a:r>
          </a:p>
          <a:p>
            <a:pPr marL="457200" lvl="1" indent="0">
              <a:buNone/>
            </a:pPr>
            <a:r>
              <a:rPr lang="sv-SE" dirty="0"/>
              <a:t>	</a:t>
            </a:r>
            <a:r>
              <a:rPr lang="sv-SE" dirty="0" smtClean="0"/>
              <a:t>		* ÖK Rehab, HAB </a:t>
            </a:r>
            <a:r>
              <a:rPr lang="sv-SE" dirty="0" err="1"/>
              <a:t>inkl</a:t>
            </a:r>
            <a:r>
              <a:rPr lang="sv-SE" dirty="0"/>
              <a:t> hjälpmedel </a:t>
            </a:r>
            <a:r>
              <a:rPr lang="sv-SE" b="1" dirty="0" smtClean="0"/>
              <a:t>(</a:t>
            </a:r>
            <a:r>
              <a:rPr lang="sv-SE" b="1" dirty="0" err="1" smtClean="0"/>
              <a:t>Somatik</a:t>
            </a:r>
            <a:r>
              <a:rPr lang="sv-SE" b="1" dirty="0" smtClean="0"/>
              <a:t>)</a:t>
            </a:r>
          </a:p>
          <a:p>
            <a:pPr marL="457200" lvl="1" indent="0">
              <a:buNone/>
            </a:pPr>
            <a:r>
              <a:rPr lang="sv-SE" dirty="0"/>
              <a:t>	</a:t>
            </a:r>
            <a:r>
              <a:rPr lang="sv-SE" dirty="0" smtClean="0"/>
              <a:t>		* Komplexa ärenden – information från SKR </a:t>
            </a:r>
            <a:r>
              <a:rPr lang="sv-SE" b="1" dirty="0" smtClean="0"/>
              <a:t>(Psykiatri)</a:t>
            </a:r>
            <a:endParaRPr lang="sv-SE" b="1" dirty="0"/>
          </a:p>
          <a:p>
            <a:pPr marL="457200" lvl="1" indent="0">
              <a:buNone/>
            </a:pPr>
            <a:r>
              <a:rPr lang="sv-SE" dirty="0"/>
              <a:t>	</a:t>
            </a:r>
            <a:r>
              <a:rPr lang="sv-SE" dirty="0" smtClean="0"/>
              <a:t>		* SIP-modulen – redovisning hur fungerar det</a:t>
            </a:r>
          </a:p>
          <a:p>
            <a:pPr marL="457200" lvl="1" indent="0">
              <a:buNone/>
            </a:pPr>
            <a:r>
              <a:rPr lang="sv-SE" dirty="0"/>
              <a:t>	</a:t>
            </a:r>
            <a:r>
              <a:rPr lang="sv-SE" dirty="0" smtClean="0"/>
              <a:t>		* Gruppdiskussioner med utgångspunkt från ”patientärende”</a:t>
            </a:r>
          </a:p>
          <a:p>
            <a:pPr marL="457200" lvl="1" indent="0">
              <a:buNone/>
            </a:pPr>
            <a:r>
              <a:rPr lang="sv-SE" dirty="0"/>
              <a:t>	</a:t>
            </a:r>
            <a:r>
              <a:rPr lang="sv-SE" dirty="0" smtClean="0"/>
              <a:t>		</a:t>
            </a:r>
          </a:p>
          <a:p>
            <a:pPr marL="457200" lvl="1" indent="0">
              <a:buNone/>
            </a:pPr>
            <a:r>
              <a:rPr lang="sv-SE" dirty="0" smtClean="0"/>
              <a:t>	</a:t>
            </a:r>
            <a:r>
              <a:rPr lang="sv-SE" dirty="0" err="1" smtClean="0"/>
              <a:t>Somatik</a:t>
            </a:r>
            <a:r>
              <a:rPr lang="sv-SE" dirty="0" smtClean="0"/>
              <a:t> – 	Mycket diskussioner under och efter workshoparna kring 				överenskommelsen Rehab, HAB </a:t>
            </a:r>
            <a:r>
              <a:rPr lang="sv-SE" dirty="0" err="1" smtClean="0"/>
              <a:t>inkl</a:t>
            </a:r>
            <a:r>
              <a:rPr lang="sv-SE" dirty="0" smtClean="0"/>
              <a:t> hjälpmedel – vem</a:t>
            </a:r>
          </a:p>
          <a:p>
            <a:pPr marL="457200" lvl="1" indent="0">
              <a:buNone/>
            </a:pPr>
            <a:r>
              <a:rPr lang="sv-SE" dirty="0"/>
              <a:t> </a:t>
            </a:r>
            <a:r>
              <a:rPr lang="sv-SE" dirty="0" smtClean="0"/>
              <a:t>                          ansvara för vad ? Vem skriver vårdbegäran ? </a:t>
            </a:r>
            <a:endParaRPr lang="sv-SE" sz="2400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2019-12-13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10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71112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6"/>
            <a:ext cx="10619402" cy="710639"/>
          </a:xfrm>
        </p:spPr>
        <p:txBody>
          <a:bodyPr/>
          <a:lstStyle/>
          <a:p>
            <a:r>
              <a:rPr lang="sv-SE" dirty="0" smtClean="0"/>
              <a:t>Workshops forts.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10547" y="1075765"/>
            <a:ext cx="11370906" cy="5101197"/>
          </a:xfrm>
        </p:spPr>
        <p:txBody>
          <a:bodyPr/>
          <a:lstStyle/>
          <a:p>
            <a:r>
              <a:rPr lang="sv-SE" dirty="0" smtClean="0"/>
              <a:t>Förslag från deltagarna om framtida workshops</a:t>
            </a:r>
          </a:p>
          <a:p>
            <a:pPr lvl="1"/>
            <a:r>
              <a:rPr lang="sv-SE" dirty="0" smtClean="0"/>
              <a:t>Mer ”verkstad”. Erfarenhetsutbyte</a:t>
            </a:r>
          </a:p>
          <a:p>
            <a:pPr lvl="1"/>
            <a:r>
              <a:rPr lang="sv-SE" dirty="0" smtClean="0"/>
              <a:t>Utbildning i SIP</a:t>
            </a:r>
          </a:p>
          <a:p>
            <a:pPr lvl="1"/>
            <a:r>
              <a:rPr lang="sv-SE" dirty="0"/>
              <a:t>Upprepa SIP-modulens möjligheter</a:t>
            </a:r>
          </a:p>
          <a:p>
            <a:pPr lvl="1"/>
            <a:r>
              <a:rPr lang="sv-SE" dirty="0" smtClean="0"/>
              <a:t>Fokusera </a:t>
            </a:r>
            <a:r>
              <a:rPr lang="sv-SE" dirty="0" smtClean="0"/>
              <a:t>på goda exempel men även tydliggöra utmaningarna</a:t>
            </a:r>
          </a:p>
          <a:p>
            <a:pPr lvl="1"/>
            <a:r>
              <a:rPr lang="sv-SE" dirty="0" smtClean="0"/>
              <a:t>Hitta </a:t>
            </a:r>
            <a:r>
              <a:rPr lang="sv-SE" dirty="0" smtClean="0"/>
              <a:t>fler </a:t>
            </a:r>
            <a:r>
              <a:rPr lang="sv-SE" dirty="0" smtClean="0"/>
              <a:t>mötesplatser för att </a:t>
            </a:r>
            <a:r>
              <a:rPr lang="sv-SE" dirty="0" smtClean="0"/>
              <a:t>träffas </a:t>
            </a:r>
            <a:r>
              <a:rPr lang="sv-SE" dirty="0" smtClean="0"/>
              <a:t>och dela </a:t>
            </a:r>
            <a:r>
              <a:rPr lang="sv-SE" dirty="0" smtClean="0"/>
              <a:t>information och erfarenheter</a:t>
            </a:r>
          </a:p>
          <a:p>
            <a:pPr lvl="1"/>
            <a:r>
              <a:rPr lang="sv-SE" dirty="0" smtClean="0"/>
              <a:t>Fler patientfall – gärna representant från brukarorganisationer</a:t>
            </a:r>
          </a:p>
          <a:p>
            <a:pPr lvl="1"/>
            <a:r>
              <a:rPr lang="sv-SE" dirty="0" smtClean="0"/>
              <a:t>Tryck mer på patienterna delaktighet</a:t>
            </a:r>
          </a:p>
          <a:p>
            <a:pPr lvl="1"/>
            <a:r>
              <a:rPr lang="sv-SE" dirty="0" smtClean="0"/>
              <a:t>Förbättringsdiskussioner</a:t>
            </a:r>
          </a:p>
          <a:p>
            <a:pPr lvl="1"/>
            <a:r>
              <a:rPr lang="sv-SE" dirty="0" smtClean="0"/>
              <a:t>Lokala </a:t>
            </a:r>
            <a:r>
              <a:rPr lang="sv-SE" dirty="0" smtClean="0"/>
              <a:t>workshops/träffar  </a:t>
            </a:r>
            <a:endParaRPr lang="sv-SE" dirty="0" smtClean="0"/>
          </a:p>
          <a:p>
            <a:pPr lvl="1"/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2019-12-13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11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347962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7"/>
            <a:ext cx="10619402" cy="576168"/>
          </a:xfrm>
        </p:spPr>
        <p:txBody>
          <a:bodyPr>
            <a:normAutofit fontScale="90000"/>
          </a:bodyPr>
          <a:lstStyle/>
          <a:p>
            <a:r>
              <a:rPr lang="sv-SE" dirty="0" smtClean="0"/>
              <a:t>SUS-gruppen forts. 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10547" y="941295"/>
            <a:ext cx="11370906" cy="5235667"/>
          </a:xfrm>
        </p:spPr>
        <p:txBody>
          <a:bodyPr/>
          <a:lstStyle/>
          <a:p>
            <a:endParaRPr lang="sv-SE" dirty="0" smtClean="0"/>
          </a:p>
          <a:p>
            <a:r>
              <a:rPr lang="sv-SE" dirty="0" smtClean="0"/>
              <a:t>Webbenkät personal – Genomföra februari/mars 2020</a:t>
            </a:r>
          </a:p>
          <a:p>
            <a:endParaRPr lang="sv-SE" dirty="0"/>
          </a:p>
          <a:p>
            <a:r>
              <a:rPr lang="sv-SE" dirty="0" smtClean="0"/>
              <a:t>Uppdragsbeskrivning SUS-gruppen 2020 </a:t>
            </a:r>
          </a:p>
          <a:p>
            <a:endParaRPr lang="sv-SE" dirty="0"/>
          </a:p>
          <a:p>
            <a:r>
              <a:rPr lang="sv-SE" dirty="0" smtClean="0"/>
              <a:t>Ny lokal överenskommelse 2020-2022</a:t>
            </a:r>
          </a:p>
          <a:p>
            <a:endParaRPr lang="sv-SE" dirty="0" smtClean="0"/>
          </a:p>
          <a:p>
            <a:r>
              <a:rPr lang="sv-SE" dirty="0" smtClean="0"/>
              <a:t>Riktlinjer till överenskommelsen</a:t>
            </a:r>
            <a:endParaRPr lang="sv-SE" dirty="0"/>
          </a:p>
          <a:p>
            <a:endParaRPr lang="sv-SE" dirty="0" smtClean="0"/>
          </a:p>
          <a:p>
            <a:pPr lvl="1"/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2019-12-13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12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414263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smtClean="0"/>
              <a:t>Slut 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3582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10547" y="1315093"/>
            <a:ext cx="11370906" cy="4861870"/>
          </a:xfrm>
        </p:spPr>
        <p:txBody>
          <a:bodyPr/>
          <a:lstStyle/>
          <a:p>
            <a:r>
              <a:rPr lang="sv-SE" dirty="0" smtClean="0"/>
              <a:t>SKL Nätverksträff 3/12</a:t>
            </a:r>
          </a:p>
          <a:p>
            <a:pPr lvl="1"/>
            <a:r>
              <a:rPr lang="sv-SE" dirty="0" smtClean="0"/>
              <a:t>Hur </a:t>
            </a:r>
            <a:r>
              <a:rPr lang="sv-SE" dirty="0"/>
              <a:t>ser det ut i övriga </a:t>
            </a:r>
            <a:r>
              <a:rPr lang="sv-SE" dirty="0" smtClean="0"/>
              <a:t>landet ?</a:t>
            </a:r>
          </a:p>
          <a:p>
            <a:pPr lvl="1"/>
            <a:r>
              <a:rPr lang="sv-SE" dirty="0" smtClean="0"/>
              <a:t>Punktmätning V 47</a:t>
            </a:r>
            <a:endParaRPr lang="sv-SE" dirty="0"/>
          </a:p>
          <a:p>
            <a:pPr lvl="1"/>
            <a:endParaRPr lang="sv-SE" dirty="0" smtClean="0"/>
          </a:p>
          <a:p>
            <a:r>
              <a:rPr lang="sv-SE" dirty="0" smtClean="0"/>
              <a:t>Ekonomi/Statistik</a:t>
            </a:r>
          </a:p>
          <a:p>
            <a:endParaRPr lang="sv-SE" dirty="0" smtClean="0"/>
          </a:p>
          <a:p>
            <a:r>
              <a:rPr lang="sv-SE" dirty="0" smtClean="0"/>
              <a:t>SUS-grupp</a:t>
            </a:r>
          </a:p>
          <a:p>
            <a:pPr lvl="1"/>
            <a:r>
              <a:rPr lang="sv-SE" dirty="0" smtClean="0"/>
              <a:t>Workshops HT 2019 </a:t>
            </a:r>
          </a:p>
          <a:p>
            <a:pPr lvl="1"/>
            <a:r>
              <a:rPr lang="sv-SE" dirty="0" smtClean="0"/>
              <a:t>Webbenkät samtlig personal</a:t>
            </a:r>
          </a:p>
          <a:p>
            <a:pPr lvl="1"/>
            <a:r>
              <a:rPr lang="sv-SE" dirty="0" smtClean="0"/>
              <a:t>Revidering av överenskommelse och riktlinjer </a:t>
            </a:r>
          </a:p>
          <a:p>
            <a:pPr lvl="1"/>
            <a:r>
              <a:rPr lang="sv-SE" dirty="0" smtClean="0"/>
              <a:t>Arbetsbeskrivning 2020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dirty="0" smtClean="0"/>
              <a:t>2019-02-08	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2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07814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SKL – Nätverksträff 3/12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Hur går det i övriga landet ?</a:t>
            </a:r>
          </a:p>
          <a:p>
            <a:pPr lvl="1"/>
            <a:r>
              <a:rPr lang="sv-SE" dirty="0" smtClean="0"/>
              <a:t>Andelen utskrivningsklara kvar på slutenvårdsavdelning minskar. Samverkan mellan huvudmännen fungerar relativt bra. I många regioner pågår revidering av överenskommelser och riktlinjer</a:t>
            </a:r>
          </a:p>
          <a:p>
            <a:pPr lvl="1"/>
            <a:r>
              <a:rPr lang="sv-SE" dirty="0" smtClean="0"/>
              <a:t>Ändrade av datum för utskrivningsklar – många regioner redovisar samma problem som påtalats även i Dalarna – en fråga som Nätverket kommer att titta på och försöka ta fram goda exempel på under 2020 </a:t>
            </a:r>
          </a:p>
          <a:p>
            <a:pPr marL="457200" lvl="1" indent="0">
              <a:buNone/>
            </a:pPr>
            <a:endParaRPr lang="sv-SE" dirty="0" smtClean="0"/>
          </a:p>
          <a:p>
            <a:pPr lvl="1"/>
            <a:endParaRPr lang="sv-SE" dirty="0"/>
          </a:p>
          <a:p>
            <a:pPr lvl="1"/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2019-12-13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3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73246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6"/>
            <a:ext cx="10619402" cy="665721"/>
          </a:xfrm>
        </p:spPr>
        <p:txBody>
          <a:bodyPr>
            <a:normAutofit fontScale="90000"/>
          </a:bodyPr>
          <a:lstStyle/>
          <a:p>
            <a:r>
              <a:rPr lang="sv-SE" dirty="0" smtClean="0"/>
              <a:t>Punktmätning v 47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10547" y="1210235"/>
            <a:ext cx="11370906" cy="4966727"/>
          </a:xfrm>
        </p:spPr>
        <p:txBody>
          <a:bodyPr>
            <a:normAutofit fontScale="92500" lnSpcReduction="10000"/>
          </a:bodyPr>
          <a:lstStyle/>
          <a:p>
            <a:pPr marL="457200" lvl="1" indent="0">
              <a:buNone/>
            </a:pPr>
            <a:r>
              <a:rPr lang="sv-SE" dirty="0" smtClean="0"/>
              <a:t>Telefonintervjuer </a:t>
            </a:r>
            <a:r>
              <a:rPr lang="sv-SE" dirty="0"/>
              <a:t>med patienter och eller anhöriga till patienter som skrivits ut till ordinärt boende (ej SÄBO eller korttids boende) </a:t>
            </a:r>
            <a:r>
              <a:rPr lang="sv-SE" dirty="0" smtClean="0"/>
              <a:t>från Medicin-, Kirurg-, Ortoped-, Geriatrik </a:t>
            </a:r>
            <a:r>
              <a:rPr lang="sv-SE" dirty="0"/>
              <a:t>och </a:t>
            </a:r>
            <a:r>
              <a:rPr lang="sv-SE" dirty="0" smtClean="0"/>
              <a:t>Allmänpsykiatri. 8-10 </a:t>
            </a:r>
            <a:r>
              <a:rPr lang="sv-SE" dirty="0" err="1"/>
              <a:t>st</a:t>
            </a:r>
            <a:r>
              <a:rPr lang="sv-SE" dirty="0"/>
              <a:t> frågor samt en fritext </a:t>
            </a:r>
            <a:r>
              <a:rPr lang="sv-SE" dirty="0" smtClean="0"/>
              <a:t>kommentar.</a:t>
            </a:r>
          </a:p>
          <a:p>
            <a:pPr marL="457200" lvl="1" indent="0">
              <a:buNone/>
            </a:pPr>
            <a:r>
              <a:rPr lang="sv-SE" dirty="0" smtClean="0"/>
              <a:t>Drygt 300 </a:t>
            </a:r>
            <a:r>
              <a:rPr lang="sv-SE" dirty="0"/>
              <a:t>intervjuer genomförda (</a:t>
            </a:r>
            <a:r>
              <a:rPr lang="sv-SE" dirty="0" smtClean="0"/>
              <a:t>ca 250 </a:t>
            </a:r>
            <a:r>
              <a:rPr lang="sv-SE" dirty="0" err="1" smtClean="0"/>
              <a:t>somatik</a:t>
            </a:r>
            <a:r>
              <a:rPr lang="sv-SE" dirty="0" smtClean="0"/>
              <a:t> och 50 psykiatri) varav </a:t>
            </a:r>
            <a:r>
              <a:rPr lang="sv-SE" dirty="0" smtClean="0"/>
              <a:t>ca 90 </a:t>
            </a:r>
            <a:r>
              <a:rPr lang="sv-SE" dirty="0" smtClean="0"/>
              <a:t>i Dalarna !</a:t>
            </a:r>
          </a:p>
          <a:p>
            <a:pPr marL="457200" lvl="1" indent="0">
              <a:buNone/>
            </a:pPr>
            <a:endParaRPr lang="sv-SE" dirty="0" smtClean="0"/>
          </a:p>
          <a:p>
            <a:pPr marL="457200" lvl="1" indent="0">
              <a:buNone/>
            </a:pPr>
            <a:r>
              <a:rPr lang="sv-SE" b="1" dirty="0" err="1" smtClean="0"/>
              <a:t>Somatik</a:t>
            </a:r>
            <a:r>
              <a:rPr lang="sv-SE" b="1" dirty="0" smtClean="0"/>
              <a:t>/Psykiatri</a:t>
            </a:r>
          </a:p>
          <a:p>
            <a:pPr lvl="1"/>
            <a:r>
              <a:rPr lang="sv-SE" dirty="0" smtClean="0"/>
              <a:t>Hur fungerar ditt vardagliga liv ?			Bra 54/38 % </a:t>
            </a:r>
          </a:p>
          <a:p>
            <a:pPr marL="457200" lvl="1" indent="0">
              <a:buNone/>
            </a:pPr>
            <a:r>
              <a:rPr lang="sv-SE" dirty="0"/>
              <a:t>	</a:t>
            </a:r>
            <a:r>
              <a:rPr lang="sv-SE" dirty="0" smtClean="0"/>
              <a:t>							Dåligt 9/12 %</a:t>
            </a:r>
          </a:p>
          <a:p>
            <a:pPr marL="457200" lvl="1" indent="0">
              <a:buNone/>
            </a:pPr>
            <a:r>
              <a:rPr lang="sv-SE" dirty="0"/>
              <a:t>	</a:t>
            </a:r>
            <a:r>
              <a:rPr lang="sv-SE" dirty="0" smtClean="0"/>
              <a:t>							</a:t>
            </a:r>
          </a:p>
          <a:p>
            <a:pPr lvl="1"/>
            <a:r>
              <a:rPr lang="sv-SE" dirty="0" smtClean="0"/>
              <a:t>Har Du fast vårdkontakt ?				Ja 46/75 % </a:t>
            </a:r>
          </a:p>
          <a:p>
            <a:pPr marL="914400" lvl="2" indent="0">
              <a:buNone/>
            </a:pPr>
            <a:r>
              <a:rPr lang="sv-SE" dirty="0"/>
              <a:t>	</a:t>
            </a:r>
            <a:r>
              <a:rPr lang="sv-SE" dirty="0" smtClean="0"/>
              <a:t>						</a:t>
            </a:r>
            <a:r>
              <a:rPr lang="sv-SE" sz="2400" dirty="0"/>
              <a:t>Nej </a:t>
            </a:r>
            <a:r>
              <a:rPr lang="sv-SE" sz="2400" dirty="0" smtClean="0"/>
              <a:t>48/25% </a:t>
            </a:r>
            <a:endParaRPr lang="sv-SE" sz="2400" dirty="0"/>
          </a:p>
          <a:p>
            <a:pPr marL="457200" lvl="1" indent="0">
              <a:buNone/>
            </a:pPr>
            <a:endParaRPr lang="sv-SE" b="1" dirty="0" smtClean="0"/>
          </a:p>
          <a:p>
            <a:pPr lvl="1"/>
            <a:r>
              <a:rPr lang="sv-SE" dirty="0" smtClean="0"/>
              <a:t>Känner Du att Du varit delaktig i 			Ja 68/60 % </a:t>
            </a:r>
          </a:p>
          <a:p>
            <a:pPr marL="457200" lvl="1" indent="0">
              <a:buNone/>
            </a:pPr>
            <a:r>
              <a:rPr lang="sv-SE" dirty="0"/>
              <a:t> </a:t>
            </a:r>
            <a:r>
              <a:rPr lang="sv-SE" dirty="0" smtClean="0"/>
              <a:t>  planeringen ?						</a:t>
            </a:r>
            <a:r>
              <a:rPr lang="sv-SE" dirty="0"/>
              <a:t>Nej </a:t>
            </a:r>
            <a:r>
              <a:rPr lang="sv-SE" dirty="0" smtClean="0"/>
              <a:t>16/15%</a:t>
            </a:r>
            <a:endParaRPr lang="sv-SE" dirty="0"/>
          </a:p>
          <a:p>
            <a:pPr lvl="1"/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2019-12-13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4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901193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6"/>
            <a:ext cx="10619402" cy="616509"/>
          </a:xfrm>
        </p:spPr>
        <p:txBody>
          <a:bodyPr>
            <a:normAutofit fontScale="90000"/>
          </a:bodyPr>
          <a:lstStyle/>
          <a:p>
            <a:r>
              <a:rPr lang="sv-SE" dirty="0" smtClean="0"/>
              <a:t>Punktmätning forts.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10547" y="981635"/>
            <a:ext cx="11370906" cy="5195327"/>
          </a:xfrm>
        </p:spPr>
        <p:txBody>
          <a:bodyPr>
            <a:normAutofit lnSpcReduction="10000"/>
          </a:bodyPr>
          <a:lstStyle/>
          <a:p>
            <a:r>
              <a:rPr lang="sv-SE" b="1" dirty="0" err="1" smtClean="0"/>
              <a:t>Somatik</a:t>
            </a:r>
            <a:r>
              <a:rPr lang="sv-SE" b="1" dirty="0" smtClean="0"/>
              <a:t>/Psykiatri forts.</a:t>
            </a:r>
          </a:p>
          <a:p>
            <a:pPr lvl="1"/>
            <a:endParaRPr lang="sv-SE" dirty="0" smtClean="0"/>
          </a:p>
          <a:p>
            <a:pPr lvl="1"/>
            <a:r>
              <a:rPr lang="sv-SE" dirty="0" smtClean="0"/>
              <a:t>Tog personalen hänsyn till Dina önskemål när Din fortsatta vård och omsorg planerades ?							Ja 75/67 % </a:t>
            </a:r>
          </a:p>
          <a:p>
            <a:pPr marL="457200" lvl="1" indent="0">
              <a:buNone/>
            </a:pPr>
            <a:r>
              <a:rPr lang="sv-SE" dirty="0"/>
              <a:t>	</a:t>
            </a:r>
            <a:r>
              <a:rPr lang="sv-SE" dirty="0" smtClean="0"/>
              <a:t>								Nej 11/15 %</a:t>
            </a:r>
          </a:p>
          <a:p>
            <a:endParaRPr lang="sv-SE" dirty="0" smtClean="0"/>
          </a:p>
          <a:p>
            <a:pPr lvl="1"/>
            <a:r>
              <a:rPr lang="sv-SE" dirty="0" smtClean="0"/>
              <a:t>Har Du en skriftlig vårdplan ?				Ja 24/33 %</a:t>
            </a:r>
          </a:p>
          <a:p>
            <a:pPr marL="457200" lvl="1" indent="0">
              <a:buNone/>
            </a:pPr>
            <a:r>
              <a:rPr lang="sv-SE" dirty="0"/>
              <a:t>	</a:t>
            </a:r>
            <a:r>
              <a:rPr lang="sv-SE" dirty="0" smtClean="0"/>
              <a:t>								Nej 76/67 % </a:t>
            </a:r>
          </a:p>
          <a:p>
            <a:pPr marL="457200" lvl="1" indent="0">
              <a:buNone/>
            </a:pPr>
            <a:endParaRPr lang="sv-SE" dirty="0" smtClean="0"/>
          </a:p>
          <a:p>
            <a:pPr lvl="1"/>
            <a:r>
              <a:rPr lang="sv-SE" dirty="0" smtClean="0"/>
              <a:t>Fått den information som Du behöver			Ja 71/75 %</a:t>
            </a:r>
          </a:p>
          <a:p>
            <a:pPr marL="457200" lvl="1" indent="0">
              <a:buNone/>
            </a:pPr>
            <a:r>
              <a:rPr lang="sv-SE" dirty="0"/>
              <a:t>	</a:t>
            </a:r>
            <a:r>
              <a:rPr lang="sv-SE" dirty="0" smtClean="0"/>
              <a:t>								Nej 11/8 %</a:t>
            </a:r>
          </a:p>
          <a:p>
            <a:pPr marL="457200" lvl="1" indent="0">
              <a:buNone/>
            </a:pPr>
            <a:endParaRPr lang="sv-SE" dirty="0" smtClean="0"/>
          </a:p>
          <a:p>
            <a:pPr lvl="1"/>
            <a:r>
              <a:rPr lang="sv-SE" dirty="0" smtClean="0"/>
              <a:t>Känner Du Dig trygg med Din vård och omsorg ?		Ja 80/71 %</a:t>
            </a:r>
          </a:p>
          <a:p>
            <a:pPr marL="457200" lvl="1" indent="0">
              <a:buNone/>
            </a:pPr>
            <a:r>
              <a:rPr lang="sv-SE" dirty="0"/>
              <a:t>	</a:t>
            </a:r>
            <a:r>
              <a:rPr lang="sv-SE" dirty="0" smtClean="0"/>
              <a:t>								Nej 20/8 %</a:t>
            </a:r>
          </a:p>
          <a:p>
            <a:endParaRPr lang="sv-SE" dirty="0"/>
          </a:p>
          <a:p>
            <a:pPr lvl="8"/>
            <a:endParaRPr lang="sv-SE" dirty="0" smtClean="0"/>
          </a:p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2019-12-13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5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131248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7"/>
            <a:ext cx="10619402" cy="603062"/>
          </a:xfrm>
        </p:spPr>
        <p:txBody>
          <a:bodyPr>
            <a:normAutofit fontScale="90000"/>
          </a:bodyPr>
          <a:lstStyle/>
          <a:p>
            <a:r>
              <a:rPr lang="sv-SE" dirty="0"/>
              <a:t>Punktmätning forts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10547" y="1062319"/>
            <a:ext cx="11370906" cy="5114644"/>
          </a:xfrm>
        </p:spPr>
        <p:txBody>
          <a:bodyPr/>
          <a:lstStyle/>
          <a:p>
            <a:r>
              <a:rPr lang="sv-SE" dirty="0"/>
              <a:t>Är det något i samband med utskrivningen som kunde fungerat bättre? </a:t>
            </a:r>
            <a:endParaRPr lang="sv-SE" dirty="0" smtClean="0"/>
          </a:p>
          <a:p>
            <a:endParaRPr lang="sv-SE" dirty="0"/>
          </a:p>
          <a:p>
            <a:pPr marL="0" lv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sv-SE" altLang="sv-SE" sz="1800" dirty="0" smtClean="0">
                <a:solidFill>
                  <a:srgbClr val="595959"/>
                </a:solidFill>
                <a:latin typeface="Open Sans" pitchFamily="34" charset="0"/>
                <a:cs typeface="Open Sans" pitchFamily="34" charset="0"/>
              </a:rPr>
              <a:t> - Träffade </a:t>
            </a:r>
            <a:r>
              <a:rPr lang="sv-SE" altLang="sv-SE" sz="1800" dirty="0">
                <a:solidFill>
                  <a:srgbClr val="595959"/>
                </a:solidFill>
                <a:latin typeface="Open Sans" pitchFamily="34" charset="0"/>
                <a:cs typeface="Open Sans" pitchFamily="34" charset="0"/>
              </a:rPr>
              <a:t>sjukgymnast, läkare och sköterska var för sig. Den ena verkar inte veta vad den andra gör</a:t>
            </a:r>
            <a:r>
              <a:rPr lang="sv-SE" altLang="sv-SE" sz="1800" dirty="0" smtClean="0">
                <a:solidFill>
                  <a:srgbClr val="595959"/>
                </a:solidFill>
                <a:latin typeface="Open Sans" pitchFamily="34" charset="0"/>
                <a:cs typeface="Open Sans" pitchFamily="34" charset="0"/>
              </a:rPr>
              <a:t>.</a:t>
            </a:r>
          </a:p>
          <a:p>
            <a:pPr marL="0" lv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sv-SE" altLang="sv-SE" sz="1800" dirty="0">
              <a:solidFill>
                <a:srgbClr val="595959"/>
              </a:solidFill>
              <a:latin typeface="Open Sans" pitchFamily="34" charset="0"/>
              <a:cs typeface="Open Sans" pitchFamily="34" charset="0"/>
            </a:endParaRPr>
          </a:p>
          <a:p>
            <a:pPr marL="0" lv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sv-SE" altLang="sv-SE" sz="1800" dirty="0">
              <a:solidFill>
                <a:srgbClr val="595959"/>
              </a:solidFill>
              <a:latin typeface="Open Sans" pitchFamily="34" charset="0"/>
              <a:cs typeface="Open Sans" pitchFamily="34" charset="0"/>
            </a:endParaRPr>
          </a:p>
          <a:p>
            <a:pPr marL="0" lv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sv-SE" altLang="sv-SE" sz="1800" dirty="0" smtClean="0">
                <a:solidFill>
                  <a:srgbClr val="595959"/>
                </a:solidFill>
                <a:latin typeface="Open Sans" pitchFamily="34" charset="0"/>
                <a:cs typeface="Open Sans" pitchFamily="34" charset="0"/>
              </a:rPr>
              <a:t> - Information </a:t>
            </a:r>
            <a:r>
              <a:rPr lang="sv-SE" altLang="sv-SE" sz="1800" dirty="0">
                <a:solidFill>
                  <a:srgbClr val="595959"/>
                </a:solidFill>
                <a:latin typeface="Open Sans" pitchFamily="34" charset="0"/>
                <a:cs typeface="Open Sans" pitchFamily="34" charset="0"/>
              </a:rPr>
              <a:t>om läkemedel. Fått ny medicin, men ingen förklaring varför. Tar inte den, avvaktar till besök på </a:t>
            </a:r>
            <a:r>
              <a:rPr lang="sv-SE" altLang="sv-SE" sz="1800" dirty="0" smtClean="0">
                <a:solidFill>
                  <a:srgbClr val="595959"/>
                </a:solidFill>
                <a:latin typeface="Open Sans" pitchFamily="34" charset="0"/>
                <a:cs typeface="Open Sans" pitchFamily="34" charset="0"/>
              </a:rPr>
              <a:t>  </a:t>
            </a:r>
          </a:p>
          <a:p>
            <a:pPr marL="0" lv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sv-SE" altLang="sv-SE" sz="1800" dirty="0">
                <a:solidFill>
                  <a:srgbClr val="595959"/>
                </a:solidFill>
                <a:latin typeface="Open Sans" pitchFamily="34" charset="0"/>
                <a:cs typeface="Open Sans" pitchFamily="34" charset="0"/>
              </a:rPr>
              <a:t> </a:t>
            </a:r>
            <a:r>
              <a:rPr lang="sv-SE" altLang="sv-SE" sz="1800" dirty="0" smtClean="0">
                <a:solidFill>
                  <a:srgbClr val="595959"/>
                </a:solidFill>
                <a:latin typeface="Open Sans" pitchFamily="34" charset="0"/>
                <a:cs typeface="Open Sans" pitchFamily="34" charset="0"/>
              </a:rPr>
              <a:t>  VC</a:t>
            </a:r>
          </a:p>
          <a:p>
            <a:pPr marL="0" lv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sv-SE" altLang="sv-SE" sz="1800" dirty="0">
              <a:solidFill>
                <a:srgbClr val="595959"/>
              </a:solidFill>
              <a:latin typeface="Open Sans" pitchFamily="34" charset="0"/>
              <a:cs typeface="Open Sans" pitchFamily="34" charset="0"/>
            </a:endParaRPr>
          </a:p>
          <a:p>
            <a:pPr marL="0" lv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sv-SE" altLang="sv-SE" sz="1800" dirty="0" smtClean="0">
                <a:solidFill>
                  <a:srgbClr val="595959"/>
                </a:solidFill>
                <a:latin typeface="Open Sans" pitchFamily="34" charset="0"/>
                <a:cs typeface="Open Sans" pitchFamily="34" charset="0"/>
              </a:rPr>
              <a:t> - Önskar </a:t>
            </a:r>
            <a:r>
              <a:rPr lang="sv-SE" altLang="sv-SE" sz="1800" dirty="0">
                <a:solidFill>
                  <a:srgbClr val="595959"/>
                </a:solidFill>
                <a:latin typeface="Open Sans" pitchFamily="34" charset="0"/>
                <a:cs typeface="Open Sans" pitchFamily="34" charset="0"/>
              </a:rPr>
              <a:t>att jag fått mer stöd de första dagarna efter utskrivning. Jag mådde ganska dåligt och tyckte att det </a:t>
            </a:r>
            <a:endParaRPr lang="sv-SE" altLang="sv-SE" sz="1800" dirty="0" smtClean="0">
              <a:solidFill>
                <a:srgbClr val="595959"/>
              </a:solidFill>
              <a:latin typeface="Open Sans" pitchFamily="34" charset="0"/>
              <a:cs typeface="Open Sans" pitchFamily="34" charset="0"/>
            </a:endParaRPr>
          </a:p>
          <a:p>
            <a:pPr marL="0" lv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sv-SE" altLang="sv-SE" sz="1800" dirty="0">
                <a:solidFill>
                  <a:srgbClr val="595959"/>
                </a:solidFill>
                <a:latin typeface="Open Sans" pitchFamily="34" charset="0"/>
                <a:cs typeface="Open Sans" pitchFamily="34" charset="0"/>
              </a:rPr>
              <a:t> </a:t>
            </a:r>
            <a:r>
              <a:rPr lang="sv-SE" altLang="sv-SE" sz="1800" dirty="0" smtClean="0">
                <a:solidFill>
                  <a:srgbClr val="595959"/>
                </a:solidFill>
                <a:latin typeface="Open Sans" pitchFamily="34" charset="0"/>
                <a:cs typeface="Open Sans" pitchFamily="34" charset="0"/>
              </a:rPr>
              <a:t>  hade </a:t>
            </a:r>
            <a:r>
              <a:rPr lang="sv-SE" altLang="sv-SE" sz="1800" dirty="0">
                <a:solidFill>
                  <a:srgbClr val="595959"/>
                </a:solidFill>
                <a:latin typeface="Open Sans" pitchFamily="34" charset="0"/>
                <a:cs typeface="Open Sans" pitchFamily="34" charset="0"/>
              </a:rPr>
              <a:t>varit skönt med nåt slags stöd.</a:t>
            </a:r>
          </a:p>
          <a:p>
            <a:pPr marL="0" lv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sv-SE" altLang="sv-SE" sz="1800" dirty="0">
              <a:solidFill>
                <a:srgbClr val="595959"/>
              </a:solidFill>
              <a:latin typeface="Open Sans" pitchFamily="34" charset="0"/>
              <a:cs typeface="Open Sans" pitchFamily="34" charset="0"/>
            </a:endParaRPr>
          </a:p>
          <a:p>
            <a:endParaRPr lang="sv-SE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sv-SE" altLang="sv-SE" sz="1800" b="1" dirty="0" smtClean="0">
                <a:solidFill>
                  <a:srgbClr val="595959"/>
                </a:solidFill>
                <a:latin typeface="Open Sans" pitchFamily="34" charset="0"/>
                <a:cs typeface="Open Sans" pitchFamily="34" charset="0"/>
              </a:rPr>
              <a:t>				</a:t>
            </a:r>
            <a:endParaRPr lang="sv-SE" altLang="sv-SE" sz="1800" b="1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2019-12-13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6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483996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Statistik 2019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2019-12-13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7</a:t>
            </a:fld>
            <a:endParaRPr lang="sv-SE" dirty="0"/>
          </a:p>
        </p:txBody>
      </p:sp>
      <p:pic>
        <p:nvPicPr>
          <p:cNvPr id="10" name="Platshållare för innehåll 9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64776" y="1290918"/>
            <a:ext cx="10465174" cy="4886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107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Statistik 2019 forts.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2019-12-13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8</a:t>
            </a:fld>
            <a:endParaRPr lang="sv-SE" dirty="0"/>
          </a:p>
        </p:txBody>
      </p:sp>
      <p:graphicFrame>
        <p:nvGraphicFramePr>
          <p:cNvPr id="9" name="Platshållare för innehåll 8"/>
          <p:cNvGraphicFramePr>
            <a:graphicFrameLocks noGrp="1"/>
          </p:cNvGraphicFramePr>
          <p:nvPr>
            <p:ph idx="1"/>
            <p:extLst/>
          </p:nvPr>
        </p:nvGraphicFramePr>
        <p:xfrm>
          <a:off x="699250" y="1290908"/>
          <a:ext cx="10044953" cy="4757175"/>
        </p:xfrm>
        <a:graphic>
          <a:graphicData uri="http://schemas.openxmlformats.org/drawingml/2006/table">
            <a:tbl>
              <a:tblPr/>
              <a:tblGrid>
                <a:gridCol w="1660754">
                  <a:extLst>
                    <a:ext uri="{9D8B030D-6E8A-4147-A177-3AD203B41FA5}">
                      <a16:colId xmlns:a16="http://schemas.microsoft.com/office/drawing/2014/main" val="2448220418"/>
                    </a:ext>
                  </a:extLst>
                </a:gridCol>
                <a:gridCol w="908446">
                  <a:extLst>
                    <a:ext uri="{9D8B030D-6E8A-4147-A177-3AD203B41FA5}">
                      <a16:colId xmlns:a16="http://schemas.microsoft.com/office/drawing/2014/main" val="1966236848"/>
                    </a:ext>
                  </a:extLst>
                </a:gridCol>
                <a:gridCol w="908446">
                  <a:extLst>
                    <a:ext uri="{9D8B030D-6E8A-4147-A177-3AD203B41FA5}">
                      <a16:colId xmlns:a16="http://schemas.microsoft.com/office/drawing/2014/main" val="2936213755"/>
                    </a:ext>
                  </a:extLst>
                </a:gridCol>
                <a:gridCol w="908446">
                  <a:extLst>
                    <a:ext uri="{9D8B030D-6E8A-4147-A177-3AD203B41FA5}">
                      <a16:colId xmlns:a16="http://schemas.microsoft.com/office/drawing/2014/main" val="1565504123"/>
                    </a:ext>
                  </a:extLst>
                </a:gridCol>
                <a:gridCol w="908446">
                  <a:extLst>
                    <a:ext uri="{9D8B030D-6E8A-4147-A177-3AD203B41FA5}">
                      <a16:colId xmlns:a16="http://schemas.microsoft.com/office/drawing/2014/main" val="2591234362"/>
                    </a:ext>
                  </a:extLst>
                </a:gridCol>
                <a:gridCol w="908446">
                  <a:extLst>
                    <a:ext uri="{9D8B030D-6E8A-4147-A177-3AD203B41FA5}">
                      <a16:colId xmlns:a16="http://schemas.microsoft.com/office/drawing/2014/main" val="3169356884"/>
                    </a:ext>
                  </a:extLst>
                </a:gridCol>
                <a:gridCol w="908446">
                  <a:extLst>
                    <a:ext uri="{9D8B030D-6E8A-4147-A177-3AD203B41FA5}">
                      <a16:colId xmlns:a16="http://schemas.microsoft.com/office/drawing/2014/main" val="329734978"/>
                    </a:ext>
                  </a:extLst>
                </a:gridCol>
                <a:gridCol w="908446">
                  <a:extLst>
                    <a:ext uri="{9D8B030D-6E8A-4147-A177-3AD203B41FA5}">
                      <a16:colId xmlns:a16="http://schemas.microsoft.com/office/drawing/2014/main" val="1545439549"/>
                    </a:ext>
                  </a:extLst>
                </a:gridCol>
                <a:gridCol w="908446">
                  <a:extLst>
                    <a:ext uri="{9D8B030D-6E8A-4147-A177-3AD203B41FA5}">
                      <a16:colId xmlns:a16="http://schemas.microsoft.com/office/drawing/2014/main" val="3413603158"/>
                    </a:ext>
                  </a:extLst>
                </a:gridCol>
                <a:gridCol w="1116631">
                  <a:extLst>
                    <a:ext uri="{9D8B030D-6E8A-4147-A177-3AD203B41FA5}">
                      <a16:colId xmlns:a16="http://schemas.microsoft.com/office/drawing/2014/main" val="552691068"/>
                    </a:ext>
                  </a:extLst>
                </a:gridCol>
              </a:tblGrid>
              <a:tr h="224316">
                <a:tc gridSpan="2"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8341705"/>
                  </a:ext>
                </a:extLst>
              </a:tr>
              <a:tr h="224316"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5574635"/>
                  </a:ext>
                </a:extLst>
              </a:tr>
              <a:tr h="224316">
                <a:tc>
                  <a:txBody>
                    <a:bodyPr/>
                    <a:lstStyle/>
                    <a:p>
                      <a:pPr algn="l" fontAlgn="b"/>
                      <a:endParaRPr lang="sv-SE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2420588"/>
                  </a:ext>
                </a:extLst>
              </a:tr>
              <a:tr h="224316">
                <a:tc>
                  <a:txBody>
                    <a:bodyPr/>
                    <a:lstStyle/>
                    <a:p>
                      <a:pPr algn="l" fontAlgn="b"/>
                      <a:endParaRPr lang="sv-SE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3923495"/>
                  </a:ext>
                </a:extLst>
              </a:tr>
              <a:tr h="224316">
                <a:tc>
                  <a:txBody>
                    <a:bodyPr/>
                    <a:lstStyle/>
                    <a:p>
                      <a:pPr algn="l" fontAlgn="b"/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64004090"/>
                  </a:ext>
                </a:extLst>
              </a:tr>
              <a:tr h="224316">
                <a:tc>
                  <a:txBody>
                    <a:bodyPr/>
                    <a:lstStyle/>
                    <a:p>
                      <a:pPr algn="l" fontAlgn="b"/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6835964"/>
                  </a:ext>
                </a:extLst>
              </a:tr>
              <a:tr h="224316">
                <a:tc>
                  <a:txBody>
                    <a:bodyPr/>
                    <a:lstStyle/>
                    <a:p>
                      <a:pPr algn="l" fontAlgn="b"/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1595073"/>
                  </a:ext>
                </a:extLst>
              </a:tr>
              <a:tr h="224316">
                <a:tc>
                  <a:txBody>
                    <a:bodyPr/>
                    <a:lstStyle/>
                    <a:p>
                      <a:pPr algn="l" fontAlgn="b"/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7971547"/>
                  </a:ext>
                </a:extLst>
              </a:tr>
              <a:tr h="224316">
                <a:tc>
                  <a:txBody>
                    <a:bodyPr/>
                    <a:lstStyle/>
                    <a:p>
                      <a:pPr algn="l" fontAlgn="b"/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7047424"/>
                  </a:ext>
                </a:extLst>
              </a:tr>
              <a:tr h="224316">
                <a:tc>
                  <a:txBody>
                    <a:bodyPr/>
                    <a:lstStyle/>
                    <a:p>
                      <a:pPr algn="l" fontAlgn="b"/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1295944"/>
                  </a:ext>
                </a:extLst>
              </a:tr>
              <a:tr h="224316">
                <a:tc>
                  <a:txBody>
                    <a:bodyPr/>
                    <a:lstStyle/>
                    <a:p>
                      <a:pPr algn="l" fontAlgn="b"/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1562819"/>
                  </a:ext>
                </a:extLst>
              </a:tr>
              <a:tr h="224316">
                <a:tc>
                  <a:txBody>
                    <a:bodyPr/>
                    <a:lstStyle/>
                    <a:p>
                      <a:pPr algn="l" fontAlgn="b"/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2515965"/>
                  </a:ext>
                </a:extLst>
              </a:tr>
              <a:tr h="224316">
                <a:tc>
                  <a:txBody>
                    <a:bodyPr/>
                    <a:lstStyle/>
                    <a:p>
                      <a:pPr algn="l" fontAlgn="b"/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3667629"/>
                  </a:ext>
                </a:extLst>
              </a:tr>
              <a:tr h="270855">
                <a:tc>
                  <a:txBody>
                    <a:bodyPr/>
                    <a:lstStyle/>
                    <a:p>
                      <a:pPr algn="l" fontAlgn="b"/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4087633"/>
                  </a:ext>
                </a:extLst>
              </a:tr>
              <a:tr h="224316">
                <a:tc>
                  <a:txBody>
                    <a:bodyPr/>
                    <a:lstStyle/>
                    <a:p>
                      <a:pPr algn="l" fontAlgn="b"/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587042"/>
                  </a:ext>
                </a:extLst>
              </a:tr>
              <a:tr h="224316">
                <a:tc>
                  <a:txBody>
                    <a:bodyPr/>
                    <a:lstStyle/>
                    <a:p>
                      <a:pPr algn="l" fontAlgn="b"/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686902"/>
                  </a:ext>
                </a:extLst>
              </a:tr>
              <a:tr h="224316">
                <a:tc>
                  <a:txBody>
                    <a:bodyPr/>
                    <a:lstStyle/>
                    <a:p>
                      <a:pPr algn="l" fontAlgn="b"/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5506198"/>
                  </a:ext>
                </a:extLst>
              </a:tr>
              <a:tr h="224316">
                <a:tc>
                  <a:txBody>
                    <a:bodyPr/>
                    <a:lstStyle/>
                    <a:p>
                      <a:pPr algn="l" fontAlgn="b"/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2260983"/>
                  </a:ext>
                </a:extLst>
              </a:tr>
              <a:tr h="224316">
                <a:tc>
                  <a:txBody>
                    <a:bodyPr/>
                    <a:lstStyle/>
                    <a:p>
                      <a:pPr algn="l" fontAlgn="b"/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9651139"/>
                  </a:ext>
                </a:extLst>
              </a:tr>
              <a:tr h="224316"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8659341"/>
                  </a:ext>
                </a:extLst>
              </a:tr>
              <a:tr h="224316">
                <a:tc gridSpan="9"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26609111"/>
                  </a:ext>
                </a:extLst>
              </a:tr>
            </a:tbl>
          </a:graphicData>
        </a:graphic>
      </p:graphicFrame>
      <p:pic>
        <p:nvPicPr>
          <p:cNvPr id="7" name="Bildobjekt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9251" y="1340099"/>
            <a:ext cx="10044952" cy="4707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9793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995081"/>
            <a:ext cx="10619402" cy="443754"/>
          </a:xfrm>
        </p:spPr>
        <p:txBody>
          <a:bodyPr>
            <a:normAutofit fontScale="90000"/>
          </a:bodyPr>
          <a:lstStyle/>
          <a:p>
            <a:r>
              <a:rPr lang="sv-SE" dirty="0" smtClean="0"/>
              <a:t>Återinläggningar inom 30 dagar </a:t>
            </a:r>
            <a:br>
              <a:rPr lang="sv-SE" dirty="0" smtClean="0"/>
            </a:br>
            <a:r>
              <a:rPr lang="sv-SE" dirty="0" smtClean="0"/>
              <a:t>65 år och äldre</a:t>
            </a:r>
            <a:br>
              <a:rPr lang="sv-SE" dirty="0" smtClean="0"/>
            </a:br>
            <a:endParaRPr lang="sv-SE" dirty="0"/>
          </a:p>
        </p:txBody>
      </p:sp>
      <p:graphicFrame>
        <p:nvGraphicFramePr>
          <p:cNvPr id="7" name="Platshållare för innehåll 6"/>
          <p:cNvGraphicFramePr>
            <a:graphicFrameLocks noGrp="1"/>
          </p:cNvGraphicFramePr>
          <p:nvPr>
            <p:ph idx="1"/>
            <p:extLst/>
          </p:nvPr>
        </p:nvGraphicFramePr>
        <p:xfrm>
          <a:off x="699246" y="1575714"/>
          <a:ext cx="9937379" cy="4330580"/>
        </p:xfrm>
        <a:graphic>
          <a:graphicData uri="http://schemas.openxmlformats.org/drawingml/2006/table">
            <a:tbl>
              <a:tblPr firstRow="1" firstCol="1" bandRow="1"/>
              <a:tblGrid>
                <a:gridCol w="3707108">
                  <a:extLst>
                    <a:ext uri="{9D8B030D-6E8A-4147-A177-3AD203B41FA5}">
                      <a16:colId xmlns:a16="http://schemas.microsoft.com/office/drawing/2014/main" val="2404698821"/>
                    </a:ext>
                  </a:extLst>
                </a:gridCol>
                <a:gridCol w="2037939">
                  <a:extLst>
                    <a:ext uri="{9D8B030D-6E8A-4147-A177-3AD203B41FA5}">
                      <a16:colId xmlns:a16="http://schemas.microsoft.com/office/drawing/2014/main" val="1033922881"/>
                    </a:ext>
                  </a:extLst>
                </a:gridCol>
                <a:gridCol w="2096166">
                  <a:extLst>
                    <a:ext uri="{9D8B030D-6E8A-4147-A177-3AD203B41FA5}">
                      <a16:colId xmlns:a16="http://schemas.microsoft.com/office/drawing/2014/main" val="2548832404"/>
                    </a:ext>
                  </a:extLst>
                </a:gridCol>
                <a:gridCol w="2096166">
                  <a:extLst>
                    <a:ext uri="{9D8B030D-6E8A-4147-A177-3AD203B41FA5}">
                      <a16:colId xmlns:a16="http://schemas.microsoft.com/office/drawing/2014/main" val="2247407310"/>
                    </a:ext>
                  </a:extLst>
                </a:gridCol>
              </a:tblGrid>
              <a:tr h="2165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Återinskrivning inom 30 dagar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Kolumnetiketter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sv-SE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sv-SE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2183897"/>
                  </a:ext>
                </a:extLst>
              </a:tr>
              <a:tr h="2165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Radetiketter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2017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2018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2019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7299622"/>
                  </a:ext>
                </a:extLst>
              </a:tr>
              <a:tr h="2165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Inom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13,9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14,3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14,6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0921474"/>
                  </a:ext>
                </a:extLst>
              </a:tr>
              <a:tr h="216529">
                <a:tc>
                  <a:txBody>
                    <a:bodyPr/>
                    <a:lstStyle/>
                    <a:p>
                      <a:pPr indent="1397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Avesta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15,0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14,5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15,0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8347724"/>
                  </a:ext>
                </a:extLst>
              </a:tr>
              <a:tr h="216529">
                <a:tc>
                  <a:txBody>
                    <a:bodyPr/>
                    <a:lstStyle/>
                    <a:p>
                      <a:pPr indent="1397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Borlänge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14,5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14,0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15,4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6716200"/>
                  </a:ext>
                </a:extLst>
              </a:tr>
              <a:tr h="216529">
                <a:tc>
                  <a:txBody>
                    <a:bodyPr/>
                    <a:lstStyle/>
                    <a:p>
                      <a:pPr indent="1397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Falun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13,4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15,1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14,7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1173052"/>
                  </a:ext>
                </a:extLst>
              </a:tr>
              <a:tr h="216529">
                <a:tc>
                  <a:txBody>
                    <a:bodyPr/>
                    <a:lstStyle/>
                    <a:p>
                      <a:pPr indent="1397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Gagnef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13,6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11,9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10,7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1946175"/>
                  </a:ext>
                </a:extLst>
              </a:tr>
              <a:tr h="216529">
                <a:tc>
                  <a:txBody>
                    <a:bodyPr/>
                    <a:lstStyle/>
                    <a:p>
                      <a:pPr indent="1397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Hedemora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12,4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12,0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15,4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29447057"/>
                  </a:ext>
                </a:extLst>
              </a:tr>
              <a:tr h="216529">
                <a:tc>
                  <a:txBody>
                    <a:bodyPr/>
                    <a:lstStyle/>
                    <a:p>
                      <a:pPr indent="1397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Leksand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14,8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13,6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14,6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26784823"/>
                  </a:ext>
                </a:extLst>
              </a:tr>
              <a:tr h="216529">
                <a:tc>
                  <a:txBody>
                    <a:bodyPr/>
                    <a:lstStyle/>
                    <a:p>
                      <a:pPr indent="1397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Ludvika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11,9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13,7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13,1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4987026"/>
                  </a:ext>
                </a:extLst>
              </a:tr>
              <a:tr h="216529">
                <a:tc>
                  <a:txBody>
                    <a:bodyPr/>
                    <a:lstStyle/>
                    <a:p>
                      <a:pPr indent="1397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Malung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12,9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14,6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12,7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8362211"/>
                  </a:ext>
                </a:extLst>
              </a:tr>
              <a:tr h="216529">
                <a:tc>
                  <a:txBody>
                    <a:bodyPr/>
                    <a:lstStyle/>
                    <a:p>
                      <a:pPr indent="1397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Mora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14,7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16,2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16,1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31960052"/>
                  </a:ext>
                </a:extLst>
              </a:tr>
              <a:tr h="216529">
                <a:tc>
                  <a:txBody>
                    <a:bodyPr/>
                    <a:lstStyle/>
                    <a:p>
                      <a:pPr indent="1397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Orsa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16,1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12,8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13,3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65172222"/>
                  </a:ext>
                </a:extLst>
              </a:tr>
              <a:tr h="216529">
                <a:tc>
                  <a:txBody>
                    <a:bodyPr/>
                    <a:lstStyle/>
                    <a:p>
                      <a:pPr indent="1397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Rättvik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14,9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16,2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15,8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1846470"/>
                  </a:ext>
                </a:extLst>
              </a:tr>
              <a:tr h="216529">
                <a:tc>
                  <a:txBody>
                    <a:bodyPr/>
                    <a:lstStyle/>
                    <a:p>
                      <a:pPr indent="1397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Smedjebacken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10,8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13,0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10,4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0773617"/>
                  </a:ext>
                </a:extLst>
              </a:tr>
              <a:tr h="216529">
                <a:tc>
                  <a:txBody>
                    <a:bodyPr/>
                    <a:lstStyle/>
                    <a:p>
                      <a:pPr indent="1397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Säter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18,9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15,8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16,5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7804581"/>
                  </a:ext>
                </a:extLst>
              </a:tr>
              <a:tr h="216529">
                <a:tc>
                  <a:txBody>
                    <a:bodyPr/>
                    <a:lstStyle/>
                    <a:p>
                      <a:pPr indent="1397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Vansbro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14,2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12,7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17,3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0812672"/>
                  </a:ext>
                </a:extLst>
              </a:tr>
              <a:tr h="216529">
                <a:tc>
                  <a:txBody>
                    <a:bodyPr/>
                    <a:lstStyle/>
                    <a:p>
                      <a:pPr indent="1397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Älvdalen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11,8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15,2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14,7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0705819"/>
                  </a:ext>
                </a:extLst>
              </a:tr>
              <a:tr h="2165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Utom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5,4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3,5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4,2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5850244"/>
                  </a:ext>
                </a:extLst>
              </a:tr>
              <a:tr h="2165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Totalsumma</a:t>
                      </a:r>
                      <a:endParaRPr lang="sv-S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13,6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14,0</a:t>
                      </a:r>
                      <a:endParaRPr lang="sv-S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1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14,3</a:t>
                      </a:r>
                      <a:endParaRPr lang="sv-S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2005692"/>
                  </a:ext>
                </a:extLst>
              </a:tr>
            </a:tbl>
          </a:graphicData>
        </a:graphic>
      </p:graphicFrame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2019-12-13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9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60373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Cdag">
  <a:themeElements>
    <a:clrScheme name="Ltd">
      <a:dk1>
        <a:sysClr val="windowText" lastClr="000000"/>
      </a:dk1>
      <a:lt1>
        <a:sysClr val="window" lastClr="FFFFFF"/>
      </a:lt1>
      <a:dk2>
        <a:srgbClr val="F15060"/>
      </a:dk2>
      <a:lt2>
        <a:srgbClr val="E7E6E6"/>
      </a:lt2>
      <a:accent1>
        <a:srgbClr val="00B4E4"/>
      </a:accent1>
      <a:accent2>
        <a:srgbClr val="28B29A"/>
      </a:accent2>
      <a:accent3>
        <a:srgbClr val="FFD378"/>
      </a:accent3>
      <a:accent4>
        <a:srgbClr val="AEDDEF"/>
      </a:accent4>
      <a:accent5>
        <a:srgbClr val="6ACEC3"/>
      </a:accent5>
      <a:accent6>
        <a:srgbClr val="FAE9BA"/>
      </a:accent6>
      <a:hlink>
        <a:srgbClr val="0074A2"/>
      </a:hlink>
      <a:folHlink>
        <a:srgbClr val="0074A2"/>
      </a:folHlink>
    </a:clrScheme>
    <a:fontScheme name="Lt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td_standard.potx" id="{151680F3-6FC2-4960-B137-648106B7FBF2}" vid="{FDF325D6-299B-47C8-B8D0-086DBBEE1ED8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j125def9988a4544907fddb4a09b1af5 xmlns="2f901946-e264-40a9-b252-19c7dedd3add">
      <Terms xmlns="http://schemas.microsoft.com/office/infopath/2007/PartnerControls"/>
    </j125def9988a4544907fddb4a09b1af5>
    <d35d67994db9475aa58636ebfce59533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sv - svenska</TermName>
          <TermId xmlns="http://schemas.microsoft.com/office/infopath/2007/PartnerControls">fc4bf42e-8ca5-492e-bdac-5e5e0115cfa8</TermId>
        </TermInfo>
      </Terms>
    </d35d67994db9475aa58636ebfce59533>
    <ib8be5378b304cd19503fe0f13c962e4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powerpointmall</TermName>
          <TermId xmlns="http://schemas.microsoft.com/office/infopath/2007/PartnerControls">8a709a16-dce5-48c9-b324-adb936197cd8</TermId>
        </TermInfo>
      </Terms>
    </ib8be5378b304cd19503fe0f13c962e4>
    <b949fc07257b40f7b02b2d246d41368f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LD</TermName>
          <TermId xmlns="http://schemas.microsoft.com/office/infopath/2007/PartnerControls">30ac7822-68c2-42d2-8d58-accf1e3539f2</TermId>
        </TermInfo>
      </Terms>
    </b949fc07257b40f7b02b2d246d41368f>
    <TaxCatchAll xmlns="2f901946-e264-40a9-b252-19c7dedd3add">
      <Value>33</Value>
      <Value>620</Value>
      <Value>24</Value>
      <Value>38</Value>
      <Value>1</Value>
    </TaxCatchAll>
    <LD_Informationsklass xmlns="2f901946-e264-40a9-b252-19c7dedd3add">Intern alla</LD_Informationsklass>
    <ib626626c2604ac096d2606abc0b50e1 xmlns="2f901946-e264-40a9-b252-19c7dedd3add">
      <Terms xmlns="http://schemas.microsoft.com/office/infopath/2007/PartnerControls"/>
    </ib626626c2604ac096d2606abc0b50e1>
    <LD_Dokumentansvarig xmlns="2f901946-e264-40a9-b252-19c7dedd3add">
      <UserInfo>
        <DisplayName>Jansson Markus /Central förvaltning Personalenhet /Falun</DisplayName>
        <AccountId>34</AccountId>
        <AccountType/>
      </UserInfo>
    </LD_Dokumentansvarig>
    <l94247903c2249fd91f98a10a58087d0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Standarddokument</TermName>
          <TermId xmlns="http://schemas.microsoft.com/office/infopath/2007/PartnerControls">4d12e0b9-1967-41ec-b4ec-5579d11176b8</TermId>
        </TermInfo>
      </Terms>
    </l94247903c2249fd91f98a10a58087d0>
    <LD_GranskatAv xmlns="2f901946-e264-40a9-b252-19c7dedd3add">
      <UserInfo>
        <DisplayName/>
        <AccountId xsi:nil="true"/>
        <AccountType/>
      </UserInfo>
    </LD_GranskatAv>
    <LD_OldPubliceringsstatus xmlns="2f901946-e264-40a9-b252-19c7dedd3add">Revidering pågår</LD_OldPubliceringsstatus>
    <LD_Publiceringsstatus xmlns="2f901946-e264-40a9-b252-19c7dedd3add">Publicering pågår</LD_Publiceringsstatus>
    <LD_Version xmlns="2f901946-e264-40a9-b252-19c7dedd3add">1.0</LD_Version>
    <LD_ArbetsrumID xmlns="2f901946-e264-40a9-b252-19c7dedd3add">
      <Url xsi:nil="true"/>
      <Description xsi:nil="true"/>
    </LD_ArbetsrumID>
    <LD_Faktaagare xmlns="2f901946-e264-40a9-b252-19c7dedd3add">
      <Url xsi:nil="true"/>
      <Description xsi:nil="true"/>
    </LD_Faktaagare>
    <LD_DokumentID xmlns="2f901946-e264-40a9-b252-19c7dedd3add">
      <Url>http://ar.ltdalarna.se/arbetsrum/OHAR4G1Q/_layouts/15/DocIdRedir.aspx?ID=JHXJTDKSTMXR-638439718-50</Url>
      <Description>JHXJTDKSTMXR-638439718-50</Description>
    </LD_DokumentID>
    <LD_Dokumentstatus xmlns="2f901946-e264-40a9-b252-19c7dedd3add">Godkänt</LD_Dokumentstatus>
    <LD_OldDokumentstatus xmlns="2f901946-e264-40a9-b252-19c7dedd3add">Godkännande pågår</LD_OldDokumentstatus>
    <_dlc_DocId xmlns="c6056b2c-9b66-4941-ba4f-b114eec7ed26">JHXJTDKSTMXR-2145828690-717</_dlc_DocId>
    <_dlc_DocIdUrl xmlns="c6056b2c-9b66-4941-ba4f-b114eec7ed26">
      <Url>http://ar.ltdalarna.se/arbetsrum/OHAR4G1Q/publicerat/_layouts/15/DocIdRedir.aspx?ID=JHXJTDKSTMXR-2145828690-717</Url>
      <Description>JHXJTDKSTMXR-2145828690-717</Description>
    </_dlc_DocIdUrl>
    <LD_Diarienummer xmlns="2f901946-e264-40a9-b252-19c7dedd3add" xsi:nil="true"/>
    <LD_GodkantDatum xmlns="2f901946-e264-40a9-b252-19c7dedd3add">2019-01-14T13:10:16+00:00</LD_GodkantDatum>
    <LD_GodkantAv xmlns="2f901946-e264-40a9-b252-19c7dedd3add">
      <UserInfo>
        <DisplayName>Jansson Markus /Central förvaltning Personalenhet /Falun</DisplayName>
        <AccountId>34</AccountId>
        <AccountType/>
      </UserInfo>
    </LD_GodkantAv>
    <LD_Beslutsnummer xmlns="2f901946-e264-40a9-b252-19c7dedd3add" xsi:nil="true"/>
  </documentManagement>
</p:properti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Blankett" ma:contentTypeID="0x010100AC92CF2061C10240851FF38CAA99F4B8020100F310B003C35C654C864C96586056CDEC" ma:contentTypeVersion="305" ma:contentTypeDescription="Skapa ett nytt dokument." ma:contentTypeScope="" ma:versionID="688eb280b809ab19991f7e2a47c9eb34">
  <xsd:schema xmlns:xsd="http://www.w3.org/2001/XMLSchema" xmlns:xs="http://www.w3.org/2001/XMLSchema" xmlns:p="http://schemas.microsoft.com/office/2006/metadata/properties" xmlns:ns2="2f901946-e264-40a9-b252-19c7dedd3add" xmlns:ns3="c6056b2c-9b66-4941-ba4f-b114eec7ed26" targetNamespace="http://schemas.microsoft.com/office/2006/metadata/properties" ma:root="true" ma:fieldsID="d039476440dfb9f5cc80035c1206fafc" ns2:_="" ns3:_="">
    <xsd:import namespace="2f901946-e264-40a9-b252-19c7dedd3add"/>
    <xsd:import namespace="c6056b2c-9b66-4941-ba4f-b114eec7ed26"/>
    <xsd:element name="properties">
      <xsd:complexType>
        <xsd:sequence>
          <xsd:element name="documentManagement">
            <xsd:complexType>
              <xsd:all>
                <xsd:element ref="ns2:LD_Dokumentansvarig"/>
                <xsd:element ref="ns2:LD_Informationsklass"/>
                <xsd:element ref="ns2:LD_ArbetsrumID" minOccurs="0"/>
                <xsd:element ref="ns2:LD_DokumentID" minOccurs="0"/>
                <xsd:element ref="ns2:LD_Faktaagare" minOccurs="0"/>
                <xsd:element ref="ns2:LD_Version" minOccurs="0"/>
                <xsd:element ref="ns2:LD_GranskatAv" minOccurs="0"/>
                <xsd:element ref="ns2:LD_Dokumentstatus" minOccurs="0"/>
                <xsd:element ref="ns2:LD_Publiceringsstatus" minOccurs="0"/>
                <xsd:element ref="ns2:LD_GodkantAv" minOccurs="0"/>
                <xsd:element ref="ns2:LD_GodkantDatum" minOccurs="0"/>
                <xsd:element ref="ns2:LD_Diarienummer" minOccurs="0"/>
                <xsd:element ref="ns2:LD_Beslutsnummer" minOccurs="0"/>
                <xsd:element ref="ns2:LD_OldPubliceringsstatus" minOccurs="0"/>
                <xsd:element ref="ns2:TaxCatchAll" minOccurs="0"/>
                <xsd:element ref="ns2:l94247903c2249fd91f98a10a58087d0" minOccurs="0"/>
                <xsd:element ref="ns2:b949fc07257b40f7b02b2d246d41368f" minOccurs="0"/>
                <xsd:element ref="ns2:d35d67994db9475aa58636ebfce59533" minOccurs="0"/>
                <xsd:element ref="ns2:j125def9988a4544907fddb4a09b1af5" minOccurs="0"/>
                <xsd:element ref="ns2:ib8be5378b304cd19503fe0f13c962e4" minOccurs="0"/>
                <xsd:element ref="ns2:ib626626c2604ac096d2606abc0b50e1" minOccurs="0"/>
                <xsd:element ref="ns2:LD_OldDokumentstatus" minOccurs="0"/>
                <xsd:element ref="ns2:TaxCatchAllLabel" minOccurs="0"/>
                <xsd:element ref="ns3:_dlc_DocId" minOccurs="0"/>
                <xsd:element ref="ns3:_dlc_DocIdUrl" minOccurs="0"/>
                <xsd:element ref="ns3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901946-e264-40a9-b252-19c7dedd3add" elementFormDefault="qualified">
    <xsd:import namespace="http://schemas.microsoft.com/office/2006/documentManagement/types"/>
    <xsd:import namespace="http://schemas.microsoft.com/office/infopath/2007/PartnerControls"/>
    <xsd:element name="LD_Dokumentansvarig" ma:index="2" ma:displayName="Dokumentansvarig" ma:list="UserInfo" ma:internalName="LD_Dokumentansvarig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D_Informationsklass" ma:index="4" ma:displayName="Informationsklass" ma:default="Intern alla" ma:internalName="LD_Informationsklass" ma:readOnly="false">
      <xsd:simpleType>
        <xsd:restriction base="dms:Choice">
          <xsd:enumeration value="Publik"/>
          <xsd:enumeration value="Intern alla"/>
          <xsd:enumeration value="Intern skyddad"/>
        </xsd:restriction>
      </xsd:simpleType>
    </xsd:element>
    <xsd:element name="LD_ArbetsrumID" ma:index="7" nillable="true" ma:displayName="ArbetsrumID" ma:hidden="true" ma:internalName="LD_ArbetsrumID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D_DokumentID" ma:index="8" nillable="true" ma:displayName="LD DokumentID" ma:hidden="true" ma:internalName="LD_DokumentID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D_Faktaagare" ma:index="9" nillable="true" ma:displayName="Faktaägare" ma:hidden="true" ma:internalName="LD_Faktaagar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D_Version" ma:index="10" nillable="true" ma:displayName="Version" ma:internalName="LD_Version" ma:readOnly="false">
      <xsd:simpleType>
        <xsd:restriction base="dms:Text"/>
      </xsd:simpleType>
    </xsd:element>
    <xsd:element name="LD_GranskatAv" ma:index="11" nillable="true" ma:displayName="Granskat av" ma:list="UserInfo" ma:internalName="LD_GranskatAv" ma:readOnly="fals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D_Dokumentstatus" ma:index="12" nillable="true" ma:displayName="Dokumentstatus" ma:default="Utkast" ma:hidden="true" ma:internalName="LD_Dokumentstatus" ma:readOnly="false">
      <xsd:simpleType>
        <xsd:restriction base="dms:Choice">
          <xsd:enumeration value="Utkast"/>
          <xsd:enumeration value="Granskning pågår"/>
          <xsd:enumeration value="Granskat"/>
          <xsd:enumeration value="Godkännande pågår"/>
          <xsd:enumeration value="Godkänt"/>
          <xsd:enumeration value="Ej godkänt"/>
          <xsd:enumeration value="Publicerat"/>
          <xsd:enumeration value="Godkänt och publicerat"/>
        </xsd:restriction>
      </xsd:simpleType>
    </xsd:element>
    <xsd:element name="LD_Publiceringsstatus" ma:index="13" nillable="true" ma:displayName="Publiceringsstatus" ma:default="Ej publicerat" ma:hidden="true" ma:internalName="LD_Publiceringsstatus" ma:readOnly="false">
      <xsd:simpleType>
        <xsd:restriction base="dms:Choice">
          <xsd:enumeration value="Ej publicerat"/>
          <xsd:enumeration value="Publicering pågår"/>
          <xsd:enumeration value="Publicerat"/>
          <xsd:enumeration value="Avpublicerat"/>
          <xsd:enumeration value="Revidering krävs"/>
          <xsd:enumeration value="Revidering pågår"/>
        </xsd:restriction>
      </xsd:simpleType>
    </xsd:element>
    <xsd:element name="LD_GodkantAv" ma:index="15" nillable="true" ma:displayName="Godkänt av" ma:list="UserInfo" ma:internalName="LD_GodkantAv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D_GodkantDatum" ma:index="16" nillable="true" ma:displayName="Godkänt datum" ma:internalName="LD_GodkantDatum" ma:readOnly="false">
      <xsd:simpleType>
        <xsd:restriction base="dms:DateTime"/>
      </xsd:simpleType>
    </xsd:element>
    <xsd:element name="LD_Diarienummer" ma:index="17" nillable="true" ma:displayName="Diarienummer" ma:internalName="LD_Diarienummer" ma:readOnly="false">
      <xsd:simpleType>
        <xsd:restriction base="dms:Text"/>
      </xsd:simpleType>
    </xsd:element>
    <xsd:element name="LD_Beslutsnummer" ma:index="18" nillable="true" ma:displayName="Beslutsnummer" ma:internalName="LD_Beslutsnummer" ma:readOnly="false">
      <xsd:simpleType>
        <xsd:restriction base="dms:Text"/>
      </xsd:simpleType>
    </xsd:element>
    <xsd:element name="LD_OldPubliceringsstatus" ma:index="20" nillable="true" ma:displayName="Old Publiceringsstatus" ma:hidden="true" ma:internalName="LD_OldPubliceringsstatus" ma:readOnly="false">
      <xsd:simpleType>
        <xsd:restriction base="dms:Text"/>
      </xsd:simpleType>
    </xsd:element>
    <xsd:element name="TaxCatchAll" ma:index="21" nillable="true" ma:displayName="Taxonomy Catch All Column" ma:hidden="true" ma:list="{590d8321-ec3a-46c9-8bb0-088c8a285ba7}" ma:internalName="TaxCatchAll" ma:showField="CatchAllData" ma:web="c6056b2c-9b66-4941-ba4f-b114eec7ed2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94247903c2249fd91f98a10a58087d0" ma:index="22" nillable="true" ma:taxonomy="true" ma:internalName="l94247903c2249fd91f98a10a58087d0" ma:taxonomyFieldName="LD_Dokumenttyp" ma:displayName="Dokumenttyp" ma:readOnly="false" ma:fieldId="{59424790-3c22-49fd-91f9-8a10a58087d0}" ma:sspId="e7769dcc-5dd1-4f02-a71f-f2e47d1eab4e" ma:termSetId="0f652e80-21f1-4db9-823c-0c440e78a02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949fc07257b40f7b02b2d246d41368f" ma:index="24" ma:taxonomy="true" ma:internalName="b949fc07257b40f7b02b2d246d41368f" ma:taxonomyFieldName="LD_GallerForVerksamhet" ma:displayName="Gäller för verksamhet" ma:readOnly="false" ma:default="" ma:fieldId="{b949fc07-257b-40f7-b02b-2d246d41368f}" ma:taxonomyMulti="true" ma:sspId="e7769dcc-5dd1-4f02-a71f-f2e47d1eab4e" ma:termSetId="fdc1c8bc-96b8-4ad1-a7fe-19ec9003abb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35d67994db9475aa58636ebfce59533" ma:index="25" nillable="true" ma:taxonomy="true" ma:internalName="d35d67994db9475aa58636ebfce59533" ma:taxonomyFieldName="LD_Sprak" ma:displayName="Språk" ma:readOnly="false" ma:default="1;#sv - svenska|fc4bf42e-8ca5-492e-bdac-5e5e0115cfa8" ma:fieldId="{d35d6799-4db9-475a-a586-36ebfce59533}" ma:sspId="e7769dcc-5dd1-4f02-a71f-f2e47d1eab4e" ma:termSetId="34bdb1d3-4598-4ab4-b025-869b2700dd5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j125def9988a4544907fddb4a09b1af5" ma:index="29" nillable="true" ma:taxonomy="true" ma:internalName="j125def9988a4544907fddb4a09b1af5" ma:taxonomyFieldName="LD_Nyckelord" ma:displayName="Nyckelord" ma:readOnly="false" ma:fieldId="{3125def9-988a-4544-907f-ddb4a09b1af5}" ma:taxonomyMulti="true" ma:sspId="e7769dcc-5dd1-4f02-a71f-f2e47d1eab4e" ma:termSetId="4e71d024-632f-4c5c-a02d-6b344a2d3997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ib8be5378b304cd19503fe0f13c962e4" ma:index="31" nillable="true" ma:taxonomy="true" ma:internalName="ib8be5378b304cd19503fe0f13c962e4" ma:taxonomyFieldName="LD_Dokumentsamling" ma:displayName="Dokumentsamling" ma:readOnly="false" ma:default="" ma:fieldId="{2b8be537-8b30-4cd1-9503-fe0f13c962e4}" ma:taxonomyMulti="true" ma:sspId="e7769dcc-5dd1-4f02-a71f-f2e47d1eab4e" ma:termSetId="616aacf0-f681-4ad1-9a56-1a611ffe0410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ib626626c2604ac096d2606abc0b50e1" ma:index="33" nillable="true" ma:taxonomy="true" ma:internalName="ib626626c2604ac096d2606abc0b50e1" ma:taxonomyFieldName="LD_Process" ma:displayName="Process" ma:readOnly="false" ma:fieldId="{2b626626-c260-4ac0-96d2-606abc0b50e1}" ma:sspId="e7769dcc-5dd1-4f02-a71f-f2e47d1eab4e" ma:termSetId="76f4019a-91e2-4560-b452-ad5219d4307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LD_OldDokumentstatus" ma:index="34" nillable="true" ma:displayName="Old Dokumentstatus" ma:hidden="true" ma:internalName="LD_OldDokumentstatus" ma:readOnly="false">
      <xsd:simpleType>
        <xsd:restriction base="dms:Text"/>
      </xsd:simpleType>
    </xsd:element>
    <xsd:element name="TaxCatchAllLabel" ma:index="35" nillable="true" ma:displayName="Taxonomy Catch All Column1" ma:hidden="true" ma:list="{590d8321-ec3a-46c9-8bb0-088c8a285ba7}" ma:internalName="TaxCatchAllLabel" ma:readOnly="true" ma:showField="CatchAllDataLabel" ma:web="c6056b2c-9b66-4941-ba4f-b114eec7ed2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056b2c-9b66-4941-ba4f-b114eec7ed26" elementFormDefault="qualified">
    <xsd:import namespace="http://schemas.microsoft.com/office/2006/documentManagement/types"/>
    <xsd:import namespace="http://schemas.microsoft.com/office/infopath/2007/PartnerControls"/>
    <xsd:element name="_dlc_DocId" ma:index="37" nillable="true" ma:displayName="Dokument-ID-värde" ma:description="Värdet för dokument-ID som tilldelats till det här objektet." ma:internalName="_dlc_DocId" ma:readOnly="true">
      <xsd:simpleType>
        <xsd:restriction base="dms:Text"/>
      </xsd:simpleType>
    </xsd:element>
    <xsd:element name="_dlc_DocIdUrl" ma:index="38" nillable="true" ma:displayName="Dokument-ID" ma:description="Permanent länk till det här dokumente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39" nillable="true" ma:displayName="Spara ID" ma:description="Behåll ID vid tillägg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36" ma:displayName="Innehållstyp"/>
        <xsd:element ref="dc:title" maxOccurs="1" ma:index="1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?mso-contentType ?>
<SharedContentType xmlns="Microsoft.SharePoint.Taxonomy.ContentTypeSync" SourceId="e7769dcc-5dd1-4f02-a71f-f2e47d1eab4e" ContentTypeId="0x010100AC92CF2061C10240851FF38CAA99F4B80201" PreviousValue="false"/>
</file>

<file path=customXml/itemProps1.xml><?xml version="1.0" encoding="utf-8"?>
<ds:datastoreItem xmlns:ds="http://schemas.openxmlformats.org/officeDocument/2006/customXml" ds:itemID="{20024E15-E290-4AB3-AE13-73E4633A1C5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6FB3ADD-DCDF-4A07-9C45-CA476A044990}">
  <ds:schemaRefs>
    <ds:schemaRef ds:uri="http://schemas.microsoft.com/office/infopath/2007/PartnerControls"/>
    <ds:schemaRef ds:uri="c6056b2c-9b66-4941-ba4f-b114eec7ed26"/>
    <ds:schemaRef ds:uri="http://schemas.microsoft.com/office/2006/documentManagement/types"/>
    <ds:schemaRef ds:uri="http://schemas.microsoft.com/office/2006/metadata/properties"/>
    <ds:schemaRef ds:uri="2f901946-e264-40a9-b252-19c7dedd3add"/>
    <ds:schemaRef ds:uri="http://purl.org/dc/terms/"/>
    <ds:schemaRef ds:uri="http://schemas.openxmlformats.org/package/2006/metadata/core-properties"/>
    <ds:schemaRef ds:uri="http://purl.org/dc/dcmitype/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10EFA16D-6D67-4242-869E-4B66269C3963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48218D59-1F3B-40C0-8F5B-2AD81CBD955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f901946-e264-40a9-b252-19c7dedd3add"/>
    <ds:schemaRef ds:uri="c6056b2c-9b66-4941-ba4f-b114eec7ed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EB908D4C-69A5-4436-ADFD-061832FB1A44}">
  <ds:schemaRefs>
    <ds:schemaRef ds:uri="Microsoft.SharePoint.Taxonomy.ContentTypeSyn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2337</TotalTime>
  <Words>1258</Words>
  <Application>Microsoft Office PowerPoint</Application>
  <PresentationFormat>Bredbild</PresentationFormat>
  <Paragraphs>288</Paragraphs>
  <Slides>13</Slides>
  <Notes>13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13</vt:i4>
      </vt:variant>
    </vt:vector>
  </HeadingPairs>
  <TitlesOfParts>
    <vt:vector size="18" baseType="lpstr">
      <vt:lpstr>Arial</vt:lpstr>
      <vt:lpstr>Calibri</vt:lpstr>
      <vt:lpstr>Open Sans</vt:lpstr>
      <vt:lpstr>Times New Roman</vt:lpstr>
      <vt:lpstr>VCdag</vt:lpstr>
      <vt:lpstr>Samverkan vid utskrivning från sluten hälso och sjukvård</vt:lpstr>
      <vt:lpstr>PowerPoint-presentation</vt:lpstr>
      <vt:lpstr>SKL – Nätverksträff 3/12</vt:lpstr>
      <vt:lpstr>Punktmätning v 47</vt:lpstr>
      <vt:lpstr>Punktmätning forts.</vt:lpstr>
      <vt:lpstr>Punktmätning forts</vt:lpstr>
      <vt:lpstr>Statistik 2019</vt:lpstr>
      <vt:lpstr>Statistik 2019 forts.</vt:lpstr>
      <vt:lpstr>Återinläggningar inom 30 dagar  65 år och äldre </vt:lpstr>
      <vt:lpstr>Workshops</vt:lpstr>
      <vt:lpstr>Workshops forts.</vt:lpstr>
      <vt:lpstr>SUS-gruppen forts. </vt:lpstr>
      <vt:lpstr>Slut </vt:lpstr>
    </vt:vector>
  </TitlesOfParts>
  <Company>Landstinget Dalarna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Region Dalarna - Standard Powerpointmall</dc:title>
  <dc:creator>Jansson Markus /Central förvaltning Kommunikationsenhet /Falun</dc:creator>
  <cp:lastModifiedBy>Liljeberg Hans /Central förvaltning Hälso- och sjukvårdsenhet /Falun</cp:lastModifiedBy>
  <cp:revision>120</cp:revision>
  <cp:lastPrinted>2019-12-13T07:14:40Z</cp:lastPrinted>
  <dcterms:created xsi:type="dcterms:W3CDTF">2016-11-14T14:16:14Z</dcterms:created>
  <dcterms:modified xsi:type="dcterms:W3CDTF">2019-12-13T07:18:44Z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35d67994db9475aa58636ebfce59533">
    <vt:lpwstr>sv - svenska|fc4bf42e-8ca5-492e-bdac-5e5e0115cfa8</vt:lpwstr>
  </property>
  <property fmtid="{D5CDD505-2E9C-101B-9397-08002B2CF9AE}" pid="3" name="ContentTypeId">
    <vt:lpwstr>0x010100AC92CF2061C10240851FF38CAA99F4B8020100F310B003C35C654C864C96586056CDEC</vt:lpwstr>
  </property>
  <property fmtid="{D5CDD505-2E9C-101B-9397-08002B2CF9AE}" pid="4" name="TaxCatchAll">
    <vt:lpwstr>7;#sv - svenska</vt:lpwstr>
  </property>
  <property fmtid="{D5CDD505-2E9C-101B-9397-08002B2CF9AE}" pid="5" name="LD_GallerForVerksamhet">
    <vt:lpwstr>33;#LD|30ac7822-68c2-42d2-8d58-accf1e3539f2</vt:lpwstr>
  </property>
  <property fmtid="{D5CDD505-2E9C-101B-9397-08002B2CF9AE}" pid="6" name="LD_Process">
    <vt:lpwstr/>
  </property>
  <property fmtid="{D5CDD505-2E9C-101B-9397-08002B2CF9AE}" pid="7" name="LD_Forfattning">
    <vt:lpwstr/>
  </property>
  <property fmtid="{D5CDD505-2E9C-101B-9397-08002B2CF9AE}" pid="8" name="LD_Nyckelord">
    <vt:lpwstr/>
  </property>
  <property fmtid="{D5CDD505-2E9C-101B-9397-08002B2CF9AE}" pid="9" name="LD_Dokumentsamling">
    <vt:lpwstr>620;#powerpointmall|8a709a16-dce5-48c9-b324-adb936197cd8</vt:lpwstr>
  </property>
  <property fmtid="{D5CDD505-2E9C-101B-9397-08002B2CF9AE}" pid="10" name="LD_Dokumenttyp">
    <vt:lpwstr>24;#Standarddokument|4d12e0b9-1967-41ec-b4ec-5579d11176b8</vt:lpwstr>
  </property>
  <property fmtid="{D5CDD505-2E9C-101B-9397-08002B2CF9AE}" pid="11" name="eb7deb89d2814b7b90e1fef0bccd24ec">
    <vt:lpwstr/>
  </property>
  <property fmtid="{D5CDD505-2E9C-101B-9397-08002B2CF9AE}" pid="12" name="c37888536a3e4198892c360a23f46821">
    <vt:lpwstr/>
  </property>
  <property fmtid="{D5CDD505-2E9C-101B-9397-08002B2CF9AE}" pid="13" name="e4631235004c4161a9f23c41f2f2c9d6">
    <vt:lpwstr/>
  </property>
  <property fmtid="{D5CDD505-2E9C-101B-9397-08002B2CF9AE}" pid="14" name="LD_Diagnos">
    <vt:lpwstr/>
  </property>
  <property fmtid="{D5CDD505-2E9C-101B-9397-08002B2CF9AE}" pid="15" name="LD_Sprak">
    <vt:lpwstr>1;#sv - svenska|fc4bf42e-8ca5-492e-bdac-5e5e0115cfa8</vt:lpwstr>
  </property>
  <property fmtid="{D5CDD505-2E9C-101B-9397-08002B2CF9AE}" pid="16" name="LD_MeSHterm">
    <vt:lpwstr/>
  </property>
  <property fmtid="{D5CDD505-2E9C-101B-9397-08002B2CF9AE}" pid="17" name="_dlc_DocIdItemGuid">
    <vt:lpwstr>478ac456-debb-4762-9ea7-ef009ac3d5d6</vt:lpwstr>
  </property>
  <property fmtid="{D5CDD505-2E9C-101B-9397-08002B2CF9AE}" pid="18" name="Granskning">
    <vt:lpwstr/>
  </property>
  <property fmtid="{D5CDD505-2E9C-101B-9397-08002B2CF9AE}" pid="19" name="Order">
    <vt:r8>13100</vt:r8>
  </property>
  <property fmtid="{D5CDD505-2E9C-101B-9397-08002B2CF9AE}" pid="20" name="xd_ProgID">
    <vt:lpwstr/>
  </property>
  <property fmtid="{D5CDD505-2E9C-101B-9397-08002B2CF9AE}" pid="21" name="TemplateUrl">
    <vt:lpwstr/>
  </property>
  <property fmtid="{D5CDD505-2E9C-101B-9397-08002B2CF9AE}" pid="22" name="_CopySource">
    <vt:lpwstr>http://ar.ltdalarna.se/arbetsrum/OHAR4G1Q/4G8V/Lists/informerande/Region Dalarna - Standard Powerpointmall.pptx</vt:lpwstr>
  </property>
  <property fmtid="{D5CDD505-2E9C-101B-9397-08002B2CF9AE}" pid="23" name="Godkännande och publicering">
    <vt:lpwstr>http://ar.ltdalarna.se/arbetsrum/OHAR4G1Q/_layouts/15/wrkstat.aspx?List=897c8b83-9ffe-46c2-b9b4-7cbdc1558ee9&amp;WorkflowInstanceName=23b98503-3154-493f-9ae5-e4c37136ec7d, Godkänt</vt:lpwstr>
  </property>
  <property fmtid="{D5CDD505-2E9C-101B-9397-08002B2CF9AE}" pid="24" name="LD_GiltigtTill">
    <vt:filetime>2022-01-14T13:12:34Z</vt:filetime>
  </property>
  <property fmtid="{D5CDD505-2E9C-101B-9397-08002B2CF9AE}" pid="25" name="LD_Gallringsfrist">
    <vt:lpwstr>38;#3 år|8a73ccd2-b425-41f1-973a-0e59e31951c0</vt:lpwstr>
  </property>
  <property fmtid="{D5CDD505-2E9C-101B-9397-08002B2CF9AE}" pid="26" name="maa9fd36c38347e1a5ddfad159d25a0c">
    <vt:lpwstr>3 år|8a73ccd2-b425-41f1-973a-0e59e31951c0</vt:lpwstr>
  </property>
</Properties>
</file>