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2"/>
  </p:notesMasterIdLst>
  <p:handoutMasterIdLst>
    <p:handoutMasterId r:id="rId13"/>
  </p:handoutMasterIdLst>
  <p:sldIdLst>
    <p:sldId id="525" r:id="rId7"/>
    <p:sldId id="520" r:id="rId8"/>
    <p:sldId id="523" r:id="rId9"/>
    <p:sldId id="522" r:id="rId10"/>
    <p:sldId id="526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525"/>
            <p14:sldId id="520"/>
            <p14:sldId id="523"/>
            <p14:sldId id="522"/>
            <p14:sldId id="52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1E19"/>
    <a:srgbClr val="C02A4A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7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73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2024-06-03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2024-06-03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2024-06-03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rama-nationell.infosynk.s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trama-nationell.infosynk.se/" TargetMode="External"/><Relationship Id="rId2" Type="http://schemas.openxmlformats.org/officeDocument/2006/relationships/hyperlink" Target="https://www.vardhandboken.se/katetrar-sonder-och-dran/kateterisering-av-urinblasa/principer-vid-kateteriserin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10-punktsprogram mot antibiotikaresistens</a:t>
            </a:r>
            <a:br>
              <a:rPr lang="sv-SE" sz="4000" dirty="0"/>
            </a:br>
            <a:r>
              <a:rPr lang="sv-SE" sz="4000" dirty="0"/>
              <a:t> inom vård och </a:t>
            </a:r>
            <a:r>
              <a:rPr lang="sv-SE" sz="4000" dirty="0" smtClean="0"/>
              <a:t>omsorg</a:t>
            </a:r>
            <a:endParaRPr lang="sv-SE" sz="4000" dirty="0"/>
          </a:p>
        </p:txBody>
      </p:sp>
      <p:sp>
        <p:nvSpPr>
          <p:cNvPr id="8" name="Underrubrik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4200" dirty="0" smtClean="0"/>
              <a:t>… i praktiken</a:t>
            </a:r>
            <a:endParaRPr lang="sv-SE" sz="42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8470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Exempel på vad man kan börja med</a:t>
            </a:r>
            <a:br>
              <a:rPr lang="sv-SE" dirty="0" smtClean="0"/>
            </a:br>
            <a:r>
              <a:rPr lang="sv-SE" sz="4000" dirty="0" smtClean="0"/>
              <a:t>-kontakta Strama/Vårdhygien för tips och råd </a:t>
            </a:r>
            <a:endParaRPr lang="sv-SE" sz="4000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Förhindra </a:t>
            </a: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smittspridning</a:t>
            </a:r>
          </a:p>
          <a:p>
            <a:pPr>
              <a:buClr>
                <a:srgbClr val="FF0000"/>
              </a:buClr>
            </a:pP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Tillse att alla medarbetare har kunskap om basala hygienrutiner. Mät hur det följs. Analysera varför något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eventuellt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fallerar och åtgärda det.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 Använd antibiotika rationellt</a:t>
            </a:r>
          </a:p>
          <a:p>
            <a:pPr>
              <a:buClr>
                <a:srgbClr val="FF0000"/>
              </a:buClr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Tillse att alla läkare hittar Stramas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behandlingsrekommendationer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Strama Nationell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(finns som </a:t>
            </a:r>
            <a:r>
              <a:rPr lang="sv-SE" dirty="0" err="1">
                <a:latin typeface="Calibri" panose="020F0502020204030204" pitchFamily="34" charset="0"/>
                <a:cs typeface="Calibri" panose="020F0502020204030204" pitchFamily="34" charset="0"/>
              </a:rPr>
              <a:t>app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sv-S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Utvärdera antibiotika dagligen vid rond: övergå till tabletter? Sätta ut?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 Optimera infektionsdiagnostik</a:t>
            </a:r>
          </a:p>
          <a:p>
            <a:pPr>
              <a:buClr>
                <a:srgbClr val="FF0000"/>
              </a:buClr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Alltid odling från misstänkt fokus innan antibiotika. </a:t>
            </a:r>
          </a:p>
          <a:p>
            <a:pPr>
              <a:buClr>
                <a:srgbClr val="FF0000"/>
              </a:buClr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Alltid blododling innan intravenös antibiotikabehandling.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 Minska antibiotikabehov</a:t>
            </a:r>
          </a:p>
          <a:p>
            <a:pPr>
              <a:buClr>
                <a:srgbClr val="FF0000"/>
              </a:buClr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Introduktion av Stramas rondkort för utvärdering av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urinvägskateter (se sista bilden).</a:t>
            </a:r>
            <a:endParaRPr lang="sv-S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2674-6AB9-4668-8AED-4226128661A6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602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Strama-antibiotikamål slutenvården</a:t>
            </a:r>
            <a:br>
              <a:rPr lang="sv-SE" dirty="0" smtClean="0"/>
            </a:br>
            <a:r>
              <a:rPr lang="sv-SE" sz="3600" dirty="0"/>
              <a:t>-kontakta </a:t>
            </a:r>
            <a:r>
              <a:rPr lang="sv-SE" sz="3600" dirty="0" smtClean="0"/>
              <a:t>Strama för antibiotikastatistik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UVI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Andel </a:t>
            </a:r>
            <a:r>
              <a:rPr lang="sv-SE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kinoloner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 av urinvägsantibiotika vid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UVI utan feber ska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inte överstiga 10 % hos kvinnor och 20 % hos män.</a:t>
            </a:r>
          </a:p>
          <a:p>
            <a:pPr>
              <a:buClr>
                <a:srgbClr val="FF0000"/>
              </a:buClr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Pneumoni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Andel </a:t>
            </a:r>
            <a:r>
              <a:rPr lang="sv-SE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Bensyl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-pc av intravenösa antibiotika som förstahandsbehandling vid samhällsförvärvad pneumoni ska utgöra minst 50 % och öka över tid.</a:t>
            </a:r>
          </a:p>
          <a:p>
            <a:pPr>
              <a:buClr>
                <a:srgbClr val="FF0000"/>
              </a:buClr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Antibiotikaprofylax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Andelen </a:t>
            </a:r>
            <a:r>
              <a:rPr lang="sv-SE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perioperativ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 antibiotikaprofylax som avslutas inom 24 timmar ska öka över tid.</a:t>
            </a:r>
            <a:endParaRPr lang="sv-S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771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10-punktsprogrammet tillämpat på </a:t>
            </a:r>
            <a:br>
              <a:rPr lang="sv-SE" dirty="0" smtClean="0"/>
            </a:br>
            <a:r>
              <a:rPr lang="sv-SE" dirty="0" smtClean="0"/>
              <a:t>urinvägsinfektioner utan feber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A Förhindra smittspridning</a:t>
            </a:r>
          </a:p>
          <a:p>
            <a:pPr>
              <a:buClr>
                <a:srgbClr val="FF0000"/>
              </a:buClr>
            </a:pP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Tillse att kateter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sätts på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rätt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indikation,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på rätt sätt,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och att plan för kateterdragning alltid finns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Principer vid kateterisering - Vårdhandboken (vardhandboken.se)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och rondkort för katetersmarta sjuksköterskor.</a:t>
            </a:r>
          </a:p>
          <a:p>
            <a:pPr marL="0" indent="0">
              <a:buClr>
                <a:srgbClr val="FF0000"/>
              </a:buClr>
              <a:buNone/>
            </a:pPr>
            <a:endParaRPr lang="sv-S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 </a:t>
            </a: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Använd antibiotika rationellt</a:t>
            </a:r>
          </a:p>
          <a:p>
            <a:pPr>
              <a:buClr>
                <a:srgbClr val="FF0000"/>
              </a:buClr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Behandla inte UVI utan feber med </a:t>
            </a:r>
            <a:r>
              <a:rPr lang="sv-SE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kinoloner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(om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inte resistens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föreligger),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Strama 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Nationell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(finns som </a:t>
            </a:r>
            <a:r>
              <a:rPr lang="sv-SE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app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0" indent="0">
              <a:buClr>
                <a:srgbClr val="FF0000"/>
              </a:buClr>
              <a:buNone/>
            </a:pPr>
            <a:endParaRPr lang="sv-SE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 </a:t>
            </a: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Optimera </a:t>
            </a:r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infektionsdiagnostik</a:t>
            </a:r>
          </a:p>
          <a:p>
            <a:pPr>
              <a:buClr>
                <a:srgbClr val="FF0000"/>
              </a:buClr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Ta inte urinodling på patient med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”kronisk kateter”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om annat tydligt infektionsfokus finns.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lla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katetrar 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är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 koloniserade av bakterier en vecka efter att de har satts.</a:t>
            </a:r>
            <a:endParaRPr lang="sv-S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endParaRPr lang="sv-SE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sv-S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Minska antibiotikabehov</a:t>
            </a:r>
          </a:p>
          <a:p>
            <a:pPr>
              <a:buClr>
                <a:srgbClr val="FF0000"/>
              </a:buClr>
            </a:pP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Behandla inte </a:t>
            </a:r>
            <a:r>
              <a:rPr lang="sv-SE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asymptomatisk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bakterieuri</a:t>
            </a:r>
            <a:r>
              <a:rPr lang="sv-SE" dirty="0" smtClean="0">
                <a:latin typeface="Calibri" panose="020F0502020204030204" pitchFamily="34" charset="0"/>
                <a:cs typeface="Calibri" panose="020F0502020204030204" pitchFamily="34" charset="0"/>
              </a:rPr>
              <a:t>, se </a:t>
            </a:r>
            <a:r>
              <a:rPr lang="sv-SE" smtClean="0">
                <a:latin typeface="Calibri" panose="020F0502020204030204" pitchFamily="34" charset="0"/>
                <a:cs typeface="Calibri" panose="020F0502020204030204" pitchFamily="34" charset="0"/>
              </a:rPr>
              <a:t>Stramas behandlingsrekommendationer.</a:t>
            </a:r>
            <a:endParaRPr lang="sv-S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v-S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2728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Stramas rondkort för</a:t>
            </a:r>
            <a:br>
              <a:rPr lang="sv-SE" dirty="0" smtClean="0"/>
            </a:br>
            <a:r>
              <a:rPr lang="sv-SE" dirty="0" smtClean="0"/>
              <a:t>katetersmarta sjuksköterskor</a:t>
            </a:r>
            <a:endParaRPr lang="sv-SE" dirty="0"/>
          </a:p>
        </p:txBody>
      </p:sp>
      <p:sp>
        <p:nvSpPr>
          <p:cNvPr id="9" name="Platshållare för innehåll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2024-06-03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570" y="138128"/>
            <a:ext cx="4419211" cy="6128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090571"/>
      </p:ext>
    </p:extLst>
  </p:cSld>
  <p:clrMapOvr>
    <a:masterClrMapping/>
  </p:clrMapOvr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33</Value>
      <Value>620</Value>
      <Value>24</Value>
      <Value>38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Personalenhet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Revidering pågår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http://ar.ltdalarna.se/arbetsrum/OHAR4G1Q/_layouts/15/DocIdRedir.aspx?ID=JHXJTDKSTMXR-638439718-50</Url>
      <Description>JHXJTDKSTMXR-638439718-50</Description>
    </LD_DokumentID>
    <LD_Dokumentstatus xmlns="2f901946-e264-40a9-b252-19c7dedd3add">Godkänt</LD_Dokumentstatus>
    <LD_OldDokumentstatus xmlns="2f901946-e264-40a9-b252-19c7dedd3add">Godkännande pågår</LD_OldDokumentstatus>
    <_dlc_DocId xmlns="c6056b2c-9b66-4941-ba4f-b114eec7ed26">JHXJTDKSTMXR-2145828690-717</_dlc_DocId>
    <_dlc_DocIdUrl xmlns="c6056b2c-9b66-4941-ba4f-b114eec7ed26">
      <Url>http://ar.ltdalarna.se/arbetsrum/OHAR4G1Q/publicerat/_layouts/15/DocIdRedir.aspx?ID=JHXJTDKSTMXR-2145828690-717</Url>
      <Description>JHXJTDKSTMXR-2145828690-717</Description>
    </_dlc_DocIdUrl>
    <LD_Diarienummer xmlns="2f901946-e264-40a9-b252-19c7dedd3add" xsi:nil="true"/>
    <LD_GodkantDatum xmlns="2f901946-e264-40a9-b252-19c7dedd3add">2019-01-14T13:10:16+00:00</LD_GodkantDatum>
    <LD_GodkantAv xmlns="2f901946-e264-40a9-b252-19c7dedd3add">
      <UserInfo>
        <DisplayName>Jansson Markus /Central förvaltning Personalenhet /Falun</DisplayName>
        <AccountId>34</AccountId>
        <AccountType/>
      </UserInfo>
    </LD_GodkantAv>
    <LD_Beslutsnummer xmlns="2f901946-e264-40a9-b252-19c7dedd3add" xsi:nil="true"/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F310B003C35C654C864C96586056CDEC" ma:contentTypeVersion="295" ma:contentTypeDescription="Skapa ett nytt dokument." ma:contentTypeScope="" ma:versionID="adf12913e0812902d5ce3dea0af71046">
  <xsd:schema xmlns:xsd="http://www.w3.org/2001/XMLSchema" xmlns:xs="http://www.w3.org/2001/XMLSchema" xmlns:p="http://schemas.microsoft.com/office/2006/metadata/properties" xmlns:ns2="2f901946-e264-40a9-b252-19c7dedd3add" xmlns:ns3="c6056b2c-9b66-4941-ba4f-b114eec7ed26" targetNamespace="http://schemas.microsoft.com/office/2006/metadata/properties" ma:root="true" ma:fieldsID="d039476440dfb9f5cc80035c1206fafc" ns2:_="" ns3:_="">
    <xsd:import namespace="2f901946-e264-40a9-b252-19c7dedd3add"/>
    <xsd:import namespace="c6056b2c-9b66-4941-ba4f-b114eec7ed26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D_OldPubliceringsstatus" minOccurs="0"/>
                <xsd:element ref="ns2:TaxCatchAll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7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8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9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0" nillable="true" ma:displayName="Version" ma:internalName="LD_Version" ma:readOnly="false">
      <xsd:simpleType>
        <xsd:restriction base="dms:Text"/>
      </xsd:simpleType>
    </xsd:element>
    <xsd:element name="LD_GranskatAv" ma:index="11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2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3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5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6" nillable="true" ma:displayName="Godkänt datum" ma:internalName="LD_GodkantDatum" ma:readOnly="false">
      <xsd:simpleType>
        <xsd:restriction base="dms:DateTime"/>
      </xsd:simpleType>
    </xsd:element>
    <xsd:element name="LD_Diarienummer" ma:index="17" nillable="true" ma:displayName="Diarienummer" ma:internalName="LD_Diarienummer" ma:readOnly="false">
      <xsd:simpleType>
        <xsd:restriction base="dms:Text"/>
      </xsd:simpleType>
    </xsd:element>
    <xsd:element name="LD_Beslutsnummer" ma:index="18" nillable="true" ma:displayName="Beslutsnummer" ma:internalName="LD_Beslutsnummer" ma:readOnly="false">
      <xsd:simpleType>
        <xsd:restriction base="dms:Text"/>
      </xsd:simpleType>
    </xsd:element>
    <xsd:element name="LD_OldPubliceringsstatus" ma:index="20" nillable="true" ma:displayName="Old Publiceringsstatus" ma:hidden="true" ma:internalName="LD_OldPubliceringsstatus" ma:readOnly="false">
      <xsd:simpleType>
        <xsd:restriction base="dms:Text"/>
      </xsd:simpleType>
    </xsd:element>
    <xsd:element name="TaxCatchAll" ma:index="21" nillable="true" ma:displayName="Taxonomy Catch All Column" ma:hidden="true" ma:list="{590d8321-ec3a-46c9-8bb0-088c8a285ba7}" ma:internalName="TaxCatchAll" ma:showField="CatchAllData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90d8321-ec3a-46c9-8bb0-088c8a285ba7}" ma:internalName="TaxCatchAllLabel" ma:readOnly="true" ma:showField="CatchAllDataLabel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056b2c-9b66-4941-ba4f-b114eec7ed26" elementFormDefault="qualified">
    <xsd:import namespace="http://schemas.microsoft.com/office/2006/documentManagement/types"/>
    <xsd:import namespace="http://schemas.microsoft.com/office/infopath/2007/PartnerControls"/>
    <xsd:element name="_dlc_DocId" ma:index="37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38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9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FB3ADD-DCDF-4A07-9C45-CA476A044990}">
  <ds:schemaRefs>
    <ds:schemaRef ds:uri="http://purl.org/dc/dcmitype/"/>
    <ds:schemaRef ds:uri="c6056b2c-9b66-4941-ba4f-b114eec7ed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2f901946-e264-40a9-b252-19c7dedd3add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10EFA16D-6D67-4242-869E-4B66269C3963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AD23F281-1361-48B8-A4C2-FDB1526ECF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c6056b2c-9b66-4941-ba4f-b114eec7ed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10994</TotalTime>
  <Words>314</Words>
  <Application>Microsoft Office PowerPoint</Application>
  <PresentationFormat>Bredbild</PresentationFormat>
  <Paragraphs>45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VCdag</vt:lpstr>
      <vt:lpstr>10-punktsprogram mot antibiotikaresistens  inom vård och omsorg</vt:lpstr>
      <vt:lpstr>Exempel på vad man kan börja med -kontakta Strama/Vårdhygien för tips och råd </vt:lpstr>
      <vt:lpstr>Strama-antibiotikamål slutenvården -kontakta Strama för antibiotikastatistik</vt:lpstr>
      <vt:lpstr>10-punktsprogrammet tillämpat på  urinvägsinfektioner utan feber</vt:lpstr>
      <vt:lpstr>Stramas rondkort för katetersmarta sjuksköterskor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Ernlund Helena /Infektionssjukvård Falun /Falun</cp:lastModifiedBy>
  <cp:revision>661</cp:revision>
  <dcterms:created xsi:type="dcterms:W3CDTF">2016-11-14T14:16:14Z</dcterms:created>
  <dcterms:modified xsi:type="dcterms:W3CDTF">2024-06-03T13:36:06Z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0x010100AC92CF2061C10240851FF38CAA99F4B8020100F310B003C35C654C864C96586056CDEC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620;#powerpointmall|8a709a16-dce5-48c9-b324-adb936197cd8</vt:lpwstr>
  </property>
  <property fmtid="{D5CDD505-2E9C-101B-9397-08002B2CF9AE}" pid="10" name="LD_Dokumenttyp">
    <vt:lpwstr>24;#Standarddokument|4d12e0b9-1967-41ec-b4ec-5579d11176b8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478ac456-debb-4762-9ea7-ef009ac3d5d6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http://ar.ltdalarna.se/arbetsrum/OHAR4G1Q/_layouts/15/wrkstat.aspx?List=897c8b83-9ffe-46c2-b9b4-7cbdc1558ee9&amp;WorkflowInstanceName=23b98503-3154-493f-9ae5-e4c37136ec7d, Godkänt</vt:lpwstr>
  </property>
  <property fmtid="{D5CDD505-2E9C-101B-9397-08002B2CF9AE}" pid="24" name="LD_GiltigtTill">
    <vt:filetime>2022-01-14T13:12:34Z</vt:filetime>
  </property>
  <property fmtid="{D5CDD505-2E9C-101B-9397-08002B2CF9AE}" pid="25" name="LD_Gallringsfrist">
    <vt:lpwstr>38;#3 år|8a73ccd2-b425-41f1-973a-0e59e31951c0</vt:lpwstr>
  </property>
  <property fmtid="{D5CDD505-2E9C-101B-9397-08002B2CF9AE}" pid="26" name="maa9fd36c38347e1a5ddfad159d25a0c">
    <vt:lpwstr>3 år|8a73ccd2-b425-41f1-973a-0e59e31951c0</vt:lpwstr>
  </property>
</Properties>
</file>