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92" r:id="rId6"/>
  </p:sldMasterIdLst>
  <p:notesMasterIdLst>
    <p:notesMasterId r:id="rId34"/>
  </p:notesMasterIdLst>
  <p:handoutMasterIdLst>
    <p:handoutMasterId r:id="rId35"/>
  </p:handoutMasterIdLst>
  <p:sldIdLst>
    <p:sldId id="465" r:id="rId7"/>
    <p:sldId id="416" r:id="rId8"/>
    <p:sldId id="464" r:id="rId9"/>
    <p:sldId id="420" r:id="rId10"/>
    <p:sldId id="417" r:id="rId11"/>
    <p:sldId id="421" r:id="rId12"/>
    <p:sldId id="422" r:id="rId13"/>
    <p:sldId id="424" r:id="rId14"/>
    <p:sldId id="453" r:id="rId15"/>
    <p:sldId id="423" r:id="rId16"/>
    <p:sldId id="457" r:id="rId17"/>
    <p:sldId id="448" r:id="rId18"/>
    <p:sldId id="418" r:id="rId19"/>
    <p:sldId id="406" r:id="rId20"/>
    <p:sldId id="419" r:id="rId21"/>
    <p:sldId id="458" r:id="rId22"/>
    <p:sldId id="414" r:id="rId23"/>
    <p:sldId id="404" r:id="rId24"/>
    <p:sldId id="384" r:id="rId25"/>
    <p:sldId id="396" r:id="rId26"/>
    <p:sldId id="408" r:id="rId27"/>
    <p:sldId id="398" r:id="rId28"/>
    <p:sldId id="409" r:id="rId29"/>
    <p:sldId id="410" r:id="rId30"/>
    <p:sldId id="366" r:id="rId31"/>
    <p:sldId id="461" r:id="rId32"/>
    <p:sldId id="397" r:id="rId33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2C1026F7-0088-4477-B73C-1312E64D82C6}">
          <p14:sldIdLst>
            <p14:sldId id="465"/>
            <p14:sldId id="416"/>
            <p14:sldId id="464"/>
            <p14:sldId id="420"/>
            <p14:sldId id="417"/>
            <p14:sldId id="421"/>
            <p14:sldId id="422"/>
            <p14:sldId id="424"/>
            <p14:sldId id="453"/>
            <p14:sldId id="423"/>
            <p14:sldId id="457"/>
            <p14:sldId id="448"/>
            <p14:sldId id="418"/>
            <p14:sldId id="406"/>
            <p14:sldId id="419"/>
            <p14:sldId id="458"/>
            <p14:sldId id="414"/>
            <p14:sldId id="404"/>
            <p14:sldId id="384"/>
            <p14:sldId id="396"/>
            <p14:sldId id="408"/>
            <p14:sldId id="398"/>
            <p14:sldId id="409"/>
            <p14:sldId id="410"/>
            <p14:sldId id="366"/>
            <p14:sldId id="461"/>
            <p14:sldId id="39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ninge Ulrika /Smittskydd och vårdhygien Dalarna /Falun" initials="WU/ovD/" lastIdx="3" clrIdx="1">
    <p:extLst>
      <p:ext uri="{19B8F6BF-5375-455C-9EA6-DF929625EA0E}">
        <p15:presenceInfo xmlns:p15="http://schemas.microsoft.com/office/powerpoint/2012/main" userId="S-1-5-21-910452376-877226765-825688854-19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54843" autoAdjust="0"/>
  </p:normalViewPr>
  <p:slideViewPr>
    <p:cSldViewPr snapToGrid="0">
      <p:cViewPr varScale="1">
        <p:scale>
          <a:sx n="36" d="100"/>
          <a:sy n="36" d="100"/>
        </p:scale>
        <p:origin x="1794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15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78FD9-274F-45DD-8681-13E82509E9F5}" type="datetimeFigureOut">
              <a:rPr lang="sv-SE" smtClean="0">
                <a:latin typeface="Arial" panose="020B0604020202020204" pitchFamily="34" charset="0"/>
                <a:cs typeface="Arial" panose="020B0604020202020204" pitchFamily="34" charset="0"/>
              </a:rPr>
              <a:t>2024-06-12</a:t>
            </a:fld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D47A8-29E2-4799-924A-9047124D4761}" type="slidenum">
              <a:rPr lang="sv-SE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040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E94DB4-BC2A-49E2-AD0D-3F1E0B6714A7}" type="datetimeFigureOut">
              <a:rPr lang="sv-SE" smtClean="0"/>
              <a:pPr/>
              <a:t>2024-06-12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F33D500-1297-4EDE-B9F8-A261B42E5E1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9042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cialstyrelsen.se/kunskapsstod-och-regler/regler-och-riktlinjer/foreskrifter-och-allmanna-rad/konsoliderade-foreskrifter/201510-om-basal-hygien-i-vard-och-omsorg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dc.europa.eu/en/surveillance-atlas-infectious-disease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kemedelsvarlden.se/otto-cars-fn-motet-2024-ett-odesmote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ubmed.ncbi.nlm.nih.gov/35065702/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 smtClean="0"/>
              <a:t>Ibland</a:t>
            </a:r>
            <a:r>
              <a:rPr lang="sv-SE" b="1" baseline="0" dirty="0" smtClean="0"/>
              <a:t> förklarande </a:t>
            </a:r>
            <a:r>
              <a:rPr lang="sv-SE" b="1" dirty="0" smtClean="0"/>
              <a:t>text under bilderna, som ni kan säga om det behövs, när ni visar dem! </a:t>
            </a:r>
            <a:r>
              <a:rPr lang="sv-SE" b="0" dirty="0" err="1" smtClean="0"/>
              <a:t>Pga</a:t>
            </a:r>
            <a:r>
              <a:rPr lang="sv-SE" b="0" dirty="0" smtClean="0"/>
              <a:t> att detta är skrivet till hela regionen används ofta vanlig svenska i stället för medicinsk</a:t>
            </a:r>
            <a:r>
              <a:rPr lang="sv-SE" b="0" baseline="0" dirty="0" smtClean="0"/>
              <a:t> terminologi.</a:t>
            </a:r>
          </a:p>
          <a:p>
            <a:r>
              <a:rPr lang="sv-SE" baseline="0" dirty="0" smtClean="0"/>
              <a:t>Även enheter, som inte har direkt patientkontakt, kan ha stor betydelse för detta arbete, t ex städ (fundamentalt att fungerar för att minska smittspridning till patienter), IT (patientverksamhet beroende av resistens- och förskrivningsdata), fastigheter (optimala lokaler för att minska smittspridning), inköp (t ex övervakningsskärmar för patienter som går att rengöra korrekt, köttproduktion utan antibiotika i tillväxtsyfte till patient- och personalmatsal </a:t>
            </a:r>
            <a:r>
              <a:rPr lang="sv-SE" baseline="0" dirty="0" err="1" smtClean="0"/>
              <a:t>etc</a:t>
            </a:r>
            <a:r>
              <a:rPr lang="sv-SE" baseline="0" dirty="0" smtClean="0"/>
              <a:t>) och kommunikation (information till allmänhet och personal).</a:t>
            </a:r>
            <a:endParaRPr lang="sv-SE" b="0" baseline="0" dirty="0" smtClean="0"/>
          </a:p>
          <a:p>
            <a:r>
              <a:rPr lang="sv-SE" b="0" baseline="0" dirty="0" smtClean="0"/>
              <a:t>Strama - samverkan mot antibiotikaresistens i Sverige, = strategi för rationell antibiotikaanvändning  </a:t>
            </a:r>
            <a:endParaRPr lang="sv-SE" b="1" dirty="0" smtClean="0"/>
          </a:p>
          <a:p>
            <a:endParaRPr lang="sv-SE" b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77197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0" dirty="0" smtClean="0"/>
              <a:t>Folkhälsomyndighetens beräkning på vad ökad resistens kan kosta. 15 000 individer drabbade år 2018 och om 71 000 individer drabbas år</a:t>
            </a:r>
            <a:r>
              <a:rPr lang="sv-SE" b="0" baseline="0" dirty="0" smtClean="0"/>
              <a:t> 2050 ökar kostnaden från 250 miljoner 2018 till nästan 16 miljarder 2050.</a:t>
            </a:r>
          </a:p>
          <a:p>
            <a:r>
              <a:rPr lang="sv-SE" b="0" baseline="0" dirty="0" smtClean="0"/>
              <a:t>Vi jobbar hela tiden med att trycka ned kurvan med olika åtgärder och behöver intensifiera det arbetet. Vi måste alla hjälpas åt att trycka ner kurvan.</a:t>
            </a:r>
            <a:endParaRPr lang="sv-SE" b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0217C9-E7BB-4470-8EC6-5B8C0E3F665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6136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56765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3981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1200" dirty="0" smtClean="0"/>
              <a:t>De specialistföreningar som står bakom dokumentet: Strama-nationellt programområde infektion, Infektionsläkarföreningen, Smittskyddsläkarföreningen, Föreningen för klinisk mikrobiologi, Hygienläkarföreningen, Svensk förening för vårdhygien, SFAM (Svensk förening för allmänmedicin)</a:t>
            </a:r>
          </a:p>
          <a:p>
            <a:pPr marL="0" indent="0">
              <a:buNone/>
            </a:pPr>
            <a:endParaRPr lang="sv-SE" sz="1200" dirty="0" smtClean="0"/>
          </a:p>
          <a:p>
            <a:endParaRPr lang="sv-SE" b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217C9-E7BB-4470-8EC6-5B8C0E3F665E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46263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054256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0" baseline="0" dirty="0" smtClean="0">
                <a:latin typeface="Arial" panose="020B0604020202020204" pitchFamily="34" charset="0"/>
              </a:rPr>
              <a:t>Basala hygienregler </a:t>
            </a:r>
            <a:r>
              <a:rPr lang="sv-SE" sz="1200" u="sng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https://www.socialstyrelsen.se/kunskapsstod-och-regler/regler-och-riktlinjer/foreskrifter-och-allmanna-rad/konsoliderade-foreskrifter/201510-om-basal-hygien-i-vard-och-omsorg/</a:t>
            </a:r>
            <a:r>
              <a:rPr lang="sv-SE" sz="1200" u="sng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(- länk </a:t>
            </a:r>
            <a:endParaRPr lang="sv-SE" baseline="0" dirty="0" smtClean="0"/>
          </a:p>
          <a:p>
            <a:r>
              <a:rPr lang="sv-SE" baseline="0" dirty="0" smtClean="0"/>
              <a:t>behöver kopieras för att komma till rätt sida.)</a:t>
            </a:r>
            <a:endParaRPr lang="sv-SE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sv-SE" b="0" baseline="0" dirty="0" smtClean="0">
                <a:latin typeface="Arial" panose="020B0604020202020204" pitchFamily="34" charset="0"/>
              </a:rPr>
              <a:t>STI = sexual </a:t>
            </a:r>
            <a:r>
              <a:rPr lang="sv-SE" b="0" baseline="0" dirty="0" err="1" smtClean="0">
                <a:latin typeface="Arial" panose="020B0604020202020204" pitchFamily="34" charset="0"/>
              </a:rPr>
              <a:t>transmitted</a:t>
            </a:r>
            <a:r>
              <a:rPr lang="sv-SE" b="0" baseline="0" dirty="0" smtClean="0">
                <a:latin typeface="Arial" panose="020B0604020202020204" pitchFamily="34" charset="0"/>
              </a:rPr>
              <a:t> </a:t>
            </a:r>
            <a:r>
              <a:rPr lang="sv-SE" b="0" baseline="0" dirty="0" err="1" smtClean="0">
                <a:latin typeface="Arial" panose="020B0604020202020204" pitchFamily="34" charset="0"/>
              </a:rPr>
              <a:t>infections</a:t>
            </a:r>
            <a:endParaRPr lang="sv-SE" b="0" baseline="0" dirty="0" smtClean="0">
              <a:latin typeface="Arial" panose="020B060402020202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217C9-E7BB-4470-8EC6-5B8C0E3F665E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99013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Strama, Smittskydd- och vårdhygien,</a:t>
            </a:r>
            <a:r>
              <a:rPr lang="sv-SE" baseline="0" dirty="0" smtClean="0"/>
              <a:t> infektionskliniken med flera arbetar aktivt för att minska antibiotikaresistensen, men det är viktigt att alla hjälps åt. Det finns mycket som alla verksamheter kan göra för att minska antibiotikaresistensen.</a:t>
            </a:r>
          </a:p>
          <a:p>
            <a:r>
              <a:rPr lang="sv-SE" baseline="0" dirty="0" smtClean="0"/>
              <a:t>Även icke-patientnära enheters arbete inom regionen har stor betydelse för detta arbete, t ex städ (fundamentalt att fungerar för att minska smittspridning till patienter), IT (patientverksamhet beroende av resistens- och förskrivningsdata), fastigheter (optimala lokaler för att minska smittspridning), inköp (t ex övervakningsskärmar för patienter som går att rengöra korrekt, köttproduktion utan antibiotika i tillväxtsyfte till patient- och personalmatsal </a:t>
            </a:r>
            <a:r>
              <a:rPr lang="sv-SE" baseline="0" dirty="0" err="1" smtClean="0"/>
              <a:t>etc</a:t>
            </a:r>
            <a:r>
              <a:rPr lang="sv-SE" baseline="0" dirty="0" smtClean="0"/>
              <a:t>) och kommunikation (information till allmänhet och personal).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4020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0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217C9-E7BB-4470-8EC6-5B8C0E3F665E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76955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34577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Detta kommer ha</a:t>
            </a:r>
            <a:r>
              <a:rPr lang="sv-SE" baseline="0" dirty="0" smtClean="0"/>
              <a:t> effekt även i Sverige enligt rapporten.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55930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083635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Gäller de som handhar patienter i vården, men även t ex städrutiner inbegripna.</a:t>
            </a:r>
          </a:p>
          <a:p>
            <a:r>
              <a:rPr lang="sv-SE" dirty="0" smtClean="0"/>
              <a:t>Länk kan följas om PP i visningsläge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38786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Gäller de som förskriver</a:t>
            </a:r>
            <a:r>
              <a:rPr lang="sv-SE" baseline="0" dirty="0" smtClean="0"/>
              <a:t> antibiotika, dvs läkare, men även sjuksköterskor och undersköterskor behöver ha viss kunskap om detta.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98777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Gäller de som tar odlingar eller bedömer odlingssvar.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242744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963889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Länk kan följas om PP i visningsläge.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528828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Länkar kan följas om PP i visningsläge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26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21262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Ni behöver kopiera adresserna för att kunna</a:t>
            </a:r>
            <a:r>
              <a:rPr lang="sv-SE" baseline="0" dirty="0" smtClean="0"/>
              <a:t> skicka mejl till ovanstående adresser.</a:t>
            </a:r>
          </a:p>
          <a:p>
            <a:r>
              <a:rPr lang="sv-SE" baseline="0" dirty="0" smtClean="0"/>
              <a:t>Tack för att ni tittat på detta!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27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1469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 dirty="0" smtClean="0"/>
              <a:t>Strama = strategi för</a:t>
            </a:r>
            <a:r>
              <a:rPr lang="sv-SE" b="0" baseline="0" dirty="0" smtClean="0"/>
              <a:t> rationell antibiotikaanvändning</a:t>
            </a:r>
            <a:endParaRPr lang="sv-SE" b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9033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44008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="1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7711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800" b="0" dirty="0" smtClean="0"/>
              <a:t>E </a:t>
            </a:r>
            <a:r>
              <a:rPr lang="sv-SE" sz="800" b="0" dirty="0" err="1" smtClean="0"/>
              <a:t>coli</a:t>
            </a:r>
            <a:r>
              <a:rPr lang="sv-SE" sz="800" b="0" dirty="0" smtClean="0"/>
              <a:t> är en bakterie som</a:t>
            </a:r>
            <a:r>
              <a:rPr lang="sv-SE" sz="800" b="0" baseline="0" dirty="0" smtClean="0"/>
              <a:t> finns normalt i vår tarm. E </a:t>
            </a:r>
            <a:r>
              <a:rPr lang="sv-SE" sz="800" b="0" baseline="0" dirty="0" err="1" smtClean="0"/>
              <a:t>coli</a:t>
            </a:r>
            <a:r>
              <a:rPr lang="sv-SE" sz="800" b="0" baseline="0" dirty="0" smtClean="0"/>
              <a:t> kan bland annat orsaka urinvägsinfektion utgången från personens egna tarmbakterier.</a:t>
            </a:r>
          </a:p>
          <a:p>
            <a:r>
              <a:rPr lang="sv-SE" sz="800" b="0" baseline="0" dirty="0" err="1" smtClean="0"/>
              <a:t>Kinoloner</a:t>
            </a:r>
            <a:r>
              <a:rPr lang="sv-SE" sz="800" b="0" baseline="0" dirty="0" smtClean="0"/>
              <a:t> och </a:t>
            </a:r>
            <a:r>
              <a:rPr lang="sv-SE" sz="800" b="0" baseline="0" dirty="0" err="1" smtClean="0"/>
              <a:t>cefalosporiner</a:t>
            </a:r>
            <a:r>
              <a:rPr lang="sv-SE" sz="800" b="0" baseline="0" dirty="0" smtClean="0"/>
              <a:t> är de antibiotika vi fr a använder vid febril urinvägsinfektion, vilket kan vara en dödlig sjukdom. Här ses frekvensen av resistenta E </a:t>
            </a:r>
            <a:r>
              <a:rPr lang="sv-SE" sz="800" b="0" baseline="0" dirty="0" err="1" smtClean="0"/>
              <a:t>coli</a:t>
            </a:r>
            <a:r>
              <a:rPr lang="sv-SE" sz="800" b="0" baseline="0" dirty="0" smtClean="0"/>
              <a:t> i olika länder. Som ni ser har inget land &lt;5% resistens. Det betyder att antibiotikaresistens finns i alla länder – pandemin finns överallt.</a:t>
            </a:r>
          </a:p>
          <a:p>
            <a:endParaRPr lang="sv-SE" sz="800" b="0" baseline="0" dirty="0" smtClean="0"/>
          </a:p>
          <a:p>
            <a:r>
              <a:rPr lang="sv-SE" sz="800" b="0" dirty="0" smtClean="0"/>
              <a:t>Om ni vill se på antibiotikaresistensbilder</a:t>
            </a:r>
            <a:r>
              <a:rPr lang="sv-SE" sz="800" b="0" baseline="0" dirty="0" smtClean="0"/>
              <a:t> avseende olika bakterier i Europa se ECDC:s kartor</a:t>
            </a:r>
          </a:p>
          <a:p>
            <a:r>
              <a:rPr lang="sv-SE" sz="800" dirty="0" err="1" smtClean="0">
                <a:hlinkClick r:id="rId3"/>
              </a:rPr>
              <a:t>Surveillance</a:t>
            </a:r>
            <a:r>
              <a:rPr lang="sv-SE" sz="800" dirty="0" smtClean="0">
                <a:hlinkClick r:id="rId3"/>
              </a:rPr>
              <a:t> Atlas </a:t>
            </a:r>
            <a:r>
              <a:rPr lang="sv-SE" sz="800" dirty="0" err="1" smtClean="0">
                <a:hlinkClick r:id="rId3"/>
              </a:rPr>
              <a:t>of</a:t>
            </a:r>
            <a:r>
              <a:rPr lang="sv-SE" sz="800" dirty="0" smtClean="0">
                <a:hlinkClick r:id="rId3"/>
              </a:rPr>
              <a:t> </a:t>
            </a:r>
            <a:r>
              <a:rPr lang="sv-SE" sz="800" dirty="0" err="1" smtClean="0">
                <a:hlinkClick r:id="rId3"/>
              </a:rPr>
              <a:t>Infectious</a:t>
            </a:r>
            <a:r>
              <a:rPr lang="sv-SE" sz="800" dirty="0" smtClean="0">
                <a:hlinkClick r:id="rId3"/>
              </a:rPr>
              <a:t> </a:t>
            </a:r>
            <a:r>
              <a:rPr lang="sv-SE" sz="800" dirty="0" err="1" smtClean="0">
                <a:hlinkClick r:id="rId3"/>
              </a:rPr>
              <a:t>Diseases</a:t>
            </a:r>
            <a:r>
              <a:rPr lang="sv-SE" sz="800" dirty="0" smtClean="0">
                <a:hlinkClick r:id="rId3"/>
              </a:rPr>
              <a:t> (europa.eu)</a:t>
            </a:r>
            <a:r>
              <a:rPr lang="sv-SE" sz="800" dirty="0" smtClean="0"/>
              <a:t> (– kopiera länk för att komma till rätt sida)</a:t>
            </a:r>
            <a:endParaRPr lang="sv-SE" sz="800" b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0217C9-E7BB-4470-8EC6-5B8C0E3F665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94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900" b="0" dirty="0" smtClean="0"/>
              <a:t>Sepsis = blodförgiftning</a:t>
            </a:r>
          </a:p>
          <a:p>
            <a:r>
              <a:rPr lang="sv-SE" sz="900" b="0" dirty="0" err="1" smtClean="0"/>
              <a:t>Kärlgraft</a:t>
            </a:r>
            <a:r>
              <a:rPr lang="sv-SE" sz="900" b="0" dirty="0" smtClean="0"/>
              <a:t> = ett konstgjort blodkärl (kärlprotes) som ersätter skadat blodkärl, t ex i del av</a:t>
            </a:r>
            <a:r>
              <a:rPr lang="sv-SE" sz="900" b="0" baseline="0" dirty="0" smtClean="0"/>
              <a:t> </a:t>
            </a:r>
            <a:r>
              <a:rPr lang="sv-SE" sz="900" b="0" dirty="0" smtClean="0"/>
              <a:t>aorta (stora kroppspulsådern)</a:t>
            </a:r>
          </a:p>
          <a:p>
            <a:r>
              <a:rPr lang="sv-SE" sz="900" b="0" baseline="0" dirty="0" smtClean="0"/>
              <a:t>Reoperation = behöva opereras en gång till, vilket innebär risker för patienten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217C9-E7BB-4470-8EC6-5B8C0E3F665E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6828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500 dödsfall i Sverige – citat från Otto Cars i ”Läkemedelsvärlden”</a:t>
            </a:r>
            <a:r>
              <a:rPr lang="sv-SE" baseline="0" dirty="0" smtClean="0"/>
              <a:t>: </a:t>
            </a:r>
            <a:r>
              <a:rPr lang="sv-SE" dirty="0" smtClean="0">
                <a:hlinkClick r:id="rId3"/>
              </a:rPr>
              <a:t>”FN-mötet ett ödesmöte – Sverige måste agera” - </a:t>
            </a:r>
            <a:r>
              <a:rPr lang="sv-SE" dirty="0" err="1" smtClean="0">
                <a:hlinkClick r:id="rId3"/>
              </a:rPr>
              <a:t>LäkemedelsVärlden</a:t>
            </a:r>
            <a:r>
              <a:rPr lang="sv-SE" dirty="0" smtClean="0">
                <a:hlinkClick r:id="rId3"/>
              </a:rPr>
              <a:t> (lakemedelsvarlden.se)</a:t>
            </a:r>
            <a:endParaRPr lang="sv-SE" dirty="0" smtClean="0"/>
          </a:p>
          <a:p>
            <a:r>
              <a:rPr lang="sv-SE" dirty="0" smtClean="0"/>
              <a:t>Bakgrunden till citatet är en studie i Lancet: </a:t>
            </a:r>
            <a:r>
              <a:rPr lang="en-US" dirty="0" smtClean="0">
                <a:hlinkClick r:id="rId4"/>
              </a:rPr>
              <a:t>Global burden of bacterial antimicrobial resistance in 2019: a systematic analysis - PubMed (nih.gov)</a:t>
            </a:r>
            <a:r>
              <a:rPr lang="sv-SE" baseline="0" dirty="0" smtClean="0"/>
              <a:t>.  Antibiotikaresistenskartan på bild 6 kommer från den studien.</a:t>
            </a:r>
          </a:p>
          <a:p>
            <a:r>
              <a:rPr lang="sv-SE" baseline="0" dirty="0" smtClean="0"/>
              <a:t>Riskfaktor för MRSA är t ex eksem. Riskfaktor för ESBL är t ex hög ålder och flera sjukdomar, kateter etc.</a:t>
            </a:r>
          </a:p>
          <a:p>
            <a:endParaRPr lang="sv-SE" baseline="0" dirty="0" smtClean="0"/>
          </a:p>
          <a:p>
            <a:r>
              <a:rPr lang="sv-SE" baseline="0" dirty="0" smtClean="0"/>
              <a:t>Länkar behöver kopieras för att komma till rätt sida.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49115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 dirty="0" smtClean="0"/>
              <a:t>Grafen</a:t>
            </a:r>
            <a:r>
              <a:rPr lang="sv-SE" b="0" baseline="0" dirty="0" smtClean="0"/>
              <a:t> visar att</a:t>
            </a:r>
            <a:r>
              <a:rPr lang="sv-SE" b="0" dirty="0" smtClean="0"/>
              <a:t> fler patienter vårdas med infektion.</a:t>
            </a:r>
            <a:r>
              <a:rPr lang="sv-SE" b="0" baseline="0" dirty="0" smtClean="0"/>
              <a:t> Det kan vara så att när det blir </a:t>
            </a:r>
            <a:r>
              <a:rPr lang="sv-SE" b="0" dirty="0" smtClean="0"/>
              <a:t>allt färre vårdplatser på våra sjukhus, behöver fortfarande</a:t>
            </a:r>
            <a:r>
              <a:rPr lang="sv-SE" b="0" baseline="0" dirty="0" smtClean="0"/>
              <a:t> patienter med svåra infektioner</a:t>
            </a:r>
            <a:r>
              <a:rPr lang="sv-SE" b="0" dirty="0" smtClean="0"/>
              <a:t> läggas in. De behöver hög omvårdnadsnivå, fr a de äldsta. Det kan även vara så att antal patienter med svåra infektioner helt enkelt ökar. Antibiotikatrycket</a:t>
            </a:r>
            <a:r>
              <a:rPr lang="sv-SE" b="0" baseline="0" dirty="0" smtClean="0"/>
              <a:t> på alla avdelningar blir allt </a:t>
            </a:r>
            <a:r>
              <a:rPr lang="sv-SE" b="0" dirty="0" smtClean="0"/>
              <a:t>högre,</a:t>
            </a:r>
            <a:r>
              <a:rPr lang="sv-SE" b="0" baseline="0" dirty="0" smtClean="0"/>
              <a:t> vilket i sig ger en ökad risk för resistensutveckling.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 dirty="0" smtClean="0"/>
              <a:t>(Estimerad kurva till höger om streckade linjen i grafen.)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2502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410701"/>
            <a:ext cx="9144000" cy="3241878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838575"/>
            <a:ext cx="9144000" cy="179069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 smtClean="0"/>
          </a:p>
        </p:txBody>
      </p:sp>
      <p:cxnSp>
        <p:nvCxnSpPr>
          <p:cNvPr id="13" name="Rak 12"/>
          <p:cNvCxnSpPr/>
          <p:nvPr userDrawn="1"/>
        </p:nvCxnSpPr>
        <p:spPr>
          <a:xfrm>
            <a:off x="1524000" y="3710861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Bildobjekt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07" y="390071"/>
            <a:ext cx="1016146" cy="969723"/>
          </a:xfrm>
          <a:prstGeom prst="rect">
            <a:avLst/>
          </a:prstGeom>
        </p:spPr>
      </p:pic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368DF48C-BA28-41C3-A077-B7B4846FCAC9}" type="datetime1">
              <a:rPr lang="sv-SE" smtClean="0"/>
              <a:t>2024-06-12</a:t>
            </a:fld>
            <a:endParaRPr lang="sv-SE" dirty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Smittskyddsenheten</a:t>
            </a:r>
            <a:endParaRPr lang="sv-SE" dirty="0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78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1" y="6356351"/>
            <a:ext cx="12192000" cy="5016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6"/>
            <a:ext cx="10619402" cy="1210581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1825625"/>
            <a:ext cx="11370906" cy="435133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FE219DE1-EFF4-4580-9F4B-8FA4D27A3D65}" type="datetime1">
              <a:rPr lang="sv-SE" smtClean="0"/>
              <a:t>2024-06-12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Smittskyddsenheten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4" name="Rektangel 13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237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1709738"/>
            <a:ext cx="11358206" cy="2852737"/>
          </a:xfrm>
        </p:spPr>
        <p:txBody>
          <a:bodyPr anchor="b"/>
          <a:lstStyle>
            <a:lvl1pPr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10547" y="4589463"/>
            <a:ext cx="1135820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1" y="6356350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9C33478F-38B4-4FD1-947E-0EE919EB83DB}" type="datetime1">
              <a:rPr lang="sv-SE" smtClean="0"/>
              <a:t>2024-06-12</a:t>
            </a:fld>
            <a:endParaRPr lang="sv-SE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Smittskyddsenheten</a:t>
            </a:r>
            <a:endParaRPr lang="sv-SE" dirty="0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7" name="Bildobjekt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5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5"/>
            <a:ext cx="10603074" cy="12065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10547" y="1825625"/>
            <a:ext cx="5609253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09253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2" name="Rektangel 11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8FE3DBA3-8234-46FD-BF70-D03020EB7571}" type="datetime1">
              <a:rPr lang="sv-SE" smtClean="0"/>
              <a:t>2024-06-12</a:t>
            </a:fld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Smittskyddsenheten</a:t>
            </a:r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71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5"/>
            <a:ext cx="10619402" cy="1235075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10548" y="1690687"/>
            <a:ext cx="5587028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10548" y="2505075"/>
            <a:ext cx="558702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90687"/>
            <a:ext cx="5609252" cy="814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609253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4" name="Rektangel 13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2F40F5DD-22E8-49D2-AA31-5EFB483E8E11}" type="datetime1">
              <a:rPr lang="sv-SE" smtClean="0"/>
              <a:t>2024-06-12</a:t>
            </a:fld>
            <a:endParaRPr lang="sv-SE" dirty="0"/>
          </a:p>
        </p:txBody>
      </p:sp>
      <p:sp>
        <p:nvSpPr>
          <p:cNvPr id="16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Smittskyddsenheten</a:t>
            </a:r>
            <a:endParaRPr lang="sv-SE" dirty="0"/>
          </a:p>
        </p:txBody>
      </p:sp>
      <p:sp>
        <p:nvSpPr>
          <p:cNvPr id="17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Rektangel 12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20" name="Bildobjekt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9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365126"/>
            <a:ext cx="10611239" cy="121602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8BF3A397-AAE0-4752-8DFB-A337493746CD}" type="datetime1">
              <a:rPr lang="sv-SE" smtClean="0"/>
              <a:t>2024-06-12</a:t>
            </a:fld>
            <a:endParaRPr lang="sv-SE" dirty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Smittskyddsenheten</a:t>
            </a:r>
            <a:endParaRPr lang="sv-SE" dirty="0"/>
          </a:p>
        </p:txBody>
      </p:sp>
      <p:sp>
        <p:nvSpPr>
          <p:cNvPr id="13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Rektangel 8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399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1" y="6356350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63437EF1-3CC2-473D-B373-E2DB36BEF087}" type="datetime1">
              <a:rPr lang="sv-SE" smtClean="0"/>
              <a:t>2024-06-12</a:t>
            </a:fld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Smittskyddsenheten</a:t>
            </a:r>
            <a:endParaRPr lang="sv-SE" dirty="0"/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Rektangel 7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62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457200"/>
            <a:ext cx="4361478" cy="1600200"/>
          </a:xfr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1085851"/>
            <a:ext cx="5675312" cy="5019674"/>
          </a:xfrm>
        </p:spPr>
        <p:txBody>
          <a:bodyPr/>
          <a:lstStyle>
            <a:lvl1pPr>
              <a:defRPr sz="3200" b="1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10548" y="2057401"/>
            <a:ext cx="4361478" cy="40481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Rektangel 11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50EF5679-0879-40CB-9E84-05A2AF318FEA}" type="datetime1">
              <a:rPr lang="sv-SE" smtClean="0"/>
              <a:t>2024-06-12</a:t>
            </a:fld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Smittskyddsenheten</a:t>
            </a:r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354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457200"/>
            <a:ext cx="4361478" cy="1600200"/>
          </a:xfr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1085850"/>
            <a:ext cx="5658984" cy="50292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10548" y="2057400"/>
            <a:ext cx="4361478" cy="40502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Rektangel 11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7DD53107-5FF3-4374-9596-CAB3FA1072CA}" type="datetime1">
              <a:rPr lang="sv-SE" smtClean="0"/>
              <a:t>2024-06-12</a:t>
            </a:fld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Smittskyddsenheten</a:t>
            </a:r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207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5BEE7-74E7-4CA8-815B-663506AB5194}" type="datetime1">
              <a:rPr lang="sv-SE" smtClean="0"/>
              <a:t>2024-06-12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/>
              <a:t>Smittskyddsenheten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DDE8C-17E0-4539-9C15-C1E9D231907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920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iondalarna.se/plus/vard/vard-och-behandling/smittskydd/vardhygien/vardhygienisk-egenkontroll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trama.se/wp-content/uploads/2022/06/10-punktsprogrammet-uppdaterad-lang-version-juni-2022.pdf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kunskapsstyrningvard.se/kunskapsstyrningvard/kunskapsstod/publiceradekunskapsstod/vardhygien.55992.html" TargetMode="External"/><Relationship Id="rId7" Type="http://schemas.openxmlformats.org/officeDocument/2006/relationships/hyperlink" Target="https://intra.ltdalarna.se/_layouts/LD.Dokumenthantering.Search/DocumentRouter.aspx?LDDokumentID=U667MCPEPHHD-480969837-173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giondalarna.se/plus/vard/vard-och-behandling/smittskydd/strama/" TargetMode="External"/><Relationship Id="rId5" Type="http://schemas.openxmlformats.org/officeDocument/2006/relationships/hyperlink" Target="https://strama.se/" TargetMode="External"/><Relationship Id="rId4" Type="http://schemas.openxmlformats.org/officeDocument/2006/relationships/hyperlink" Target="https://www.regiondalarna.se/plus/vard/vard-och-behandling/smittskydd/vardhygien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26028"/>
            <a:ext cx="9144000" cy="3438053"/>
          </a:xfrm>
        </p:spPr>
        <p:txBody>
          <a:bodyPr>
            <a:normAutofit fontScale="90000"/>
          </a:bodyPr>
          <a:lstStyle/>
          <a:p>
            <a:r>
              <a:rPr lang="sv-SE" sz="4400" dirty="0" smtClean="0"/>
              <a:t/>
            </a:r>
            <a:br>
              <a:rPr lang="sv-SE" sz="4400" dirty="0" smtClean="0"/>
            </a:br>
            <a:r>
              <a:rPr lang="sv-SE" sz="4000" dirty="0" smtClean="0"/>
              <a:t>Arbete i verksamheten angående</a:t>
            </a:r>
            <a:r>
              <a:rPr lang="sv-SE" sz="4400" dirty="0" smtClean="0"/>
              <a:t/>
            </a:r>
            <a:br>
              <a:rPr lang="sv-SE" sz="4400" dirty="0" smtClean="0"/>
            </a:br>
            <a:r>
              <a:rPr lang="sv-SE" sz="4400" dirty="0"/>
              <a:t/>
            </a:r>
            <a:br>
              <a:rPr lang="sv-SE" sz="4400" dirty="0"/>
            </a:br>
            <a:r>
              <a:rPr lang="sv-SE" sz="4400" dirty="0" smtClean="0"/>
              <a:t>  ”10-punktsprogram </a:t>
            </a:r>
            <a:r>
              <a:rPr lang="sv-SE" sz="4400" dirty="0"/>
              <a:t>mot antibiotikaresistens</a:t>
            </a:r>
            <a:br>
              <a:rPr lang="sv-SE" sz="4400" dirty="0"/>
            </a:br>
            <a:r>
              <a:rPr lang="sv-SE" sz="4400" dirty="0"/>
              <a:t> </a:t>
            </a:r>
            <a:r>
              <a:rPr lang="sv-SE" sz="4400" dirty="0" smtClean="0"/>
              <a:t>inom </a:t>
            </a:r>
            <a:r>
              <a:rPr lang="sv-SE" sz="4400" dirty="0"/>
              <a:t>vård och </a:t>
            </a:r>
            <a:r>
              <a:rPr lang="sv-SE" sz="4400" dirty="0" smtClean="0"/>
              <a:t>omsorg”</a:t>
            </a:r>
            <a:endParaRPr lang="sv-SE" sz="44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704104"/>
            <a:ext cx="9144000" cy="1790699"/>
          </a:xfrm>
        </p:spPr>
        <p:txBody>
          <a:bodyPr>
            <a:normAutofit/>
          </a:bodyPr>
          <a:lstStyle/>
          <a:p>
            <a:r>
              <a:rPr lang="sv-SE" dirty="0"/>
              <a:t>	</a:t>
            </a:r>
            <a:endParaRPr lang="sv-SE" dirty="0" smtClean="0"/>
          </a:p>
          <a:p>
            <a:r>
              <a:rPr lang="sv-SE" sz="3200" dirty="0" smtClean="0"/>
              <a:t>Vilka åtgärder behövs på min enhet och varför?</a:t>
            </a:r>
            <a:endParaRPr lang="sv-SE" dirty="0" smtClean="0"/>
          </a:p>
          <a:p>
            <a:pPr algn="r"/>
            <a:r>
              <a:rPr lang="sv-SE" sz="1600" dirty="0" smtClean="0"/>
              <a:t>Strama, Smittskydd o vårdhygien Dalarna</a:t>
            </a:r>
          </a:p>
          <a:p>
            <a:pPr algn="r"/>
            <a:r>
              <a:rPr lang="sv-SE" sz="1600" dirty="0" smtClean="0"/>
              <a:t>December 2023</a:t>
            </a:r>
          </a:p>
          <a:p>
            <a:pPr algn="r"/>
            <a:endParaRPr lang="sv-SE" sz="1600" dirty="0" smtClean="0"/>
          </a:p>
          <a:p>
            <a:pPr algn="r"/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119891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152674-6AB9-4668-8AED-4226128661A6}" type="datetime1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2024-06-12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0DDE8C-17E0-4539-9C15-C1E9D231907F}" type="slidenum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27" y="1680707"/>
            <a:ext cx="6801433" cy="4036856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7687714" y="993821"/>
            <a:ext cx="22375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Uppdaterat: 2021-05-02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124" y="3540891"/>
            <a:ext cx="4582329" cy="2496065"/>
          </a:xfrm>
          <a:prstGeom prst="rect">
            <a:avLst/>
          </a:prstGeom>
        </p:spPr>
      </p:pic>
      <p:pic>
        <p:nvPicPr>
          <p:cNvPr id="2056" name="Picture 8" descr="Smittskydd &amp; beredskap — Folkhälsomyndighet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44" y="355034"/>
            <a:ext cx="3738082" cy="83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ktangel 5"/>
          <p:cNvSpPr/>
          <p:nvPr/>
        </p:nvSpPr>
        <p:spPr>
          <a:xfrm>
            <a:off x="7512627" y="2057400"/>
            <a:ext cx="3491346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Om vi inte arbetar aktivt mot antibiotikaresistens…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452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sz="36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sv-SE" sz="10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v-SE" sz="4400" b="1" dirty="0" smtClean="0">
                <a:solidFill>
                  <a:schemeClr val="tx2"/>
                </a:solidFill>
              </a:rPr>
              <a:t>Så vad ska vi göra åt ”den tysta pandemin” / den ökande antibiotikaresistensen?</a:t>
            </a:r>
            <a:endParaRPr lang="sv-SE" sz="4400" b="1" dirty="0">
              <a:solidFill>
                <a:schemeClr val="tx2"/>
              </a:solidFill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2024-06-12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11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94" y="478303"/>
            <a:ext cx="3205151" cy="165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365127"/>
            <a:ext cx="11370905" cy="1143634"/>
          </a:xfrm>
        </p:spPr>
        <p:txBody>
          <a:bodyPr>
            <a:normAutofit/>
          </a:bodyPr>
          <a:lstStyle/>
          <a:p>
            <a:r>
              <a:rPr lang="sv-SE" dirty="0" smtClean="0"/>
              <a:t>Åtgärder mot antibiotikaresistens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sz="3600" dirty="0" smtClean="0"/>
              <a:t>Konsensus i världen angående vad vi ska göra</a:t>
            </a:r>
          </a:p>
          <a:p>
            <a:r>
              <a:rPr lang="sv-SE" sz="3600" dirty="0" smtClean="0"/>
              <a:t>I Sverige har vi arbetat med detta sedan 1990-talet</a:t>
            </a:r>
          </a:p>
          <a:p>
            <a:pPr marL="0" indent="0">
              <a:buNone/>
            </a:pPr>
            <a:endParaRPr lang="sv-SE" sz="1000" dirty="0" smtClean="0"/>
          </a:p>
          <a:p>
            <a:pPr marL="0" indent="0" algn="ctr">
              <a:buNone/>
            </a:pPr>
            <a:r>
              <a:rPr lang="sv-SE" sz="3600" dirty="0">
                <a:solidFill>
                  <a:schemeClr val="tx2"/>
                </a:solidFill>
              </a:rPr>
              <a:t>m</a:t>
            </a:r>
            <a:r>
              <a:rPr lang="sv-SE" sz="3600" dirty="0" smtClean="0">
                <a:solidFill>
                  <a:schemeClr val="tx2"/>
                </a:solidFill>
              </a:rPr>
              <a:t>en…</a:t>
            </a:r>
          </a:p>
          <a:p>
            <a:pPr marL="0" indent="0" algn="ctr">
              <a:buNone/>
            </a:pPr>
            <a:endParaRPr lang="sv-SE" sz="1000" dirty="0" smtClean="0">
              <a:solidFill>
                <a:schemeClr val="tx2"/>
              </a:solidFill>
            </a:endParaRPr>
          </a:p>
          <a:p>
            <a:pPr algn="ctr"/>
            <a:r>
              <a:rPr lang="sv-SE" sz="3600" dirty="0" smtClean="0"/>
              <a:t>Vi måste intensifiera arbetet </a:t>
            </a:r>
            <a:r>
              <a:rPr lang="sv-SE" sz="3600" dirty="0" err="1" smtClean="0"/>
              <a:t>pga</a:t>
            </a:r>
            <a:r>
              <a:rPr lang="sv-SE" sz="3600" dirty="0" smtClean="0"/>
              <a:t> att</a:t>
            </a:r>
          </a:p>
          <a:p>
            <a:pPr marL="0" indent="0" algn="ctr">
              <a:buNone/>
            </a:pPr>
            <a:r>
              <a:rPr lang="sv-SE" sz="3600" dirty="0" smtClean="0"/>
              <a:t> pandemin redan är här</a:t>
            </a:r>
          </a:p>
          <a:p>
            <a:pPr algn="ctr"/>
            <a:r>
              <a:rPr lang="sv-SE" sz="3600" dirty="0" smtClean="0"/>
              <a:t>Vi vill hålla antibiotikaresistensen på låg nivå</a:t>
            </a:r>
          </a:p>
          <a:p>
            <a:pPr marL="0" indent="0" algn="ctr">
              <a:buNone/>
            </a:pPr>
            <a:r>
              <a:rPr lang="sv-SE" sz="3600" dirty="0" smtClean="0"/>
              <a:t> så länge vi kan</a:t>
            </a:r>
          </a:p>
          <a:p>
            <a:pPr marL="0" indent="0" algn="ctr">
              <a:buNone/>
            </a:pPr>
            <a:endParaRPr lang="sv-SE" sz="3600" dirty="0" smtClean="0"/>
          </a:p>
          <a:p>
            <a:endParaRPr lang="sv-SE" sz="44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9DE1-EFF4-4580-9F4B-8FA4D27A3D65}" type="datetime1">
              <a:rPr lang="sv-SE" smtClean="0"/>
              <a:t>2024-06-12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Smittskyddsenheten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7183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7"/>
            <a:ext cx="10619402" cy="1122852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Svenskt 10-punktsprogram har 2023</a:t>
            </a:r>
            <a:br>
              <a:rPr lang="sv-SE" dirty="0" smtClean="0"/>
            </a:br>
            <a:r>
              <a:rPr lang="sv-SE" dirty="0" smtClean="0"/>
              <a:t>blivit styrdokument i Region Dalarna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1487979"/>
            <a:ext cx="11370906" cy="4688983"/>
          </a:xfrm>
        </p:spPr>
        <p:txBody>
          <a:bodyPr>
            <a:normAutofit fontScale="85000" lnSpcReduction="20000"/>
          </a:bodyPr>
          <a:lstStyle/>
          <a:p>
            <a:pPr marL="914400" lvl="2" indent="0">
              <a:buNone/>
            </a:pPr>
            <a:r>
              <a:rPr lang="sv-SE" sz="2400" dirty="0" smtClean="0"/>
              <a:t>									</a:t>
            </a:r>
            <a:endParaRPr lang="sv-SE" sz="2400" dirty="0"/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3600" dirty="0" smtClean="0">
                <a:solidFill>
                  <a:srgbClr val="FF0000"/>
                </a:solidFill>
              </a:rPr>
              <a:t>”</a:t>
            </a:r>
            <a:r>
              <a:rPr lang="sv-SE" sz="3600" dirty="0">
                <a:solidFill>
                  <a:srgbClr val="FF0000"/>
                </a:solidFill>
              </a:rPr>
              <a:t>10-punktsprogram mot </a:t>
            </a:r>
            <a:r>
              <a:rPr lang="sv-SE" sz="3600" dirty="0" smtClean="0">
                <a:solidFill>
                  <a:srgbClr val="FF0000"/>
                </a:solidFill>
              </a:rPr>
              <a:t>antibiotikaresistens</a:t>
            </a:r>
          </a:p>
          <a:p>
            <a:pPr marL="0" indent="0">
              <a:buNone/>
            </a:pPr>
            <a:r>
              <a:rPr lang="sv-SE" sz="3600" dirty="0">
                <a:solidFill>
                  <a:srgbClr val="FF0000"/>
                </a:solidFill>
              </a:rPr>
              <a:t> </a:t>
            </a:r>
            <a:r>
              <a:rPr lang="sv-SE" sz="3600" dirty="0" smtClean="0">
                <a:solidFill>
                  <a:srgbClr val="FF0000"/>
                </a:solidFill>
              </a:rPr>
              <a:t> </a:t>
            </a:r>
            <a:r>
              <a:rPr lang="sv-SE" sz="3600" dirty="0">
                <a:solidFill>
                  <a:srgbClr val="FF0000"/>
                </a:solidFill>
              </a:rPr>
              <a:t>inom vård och omsorg”</a:t>
            </a:r>
          </a:p>
          <a:p>
            <a:pPr marL="0" indent="0">
              <a:buNone/>
            </a:pPr>
            <a:endParaRPr lang="sv-SE" sz="3200" dirty="0"/>
          </a:p>
          <a:p>
            <a:pPr marL="0" indent="0">
              <a:buNone/>
            </a:pPr>
            <a:endParaRPr lang="sv-SE" sz="2000" dirty="0" smtClean="0"/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endParaRPr lang="sv-SE" sz="2000" dirty="0" smtClean="0"/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endParaRPr lang="sv-SE" sz="2000" dirty="0" smtClean="0"/>
          </a:p>
          <a:p>
            <a:pPr marL="0" indent="0">
              <a:buNone/>
            </a:pPr>
            <a:endParaRPr lang="sv-SE" sz="800" dirty="0"/>
          </a:p>
          <a:p>
            <a:pPr marL="0" indent="0">
              <a:buNone/>
            </a:pPr>
            <a:r>
              <a:rPr lang="sv-SE" sz="800" dirty="0" smtClean="0"/>
              <a:t> </a:t>
            </a:r>
          </a:p>
          <a:p>
            <a:pPr marL="0" indent="0">
              <a:buNone/>
            </a:pPr>
            <a:r>
              <a:rPr lang="sv-SE" sz="2000" dirty="0" smtClean="0"/>
              <a:t>Strama och flera specialistföreningar (de som har störst kompetens inom området</a:t>
            </a:r>
          </a:p>
          <a:p>
            <a:pPr marL="0" indent="0">
              <a:buNone/>
            </a:pPr>
            <a:r>
              <a:rPr lang="sv-SE" sz="2000" dirty="0" smtClean="0"/>
              <a:t>i vården i Sverige) står bakom detta.</a:t>
            </a:r>
          </a:p>
          <a:p>
            <a:pPr marL="0" indent="0">
              <a:buNone/>
            </a:pPr>
            <a:endParaRPr lang="sv-SE" sz="2000" dirty="0" smtClean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1428" y="3252902"/>
            <a:ext cx="4761763" cy="181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5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7EF1-3CC2-473D-B373-E2DB36BEF087}" type="datetime1">
              <a:rPr lang="sv-SE" smtClean="0"/>
              <a:t>2024-06-12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Smittskyddsenheten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14</a:t>
            </a:fld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47" y="300651"/>
            <a:ext cx="2299017" cy="1181870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914400" y="1874520"/>
            <a:ext cx="935736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smtClean="0"/>
              <a:t>10-punktsprogrammet listar professionens bedömning av viktiga och nödvändiga åtgärder och förutsättningar som krävs för att minska antibiotikaresistens i vård och omsorg </a:t>
            </a:r>
          </a:p>
          <a:p>
            <a:endParaRPr lang="sv-SE" sz="2800" dirty="0"/>
          </a:p>
          <a:p>
            <a:r>
              <a:rPr lang="sv-SE" sz="2400" dirty="0"/>
              <a:t>Punkter under </a:t>
            </a:r>
            <a:r>
              <a:rPr lang="sv-SE" sz="2400" dirty="0" smtClean="0"/>
              <a:t>rubrikerna A (förhindra smittspridning) och </a:t>
            </a:r>
            <a:r>
              <a:rPr lang="sv-SE" sz="2400" dirty="0"/>
              <a:t>D </a:t>
            </a:r>
            <a:r>
              <a:rPr lang="sv-SE" sz="2400" dirty="0" smtClean="0"/>
              <a:t>(minska behovet av antibiotika) kan </a:t>
            </a:r>
            <a:r>
              <a:rPr lang="sv-SE" sz="2400" dirty="0"/>
              <a:t>gälla alla </a:t>
            </a:r>
            <a:r>
              <a:rPr lang="sv-SE" sz="2400" dirty="0" smtClean="0"/>
              <a:t>verksamheter i Regione</a:t>
            </a:r>
            <a:r>
              <a:rPr lang="sv-SE" sz="2400" dirty="0"/>
              <a:t>n</a:t>
            </a:r>
          </a:p>
          <a:p>
            <a:endParaRPr lang="sv-SE" sz="2400" dirty="0" smtClean="0"/>
          </a:p>
          <a:p>
            <a:r>
              <a:rPr lang="sv-SE" sz="2400" dirty="0" smtClean="0"/>
              <a:t>Punkter </a:t>
            </a:r>
            <a:r>
              <a:rPr lang="sv-SE" sz="2400" dirty="0"/>
              <a:t>under </a:t>
            </a:r>
            <a:r>
              <a:rPr lang="sv-SE" sz="2400" dirty="0" smtClean="0"/>
              <a:t>rubrikerna B (använd antibiotika rationellt) och </a:t>
            </a:r>
            <a:r>
              <a:rPr lang="sv-SE" sz="2400" dirty="0"/>
              <a:t>C </a:t>
            </a:r>
            <a:r>
              <a:rPr lang="sv-SE" sz="2400" dirty="0" smtClean="0"/>
              <a:t>(optimera infektionsdiagnostik) gäller </a:t>
            </a:r>
            <a:r>
              <a:rPr lang="sv-SE" sz="2400" dirty="0"/>
              <a:t>vårdpersonal och mikrobiologiskt </a:t>
            </a:r>
            <a:r>
              <a:rPr lang="sv-SE" sz="2400" dirty="0" err="1"/>
              <a:t>lab</a:t>
            </a:r>
            <a:r>
              <a:rPr lang="sv-SE" sz="2400" dirty="0" smtClean="0"/>
              <a:t>, men </a:t>
            </a:r>
            <a:r>
              <a:rPr lang="sv-SE" sz="2400" dirty="0"/>
              <a:t>även stödfunktioner till dessa inklusive </a:t>
            </a:r>
            <a:r>
              <a:rPr lang="sv-SE" sz="2400" dirty="0" smtClean="0"/>
              <a:t>IT</a:t>
            </a:r>
            <a:endParaRPr lang="sv-SE" sz="2400" dirty="0"/>
          </a:p>
          <a:p>
            <a:r>
              <a:rPr lang="sv-SE" sz="2400" dirty="0"/>
              <a:t/>
            </a:r>
            <a:br>
              <a:rPr lang="sv-SE" sz="2400" dirty="0"/>
            </a:b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53381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7"/>
            <a:ext cx="10619402" cy="506142"/>
          </a:xfrm>
        </p:spPr>
        <p:txBody>
          <a:bodyPr>
            <a:normAutofit/>
          </a:bodyPr>
          <a:lstStyle/>
          <a:p>
            <a:r>
              <a:rPr lang="sv-SE" sz="2800" b="0" u="sng" dirty="0" smtClean="0">
                <a:solidFill>
                  <a:schemeClr val="tx1"/>
                </a:solidFill>
              </a:rPr>
              <a:t>10-punktsprogram mot antibiotikaresistens inom vård och omsorg</a:t>
            </a:r>
            <a:endParaRPr lang="sv-SE" sz="2800" b="0" u="sng" dirty="0">
              <a:solidFill>
                <a:schemeClr val="tx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1311215"/>
            <a:ext cx="11370906" cy="497744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SE" sz="3200" dirty="0" smtClean="0">
                <a:solidFill>
                  <a:srgbClr val="FF0000"/>
                </a:solidFill>
              </a:rPr>
              <a:t>A Förhindra smittspridning (Punkt 1-2)</a:t>
            </a:r>
          </a:p>
          <a:p>
            <a:pPr marL="0" indent="0">
              <a:buNone/>
            </a:pPr>
            <a:r>
              <a:rPr lang="sv-SE" sz="3200" dirty="0" smtClean="0">
                <a:solidFill>
                  <a:srgbClr val="7030A0"/>
                </a:solidFill>
              </a:rPr>
              <a:t>	</a:t>
            </a:r>
            <a:r>
              <a:rPr lang="sv-SE" sz="3200" dirty="0" smtClean="0"/>
              <a:t>Ex: basala hygienregler, lokaler, städning</a:t>
            </a:r>
            <a:endParaRPr lang="sv-SE" sz="32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sv-SE" sz="3200" dirty="0" smtClean="0">
                <a:solidFill>
                  <a:srgbClr val="FF0000"/>
                </a:solidFill>
              </a:rPr>
              <a:t>B Använd antibiotika rationellt (3-6)</a:t>
            </a:r>
          </a:p>
          <a:p>
            <a:pPr marL="0" indent="0">
              <a:buNone/>
            </a:pPr>
            <a:r>
              <a:rPr lang="sv-SE" sz="3200" dirty="0">
                <a:solidFill>
                  <a:srgbClr val="7030A0"/>
                </a:solidFill>
              </a:rPr>
              <a:t>	</a:t>
            </a:r>
            <a:r>
              <a:rPr lang="sv-SE" sz="3200" dirty="0" smtClean="0"/>
              <a:t>Ex: adekvat antibiotikaanvändning, tillgång</a:t>
            </a:r>
          </a:p>
          <a:p>
            <a:pPr marL="0" indent="0">
              <a:buNone/>
            </a:pPr>
            <a:r>
              <a:rPr lang="sv-SE" sz="3200" dirty="0"/>
              <a:t>	</a:t>
            </a:r>
            <a:r>
              <a:rPr lang="sv-SE" sz="3200" dirty="0" smtClean="0"/>
              <a:t>till infektionsexpertis och förskrivningsdata</a:t>
            </a:r>
          </a:p>
          <a:p>
            <a:pPr marL="0" indent="0">
              <a:buNone/>
            </a:pPr>
            <a:r>
              <a:rPr lang="sv-SE" sz="3200" dirty="0" smtClean="0">
                <a:solidFill>
                  <a:srgbClr val="FF0000"/>
                </a:solidFill>
              </a:rPr>
              <a:t>C Optimera infektionsdiagnostik och säkerställ</a:t>
            </a:r>
          </a:p>
          <a:p>
            <a:pPr marL="0" indent="0">
              <a:buNone/>
            </a:pPr>
            <a:r>
              <a:rPr lang="sv-SE" sz="3200" dirty="0">
                <a:solidFill>
                  <a:srgbClr val="FF0000"/>
                </a:solidFill>
              </a:rPr>
              <a:t> </a:t>
            </a:r>
            <a:r>
              <a:rPr lang="sv-SE" sz="3200" dirty="0" smtClean="0">
                <a:solidFill>
                  <a:srgbClr val="FF0000"/>
                </a:solidFill>
              </a:rPr>
              <a:t>   tillgång till epidemiologiska data (7-8)</a:t>
            </a:r>
          </a:p>
          <a:p>
            <a:pPr marL="0" indent="0">
              <a:buNone/>
            </a:pPr>
            <a:r>
              <a:rPr lang="sv-SE" sz="3200" dirty="0">
                <a:solidFill>
                  <a:srgbClr val="FF0000"/>
                </a:solidFill>
              </a:rPr>
              <a:t>	</a:t>
            </a:r>
            <a:r>
              <a:rPr lang="sv-SE" sz="3200" dirty="0" smtClean="0"/>
              <a:t>Ex: adekvata odlingar, tillgång till antibiotikaresistensdata</a:t>
            </a:r>
          </a:p>
          <a:p>
            <a:pPr marL="0" indent="0">
              <a:buNone/>
            </a:pPr>
            <a:r>
              <a:rPr lang="sv-SE" sz="3200" dirty="0" smtClean="0">
                <a:solidFill>
                  <a:srgbClr val="FF0000"/>
                </a:solidFill>
              </a:rPr>
              <a:t>D Minska behovet av antibiotika (9-10)</a:t>
            </a:r>
          </a:p>
          <a:p>
            <a:pPr marL="0" indent="0">
              <a:buNone/>
            </a:pPr>
            <a:r>
              <a:rPr lang="sv-SE" sz="3200" dirty="0">
                <a:solidFill>
                  <a:srgbClr val="7030A0"/>
                </a:solidFill>
              </a:rPr>
              <a:t>	</a:t>
            </a:r>
            <a:r>
              <a:rPr lang="sv-SE" sz="3200" dirty="0" smtClean="0"/>
              <a:t>Ex: minska vårdrelaterade infektioner (VRI), vaccinera,</a:t>
            </a:r>
          </a:p>
          <a:p>
            <a:pPr marL="0" indent="0">
              <a:buNone/>
            </a:pPr>
            <a:r>
              <a:rPr lang="sv-SE" sz="3200" dirty="0"/>
              <a:t>	</a:t>
            </a:r>
            <a:r>
              <a:rPr lang="sv-SE" sz="3200" dirty="0" smtClean="0"/>
              <a:t>förebygga smittspridning i samhället </a:t>
            </a:r>
            <a:r>
              <a:rPr lang="sv-SE" sz="3200" dirty="0" err="1" smtClean="0"/>
              <a:t>inkl</a:t>
            </a:r>
            <a:r>
              <a:rPr lang="sv-SE" sz="3200" dirty="0" smtClean="0"/>
              <a:t> STI</a:t>
            </a:r>
            <a:endParaRPr lang="sv-SE" sz="32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sv-SE" dirty="0" smtClean="0">
              <a:solidFill>
                <a:srgbClr val="FF0000"/>
              </a:solidFill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2024-06-12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15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3993" y="1243522"/>
            <a:ext cx="2087593" cy="313709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94503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sz="36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sv-SE" sz="44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v-SE" sz="4400" b="1" dirty="0" smtClean="0">
                <a:solidFill>
                  <a:schemeClr val="tx2"/>
                </a:solidFill>
              </a:rPr>
              <a:t>Hur ska vi arbeta på min arbetsplats?</a:t>
            </a:r>
            <a:endParaRPr lang="sv-SE" sz="4400" b="1" dirty="0">
              <a:solidFill>
                <a:schemeClr val="tx2"/>
              </a:solidFill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2024-06-12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16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94" y="478303"/>
            <a:ext cx="3205151" cy="165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8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207033"/>
            <a:ext cx="10619402" cy="524487"/>
          </a:xfrm>
        </p:spPr>
        <p:txBody>
          <a:bodyPr>
            <a:normAutofit/>
          </a:bodyPr>
          <a:lstStyle/>
          <a:p>
            <a:r>
              <a:rPr lang="sv-SE" sz="2800" b="0" u="sng" dirty="0" smtClean="0">
                <a:solidFill>
                  <a:schemeClr val="tx1"/>
                </a:solidFill>
              </a:rPr>
              <a:t>Arbete på min enhet för att följa 10-punktsprogrammet</a:t>
            </a:r>
            <a:endParaRPr lang="sv-SE" sz="2800" b="0" u="sng" dirty="0">
              <a:solidFill>
                <a:schemeClr val="tx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731520"/>
            <a:ext cx="11370906" cy="53679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2300" dirty="0" smtClean="0">
                <a:solidFill>
                  <a:srgbClr val="FF0000"/>
                </a:solidFill>
              </a:rPr>
              <a:t>A Förhindra smittspridning (Punkt 1-2)</a:t>
            </a:r>
          </a:p>
          <a:p>
            <a:pPr marL="0" indent="0">
              <a:buNone/>
            </a:pPr>
            <a:r>
              <a:rPr lang="sv-SE" sz="2300" dirty="0" smtClean="0">
                <a:solidFill>
                  <a:srgbClr val="7030A0"/>
                </a:solidFill>
              </a:rPr>
              <a:t>      </a:t>
            </a:r>
            <a:r>
              <a:rPr lang="sv-SE" sz="2300" dirty="0" smtClean="0"/>
              <a:t>Eget arbete klinik/VC/annan enhet och mot patienter + Stödfunktion</a:t>
            </a:r>
          </a:p>
          <a:p>
            <a:pPr marL="0" indent="0">
              <a:buNone/>
            </a:pPr>
            <a:r>
              <a:rPr lang="sv-SE" sz="2300" dirty="0" smtClean="0"/>
              <a:t>      i vårdhygienisk expertis</a:t>
            </a:r>
            <a:endParaRPr lang="sv-SE" sz="23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sv-SE" sz="2300" dirty="0" smtClean="0">
                <a:solidFill>
                  <a:srgbClr val="FF0000"/>
                </a:solidFill>
              </a:rPr>
              <a:t>B Använd antibiotika rationellt (3-6)</a:t>
            </a:r>
          </a:p>
          <a:p>
            <a:pPr marL="457200" lvl="1" indent="0">
              <a:buNone/>
            </a:pPr>
            <a:r>
              <a:rPr lang="sv-SE" sz="2300" dirty="0" smtClean="0"/>
              <a:t>Eget arbete klinik/VC </a:t>
            </a:r>
            <a:r>
              <a:rPr lang="sv-SE" sz="2300" dirty="0"/>
              <a:t>+ </a:t>
            </a:r>
            <a:r>
              <a:rPr lang="sv-SE" sz="2300" dirty="0" smtClean="0"/>
              <a:t>Stödfunktion i infektionsläkare och Strama</a:t>
            </a:r>
          </a:p>
          <a:p>
            <a:pPr marL="457200" lvl="1" indent="0">
              <a:buNone/>
            </a:pPr>
            <a:r>
              <a:rPr lang="sv-SE" sz="2300" dirty="0" smtClean="0"/>
              <a:t>Dalarna (kan ta fram antibiotikaförskrivningsdata)	</a:t>
            </a:r>
          </a:p>
          <a:p>
            <a:pPr marL="0" indent="0">
              <a:buNone/>
            </a:pPr>
            <a:r>
              <a:rPr lang="sv-SE" sz="2300" dirty="0" smtClean="0">
                <a:solidFill>
                  <a:srgbClr val="FF0000"/>
                </a:solidFill>
              </a:rPr>
              <a:t>C Optimera infektionsdiagnostik och säkerställ tillgång till</a:t>
            </a:r>
          </a:p>
          <a:p>
            <a:pPr marL="0" indent="0">
              <a:buNone/>
            </a:pPr>
            <a:r>
              <a:rPr lang="sv-SE" sz="2300" dirty="0">
                <a:solidFill>
                  <a:srgbClr val="FF0000"/>
                </a:solidFill>
              </a:rPr>
              <a:t> </a:t>
            </a:r>
            <a:r>
              <a:rPr lang="sv-SE" sz="2300" dirty="0" smtClean="0">
                <a:solidFill>
                  <a:srgbClr val="FF0000"/>
                </a:solidFill>
              </a:rPr>
              <a:t>   epidemiologiska data (7-8)</a:t>
            </a:r>
          </a:p>
          <a:p>
            <a:pPr marL="0" indent="0">
              <a:buNone/>
            </a:pPr>
            <a:r>
              <a:rPr lang="sv-SE" sz="2300" dirty="0">
                <a:solidFill>
                  <a:srgbClr val="FF0000"/>
                </a:solidFill>
              </a:rPr>
              <a:t> </a:t>
            </a:r>
            <a:r>
              <a:rPr lang="sv-SE" sz="2300" dirty="0" smtClean="0">
                <a:solidFill>
                  <a:srgbClr val="FF0000"/>
                </a:solidFill>
              </a:rPr>
              <a:t>     </a:t>
            </a:r>
            <a:r>
              <a:rPr lang="sv-SE" sz="2300" dirty="0" smtClean="0"/>
              <a:t>Eget arbete klinik/VC angående optimala odlingar och koll på resistensdata</a:t>
            </a:r>
          </a:p>
          <a:p>
            <a:pPr marL="0" indent="0">
              <a:buNone/>
            </a:pPr>
            <a:r>
              <a:rPr lang="sv-SE" sz="2300" dirty="0"/>
              <a:t> </a:t>
            </a:r>
            <a:r>
              <a:rPr lang="sv-SE" sz="2300" dirty="0" smtClean="0"/>
              <a:t>     + Stödfunktion i Mikrobiologiskt </a:t>
            </a:r>
            <a:r>
              <a:rPr lang="sv-SE" sz="2300" dirty="0" err="1" smtClean="0"/>
              <a:t>lab</a:t>
            </a:r>
            <a:r>
              <a:rPr lang="sv-SE" sz="2300" dirty="0"/>
              <a:t> </a:t>
            </a:r>
            <a:r>
              <a:rPr lang="sv-SE" sz="2300" dirty="0" smtClean="0"/>
              <a:t>(tar ut resistensdata) och infektionsläkare</a:t>
            </a:r>
          </a:p>
          <a:p>
            <a:pPr marL="0" indent="0">
              <a:buNone/>
            </a:pPr>
            <a:r>
              <a:rPr lang="sv-SE" sz="2300" dirty="0" smtClean="0">
                <a:solidFill>
                  <a:srgbClr val="FF0000"/>
                </a:solidFill>
              </a:rPr>
              <a:t>D Minska behovet av antibiotika (9-10)</a:t>
            </a:r>
          </a:p>
          <a:p>
            <a:pPr marL="0" indent="0">
              <a:buNone/>
            </a:pPr>
            <a:r>
              <a:rPr lang="sv-SE" sz="2300" dirty="0">
                <a:solidFill>
                  <a:srgbClr val="7030A0"/>
                </a:solidFill>
              </a:rPr>
              <a:t> </a:t>
            </a:r>
            <a:r>
              <a:rPr lang="sv-SE" sz="2300" dirty="0" smtClean="0">
                <a:solidFill>
                  <a:srgbClr val="7030A0"/>
                </a:solidFill>
              </a:rPr>
              <a:t>     </a:t>
            </a:r>
            <a:r>
              <a:rPr lang="sv-SE" sz="2300" dirty="0" smtClean="0"/>
              <a:t>Eget arbete klinik/VC/annan enhet och mot patienter + Stödfunktion i vårdhygien,</a:t>
            </a:r>
          </a:p>
          <a:p>
            <a:pPr marL="0" indent="0">
              <a:buNone/>
            </a:pPr>
            <a:r>
              <a:rPr lang="sv-SE" sz="2300" dirty="0"/>
              <a:t> </a:t>
            </a:r>
            <a:r>
              <a:rPr lang="sv-SE" sz="2300" dirty="0" smtClean="0"/>
              <a:t>     smittskydd, STI-samordnare, Strama</a:t>
            </a:r>
            <a:endParaRPr lang="sv-SE" sz="2300" dirty="0" smtClean="0">
              <a:solidFill>
                <a:srgbClr val="FF0000"/>
              </a:solidFill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2024-06-12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17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2549" y="1613132"/>
            <a:ext cx="1387401" cy="208489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85288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1051560"/>
            <a:ext cx="10619402" cy="1859280"/>
          </a:xfrm>
        </p:spPr>
        <p:txBody>
          <a:bodyPr>
            <a:normAutofit fontScale="90000"/>
          </a:bodyPr>
          <a:lstStyle/>
          <a:p>
            <a:pPr marL="0" indent="0"/>
            <a:r>
              <a:rPr lang="sv-SE" dirty="0"/>
              <a:t>Ni ska arbeta med </a:t>
            </a:r>
            <a:r>
              <a:rPr lang="sv-SE" dirty="0" smtClean="0"/>
              <a:t>de punkter</a:t>
            </a: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>ni </a:t>
            </a:r>
            <a:r>
              <a:rPr lang="sv-SE" dirty="0"/>
              <a:t>finner vara </a:t>
            </a:r>
            <a:r>
              <a:rPr lang="sv-SE" dirty="0" smtClean="0"/>
              <a:t>viktigast och som</a:t>
            </a:r>
            <a:br>
              <a:rPr lang="sv-SE" dirty="0" smtClean="0"/>
            </a:br>
            <a:r>
              <a:rPr lang="sv-SE" dirty="0" smtClean="0"/>
              <a:t>gör störst nytta </a:t>
            </a:r>
            <a:r>
              <a:rPr lang="sv-SE" dirty="0"/>
              <a:t>i er </a:t>
            </a:r>
            <a:r>
              <a:rPr lang="sv-SE" dirty="0" smtClean="0"/>
              <a:t>verksamhet 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2682240"/>
            <a:ext cx="11582400" cy="32508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Om </a:t>
            </a:r>
            <a:r>
              <a:rPr lang="sv-SE" dirty="0"/>
              <a:t>ni behöver hjälp med </a:t>
            </a:r>
            <a:r>
              <a:rPr lang="sv-SE" dirty="0" smtClean="0"/>
              <a:t>arbetet kan ni i fortsättningen av denna</a:t>
            </a:r>
          </a:p>
          <a:p>
            <a:pPr marL="0" indent="0">
              <a:buNone/>
            </a:pPr>
            <a:r>
              <a:rPr lang="sv-SE" dirty="0"/>
              <a:t>p</a:t>
            </a:r>
            <a:r>
              <a:rPr lang="sv-SE" dirty="0" smtClean="0"/>
              <a:t>resentation hitta exempel på frågeställningar</a:t>
            </a:r>
          </a:p>
          <a:p>
            <a:pPr marL="0" indent="0">
              <a:buNone/>
            </a:pPr>
            <a:r>
              <a:rPr lang="sv-SE" dirty="0" smtClean="0"/>
              <a:t>att börja med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3200" b="1" dirty="0" smtClean="0">
                <a:solidFill>
                  <a:schemeClr val="tx2"/>
                </a:solidFill>
              </a:rPr>
              <a:t>Börja med en frågeställning/punkt</a:t>
            </a:r>
          </a:p>
          <a:p>
            <a:pPr marL="0" indent="0">
              <a:buNone/>
            </a:pPr>
            <a:r>
              <a:rPr lang="sv-SE" sz="3200" b="1" dirty="0" smtClean="0">
                <a:solidFill>
                  <a:schemeClr val="tx2"/>
                </a:solidFill>
              </a:rPr>
              <a:t>ni kan förbättra</a:t>
            </a:r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9DE1-EFF4-4580-9F4B-8FA4D27A3D65}" type="datetime1">
              <a:rPr lang="sv-SE" smtClean="0"/>
              <a:t>2024-06-12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18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934" y="4090183"/>
            <a:ext cx="3205151" cy="165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9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Förslag till prioritering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1417320"/>
            <a:ext cx="11370906" cy="485730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sv-SE" sz="3500" dirty="0" smtClean="0"/>
          </a:p>
          <a:p>
            <a:r>
              <a:rPr lang="sv-SE" sz="3500" dirty="0" smtClean="0"/>
              <a:t>Intensifiera </a:t>
            </a:r>
            <a:r>
              <a:rPr lang="sv-SE" sz="3500" dirty="0"/>
              <a:t>i första hand arbetet med att </a:t>
            </a:r>
            <a:r>
              <a:rPr lang="sv-SE" sz="3500" dirty="0" smtClean="0"/>
              <a:t>förhindra</a:t>
            </a:r>
          </a:p>
          <a:p>
            <a:pPr marL="0" indent="0">
              <a:buNone/>
            </a:pPr>
            <a:r>
              <a:rPr lang="sv-SE" sz="3500" dirty="0" smtClean="0"/>
              <a:t>  smittspridning inom er verksamhet</a:t>
            </a:r>
          </a:p>
          <a:p>
            <a:pPr marL="0" indent="0">
              <a:buNone/>
            </a:pPr>
            <a:endParaRPr lang="sv-SE" sz="3500" dirty="0" smtClean="0"/>
          </a:p>
          <a:p>
            <a:r>
              <a:rPr lang="sv-SE" sz="3500" dirty="0"/>
              <a:t>Enligt OECD-rapport är det </a:t>
            </a:r>
            <a:r>
              <a:rPr lang="sv-SE" sz="3500" dirty="0" smtClean="0"/>
              <a:t>mest</a:t>
            </a:r>
          </a:p>
          <a:p>
            <a:pPr marL="0" indent="0">
              <a:buNone/>
            </a:pPr>
            <a:r>
              <a:rPr lang="sv-SE" sz="3500" dirty="0" smtClean="0"/>
              <a:t>  kostnadseffektiva </a:t>
            </a:r>
            <a:r>
              <a:rPr lang="sv-SE" sz="3500" dirty="0"/>
              <a:t>att basala </a:t>
            </a:r>
            <a:r>
              <a:rPr lang="sv-SE" sz="3500" dirty="0" smtClean="0"/>
              <a:t>hygien-</a:t>
            </a:r>
          </a:p>
          <a:p>
            <a:pPr marL="0" indent="0">
              <a:buNone/>
            </a:pPr>
            <a:r>
              <a:rPr lang="sv-SE" sz="3500" dirty="0"/>
              <a:t> </a:t>
            </a:r>
            <a:r>
              <a:rPr lang="sv-SE" sz="3500" dirty="0" smtClean="0"/>
              <a:t> regler </a:t>
            </a:r>
            <a:r>
              <a:rPr lang="sv-SE" sz="3500" dirty="0"/>
              <a:t>fungerar (</a:t>
            </a:r>
            <a:r>
              <a:rPr lang="sv-SE" sz="3500" dirty="0" err="1"/>
              <a:t>inkl</a:t>
            </a:r>
            <a:r>
              <a:rPr lang="sv-SE" sz="3500" dirty="0"/>
              <a:t> </a:t>
            </a:r>
            <a:r>
              <a:rPr lang="sv-SE" sz="3500" dirty="0" smtClean="0"/>
              <a:t>utbildning och träning,</a:t>
            </a:r>
          </a:p>
          <a:p>
            <a:pPr marL="0" indent="0">
              <a:buNone/>
            </a:pPr>
            <a:r>
              <a:rPr lang="sv-SE" sz="3500" dirty="0"/>
              <a:t> </a:t>
            </a:r>
            <a:r>
              <a:rPr lang="sv-SE" sz="3500" dirty="0" smtClean="0"/>
              <a:t> observation och återkoppling) </a:t>
            </a:r>
          </a:p>
          <a:p>
            <a:pPr marL="0" indent="0">
              <a:buNone/>
            </a:pPr>
            <a:r>
              <a:rPr lang="sv-SE" sz="3500" dirty="0"/>
              <a:t> </a:t>
            </a:r>
            <a:r>
              <a:rPr lang="sv-SE" sz="3500" dirty="0" smtClean="0"/>
              <a:t> – dessutom omedelbar effekt</a:t>
            </a:r>
            <a:endParaRPr lang="sv-SE" sz="3500" dirty="0"/>
          </a:p>
          <a:p>
            <a:endParaRPr lang="sv-SE" sz="3800" dirty="0" smtClean="0"/>
          </a:p>
          <a:p>
            <a:pPr marL="0" indent="0">
              <a:buNone/>
            </a:pPr>
            <a:endParaRPr lang="sv-SE" sz="3500" dirty="0" smtClean="0"/>
          </a:p>
          <a:p>
            <a:pPr>
              <a:buFontTx/>
              <a:buChar char="-"/>
            </a:pPr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9DE1-EFF4-4580-9F4B-8FA4D27A3D65}" type="datetime1">
              <a:rPr lang="sv-SE" smtClean="0"/>
              <a:t>2024-06-12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19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199" y="2841261"/>
            <a:ext cx="2138343" cy="285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8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6"/>
            <a:ext cx="10619402" cy="2118994"/>
          </a:xfrm>
        </p:spPr>
        <p:txBody>
          <a:bodyPr>
            <a:normAutofit/>
          </a:bodyPr>
          <a:lstStyle/>
          <a:p>
            <a:r>
              <a:rPr lang="sv-SE" dirty="0" smtClean="0"/>
              <a:t>Nytt styrdokument</a:t>
            </a:r>
            <a:br>
              <a:rPr lang="sv-SE" dirty="0" smtClean="0"/>
            </a:br>
            <a:r>
              <a:rPr lang="sv-SE" dirty="0" smtClean="0"/>
              <a:t>i Region Dalarna 2023  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1291032"/>
            <a:ext cx="11370906" cy="45462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3600" dirty="0" smtClean="0"/>
          </a:p>
          <a:p>
            <a:pPr marL="0" indent="0">
              <a:buNone/>
            </a:pPr>
            <a:endParaRPr lang="sv-SE" sz="4400" dirty="0" smtClean="0"/>
          </a:p>
          <a:p>
            <a:pPr marL="0" indent="0">
              <a:buNone/>
            </a:pPr>
            <a:r>
              <a:rPr lang="sv-SE" sz="4400" dirty="0" smtClean="0"/>
              <a:t>10-punktsprogram mot</a:t>
            </a:r>
          </a:p>
          <a:p>
            <a:pPr marL="0" indent="0">
              <a:buNone/>
            </a:pPr>
            <a:r>
              <a:rPr lang="sv-SE" sz="4400" dirty="0"/>
              <a:t>a</a:t>
            </a:r>
            <a:r>
              <a:rPr lang="sv-SE" sz="4400" dirty="0" smtClean="0"/>
              <a:t>ntibiotikaresistens inom </a:t>
            </a:r>
            <a:r>
              <a:rPr lang="sv-SE" sz="4400" dirty="0"/>
              <a:t>vård och </a:t>
            </a:r>
            <a:r>
              <a:rPr lang="sv-SE" sz="4400" dirty="0" smtClean="0"/>
              <a:t>omsorg   </a:t>
            </a:r>
          </a:p>
          <a:p>
            <a:pPr marL="0" indent="0">
              <a:buNone/>
            </a:pPr>
            <a:r>
              <a:rPr lang="sv-SE" sz="3600" dirty="0" smtClean="0"/>
              <a:t>							</a:t>
            </a:r>
            <a:endParaRPr lang="sv-SE" sz="36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2024-06-12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2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452" y="4432690"/>
            <a:ext cx="3692156" cy="1404624"/>
          </a:xfrm>
          <a:prstGeom prst="rect">
            <a:avLst/>
          </a:prstGeom>
        </p:spPr>
      </p:pic>
      <p:pic>
        <p:nvPicPr>
          <p:cNvPr id="10" name="Platshållare för innehåll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791" y="1586660"/>
            <a:ext cx="3069130" cy="132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13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u="sng" dirty="0" smtClean="0"/>
              <a:t>A Förhindra smittspridning (Punkt 1-2)</a:t>
            </a:r>
            <a:r>
              <a:rPr lang="sv-SE" dirty="0" smtClean="0"/>
              <a:t>:</a:t>
            </a:r>
            <a:br>
              <a:rPr lang="sv-SE" dirty="0" smtClean="0"/>
            </a:br>
            <a:r>
              <a:rPr lang="sv-SE" dirty="0" smtClean="0"/>
              <a:t>Frågor att starta med…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2029767"/>
            <a:ext cx="11370906" cy="4147195"/>
          </a:xfrm>
        </p:spPr>
        <p:txBody>
          <a:bodyPr>
            <a:normAutofit fontScale="85000" lnSpcReduction="20000"/>
          </a:bodyPr>
          <a:lstStyle/>
          <a:p>
            <a:r>
              <a:rPr lang="sv-SE" dirty="0"/>
              <a:t>Hur ofta mäter ni följsamhet till basala hygienregler?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Hur ofta diskuterar/följer ni upp detta med medarbetarna</a:t>
            </a:r>
            <a:r>
              <a:rPr lang="sv-SE" dirty="0" smtClean="0"/>
              <a:t>?</a:t>
            </a:r>
          </a:p>
          <a:p>
            <a:endParaRPr lang="sv-SE" dirty="0"/>
          </a:p>
          <a:p>
            <a:r>
              <a:rPr lang="sv-SE" dirty="0" smtClean="0"/>
              <a:t>Genomförs vårdhygienisk egenkontroll årligen?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</a:t>
            </a:r>
            <a:r>
              <a:rPr lang="sv-SE" dirty="0">
                <a:hlinkClick r:id="rId3"/>
              </a:rPr>
              <a:t>Vårdhygienisk egenkontrollrond - Region </a:t>
            </a:r>
            <a:r>
              <a:rPr lang="sv-SE" dirty="0" smtClean="0">
                <a:hlinkClick r:id="rId3"/>
              </a:rPr>
              <a:t>Dalarna</a:t>
            </a:r>
            <a:endParaRPr lang="sv-SE" dirty="0" smtClean="0"/>
          </a:p>
          <a:p>
            <a:endParaRPr lang="sv-SE" dirty="0"/>
          </a:p>
          <a:p>
            <a:r>
              <a:rPr lang="sv-SE" dirty="0" smtClean="0"/>
              <a:t>Har all personal </a:t>
            </a:r>
            <a:r>
              <a:rPr lang="sv-SE" dirty="0"/>
              <a:t>kännedom om städrutiner </a:t>
            </a:r>
            <a:r>
              <a:rPr lang="sv-SE" dirty="0" smtClean="0"/>
              <a:t>angående </a:t>
            </a:r>
            <a:r>
              <a:rPr lang="sv-SE" dirty="0"/>
              <a:t>vem som gör </a:t>
            </a:r>
            <a:r>
              <a:rPr lang="sv-SE" dirty="0" smtClean="0"/>
              <a:t>vad och</a:t>
            </a:r>
          </a:p>
          <a:p>
            <a:pPr marL="0" indent="0">
              <a:buNone/>
            </a:pPr>
            <a:r>
              <a:rPr lang="sv-SE" dirty="0" smtClean="0"/>
              <a:t> hur ofta? Blir ytor och föremål rengjorda mellan patienter? Finns det</a:t>
            </a:r>
          </a:p>
          <a:p>
            <a:pPr marL="0" indent="0">
              <a:buNone/>
            </a:pPr>
            <a:r>
              <a:rPr lang="sv-SE" dirty="0" smtClean="0"/>
              <a:t> nedskrivna rutiner/checklistor som innefattar hur ofta och av vem?</a:t>
            </a:r>
          </a:p>
          <a:p>
            <a:pPr marL="0" indent="0">
              <a:buNone/>
            </a:pPr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9DE1-EFF4-4580-9F4B-8FA4D27A3D65}" type="datetime1">
              <a:rPr lang="sv-SE" smtClean="0"/>
              <a:t>2024-06-12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06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u="sng" dirty="0"/>
              <a:t>B Använd antibiotika rationellt (Punkt 3-6)</a:t>
            </a:r>
            <a:r>
              <a:rPr lang="sv-SE" dirty="0"/>
              <a:t>:</a:t>
            </a:r>
            <a:br>
              <a:rPr lang="sv-SE" dirty="0"/>
            </a:br>
            <a:r>
              <a:rPr lang="sv-SE" dirty="0"/>
              <a:t>Frågor att starta med…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1904999"/>
            <a:ext cx="11370906" cy="4271963"/>
          </a:xfrm>
        </p:spPr>
        <p:txBody>
          <a:bodyPr>
            <a:normAutofit lnSpcReduction="10000"/>
          </a:bodyPr>
          <a:lstStyle/>
          <a:p>
            <a:r>
              <a:rPr lang="sv-SE" dirty="0"/>
              <a:t>Har de olika professionerna samstämmig kunskap om indikation för antibiotikabehandling vid olika diagnoser?</a:t>
            </a:r>
          </a:p>
          <a:p>
            <a:r>
              <a:rPr lang="sv-SE" dirty="0" smtClean="0"/>
              <a:t>Vet vi var man hittar riktlinjer angående antibiotikabehandling och antibiotikaprofylax?</a:t>
            </a:r>
          </a:p>
          <a:p>
            <a:r>
              <a:rPr lang="sv-SE" dirty="0"/>
              <a:t>Följer vi riktlinjer vid cystit-, akut bronkit- och pneumonibehandling?</a:t>
            </a:r>
          </a:p>
          <a:p>
            <a:r>
              <a:rPr lang="sv-SE" dirty="0" smtClean="0"/>
              <a:t>Byter vi till smalare iv eller peroralt preparat tillräckligt snabbt? Överväger vi utsättning i tid? Återför </a:t>
            </a:r>
            <a:r>
              <a:rPr lang="sv-SE" dirty="0"/>
              <a:t>vi förskrivningsdata till förskrivare?</a:t>
            </a:r>
          </a:p>
          <a:p>
            <a:r>
              <a:rPr lang="sv-SE" dirty="0" smtClean="0"/>
              <a:t>Vilken kunskap har vi på egen enhet och när behöver vi extern hjälp? Behöver vi antibiotikaronder?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9DE1-EFF4-4580-9F4B-8FA4D27A3D65}" type="datetime1">
              <a:rPr lang="sv-SE" smtClean="0"/>
              <a:t>2024-06-12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053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u="sng" dirty="0" smtClean="0"/>
              <a:t>B Använd antibiotika rationellt </a:t>
            </a:r>
            <a:r>
              <a:rPr lang="sv-SE" u="sng" dirty="0"/>
              <a:t>(Punkt 3-6</a:t>
            </a:r>
            <a:r>
              <a:rPr lang="sv-SE" u="sng" dirty="0" smtClean="0"/>
              <a:t>)</a:t>
            </a:r>
            <a:r>
              <a:rPr lang="sv-SE" dirty="0" smtClean="0"/>
              <a:t>:</a:t>
            </a:r>
            <a:br>
              <a:rPr lang="sv-SE" dirty="0" smtClean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1691640"/>
            <a:ext cx="11370906" cy="45310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 smtClean="0"/>
              <a:t>Urval av Stramas rekommendationer. Följer vi dem?:</a:t>
            </a:r>
          </a:p>
          <a:p>
            <a:pPr marL="0" indent="0">
              <a:buNone/>
            </a:pPr>
            <a:endParaRPr lang="sv-SE" sz="1000" dirty="0" smtClean="0"/>
          </a:p>
          <a:p>
            <a:r>
              <a:rPr lang="sv-SE" dirty="0" smtClean="0"/>
              <a:t>Akut bronkit (inklusive </a:t>
            </a:r>
            <a:r>
              <a:rPr lang="sv-SE" dirty="0" err="1" smtClean="0"/>
              <a:t>mykoplasma</a:t>
            </a:r>
            <a:r>
              <a:rPr lang="sv-SE" dirty="0" smtClean="0"/>
              <a:t>) ingen nytta av antibiotika om normalt immunförsvar</a:t>
            </a:r>
          </a:p>
          <a:p>
            <a:r>
              <a:rPr lang="sv-SE" dirty="0" smtClean="0"/>
              <a:t>Pneumoni första hand Pc</a:t>
            </a:r>
          </a:p>
          <a:p>
            <a:r>
              <a:rPr lang="sv-SE" dirty="0" smtClean="0"/>
              <a:t>Cystit kvinnor och män första hand och minst resistens med </a:t>
            </a:r>
            <a:r>
              <a:rPr lang="sv-SE" dirty="0" err="1" smtClean="0"/>
              <a:t>nitrofurantoin</a:t>
            </a:r>
            <a:r>
              <a:rPr lang="sv-SE" dirty="0" smtClean="0"/>
              <a:t> eller </a:t>
            </a:r>
            <a:r>
              <a:rPr lang="sv-SE" dirty="0" err="1" smtClean="0"/>
              <a:t>pivmecillinam</a:t>
            </a:r>
            <a:endParaRPr lang="sv-SE" dirty="0" smtClean="0"/>
          </a:p>
          <a:p>
            <a:r>
              <a:rPr lang="sv-SE" dirty="0" smtClean="0"/>
              <a:t>Minska användning av </a:t>
            </a:r>
            <a:r>
              <a:rPr lang="sv-SE" dirty="0" err="1" smtClean="0"/>
              <a:t>kinoloner</a:t>
            </a:r>
            <a:r>
              <a:rPr lang="sv-SE" dirty="0" smtClean="0"/>
              <a:t> i öppen- och slutenvård</a:t>
            </a:r>
          </a:p>
          <a:p>
            <a:r>
              <a:rPr lang="sv-SE" dirty="0" smtClean="0"/>
              <a:t>Nackdel för patienten att behandla asymtomatisk </a:t>
            </a:r>
            <a:r>
              <a:rPr lang="sv-SE" dirty="0" err="1" smtClean="0"/>
              <a:t>bakteriuri</a:t>
            </a:r>
            <a:endParaRPr lang="sv-SE" dirty="0" smtClean="0"/>
          </a:p>
          <a:p>
            <a:endParaRPr lang="sv-SE" sz="2600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9DE1-EFF4-4580-9F4B-8FA4D27A3D65}" type="datetime1">
              <a:rPr lang="sv-SE" smtClean="0"/>
              <a:t>2024-06-12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22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5928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u="sng" dirty="0"/>
              <a:t>C </a:t>
            </a:r>
            <a:r>
              <a:rPr lang="sv-SE" u="sng" dirty="0" smtClean="0"/>
              <a:t>Optimera infektionsdiagnostik (Pkt 7-8)</a:t>
            </a:r>
            <a:r>
              <a:rPr lang="sv-SE" dirty="0" smtClean="0"/>
              <a:t>: Frågor att starta med…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1783081"/>
            <a:ext cx="11370906" cy="4393882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Har all personal uppdaterad kunskap angående hur man tar odlingar från olika lokaler?</a:t>
            </a:r>
          </a:p>
          <a:p>
            <a:r>
              <a:rPr lang="sv-SE" dirty="0" smtClean="0"/>
              <a:t>Odlar vi på rätt indikation (</a:t>
            </a:r>
            <a:r>
              <a:rPr lang="sv-SE" dirty="0" err="1" smtClean="0"/>
              <a:t>inkl</a:t>
            </a:r>
            <a:r>
              <a:rPr lang="sv-SE" dirty="0" smtClean="0"/>
              <a:t> misstanke resistenta bakterier och VRI)?</a:t>
            </a:r>
          </a:p>
          <a:p>
            <a:r>
              <a:rPr lang="sv-SE" dirty="0" smtClean="0"/>
              <a:t>Hur snabbt behöver antibiotika ges i förhållande till att odlingar säkras?</a:t>
            </a:r>
          </a:p>
          <a:p>
            <a:r>
              <a:rPr lang="sv-SE" dirty="0" smtClean="0"/>
              <a:t>Är vi samstämmiga med riktlinjer angående när vi tar odlingar från KAD-patienter, när vi byter kateter i förhållande till odling och antibiotikados, och hur vi värderar svaret?</a:t>
            </a:r>
          </a:p>
          <a:p>
            <a:r>
              <a:rPr lang="sv-SE" dirty="0" smtClean="0"/>
              <a:t>Har personalen samstämmig korrekt kunskap om ABU?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9DE1-EFF4-4580-9F4B-8FA4D27A3D65}" type="datetime1">
              <a:rPr lang="sv-SE" smtClean="0"/>
              <a:t>2024-06-12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8367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365126"/>
            <a:ext cx="10619402" cy="1210581"/>
          </a:xfrm>
        </p:spPr>
        <p:txBody>
          <a:bodyPr>
            <a:normAutofit fontScale="90000"/>
          </a:bodyPr>
          <a:lstStyle/>
          <a:p>
            <a:r>
              <a:rPr lang="sv-SE" u="sng" dirty="0" smtClean="0"/>
              <a:t>D </a:t>
            </a:r>
            <a:r>
              <a:rPr lang="sv-SE" u="sng" dirty="0"/>
              <a:t>Minska behovet av </a:t>
            </a:r>
            <a:r>
              <a:rPr lang="sv-SE" u="sng" dirty="0" smtClean="0"/>
              <a:t>antibiotika (Pkt 9-10)</a:t>
            </a:r>
            <a:r>
              <a:rPr lang="sv-SE" dirty="0" smtClean="0"/>
              <a:t>:</a:t>
            </a:r>
            <a:br>
              <a:rPr lang="sv-SE" dirty="0" smtClean="0"/>
            </a:br>
            <a:r>
              <a:rPr lang="sv-SE" dirty="0" smtClean="0"/>
              <a:t>Frågor att starta med…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2026920"/>
            <a:ext cx="11370906" cy="415004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 smtClean="0"/>
          </a:p>
          <a:p>
            <a:r>
              <a:rPr lang="sv-SE" dirty="0" smtClean="0"/>
              <a:t>Vet vi hur vi förebygger vårdrelaterade infektioner?</a:t>
            </a:r>
          </a:p>
          <a:p>
            <a:r>
              <a:rPr lang="sv-SE" dirty="0" smtClean="0"/>
              <a:t>Vilken information har vi i väntrum?</a:t>
            </a:r>
          </a:p>
          <a:p>
            <a:r>
              <a:rPr lang="sv-SE" dirty="0" smtClean="0"/>
              <a:t>Kan vi arbeta för ökad vaccinationstäckning?</a:t>
            </a:r>
          </a:p>
          <a:p>
            <a:r>
              <a:rPr lang="sv-SE" dirty="0" smtClean="0"/>
              <a:t>Förebygger vi STI (sexual </a:t>
            </a:r>
            <a:r>
              <a:rPr lang="sv-SE" dirty="0" err="1" smtClean="0"/>
              <a:t>transmitted</a:t>
            </a:r>
            <a:r>
              <a:rPr lang="sv-SE" dirty="0" smtClean="0"/>
              <a:t> </a:t>
            </a:r>
            <a:r>
              <a:rPr lang="sv-SE" dirty="0" err="1" smtClean="0"/>
              <a:t>infections</a:t>
            </a:r>
            <a:r>
              <a:rPr lang="sv-SE" dirty="0" smtClean="0"/>
              <a:t>)?</a:t>
            </a:r>
          </a:p>
          <a:p>
            <a:r>
              <a:rPr lang="sv-SE" dirty="0" smtClean="0"/>
              <a:t>Kan vi öka allmänhetens kunskap om hur man förhindrar smittspridning?</a:t>
            </a:r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9DE1-EFF4-4580-9F4B-8FA4D27A3D65}" type="datetime1">
              <a:rPr lang="sv-SE" smtClean="0"/>
              <a:t>2024-06-12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1180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7"/>
            <a:ext cx="10619402" cy="838833"/>
          </a:xfrm>
        </p:spPr>
        <p:txBody>
          <a:bodyPr>
            <a:normAutofit/>
          </a:bodyPr>
          <a:lstStyle/>
          <a:p>
            <a:r>
              <a:rPr lang="sv-SE" dirty="0" smtClean="0"/>
              <a:t>Så…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1546997"/>
            <a:ext cx="11370906" cy="462996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SE" sz="3800" dirty="0" smtClean="0"/>
              <a:t>”10-punktsprogram mot antibiotikaresistens</a:t>
            </a:r>
          </a:p>
          <a:p>
            <a:pPr marL="0" indent="0">
              <a:buNone/>
            </a:pPr>
            <a:r>
              <a:rPr lang="sv-SE" sz="3800" dirty="0" smtClean="0"/>
              <a:t> inom vård och omsorg” är ett</a:t>
            </a:r>
          </a:p>
          <a:p>
            <a:pPr marL="0" indent="0">
              <a:buNone/>
            </a:pPr>
            <a:r>
              <a:rPr lang="sv-SE" sz="3800" dirty="0" smtClean="0"/>
              <a:t> styrdokument i Region Dalarna fr o m 2023</a:t>
            </a:r>
          </a:p>
          <a:p>
            <a:pPr marL="0" indent="0">
              <a:buNone/>
            </a:pPr>
            <a:endParaRPr lang="sv-SE" sz="4000" dirty="0"/>
          </a:p>
          <a:p>
            <a:pPr marL="0" indent="0">
              <a:buNone/>
            </a:pPr>
            <a:r>
              <a:rPr lang="sv-SE" dirty="0" smtClean="0"/>
              <a:t>Läs programmet i sin helhet med kommentarer</a:t>
            </a:r>
          </a:p>
          <a:p>
            <a:pPr marL="0" indent="0">
              <a:buNone/>
            </a:pPr>
            <a:r>
              <a:rPr lang="sv-SE" dirty="0" smtClean="0">
                <a:hlinkClick r:id="rId3"/>
              </a:rPr>
              <a:t>10-punktsprogrammet-uppdaterad-lang-version-juni-2022.pdf   (</a:t>
            </a:r>
            <a:r>
              <a:rPr lang="sv-SE" dirty="0">
                <a:hlinkClick r:id="rId3"/>
              </a:rPr>
              <a:t>strama.se</a:t>
            </a:r>
            <a:r>
              <a:rPr lang="sv-SE" dirty="0" smtClean="0">
                <a:hlinkClick r:id="rId3"/>
              </a:rPr>
              <a:t>)</a:t>
            </a:r>
            <a:endParaRPr lang="sv-SE" dirty="0" smtClean="0"/>
          </a:p>
          <a:p>
            <a:pPr marL="0" indent="0">
              <a:buNone/>
            </a:pPr>
            <a:endParaRPr lang="sv-SE" sz="800" dirty="0" smtClean="0"/>
          </a:p>
          <a:p>
            <a:pPr marL="0" indent="0">
              <a:buNone/>
            </a:pPr>
            <a:r>
              <a:rPr lang="sv-SE" dirty="0"/>
              <a:t>s</a:t>
            </a:r>
            <a:r>
              <a:rPr lang="sv-SE" dirty="0" smtClean="0"/>
              <a:t>å ni kan bedöma vilka punkter som är viktigast att börja arbeta med</a:t>
            </a:r>
          </a:p>
          <a:p>
            <a:pPr marL="0" indent="0">
              <a:buNone/>
            </a:pPr>
            <a:r>
              <a:rPr lang="sv-SE" dirty="0" smtClean="0"/>
              <a:t>i er verksamhet. Välj ett område och börja arbeta med det.</a:t>
            </a:r>
          </a:p>
          <a:p>
            <a:pPr marL="0" indent="0">
              <a:buNone/>
            </a:pPr>
            <a:endParaRPr lang="sv-SE" sz="1200" dirty="0" smtClean="0"/>
          </a:p>
          <a:p>
            <a:pPr marL="0" indent="0">
              <a:buNone/>
            </a:pPr>
            <a:r>
              <a:rPr lang="sv-SE" dirty="0" smtClean="0"/>
              <a:t>Inom regionen behöver vi arbeta med alla punkter. </a:t>
            </a:r>
          </a:p>
          <a:p>
            <a:pPr marL="0" indent="0">
              <a:buNone/>
            </a:pPr>
            <a:endParaRPr lang="sv-SE" dirty="0" smtClean="0"/>
          </a:p>
          <a:p>
            <a:pPr>
              <a:buFontTx/>
              <a:buChar char="-"/>
            </a:pPr>
            <a:endParaRPr lang="sv-SE" sz="28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440B9-80A0-4FD9-A763-A162472D8A43}" type="datetime1">
              <a:rPr lang="sv-SE" smtClean="0"/>
              <a:t>2024-06-12</a:t>
            </a:fld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4597" y="193608"/>
            <a:ext cx="2299017" cy="118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43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Länkar till mer information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 smtClean="0">
                <a:hlinkClick r:id="rId3"/>
              </a:rPr>
              <a:t>Vårdhygien </a:t>
            </a:r>
            <a:r>
              <a:rPr lang="sv-SE" dirty="0">
                <a:hlinkClick r:id="rId3"/>
              </a:rPr>
              <a:t>| Kunskapsstyrning vård | SKR (kunskapsstyrningvard.se)</a:t>
            </a:r>
            <a:endParaRPr lang="sv-SE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sv-SE" dirty="0">
                <a:hlinkClick r:id="rId4"/>
              </a:rPr>
              <a:t>Vårdhygien - Region </a:t>
            </a:r>
            <a:r>
              <a:rPr lang="sv-SE" dirty="0" smtClean="0">
                <a:hlinkClick r:id="rId4"/>
              </a:rPr>
              <a:t>Dalarna</a:t>
            </a:r>
            <a:endParaRPr lang="sv-SE" dirty="0" smtClean="0"/>
          </a:p>
          <a:p>
            <a:pPr marL="0" indent="0">
              <a:buNone/>
            </a:pPr>
            <a:endParaRPr lang="sv-SE" sz="1000" dirty="0" smtClean="0"/>
          </a:p>
          <a:p>
            <a:pPr marL="0" indent="0">
              <a:buNone/>
            </a:pPr>
            <a:r>
              <a:rPr lang="sv-SE" dirty="0">
                <a:hlinkClick r:id="rId5"/>
              </a:rPr>
              <a:t>Strama | Samverkan mot </a:t>
            </a:r>
            <a:r>
              <a:rPr lang="sv-SE" dirty="0" smtClean="0">
                <a:hlinkClick r:id="rId5"/>
              </a:rPr>
              <a:t>antibiotikaresistens</a:t>
            </a:r>
            <a:endParaRPr lang="sv-SE" dirty="0" smtClean="0"/>
          </a:p>
          <a:p>
            <a:pPr marL="0" indent="0">
              <a:buNone/>
            </a:pPr>
            <a:endParaRPr lang="sv-SE" sz="1000" dirty="0" smtClean="0"/>
          </a:p>
          <a:p>
            <a:pPr marL="0" indent="0">
              <a:buNone/>
            </a:pPr>
            <a:r>
              <a:rPr lang="sv-SE" dirty="0">
                <a:hlinkClick r:id="rId6"/>
              </a:rPr>
              <a:t>STRAMA - Region </a:t>
            </a:r>
            <a:r>
              <a:rPr lang="sv-SE" dirty="0" smtClean="0">
                <a:hlinkClick r:id="rId6"/>
              </a:rPr>
              <a:t>Dalarna</a:t>
            </a:r>
            <a:endParaRPr lang="sv-SE" dirty="0" smtClean="0"/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u="sng" dirty="0">
                <a:hlinkClick r:id="rId7"/>
              </a:rPr>
              <a:t>STI-riktlinjer Dalarna</a:t>
            </a:r>
            <a:endParaRPr lang="sv-SE" u="sng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sz="1000" dirty="0"/>
          </a:p>
          <a:p>
            <a:pPr marL="0" indent="0">
              <a:buNone/>
            </a:pPr>
            <a:endParaRPr lang="sv-SE" sz="1000" dirty="0"/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9DE1-EFF4-4580-9F4B-8FA4D27A3D65}" type="datetime1">
              <a:rPr lang="sv-SE" smtClean="0"/>
              <a:t>2024-06-12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Smittskyddsenheten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26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7450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Kontaktpersoner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1691639"/>
            <a:ext cx="11370906" cy="4485323"/>
          </a:xfrm>
        </p:spPr>
        <p:txBody>
          <a:bodyPr>
            <a:normAutofit fontScale="62500" lnSpcReduction="20000"/>
          </a:bodyPr>
          <a:lstStyle/>
          <a:p>
            <a:r>
              <a:rPr lang="sv-SE" sz="3800" dirty="0" smtClean="0"/>
              <a:t>Vill ni ha ytterligare råd om hur smittspridning kan förebyggas på er klinik?</a:t>
            </a:r>
          </a:p>
          <a:p>
            <a:r>
              <a:rPr lang="sv-SE" sz="3800" dirty="0" smtClean="0"/>
              <a:t>Vill ni ha råd angående vad ni ska prioritera i er verksamhet?</a:t>
            </a:r>
          </a:p>
          <a:p>
            <a:r>
              <a:rPr lang="sv-SE" sz="3800" dirty="0" smtClean="0"/>
              <a:t>Vill ni ha antibiotikaförskrivningsdata?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 smtClean="0"/>
              <a:t>Smittspridning och VRI, Vårdhygien  </a:t>
            </a:r>
            <a:r>
              <a:rPr lang="sv-SE" dirty="0" smtClean="0">
                <a:solidFill>
                  <a:srgbClr val="0070C0"/>
                </a:solidFill>
              </a:rPr>
              <a:t>smittskydd.dalarna@regiondalarna.se</a:t>
            </a:r>
          </a:p>
          <a:p>
            <a:pPr marL="0" indent="0">
              <a:buNone/>
            </a:pPr>
            <a:r>
              <a:rPr lang="sv-SE" dirty="0" smtClean="0"/>
              <a:t>STI-frågor, STI-samordnare Pia Haqwinzon  </a:t>
            </a:r>
            <a:r>
              <a:rPr lang="sv-SE" dirty="0" smtClean="0">
                <a:solidFill>
                  <a:srgbClr val="0070C0"/>
                </a:solidFill>
              </a:rPr>
              <a:t>Pia.Haqwinzon@regiondalarna.se</a:t>
            </a:r>
            <a:endParaRPr lang="sv-SE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v-SE" dirty="0" smtClean="0"/>
              <a:t>Vaccinfrågor, vaccinsamordnare Anette Westerlund Bergkvist  </a:t>
            </a:r>
            <a:r>
              <a:rPr lang="sv-SE" dirty="0" smtClean="0">
                <a:solidFill>
                  <a:srgbClr val="0070C0"/>
                </a:solidFill>
              </a:rPr>
              <a:t>Annette.Westerlund@regiondalarna.se</a:t>
            </a:r>
            <a:endParaRPr lang="sv-SE" u="sng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v-SE" u="sng" dirty="0" smtClean="0"/>
              <a:t>Strama Dalarna</a:t>
            </a:r>
            <a:r>
              <a:rPr lang="sv-SE" dirty="0" smtClean="0"/>
              <a:t>:</a:t>
            </a:r>
            <a:endParaRPr lang="sv-SE" dirty="0"/>
          </a:p>
          <a:p>
            <a:pPr marL="0" indent="0">
              <a:buNone/>
            </a:pPr>
            <a:r>
              <a:rPr lang="sv-SE" dirty="0" smtClean="0"/>
              <a:t>Diskussion om programmet el prioritering, Ulrika Winninge  </a:t>
            </a:r>
            <a:r>
              <a:rPr lang="sv-SE" dirty="0" smtClean="0">
                <a:solidFill>
                  <a:srgbClr val="0070C0"/>
                </a:solidFill>
              </a:rPr>
              <a:t>Ulrika.Winninge@regiondalarna.se</a:t>
            </a:r>
          </a:p>
          <a:p>
            <a:pPr marL="0" indent="0">
              <a:buNone/>
            </a:pPr>
            <a:r>
              <a:rPr lang="sv-SE" dirty="0" smtClean="0"/>
              <a:t>				          eller Fredrik Rücker  </a:t>
            </a:r>
            <a:r>
              <a:rPr lang="sv-SE" dirty="0" smtClean="0">
                <a:solidFill>
                  <a:srgbClr val="0070C0"/>
                </a:solidFill>
              </a:rPr>
              <a:t>Fredrik.Rucker@regiondalarna.se</a:t>
            </a:r>
          </a:p>
          <a:p>
            <a:pPr marL="0" indent="0">
              <a:buNone/>
            </a:pPr>
            <a:r>
              <a:rPr lang="sv-SE" dirty="0" smtClean="0"/>
              <a:t>Antibiotikastatistik klinik, Anna-Clara Benoni  </a:t>
            </a:r>
            <a:r>
              <a:rPr lang="sv-SE" dirty="0" smtClean="0">
                <a:solidFill>
                  <a:srgbClr val="0070C0"/>
                </a:solidFill>
              </a:rPr>
              <a:t>AnnaClara.Benoni@regiondalarna.se</a:t>
            </a:r>
          </a:p>
          <a:p>
            <a:pPr marL="0" indent="0">
              <a:buNone/>
            </a:pPr>
            <a:r>
              <a:rPr lang="sv-SE" dirty="0" smtClean="0"/>
              <a:t>		          eller Helena Ernlund  </a:t>
            </a:r>
            <a:r>
              <a:rPr lang="sv-SE" dirty="0" smtClean="0">
                <a:solidFill>
                  <a:srgbClr val="0070C0"/>
                </a:solidFill>
              </a:rPr>
              <a:t>Helena.Ernlund@regiondalarna.se</a:t>
            </a:r>
            <a:r>
              <a:rPr lang="sv-SE" dirty="0" smtClean="0"/>
              <a:t> </a:t>
            </a:r>
          </a:p>
          <a:p>
            <a:pPr marL="0" indent="0">
              <a:buNone/>
            </a:pPr>
            <a:r>
              <a:rPr lang="sv-SE" dirty="0" smtClean="0"/>
              <a:t>Antibiotikastatistik VC och klinik, Victoria Green  </a:t>
            </a:r>
            <a:r>
              <a:rPr lang="sv-SE" dirty="0" smtClean="0">
                <a:solidFill>
                  <a:srgbClr val="0070C0"/>
                </a:solidFill>
              </a:rPr>
              <a:t>Victoria.Green@regiondalarna.se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9DE1-EFF4-4580-9F4B-8FA4D27A3D65}" type="datetime1">
              <a:rPr lang="sv-SE" smtClean="0"/>
              <a:t>2024-06-12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27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316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2347314"/>
            <a:ext cx="11370906" cy="3829648"/>
          </a:xfrm>
        </p:spPr>
        <p:txBody>
          <a:bodyPr>
            <a:normAutofit lnSpcReduction="10000"/>
          </a:bodyPr>
          <a:lstStyle/>
          <a:p>
            <a:r>
              <a:rPr lang="sv-SE" sz="3600" dirty="0" smtClean="0"/>
              <a:t>Bildades 1995</a:t>
            </a:r>
          </a:p>
          <a:p>
            <a:endParaRPr lang="sv-SE" sz="900" dirty="0" smtClean="0"/>
          </a:p>
          <a:p>
            <a:r>
              <a:rPr lang="sv-SE" sz="3600" dirty="0" smtClean="0"/>
              <a:t>Nationella Strama – Folkhälsomyndigheten</a:t>
            </a:r>
          </a:p>
          <a:p>
            <a:pPr marL="0" indent="0">
              <a:buNone/>
            </a:pPr>
            <a:r>
              <a:rPr lang="sv-SE" sz="3600" dirty="0" smtClean="0"/>
              <a:t>  Stramanätverket</a:t>
            </a:r>
          </a:p>
          <a:p>
            <a:pPr marL="0" indent="0">
              <a:buNone/>
            </a:pPr>
            <a:r>
              <a:rPr lang="sv-SE" sz="3600" dirty="0" smtClean="0"/>
              <a:t>  Lokalt stramaarbete regionalt</a:t>
            </a:r>
          </a:p>
          <a:p>
            <a:endParaRPr lang="sv-SE" sz="900" dirty="0" smtClean="0"/>
          </a:p>
          <a:p>
            <a:r>
              <a:rPr lang="sv-SE" sz="3600" dirty="0" smtClean="0"/>
              <a:t>Förbättrat antibiotikaanvändningen i Sverige genom att sprida kunskap bland förskrivare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9DE1-EFF4-4580-9F4B-8FA4D27A3D65}" type="datetime1">
              <a:rPr lang="sv-SE" smtClean="0"/>
              <a:t>2024-06-12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Smittskyddsenheten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3</a:t>
            </a:fld>
            <a:endParaRPr lang="sv-SE" dirty="0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747" y="282140"/>
            <a:ext cx="4360477" cy="1881334"/>
          </a:xfrm>
        </p:spPr>
      </p:pic>
      <p:pic>
        <p:nvPicPr>
          <p:cNvPr id="8" name="Platshållare för innehåll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81285"/>
            <a:ext cx="4715245" cy="203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8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sz="36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sv-SE" sz="44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v-SE" sz="4400" b="1" dirty="0" smtClean="0">
                <a:solidFill>
                  <a:schemeClr val="tx2"/>
                </a:solidFill>
              </a:rPr>
              <a:t>Kort om konsekvenser av antibiotikaresistens</a:t>
            </a:r>
            <a:endParaRPr lang="sv-SE" sz="4400" b="1" dirty="0">
              <a:solidFill>
                <a:schemeClr val="tx2"/>
              </a:solidFill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2024-06-12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4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94" y="478303"/>
            <a:ext cx="3205151" cy="165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4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 smtClean="0"/>
              <a:t>Antibiotikaresistens</a:t>
            </a:r>
            <a:endParaRPr lang="sv-SE" sz="4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 smtClean="0"/>
              <a:t>-Ett av de största hoten mot den globala folkhälsan,</a:t>
            </a:r>
          </a:p>
          <a:p>
            <a:pPr marL="0" indent="0">
              <a:buNone/>
            </a:pPr>
            <a:r>
              <a:rPr lang="sv-SE" dirty="0" smtClean="0"/>
              <a:t>”den tysta pandemin”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DF60-3394-42AA-A412-5EB235A8356E}" type="datetime1">
              <a:rPr lang="sv-SE" smtClean="0"/>
              <a:t>2024-06-12</a:t>
            </a:fld>
            <a:endParaRPr lang="sv-SE" dirty="0"/>
          </a:p>
        </p:txBody>
      </p:sp>
      <p:pic>
        <p:nvPicPr>
          <p:cNvPr id="17410" name="Picture 2" descr="https://vertassets.blob.core.windows.net/image/88da55bd/88da55bd-89c7-4862-88cf-5bd4abf020c6/who_log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0" b="21910"/>
          <a:stretch/>
        </p:blipFill>
        <p:spPr bwMode="auto">
          <a:xfrm>
            <a:off x="3153747" y="3405268"/>
            <a:ext cx="4552150" cy="167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7843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9C25CA-74F9-4B8A-AE55-4C35E990D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 smtClean="0"/>
              <a:t>Exempel antibiotikaresistenta </a:t>
            </a:r>
            <a:r>
              <a:rPr lang="sv-SE" b="1" i="1" dirty="0" err="1"/>
              <a:t>E.coli</a:t>
            </a:r>
            <a:r>
              <a:rPr lang="sv-SE" b="1" i="1" dirty="0"/>
              <a:t> </a:t>
            </a:r>
            <a:r>
              <a:rPr lang="sv-SE" b="1" dirty="0" smtClean="0"/>
              <a:t>2019</a:t>
            </a:r>
            <a:br>
              <a:rPr lang="sv-SE" b="1" dirty="0" smtClean="0"/>
            </a:br>
            <a:r>
              <a:rPr lang="sv-SE" sz="2000" dirty="0" smtClean="0"/>
              <a:t>mot </a:t>
            </a:r>
            <a:r>
              <a:rPr lang="sv-SE" sz="2000" dirty="0" err="1" smtClean="0"/>
              <a:t>kinoloner</a:t>
            </a:r>
            <a:r>
              <a:rPr lang="sv-SE" sz="2000" dirty="0" smtClean="0"/>
              <a:t> (resistensen mot 3:e generationens </a:t>
            </a:r>
            <a:r>
              <a:rPr lang="sv-SE" sz="2000" dirty="0" err="1" smtClean="0"/>
              <a:t>cefalosporiner</a:t>
            </a:r>
            <a:r>
              <a:rPr lang="sv-SE" sz="2000" dirty="0" smtClean="0"/>
              <a:t> liknande)</a:t>
            </a: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EBAA3BD-5107-4ED3-9F8B-3197883A0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818843"/>
            <a:ext cx="9144000" cy="3220315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09980B74-8016-420E-B220-E9A487040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257" y="4707810"/>
            <a:ext cx="2676525" cy="135255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EF14004D-3CCF-48FA-9CCF-01E15CE24F7F}"/>
              </a:ext>
            </a:extLst>
          </p:cNvPr>
          <p:cNvSpPr txBox="1"/>
          <p:nvPr/>
        </p:nvSpPr>
        <p:spPr>
          <a:xfrm>
            <a:off x="4458853" y="5897074"/>
            <a:ext cx="881287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Global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burden of bacterial antimicrobial resistance in 2019:a systematic analysis; The Lancet, January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2022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Ellips 2"/>
          <p:cNvSpPr/>
          <p:nvPr/>
        </p:nvSpPr>
        <p:spPr>
          <a:xfrm>
            <a:off x="6059744" y="4852555"/>
            <a:ext cx="5611091" cy="85202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400" dirty="0" smtClean="0"/>
              <a:t>Pandemin redan här, bara olika frekvens i olika</a:t>
            </a:r>
          </a:p>
          <a:p>
            <a:pPr algn="ctr"/>
            <a:r>
              <a:rPr lang="sv-SE" sz="1400" dirty="0" smtClean="0"/>
              <a:t> länder. Jämför med </a:t>
            </a:r>
            <a:r>
              <a:rPr lang="sv-SE" sz="1400" dirty="0" err="1" smtClean="0"/>
              <a:t>covid</a:t>
            </a:r>
            <a:r>
              <a:rPr lang="sv-SE" sz="1400" dirty="0" smtClean="0"/>
              <a:t> – krävs visst antal smittade innan konsekvensen blir synlig.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3300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12618" y="357447"/>
            <a:ext cx="9853353" cy="945573"/>
          </a:xfrm>
        </p:spPr>
        <p:txBody>
          <a:bodyPr>
            <a:normAutofit fontScale="90000"/>
          </a:bodyPr>
          <a:lstStyle/>
          <a:p>
            <a:r>
              <a:rPr lang="sv-SE" sz="4000" dirty="0" smtClean="0"/>
              <a:t>Om bakterier är resistenta mot antibiotika kommer vi…</a:t>
            </a:r>
            <a:endParaRPr lang="sv-SE" sz="4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2618" y="1803399"/>
            <a:ext cx="10643063" cy="4581383"/>
          </a:xfrm>
        </p:spPr>
        <p:txBody>
          <a:bodyPr>
            <a:normAutofit/>
          </a:bodyPr>
          <a:lstStyle/>
          <a:p>
            <a:r>
              <a:rPr lang="sv-SE" u="sng" dirty="0" smtClean="0">
                <a:solidFill>
                  <a:srgbClr val="FF0000"/>
                </a:solidFill>
              </a:rPr>
              <a:t>lättare dö i infektioner </a:t>
            </a:r>
            <a:r>
              <a:rPr lang="sv-SE" dirty="0" smtClean="0"/>
              <a:t>som sepsis t ex utgången från urinvägar, lungor eller sårinfektioner</a:t>
            </a:r>
          </a:p>
          <a:p>
            <a:r>
              <a:rPr lang="sv-SE" u="sng" dirty="0">
                <a:solidFill>
                  <a:srgbClr val="FF0000"/>
                </a:solidFill>
              </a:rPr>
              <a:t>l</a:t>
            </a:r>
            <a:r>
              <a:rPr lang="sv-SE" u="sng" dirty="0" smtClean="0">
                <a:solidFill>
                  <a:srgbClr val="FF0000"/>
                </a:solidFill>
              </a:rPr>
              <a:t>ättare dö i samband med cancersjukdomar </a:t>
            </a:r>
            <a:r>
              <a:rPr lang="sv-SE" dirty="0" smtClean="0"/>
              <a:t>eftersom behandlingen ofta sätter ned immunförsvaret och då behöver vi  antibiotika för att inte dö i infektioner</a:t>
            </a:r>
          </a:p>
          <a:p>
            <a:r>
              <a:rPr lang="sv-SE" u="sng" dirty="0" smtClean="0">
                <a:solidFill>
                  <a:srgbClr val="FF0000"/>
                </a:solidFill>
              </a:rPr>
              <a:t>lättare </a:t>
            </a:r>
            <a:r>
              <a:rPr lang="sv-SE" u="sng" dirty="0">
                <a:solidFill>
                  <a:srgbClr val="FF0000"/>
                </a:solidFill>
              </a:rPr>
              <a:t>dö i samband </a:t>
            </a:r>
            <a:r>
              <a:rPr lang="sv-SE" u="sng" dirty="0" smtClean="0">
                <a:solidFill>
                  <a:srgbClr val="FF0000"/>
                </a:solidFill>
              </a:rPr>
              <a:t>med operationer</a:t>
            </a:r>
            <a:r>
              <a:rPr lang="sv-SE" dirty="0" smtClean="0"/>
              <a:t> eller inte kunna opereras med t ex </a:t>
            </a:r>
            <a:r>
              <a:rPr lang="sv-SE" dirty="0" err="1" smtClean="0"/>
              <a:t>kärlgraft</a:t>
            </a:r>
            <a:r>
              <a:rPr lang="sv-SE" dirty="0" smtClean="0"/>
              <a:t>, ledproteser eller organtransplantation</a:t>
            </a:r>
            <a:endParaRPr lang="sv-SE" dirty="0"/>
          </a:p>
          <a:p>
            <a:r>
              <a:rPr lang="sv-SE" u="sng" dirty="0">
                <a:solidFill>
                  <a:srgbClr val="FF0000"/>
                </a:solidFill>
              </a:rPr>
              <a:t>f</a:t>
            </a:r>
            <a:r>
              <a:rPr lang="sv-SE" u="sng" dirty="0" smtClean="0">
                <a:solidFill>
                  <a:srgbClr val="FF0000"/>
                </a:solidFill>
              </a:rPr>
              <a:t>å mer svårbehandlade infektioner</a:t>
            </a:r>
            <a:r>
              <a:rPr lang="sv-SE" dirty="0" smtClean="0">
                <a:solidFill>
                  <a:srgbClr val="FF0000"/>
                </a:solidFill>
              </a:rPr>
              <a:t> </a:t>
            </a:r>
            <a:r>
              <a:rPr lang="sv-SE" dirty="0" smtClean="0"/>
              <a:t>vilket kommer att innebära längre vårdtid på sjukhus, längre och dyrare behandlingar med fler biverkningar, reoperationer etc.</a:t>
            </a:r>
            <a:endParaRPr lang="sv-SE" dirty="0"/>
          </a:p>
          <a:p>
            <a:endParaRPr lang="sv-SE" dirty="0">
              <a:solidFill>
                <a:srgbClr val="FF0000"/>
              </a:solidFill>
            </a:endParaRPr>
          </a:p>
          <a:p>
            <a:endParaRPr lang="sv-SE" dirty="0" smtClean="0">
              <a:solidFill>
                <a:srgbClr val="FF0000"/>
              </a:solidFill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925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6"/>
            <a:ext cx="10619402" cy="1827356"/>
          </a:xfrm>
        </p:spPr>
        <p:txBody>
          <a:bodyPr>
            <a:normAutofit/>
          </a:bodyPr>
          <a:lstStyle/>
          <a:p>
            <a:r>
              <a:rPr lang="sv-SE" dirty="0" smtClean="0"/>
              <a:t>Antibiotikaresistens hot mot modern sjukvård - redan en realitet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2575560"/>
            <a:ext cx="11370906" cy="3601402"/>
          </a:xfrm>
        </p:spPr>
        <p:txBody>
          <a:bodyPr>
            <a:normAutofit/>
          </a:bodyPr>
          <a:lstStyle/>
          <a:p>
            <a:r>
              <a:rPr lang="sv-SE" sz="3200" dirty="0" smtClean="0"/>
              <a:t>2019 kopplades 500 dödsfall i Sverige till antibiotikaresistens </a:t>
            </a:r>
            <a:endParaRPr lang="sv-SE" sz="3200" dirty="0"/>
          </a:p>
          <a:p>
            <a:endParaRPr lang="sv-SE" sz="1000" dirty="0" smtClean="0"/>
          </a:p>
          <a:p>
            <a:r>
              <a:rPr lang="sv-SE" sz="3200" dirty="0" smtClean="0"/>
              <a:t>Ökad risk att vårdas på de flesta sjukhus eller besöka vårdinrättningar utanför Norden</a:t>
            </a:r>
          </a:p>
          <a:p>
            <a:endParaRPr lang="sv-SE" sz="1000" dirty="0"/>
          </a:p>
          <a:p>
            <a:r>
              <a:rPr lang="sv-SE" sz="3200" dirty="0" smtClean="0"/>
              <a:t>Större risk att inte bli av med resistent bakterie hos person med riskfaktorer eller äldre - det är dem vi vårdar…</a:t>
            </a:r>
            <a:endParaRPr lang="sv-SE" sz="32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2024-06-12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2194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2674-6AB9-4668-8AED-4226128661A6}" type="datetime1">
              <a:rPr lang="sv-SE" smtClean="0"/>
              <a:t>2024-06-12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9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5604" y="2082137"/>
            <a:ext cx="4248150" cy="3228975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694591" y="334108"/>
            <a:ext cx="9785839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3600" b="1" dirty="0" smtClean="0">
                <a:solidFill>
                  <a:schemeClr val="tx2"/>
                </a:solidFill>
              </a:rPr>
              <a:t>Stor ökning av patienter med infektioner</a:t>
            </a:r>
          </a:p>
          <a:p>
            <a:pPr algn="ctr"/>
            <a:r>
              <a:rPr lang="sv-SE" sz="3600" b="1" dirty="0" smtClean="0">
                <a:solidFill>
                  <a:schemeClr val="tx2"/>
                </a:solidFill>
              </a:rPr>
              <a:t> på sjukhus i Sverige</a:t>
            </a:r>
            <a:endParaRPr lang="sv-SE" sz="3600" b="1" dirty="0">
              <a:solidFill>
                <a:schemeClr val="tx2"/>
              </a:solidFill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167055" y="1556238"/>
            <a:ext cx="3138853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sz="2000" dirty="0" smtClean="0"/>
          </a:p>
          <a:p>
            <a:endParaRPr lang="sv-SE" sz="2000" dirty="0"/>
          </a:p>
          <a:p>
            <a:r>
              <a:rPr lang="sv-SE" sz="2000" dirty="0" smtClean="0"/>
              <a:t>På ca 20 år</a:t>
            </a:r>
          </a:p>
          <a:p>
            <a:r>
              <a:rPr lang="sv-SE" dirty="0" smtClean="0"/>
              <a:t>(1998-2002 till 2015-2019)</a:t>
            </a:r>
          </a:p>
          <a:p>
            <a:endParaRPr lang="sv-S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smtClean="0"/>
              <a:t>Ökning av inlagda patienter med infektionsdiagnos från 11% till 21%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smtClean="0"/>
              <a:t>Ökade mest hos 80+ </a:t>
            </a:r>
          </a:p>
          <a:p>
            <a:endParaRPr lang="sv-SE" sz="2000" dirty="0"/>
          </a:p>
          <a:p>
            <a:endParaRPr lang="sv-SE" sz="2000" dirty="0"/>
          </a:p>
        </p:txBody>
      </p:sp>
      <p:sp>
        <p:nvSpPr>
          <p:cNvPr id="11" name="Rektangel 10"/>
          <p:cNvSpPr/>
          <p:nvPr/>
        </p:nvSpPr>
        <p:spPr>
          <a:xfrm>
            <a:off x="8159262" y="4668716"/>
            <a:ext cx="352571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800" dirty="0"/>
              <a:t>Gustav </a:t>
            </a:r>
            <a:r>
              <a:rPr lang="sv-SE" sz="800" dirty="0" err="1"/>
              <a:t>Torisson</a:t>
            </a:r>
            <a:r>
              <a:rPr lang="sv-SE" sz="800" dirty="0"/>
              <a:t>, Mari Rosenqvist, Olle Melander, Fredrik </a:t>
            </a:r>
            <a:r>
              <a:rPr lang="sv-SE" sz="800" dirty="0" err="1"/>
              <a:t>Resman</a:t>
            </a:r>
            <a:r>
              <a:rPr lang="sv-SE" sz="800" dirty="0"/>
              <a:t>,</a:t>
            </a:r>
          </a:p>
          <a:p>
            <a:r>
              <a:rPr lang="sv-SE" sz="800" dirty="0" err="1"/>
              <a:t>Hospitalisations</a:t>
            </a:r>
            <a:r>
              <a:rPr lang="sv-SE" sz="800" dirty="0"/>
              <a:t> </a:t>
            </a:r>
            <a:r>
              <a:rPr lang="sv-SE" sz="800" dirty="0" err="1"/>
              <a:t>with</a:t>
            </a:r>
            <a:r>
              <a:rPr lang="sv-SE" sz="800" dirty="0"/>
              <a:t> </a:t>
            </a:r>
            <a:r>
              <a:rPr lang="sv-SE" sz="800" dirty="0" err="1"/>
              <a:t>infectious</a:t>
            </a:r>
            <a:r>
              <a:rPr lang="sv-SE" sz="800" dirty="0"/>
              <a:t> </a:t>
            </a:r>
            <a:r>
              <a:rPr lang="sv-SE" sz="800" dirty="0" err="1"/>
              <a:t>disease</a:t>
            </a:r>
            <a:r>
              <a:rPr lang="sv-SE" sz="800" dirty="0"/>
              <a:t> </a:t>
            </a:r>
            <a:r>
              <a:rPr lang="sv-SE" sz="800" dirty="0" err="1"/>
              <a:t>diagnoses</a:t>
            </a:r>
            <a:r>
              <a:rPr lang="sv-SE" sz="800" dirty="0"/>
              <a:t> in </a:t>
            </a:r>
            <a:r>
              <a:rPr lang="sv-SE" sz="800" dirty="0" err="1"/>
              <a:t>somatic</a:t>
            </a:r>
            <a:r>
              <a:rPr lang="sv-SE" sz="800" dirty="0"/>
              <a:t> </a:t>
            </a:r>
            <a:r>
              <a:rPr lang="sv-SE" sz="800" dirty="0" err="1"/>
              <a:t>healthcare</a:t>
            </a:r>
            <a:r>
              <a:rPr lang="sv-SE" sz="800" dirty="0"/>
              <a:t> </a:t>
            </a:r>
            <a:r>
              <a:rPr lang="sv-SE" sz="800" dirty="0" err="1"/>
              <a:t>between</a:t>
            </a:r>
            <a:r>
              <a:rPr lang="sv-SE" sz="800" dirty="0"/>
              <a:t> 1998 and 2019: A </a:t>
            </a:r>
            <a:r>
              <a:rPr lang="sv-SE" sz="800" dirty="0" err="1"/>
              <a:t>nationwide</a:t>
            </a:r>
            <a:r>
              <a:rPr lang="sv-SE" sz="800" dirty="0"/>
              <a:t>, register-</a:t>
            </a:r>
            <a:r>
              <a:rPr lang="sv-SE" sz="800" dirty="0" err="1"/>
              <a:t>based</a:t>
            </a:r>
            <a:r>
              <a:rPr lang="sv-SE" sz="800" dirty="0"/>
              <a:t> </a:t>
            </a:r>
            <a:r>
              <a:rPr lang="sv-SE" sz="800" dirty="0" err="1"/>
              <a:t>study</a:t>
            </a:r>
            <a:r>
              <a:rPr lang="sv-SE" sz="800" dirty="0"/>
              <a:t> in Swedish </a:t>
            </a:r>
            <a:r>
              <a:rPr lang="sv-SE" sz="800" dirty="0" err="1"/>
              <a:t>adults</a:t>
            </a:r>
            <a:r>
              <a:rPr lang="sv-SE" sz="800" dirty="0"/>
              <a:t>,</a:t>
            </a:r>
          </a:p>
          <a:p>
            <a:r>
              <a:rPr lang="sv-SE" sz="800" dirty="0"/>
              <a:t>The Lancet Regional Health - </a:t>
            </a:r>
            <a:r>
              <a:rPr lang="sv-SE" sz="800" dirty="0" err="1"/>
              <a:t>Europe</a:t>
            </a:r>
            <a:r>
              <a:rPr lang="sv-SE" sz="800" dirty="0"/>
              <a:t>, </a:t>
            </a:r>
            <a:r>
              <a:rPr lang="sv-SE" sz="800" dirty="0" err="1"/>
              <a:t>Volume</a:t>
            </a:r>
            <a:r>
              <a:rPr lang="sv-SE" sz="800" dirty="0"/>
              <a:t> 16, 2022, 100343, ISSN 2666-7762, https://doi.org/10.1016/j.lanepe.2022.100343.</a:t>
            </a:r>
          </a:p>
          <a:p>
            <a:r>
              <a:rPr lang="sv-SE" sz="800" dirty="0"/>
              <a:t>(https://www.sciencedirect.com/science/article/pii/S2666776222000369</a:t>
            </a:r>
            <a:r>
              <a:rPr lang="sv-SE" dirty="0"/>
              <a:t>)</a:t>
            </a:r>
          </a:p>
        </p:txBody>
      </p:sp>
      <p:sp>
        <p:nvSpPr>
          <p:cNvPr id="12" name="Ellips 11"/>
          <p:cNvSpPr/>
          <p:nvPr/>
        </p:nvSpPr>
        <p:spPr>
          <a:xfrm>
            <a:off x="9038253" y="2391508"/>
            <a:ext cx="2338993" cy="145073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De ligger</a:t>
            </a:r>
          </a:p>
          <a:p>
            <a:pPr algn="ctr"/>
            <a:r>
              <a:rPr lang="sv-SE" dirty="0" smtClean="0"/>
              <a:t> på alla kliniker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2457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VCdag">
  <a:themeElements>
    <a:clrScheme name="Ltd">
      <a:dk1>
        <a:sysClr val="windowText" lastClr="000000"/>
      </a:dk1>
      <a:lt1>
        <a:sysClr val="window" lastClr="FFFFFF"/>
      </a:lt1>
      <a:dk2>
        <a:srgbClr val="F15060"/>
      </a:dk2>
      <a:lt2>
        <a:srgbClr val="E7E6E6"/>
      </a:lt2>
      <a:accent1>
        <a:srgbClr val="00B4E4"/>
      </a:accent1>
      <a:accent2>
        <a:srgbClr val="28B29A"/>
      </a:accent2>
      <a:accent3>
        <a:srgbClr val="FFD378"/>
      </a:accent3>
      <a:accent4>
        <a:srgbClr val="AEDDEF"/>
      </a:accent4>
      <a:accent5>
        <a:srgbClr val="6ACEC3"/>
      </a:accent5>
      <a:accent6>
        <a:srgbClr val="FAE9BA"/>
      </a:accent6>
      <a:hlink>
        <a:srgbClr val="0074A2"/>
      </a:hlink>
      <a:folHlink>
        <a:srgbClr val="0074A2"/>
      </a:folHlink>
    </a:clrScheme>
    <a:fontScheme name="Lt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td_standard.potx" id="{151680F3-6FC2-4960-B137-648106B7FBF2}" vid="{FDF325D6-299B-47C8-B8D0-086DBBEE1ED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e7769dcc-5dd1-4f02-a71f-f2e47d1eab4e" ContentTypeId="0x010100AC92CF2061C10240851FF38CAA99F4B80201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lankett" ma:contentTypeID="0x010100AC92CF2061C10240851FF38CAA99F4B8020100F310B003C35C654C864C96586056CDEC" ma:contentTypeVersion="305" ma:contentTypeDescription="Skapa ett nytt dokument." ma:contentTypeScope="" ma:versionID="688eb280b809ab19991f7e2a47c9eb34">
  <xsd:schema xmlns:xsd="http://www.w3.org/2001/XMLSchema" xmlns:xs="http://www.w3.org/2001/XMLSchema" xmlns:p="http://schemas.microsoft.com/office/2006/metadata/properties" xmlns:ns2="2f901946-e264-40a9-b252-19c7dedd3add" xmlns:ns3="c6056b2c-9b66-4941-ba4f-b114eec7ed26" targetNamespace="http://schemas.microsoft.com/office/2006/metadata/properties" ma:root="true" ma:fieldsID="d039476440dfb9f5cc80035c1206fafc" ns2:_="" ns3:_="">
    <xsd:import namespace="2f901946-e264-40a9-b252-19c7dedd3add"/>
    <xsd:import namespace="c6056b2c-9b66-4941-ba4f-b114eec7ed26"/>
    <xsd:element name="properties">
      <xsd:complexType>
        <xsd:sequence>
          <xsd:element name="documentManagement">
            <xsd:complexType>
              <xsd:all>
                <xsd:element ref="ns2:LD_Dokumentansvarig"/>
                <xsd:element ref="ns2:LD_Informationsklass"/>
                <xsd:element ref="ns2:LD_ArbetsrumID" minOccurs="0"/>
                <xsd:element ref="ns2:LD_DokumentID" minOccurs="0"/>
                <xsd:element ref="ns2:LD_Faktaagare" minOccurs="0"/>
                <xsd:element ref="ns2:LD_Version" minOccurs="0"/>
                <xsd:element ref="ns2:LD_GranskatAv" minOccurs="0"/>
                <xsd:element ref="ns2:LD_Dokumentstatus" minOccurs="0"/>
                <xsd:element ref="ns2:LD_Publiceringsstatus" minOccurs="0"/>
                <xsd:element ref="ns2:LD_GodkantAv" minOccurs="0"/>
                <xsd:element ref="ns2:LD_GodkantDatum" minOccurs="0"/>
                <xsd:element ref="ns2:LD_Diarienummer" minOccurs="0"/>
                <xsd:element ref="ns2:LD_Beslutsnummer" minOccurs="0"/>
                <xsd:element ref="ns2:LD_OldPubliceringsstatus" minOccurs="0"/>
                <xsd:element ref="ns2:TaxCatchAll" minOccurs="0"/>
                <xsd:element ref="ns2:l94247903c2249fd91f98a10a58087d0" minOccurs="0"/>
                <xsd:element ref="ns2:b949fc07257b40f7b02b2d246d41368f" minOccurs="0"/>
                <xsd:element ref="ns2:d35d67994db9475aa58636ebfce59533" minOccurs="0"/>
                <xsd:element ref="ns2:j125def9988a4544907fddb4a09b1af5" minOccurs="0"/>
                <xsd:element ref="ns2:ib8be5378b304cd19503fe0f13c962e4" minOccurs="0"/>
                <xsd:element ref="ns2:ib626626c2604ac096d2606abc0b50e1" minOccurs="0"/>
                <xsd:element ref="ns2:LD_OldDokumentstatus" minOccurs="0"/>
                <xsd:element ref="ns2:TaxCatchAllLabel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901946-e264-40a9-b252-19c7dedd3add" elementFormDefault="qualified">
    <xsd:import namespace="http://schemas.microsoft.com/office/2006/documentManagement/types"/>
    <xsd:import namespace="http://schemas.microsoft.com/office/infopath/2007/PartnerControls"/>
    <xsd:element name="LD_Dokumentansvarig" ma:index="2" ma:displayName="Dokumentansvarig" ma:list="UserInfo" ma:internalName="LD_Dokumentansvarig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D_Informationsklass" ma:index="4" ma:displayName="Informationsklass" ma:default="Intern alla" ma:internalName="LD_Informationsklass" ma:readOnly="false">
      <xsd:simpleType>
        <xsd:restriction base="dms:Choice">
          <xsd:enumeration value="Publik"/>
          <xsd:enumeration value="Intern alla"/>
          <xsd:enumeration value="Intern skyddad"/>
        </xsd:restriction>
      </xsd:simpleType>
    </xsd:element>
    <xsd:element name="LD_ArbetsrumID" ma:index="7" nillable="true" ma:displayName="ArbetsrumID" ma:hidden="true" ma:internalName="LD_ArbetsrumID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D_DokumentID" ma:index="8" nillable="true" ma:displayName="LD DokumentID" ma:hidden="true" ma:internalName="LD_DokumentID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D_Faktaagare" ma:index="9" nillable="true" ma:displayName="Faktaägare" ma:hidden="true" ma:internalName="LD_Faktaagar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D_Version" ma:index="10" nillable="true" ma:displayName="Version" ma:internalName="LD_Version" ma:readOnly="false">
      <xsd:simpleType>
        <xsd:restriction base="dms:Text"/>
      </xsd:simpleType>
    </xsd:element>
    <xsd:element name="LD_GranskatAv" ma:index="11" nillable="true" ma:displayName="Granskat av" ma:list="UserInfo" ma:internalName="LD_GranskatAv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D_Dokumentstatus" ma:index="12" nillable="true" ma:displayName="Dokumentstatus" ma:default="Utkast" ma:hidden="true" ma:internalName="LD_Dokumentstatus" ma:readOnly="false">
      <xsd:simpleType>
        <xsd:restriction base="dms:Choice">
          <xsd:enumeration value="Utkast"/>
          <xsd:enumeration value="Granskning pågår"/>
          <xsd:enumeration value="Granskat"/>
          <xsd:enumeration value="Godkännande pågår"/>
          <xsd:enumeration value="Godkänt"/>
          <xsd:enumeration value="Ej godkänt"/>
          <xsd:enumeration value="Publicerat"/>
          <xsd:enumeration value="Godkänt och publicerat"/>
        </xsd:restriction>
      </xsd:simpleType>
    </xsd:element>
    <xsd:element name="LD_Publiceringsstatus" ma:index="13" nillable="true" ma:displayName="Publiceringsstatus" ma:default="Ej publicerat" ma:hidden="true" ma:internalName="LD_Publiceringsstatus" ma:readOnly="false">
      <xsd:simpleType>
        <xsd:restriction base="dms:Choice">
          <xsd:enumeration value="Ej publicerat"/>
          <xsd:enumeration value="Publicering pågår"/>
          <xsd:enumeration value="Publicerat"/>
          <xsd:enumeration value="Avpublicerat"/>
          <xsd:enumeration value="Revidering krävs"/>
          <xsd:enumeration value="Revidering pågår"/>
        </xsd:restriction>
      </xsd:simpleType>
    </xsd:element>
    <xsd:element name="LD_GodkantAv" ma:index="15" nillable="true" ma:displayName="Godkänt av" ma:list="UserInfo" ma:internalName="LD_GodkantAv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D_GodkantDatum" ma:index="16" nillable="true" ma:displayName="Godkänt datum" ma:internalName="LD_GodkantDatum" ma:readOnly="false">
      <xsd:simpleType>
        <xsd:restriction base="dms:DateTime"/>
      </xsd:simpleType>
    </xsd:element>
    <xsd:element name="LD_Diarienummer" ma:index="17" nillable="true" ma:displayName="Diarienummer" ma:internalName="LD_Diarienummer" ma:readOnly="false">
      <xsd:simpleType>
        <xsd:restriction base="dms:Text"/>
      </xsd:simpleType>
    </xsd:element>
    <xsd:element name="LD_Beslutsnummer" ma:index="18" nillable="true" ma:displayName="Beslutsnummer" ma:internalName="LD_Beslutsnummer" ma:readOnly="false">
      <xsd:simpleType>
        <xsd:restriction base="dms:Text"/>
      </xsd:simpleType>
    </xsd:element>
    <xsd:element name="LD_OldPubliceringsstatus" ma:index="20" nillable="true" ma:displayName="Old Publiceringsstatus" ma:hidden="true" ma:internalName="LD_OldPubliceringsstatus" ma:readOnly="false">
      <xsd:simpleType>
        <xsd:restriction base="dms:Text"/>
      </xsd:simpleType>
    </xsd:element>
    <xsd:element name="TaxCatchAll" ma:index="21" nillable="true" ma:displayName="Taxonomy Catch All Column" ma:hidden="true" ma:list="{590d8321-ec3a-46c9-8bb0-088c8a285ba7}" ma:internalName="TaxCatchAll" ma:showField="CatchAllData" ma:web="c6056b2c-9b66-4941-ba4f-b114eec7ed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94247903c2249fd91f98a10a58087d0" ma:index="22" nillable="true" ma:taxonomy="true" ma:internalName="l94247903c2249fd91f98a10a58087d0" ma:taxonomyFieldName="LD_Dokumenttyp" ma:displayName="Dokumenttyp" ma:readOnly="false" ma:fieldId="{59424790-3c22-49fd-91f9-8a10a58087d0}" ma:sspId="e7769dcc-5dd1-4f02-a71f-f2e47d1eab4e" ma:termSetId="0f652e80-21f1-4db9-823c-0c440e78a02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949fc07257b40f7b02b2d246d41368f" ma:index="24" ma:taxonomy="true" ma:internalName="b949fc07257b40f7b02b2d246d41368f" ma:taxonomyFieldName="LD_GallerForVerksamhet" ma:displayName="Gäller för verksamhet" ma:readOnly="false" ma:default="" ma:fieldId="{b949fc07-257b-40f7-b02b-2d246d41368f}" ma:taxonomyMulti="true" ma:sspId="e7769dcc-5dd1-4f02-a71f-f2e47d1eab4e" ma:termSetId="fdc1c8bc-96b8-4ad1-a7fe-19ec9003abb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35d67994db9475aa58636ebfce59533" ma:index="25" nillable="true" ma:taxonomy="true" ma:internalName="d35d67994db9475aa58636ebfce59533" ma:taxonomyFieldName="LD_Sprak" ma:displayName="Språk" ma:readOnly="false" ma:default="1;#sv - svenska|fc4bf42e-8ca5-492e-bdac-5e5e0115cfa8" ma:fieldId="{d35d6799-4db9-475a-a586-36ebfce59533}" ma:sspId="e7769dcc-5dd1-4f02-a71f-f2e47d1eab4e" ma:termSetId="34bdb1d3-4598-4ab4-b025-869b2700dd5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125def9988a4544907fddb4a09b1af5" ma:index="29" nillable="true" ma:taxonomy="true" ma:internalName="j125def9988a4544907fddb4a09b1af5" ma:taxonomyFieldName="LD_Nyckelord" ma:displayName="Nyckelord" ma:readOnly="false" ma:fieldId="{3125def9-988a-4544-907f-ddb4a09b1af5}" ma:taxonomyMulti="true" ma:sspId="e7769dcc-5dd1-4f02-a71f-f2e47d1eab4e" ma:termSetId="4e71d024-632f-4c5c-a02d-6b344a2d3997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ib8be5378b304cd19503fe0f13c962e4" ma:index="31" nillable="true" ma:taxonomy="true" ma:internalName="ib8be5378b304cd19503fe0f13c962e4" ma:taxonomyFieldName="LD_Dokumentsamling" ma:displayName="Dokumentsamling" ma:readOnly="false" ma:default="" ma:fieldId="{2b8be537-8b30-4cd1-9503-fe0f13c962e4}" ma:taxonomyMulti="true" ma:sspId="e7769dcc-5dd1-4f02-a71f-f2e47d1eab4e" ma:termSetId="616aacf0-f681-4ad1-9a56-1a611ffe0410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ib626626c2604ac096d2606abc0b50e1" ma:index="33" nillable="true" ma:taxonomy="true" ma:internalName="ib626626c2604ac096d2606abc0b50e1" ma:taxonomyFieldName="LD_Process" ma:displayName="Process" ma:readOnly="false" ma:fieldId="{2b626626-c260-4ac0-96d2-606abc0b50e1}" ma:sspId="e7769dcc-5dd1-4f02-a71f-f2e47d1eab4e" ma:termSetId="76f4019a-91e2-4560-b452-ad5219d430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D_OldDokumentstatus" ma:index="34" nillable="true" ma:displayName="Old Dokumentstatus" ma:hidden="true" ma:internalName="LD_OldDokumentstatus" ma:readOnly="false">
      <xsd:simpleType>
        <xsd:restriction base="dms:Text"/>
      </xsd:simpleType>
    </xsd:element>
    <xsd:element name="TaxCatchAllLabel" ma:index="35" nillable="true" ma:displayName="Taxonomy Catch All Column1" ma:hidden="true" ma:list="{590d8321-ec3a-46c9-8bb0-088c8a285ba7}" ma:internalName="TaxCatchAllLabel" ma:readOnly="true" ma:showField="CatchAllDataLabel" ma:web="c6056b2c-9b66-4941-ba4f-b114eec7ed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056b2c-9b66-4941-ba4f-b114eec7ed26" elementFormDefault="qualified">
    <xsd:import namespace="http://schemas.microsoft.com/office/2006/documentManagement/types"/>
    <xsd:import namespace="http://schemas.microsoft.com/office/infopath/2007/PartnerControls"/>
    <xsd:element name="_dlc_DocId" ma:index="37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_dlc_DocIdUrl" ma:index="38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9" nillable="true" ma:displayName="Spara ID" ma:description="Behåll ID vid tillägg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6" ma:displayName="Innehållstyp"/>
        <xsd:element ref="dc:title" maxOccurs="1" ma:index="1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125def9988a4544907fddb4a09b1af5 xmlns="2f901946-e264-40a9-b252-19c7dedd3add">
      <Terms xmlns="http://schemas.microsoft.com/office/infopath/2007/PartnerControls"/>
    </j125def9988a4544907fddb4a09b1af5>
    <d35d67994db9475aa58636ebfce59533 xmlns="2f901946-e264-40a9-b252-19c7dedd3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sv - svenska</TermName>
          <TermId xmlns="http://schemas.microsoft.com/office/infopath/2007/PartnerControls">fc4bf42e-8ca5-492e-bdac-5e5e0115cfa8</TermId>
        </TermInfo>
      </Terms>
    </d35d67994db9475aa58636ebfce59533>
    <ib8be5378b304cd19503fe0f13c962e4 xmlns="2f901946-e264-40a9-b252-19c7dedd3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powerpointmall</TermName>
          <TermId xmlns="http://schemas.microsoft.com/office/infopath/2007/PartnerControls">8a709a16-dce5-48c9-b324-adb936197cd8</TermId>
        </TermInfo>
      </Terms>
    </ib8be5378b304cd19503fe0f13c962e4>
    <b949fc07257b40f7b02b2d246d41368f xmlns="2f901946-e264-40a9-b252-19c7dedd3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LD</TermName>
          <TermId xmlns="http://schemas.microsoft.com/office/infopath/2007/PartnerControls">30ac7822-68c2-42d2-8d58-accf1e3539f2</TermId>
        </TermInfo>
      </Terms>
    </b949fc07257b40f7b02b2d246d41368f>
    <TaxCatchAll xmlns="2f901946-e264-40a9-b252-19c7dedd3add">
      <Value>33</Value>
      <Value>620</Value>
      <Value>24</Value>
      <Value>38</Value>
      <Value>1</Value>
    </TaxCatchAll>
    <LD_Informationsklass xmlns="2f901946-e264-40a9-b252-19c7dedd3add">Intern alla</LD_Informationsklass>
    <ib626626c2604ac096d2606abc0b50e1 xmlns="2f901946-e264-40a9-b252-19c7dedd3add">
      <Terms xmlns="http://schemas.microsoft.com/office/infopath/2007/PartnerControls"/>
    </ib626626c2604ac096d2606abc0b50e1>
    <LD_Dokumentansvarig xmlns="2f901946-e264-40a9-b252-19c7dedd3add">
      <UserInfo>
        <DisplayName>Jansson Markus /Central förvaltning Personalenhet /Falun</DisplayName>
        <AccountId>34</AccountId>
        <AccountType/>
      </UserInfo>
    </LD_Dokumentansvarig>
    <l94247903c2249fd91f98a10a58087d0 xmlns="2f901946-e264-40a9-b252-19c7dedd3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Standarddokument</TermName>
          <TermId xmlns="http://schemas.microsoft.com/office/infopath/2007/PartnerControls">4d12e0b9-1967-41ec-b4ec-5579d11176b8</TermId>
        </TermInfo>
      </Terms>
    </l94247903c2249fd91f98a10a58087d0>
    <LD_GranskatAv xmlns="2f901946-e264-40a9-b252-19c7dedd3add">
      <UserInfo>
        <DisplayName/>
        <AccountId xsi:nil="true"/>
        <AccountType/>
      </UserInfo>
    </LD_GranskatAv>
    <LD_OldPubliceringsstatus xmlns="2f901946-e264-40a9-b252-19c7dedd3add">Revidering pågår</LD_OldPubliceringsstatus>
    <LD_Publiceringsstatus xmlns="2f901946-e264-40a9-b252-19c7dedd3add">Publicering pågår</LD_Publiceringsstatus>
    <LD_Version xmlns="2f901946-e264-40a9-b252-19c7dedd3add">1.0</LD_Version>
    <LD_ArbetsrumID xmlns="2f901946-e264-40a9-b252-19c7dedd3add">
      <Url xsi:nil="true"/>
      <Description xsi:nil="true"/>
    </LD_ArbetsrumID>
    <LD_Faktaagare xmlns="2f901946-e264-40a9-b252-19c7dedd3add">
      <Url xsi:nil="true"/>
      <Description xsi:nil="true"/>
    </LD_Faktaagare>
    <LD_DokumentID xmlns="2f901946-e264-40a9-b252-19c7dedd3add">
      <Url>http://ar.ltdalarna.se/arbetsrum/OHAR4G1Q/_layouts/15/DocIdRedir.aspx?ID=JHXJTDKSTMXR-638439718-50</Url>
      <Description>JHXJTDKSTMXR-638439718-50</Description>
    </LD_DokumentID>
    <LD_Dokumentstatus xmlns="2f901946-e264-40a9-b252-19c7dedd3add">Godkänt</LD_Dokumentstatus>
    <LD_OldDokumentstatus xmlns="2f901946-e264-40a9-b252-19c7dedd3add">Godkännande pågår</LD_OldDokumentstatus>
    <_dlc_DocId xmlns="c6056b2c-9b66-4941-ba4f-b114eec7ed26">JHXJTDKSTMXR-2145828690-717</_dlc_DocId>
    <_dlc_DocIdUrl xmlns="c6056b2c-9b66-4941-ba4f-b114eec7ed26">
      <Url>http://ar.ltdalarna.se/arbetsrum/OHAR4G1Q/publicerat/_layouts/15/DocIdRedir.aspx?ID=JHXJTDKSTMXR-2145828690-717</Url>
      <Description>JHXJTDKSTMXR-2145828690-717</Description>
    </_dlc_DocIdUrl>
    <LD_Diarienummer xmlns="2f901946-e264-40a9-b252-19c7dedd3add" xsi:nil="true"/>
    <LD_GodkantDatum xmlns="2f901946-e264-40a9-b252-19c7dedd3add">2019-01-14T13:10:16+00:00</LD_GodkantDatum>
    <LD_GodkantAv xmlns="2f901946-e264-40a9-b252-19c7dedd3add">
      <UserInfo>
        <DisplayName>Jansson Markus /Central förvaltning Personalenhet /Falun</DisplayName>
        <AccountId>34</AccountId>
        <AccountType/>
      </UserInfo>
    </LD_GodkantAv>
    <LD_Beslutsnummer xmlns="2f901946-e264-40a9-b252-19c7dedd3add" xsi:nil="true"/>
  </documentManagement>
</p:properties>
</file>

<file path=customXml/itemProps1.xml><?xml version="1.0" encoding="utf-8"?>
<ds:datastoreItem xmlns:ds="http://schemas.openxmlformats.org/officeDocument/2006/customXml" ds:itemID="{20024E15-E290-4AB3-AE13-73E4633A1C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908D4C-69A5-4436-ADFD-061832FB1A44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48218D59-1F3B-40C0-8F5B-2AD81CBD95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901946-e264-40a9-b252-19c7dedd3add"/>
    <ds:schemaRef ds:uri="c6056b2c-9b66-4941-ba4f-b114eec7ed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0EFA16D-6D67-4242-869E-4B66269C3963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C6FB3ADD-DCDF-4A07-9C45-CA476A044990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2f901946-e264-40a9-b252-19c7dedd3add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c6056b2c-9b66-4941-ba4f-b114eec7ed26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5385</TotalTime>
  <Words>2358</Words>
  <Application>Microsoft Office PowerPoint</Application>
  <PresentationFormat>Bredbild</PresentationFormat>
  <Paragraphs>339</Paragraphs>
  <Slides>27</Slides>
  <Notes>26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27</vt:i4>
      </vt:variant>
    </vt:vector>
  </HeadingPairs>
  <TitlesOfParts>
    <vt:vector size="31" baseType="lpstr">
      <vt:lpstr>Arial</vt:lpstr>
      <vt:lpstr>Calibri</vt:lpstr>
      <vt:lpstr>Tahoma</vt:lpstr>
      <vt:lpstr>VCdag</vt:lpstr>
      <vt:lpstr> Arbete i verksamheten angående    ”10-punktsprogram mot antibiotikaresistens  inom vård och omsorg”</vt:lpstr>
      <vt:lpstr>Nytt styrdokument i Region Dalarna 2023   </vt:lpstr>
      <vt:lpstr>PowerPoint-presentation</vt:lpstr>
      <vt:lpstr> </vt:lpstr>
      <vt:lpstr>Antibiotikaresistens</vt:lpstr>
      <vt:lpstr>Exempel antibiotikaresistenta E.coli 2019 mot kinoloner (resistensen mot 3:e generationens cefalosporiner liknande)</vt:lpstr>
      <vt:lpstr>Om bakterier är resistenta mot antibiotika kommer vi…</vt:lpstr>
      <vt:lpstr>Antibiotikaresistens hot mot modern sjukvård - redan en realitet</vt:lpstr>
      <vt:lpstr>PowerPoint-presentation</vt:lpstr>
      <vt:lpstr>PowerPoint-presentation</vt:lpstr>
      <vt:lpstr> </vt:lpstr>
      <vt:lpstr>Åtgärder mot antibiotikaresistens</vt:lpstr>
      <vt:lpstr>Svenskt 10-punktsprogram har 2023 blivit styrdokument i Region Dalarna</vt:lpstr>
      <vt:lpstr>PowerPoint-presentation</vt:lpstr>
      <vt:lpstr>10-punktsprogram mot antibiotikaresistens inom vård och omsorg</vt:lpstr>
      <vt:lpstr> </vt:lpstr>
      <vt:lpstr>Arbete på min enhet för att följa 10-punktsprogrammet</vt:lpstr>
      <vt:lpstr>Ni ska arbeta med de punkter ni finner vara viktigast och som gör störst nytta i er verksamhet  </vt:lpstr>
      <vt:lpstr>Förslag till prioritering</vt:lpstr>
      <vt:lpstr>A Förhindra smittspridning (Punkt 1-2): Frågor att starta med…</vt:lpstr>
      <vt:lpstr>B Använd antibiotika rationellt (Punkt 3-6): Frågor att starta med…</vt:lpstr>
      <vt:lpstr>B Använd antibiotika rationellt (Punkt 3-6): </vt:lpstr>
      <vt:lpstr>C Optimera infektionsdiagnostik (Pkt 7-8): Frågor att starta med…</vt:lpstr>
      <vt:lpstr>D Minska behovet av antibiotika (Pkt 9-10): Frågor att starta med…</vt:lpstr>
      <vt:lpstr>Så…</vt:lpstr>
      <vt:lpstr>Länkar till mer information</vt:lpstr>
      <vt:lpstr>Kontaktpersoner</vt:lpstr>
    </vt:vector>
  </TitlesOfParts>
  <Company>Landstinget Dalarna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 Dalarna - Standard Powerpointmall</dc:title>
  <dc:creator>Jansson Markus /Central förvaltning Kommunikationsenhet /Falun</dc:creator>
  <cp:lastModifiedBy>Möller Lena /Smittskydd och vårdhygien Dalarna /Falun</cp:lastModifiedBy>
  <cp:revision>1168</cp:revision>
  <cp:lastPrinted>2023-11-22T10:58:49Z</cp:lastPrinted>
  <dcterms:created xsi:type="dcterms:W3CDTF">2016-11-14T14:16:14Z</dcterms:created>
  <dcterms:modified xsi:type="dcterms:W3CDTF">2024-06-12T09:03:59Z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35d67994db9475aa58636ebfce59533">
    <vt:lpwstr>sv - svenska|fc4bf42e-8ca5-492e-bdac-5e5e0115cfa8</vt:lpwstr>
  </property>
  <property fmtid="{D5CDD505-2E9C-101B-9397-08002B2CF9AE}" pid="3" name="ContentTypeId">
    <vt:lpwstr>0x010100AC92CF2061C10240851FF38CAA99F4B8020100F310B003C35C654C864C96586056CDEC</vt:lpwstr>
  </property>
  <property fmtid="{D5CDD505-2E9C-101B-9397-08002B2CF9AE}" pid="4" name="TaxCatchAll">
    <vt:lpwstr>7;#sv - svenska</vt:lpwstr>
  </property>
  <property fmtid="{D5CDD505-2E9C-101B-9397-08002B2CF9AE}" pid="5" name="LD_GallerForVerksamhet">
    <vt:lpwstr>33;#LD|30ac7822-68c2-42d2-8d58-accf1e3539f2</vt:lpwstr>
  </property>
  <property fmtid="{D5CDD505-2E9C-101B-9397-08002B2CF9AE}" pid="6" name="LD_Process">
    <vt:lpwstr/>
  </property>
  <property fmtid="{D5CDD505-2E9C-101B-9397-08002B2CF9AE}" pid="7" name="LD_Forfattning">
    <vt:lpwstr/>
  </property>
  <property fmtid="{D5CDD505-2E9C-101B-9397-08002B2CF9AE}" pid="8" name="LD_Nyckelord">
    <vt:lpwstr/>
  </property>
  <property fmtid="{D5CDD505-2E9C-101B-9397-08002B2CF9AE}" pid="9" name="LD_Dokumentsamling">
    <vt:lpwstr>620;#powerpointmall|8a709a16-dce5-48c9-b324-adb936197cd8</vt:lpwstr>
  </property>
  <property fmtid="{D5CDD505-2E9C-101B-9397-08002B2CF9AE}" pid="10" name="LD_Dokumenttyp">
    <vt:lpwstr>24;#Standarddokument|4d12e0b9-1967-41ec-b4ec-5579d11176b8</vt:lpwstr>
  </property>
  <property fmtid="{D5CDD505-2E9C-101B-9397-08002B2CF9AE}" pid="11" name="eb7deb89d2814b7b90e1fef0bccd24ec">
    <vt:lpwstr/>
  </property>
  <property fmtid="{D5CDD505-2E9C-101B-9397-08002B2CF9AE}" pid="12" name="c37888536a3e4198892c360a23f46821">
    <vt:lpwstr/>
  </property>
  <property fmtid="{D5CDD505-2E9C-101B-9397-08002B2CF9AE}" pid="13" name="e4631235004c4161a9f23c41f2f2c9d6">
    <vt:lpwstr/>
  </property>
  <property fmtid="{D5CDD505-2E9C-101B-9397-08002B2CF9AE}" pid="14" name="LD_Diagnos">
    <vt:lpwstr/>
  </property>
  <property fmtid="{D5CDD505-2E9C-101B-9397-08002B2CF9AE}" pid="15" name="LD_Sprak">
    <vt:lpwstr>1;#sv - svenska|fc4bf42e-8ca5-492e-bdac-5e5e0115cfa8</vt:lpwstr>
  </property>
  <property fmtid="{D5CDD505-2E9C-101B-9397-08002B2CF9AE}" pid="16" name="LD_MeSHterm">
    <vt:lpwstr/>
  </property>
  <property fmtid="{D5CDD505-2E9C-101B-9397-08002B2CF9AE}" pid="17" name="_dlc_DocIdItemGuid">
    <vt:lpwstr>478ac456-debb-4762-9ea7-ef009ac3d5d6</vt:lpwstr>
  </property>
  <property fmtid="{D5CDD505-2E9C-101B-9397-08002B2CF9AE}" pid="18" name="Granskning">
    <vt:lpwstr/>
  </property>
  <property fmtid="{D5CDD505-2E9C-101B-9397-08002B2CF9AE}" pid="19" name="Order">
    <vt:r8>13100</vt:r8>
  </property>
  <property fmtid="{D5CDD505-2E9C-101B-9397-08002B2CF9AE}" pid="20" name="xd_ProgID">
    <vt:lpwstr/>
  </property>
  <property fmtid="{D5CDD505-2E9C-101B-9397-08002B2CF9AE}" pid="21" name="TemplateUrl">
    <vt:lpwstr/>
  </property>
  <property fmtid="{D5CDD505-2E9C-101B-9397-08002B2CF9AE}" pid="22" name="_CopySource">
    <vt:lpwstr>http://ar.ltdalarna.se/arbetsrum/OHAR4G1Q/4G8V/Lists/informerande/Region Dalarna - Standard Powerpointmall.pptx</vt:lpwstr>
  </property>
  <property fmtid="{D5CDD505-2E9C-101B-9397-08002B2CF9AE}" pid="23" name="Godkännande och publicering">
    <vt:lpwstr>http://ar.ltdalarna.se/arbetsrum/OHAR4G1Q/_layouts/15/wrkstat.aspx?List=897c8b83-9ffe-46c2-b9b4-7cbdc1558ee9&amp;WorkflowInstanceName=23b98503-3154-493f-9ae5-e4c37136ec7d, Godkänt</vt:lpwstr>
  </property>
  <property fmtid="{D5CDD505-2E9C-101B-9397-08002B2CF9AE}" pid="24" name="LD_GiltigtTill">
    <vt:filetime>2022-01-14T13:12:34Z</vt:filetime>
  </property>
  <property fmtid="{D5CDD505-2E9C-101B-9397-08002B2CF9AE}" pid="25" name="LD_Gallringsfrist">
    <vt:lpwstr>38;#3 år|8a73ccd2-b425-41f1-973a-0e59e31951c0</vt:lpwstr>
  </property>
  <property fmtid="{D5CDD505-2E9C-101B-9397-08002B2CF9AE}" pid="26" name="maa9fd36c38347e1a5ddfad159d25a0c">
    <vt:lpwstr>3 år|8a73ccd2-b425-41f1-973a-0e59e31951c0</vt:lpwstr>
  </property>
</Properties>
</file>