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30"/>
  </p:notesMasterIdLst>
  <p:handoutMasterIdLst>
    <p:handoutMasterId r:id="rId31"/>
  </p:handoutMasterIdLst>
  <p:sldIdLst>
    <p:sldId id="299" r:id="rId7"/>
    <p:sldId id="300" r:id="rId8"/>
    <p:sldId id="285" r:id="rId9"/>
    <p:sldId id="286" r:id="rId10"/>
    <p:sldId id="294" r:id="rId11"/>
    <p:sldId id="287" r:id="rId12"/>
    <p:sldId id="288" r:id="rId13"/>
    <p:sldId id="289" r:id="rId14"/>
    <p:sldId id="301" r:id="rId15"/>
    <p:sldId id="298" r:id="rId16"/>
    <p:sldId id="303" r:id="rId17"/>
    <p:sldId id="304" r:id="rId18"/>
    <p:sldId id="314" r:id="rId19"/>
    <p:sldId id="315" r:id="rId20"/>
    <p:sldId id="316" r:id="rId21"/>
    <p:sldId id="317" r:id="rId22"/>
    <p:sldId id="318" r:id="rId23"/>
    <p:sldId id="319" r:id="rId24"/>
    <p:sldId id="320" r:id="rId25"/>
    <p:sldId id="321" r:id="rId26"/>
    <p:sldId id="322" r:id="rId27"/>
    <p:sldId id="324" r:id="rId28"/>
    <p:sldId id="323" r:id="rId2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99"/>
            <p14:sldId id="300"/>
            <p14:sldId id="285"/>
            <p14:sldId id="286"/>
            <p14:sldId id="294"/>
            <p14:sldId id="287"/>
            <p14:sldId id="288"/>
            <p14:sldId id="289"/>
            <p14:sldId id="301"/>
            <p14:sldId id="298"/>
            <p14:sldId id="303"/>
            <p14:sldId id="304"/>
            <p14:sldId id="314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  <p14:sldId id="324"/>
            <p14:sldId id="32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96265" autoAdjust="0"/>
  </p:normalViewPr>
  <p:slideViewPr>
    <p:cSldViewPr snapToGrid="0">
      <p:cViewPr varScale="1">
        <p:scale>
          <a:sx n="61" d="100"/>
          <a:sy n="61" d="100"/>
        </p:scale>
        <p:origin x="792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0234F8-B41D-4540-A780-8BB46A627D34}" type="doc">
      <dgm:prSet loTypeId="urn:microsoft.com/office/officeart/2008/layout/RadialCluster" loCatId="cycle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sv-SE"/>
        </a:p>
      </dgm:t>
    </dgm:pt>
    <dgm:pt modelId="{2E5C5890-FA70-49F4-ABC9-82DFA4B722CD}">
      <dgm:prSet phldrT="[Text]" custT="1"/>
      <dgm:spPr/>
      <dgm:t>
        <a:bodyPr/>
        <a:lstStyle/>
        <a:p>
          <a:r>
            <a:rPr lang="sv-SE" sz="3200" dirty="0" smtClean="0"/>
            <a:t>Kvinnofrid</a:t>
          </a:r>
        </a:p>
        <a:p>
          <a:r>
            <a:rPr lang="sv-SE" sz="3200" dirty="0" smtClean="0"/>
            <a:t>i Dalarna</a:t>
          </a:r>
          <a:endParaRPr lang="sv-SE" sz="3200" dirty="0"/>
        </a:p>
      </dgm:t>
    </dgm:pt>
    <dgm:pt modelId="{ED4E5A77-7C6C-4AFD-AB68-CE187DB81BC2}" type="parTrans" cxnId="{B1008A09-40A5-4E0D-B7A3-E042E21B5BB3}">
      <dgm:prSet/>
      <dgm:spPr/>
      <dgm:t>
        <a:bodyPr/>
        <a:lstStyle/>
        <a:p>
          <a:endParaRPr lang="sv-SE"/>
        </a:p>
      </dgm:t>
    </dgm:pt>
    <dgm:pt modelId="{6FDFB353-4056-4AC6-A09D-E3202D570AA2}" type="sibTrans" cxnId="{B1008A09-40A5-4E0D-B7A3-E042E21B5BB3}">
      <dgm:prSet/>
      <dgm:spPr/>
      <dgm:t>
        <a:bodyPr/>
        <a:lstStyle/>
        <a:p>
          <a:endParaRPr lang="sv-SE"/>
        </a:p>
      </dgm:t>
    </dgm:pt>
    <dgm:pt modelId="{867B3BCE-5C31-4354-967B-8BE75136BD25}">
      <dgm:prSet phldrT="[Text]" custT="1"/>
      <dgm:spPr/>
      <dgm:t>
        <a:bodyPr/>
        <a:lstStyle/>
        <a:p>
          <a:r>
            <a:rPr lang="sv-SE" sz="1000" dirty="0" smtClean="0"/>
            <a:t>Länsstyrelsen Dalarna</a:t>
          </a:r>
          <a:endParaRPr lang="sv-SE" sz="1000" dirty="0"/>
        </a:p>
      </dgm:t>
    </dgm:pt>
    <dgm:pt modelId="{EC16580C-785E-42C6-AD5C-8097FFFFACCE}" type="parTrans" cxnId="{21AE6EC3-FA35-4AE2-AAEF-713985D305EF}">
      <dgm:prSet/>
      <dgm:spPr/>
      <dgm:t>
        <a:bodyPr/>
        <a:lstStyle/>
        <a:p>
          <a:endParaRPr lang="sv-SE"/>
        </a:p>
      </dgm:t>
    </dgm:pt>
    <dgm:pt modelId="{04A0CD7E-39BA-4CAC-8170-54DEF79273EB}" type="sibTrans" cxnId="{21AE6EC3-FA35-4AE2-AAEF-713985D305EF}">
      <dgm:prSet/>
      <dgm:spPr/>
      <dgm:t>
        <a:bodyPr/>
        <a:lstStyle/>
        <a:p>
          <a:endParaRPr lang="sv-SE"/>
        </a:p>
      </dgm:t>
    </dgm:pt>
    <dgm:pt modelId="{91EEB6FE-6AD0-4F91-BA69-9738B8F3BE63}">
      <dgm:prSet phldrT="[Text]" custT="1"/>
      <dgm:spPr/>
      <dgm:t>
        <a:bodyPr/>
        <a:lstStyle/>
        <a:p>
          <a:r>
            <a:rPr lang="sv-SE" sz="1000" dirty="0" err="1" smtClean="0"/>
            <a:t>Barnahus</a:t>
          </a:r>
          <a:endParaRPr lang="sv-SE" sz="1000" dirty="0"/>
        </a:p>
      </dgm:t>
    </dgm:pt>
    <dgm:pt modelId="{319B239C-6E96-4D94-88F8-7CE0D01230FF}" type="parTrans" cxnId="{392B19D1-B5A2-42CD-9525-C4A29D15CFEB}">
      <dgm:prSet/>
      <dgm:spPr/>
      <dgm:t>
        <a:bodyPr/>
        <a:lstStyle/>
        <a:p>
          <a:endParaRPr lang="sv-SE"/>
        </a:p>
      </dgm:t>
    </dgm:pt>
    <dgm:pt modelId="{CC472DE1-3573-4456-8272-AF6C7C9FF42C}" type="sibTrans" cxnId="{392B19D1-B5A2-42CD-9525-C4A29D15CFEB}">
      <dgm:prSet/>
      <dgm:spPr/>
      <dgm:t>
        <a:bodyPr/>
        <a:lstStyle/>
        <a:p>
          <a:endParaRPr lang="sv-SE"/>
        </a:p>
      </dgm:t>
    </dgm:pt>
    <dgm:pt modelId="{E105C12A-384E-476F-99E7-A4AF85461DD0}">
      <dgm:prSet phldrT="[Text]" custT="1"/>
      <dgm:spPr/>
      <dgm:t>
        <a:bodyPr/>
        <a:lstStyle/>
        <a:p>
          <a:r>
            <a:rPr lang="sv-SE" sz="1000" dirty="0" smtClean="0"/>
            <a:t>Region Dalarna</a:t>
          </a:r>
          <a:endParaRPr lang="sv-SE" sz="1000" dirty="0"/>
        </a:p>
      </dgm:t>
    </dgm:pt>
    <dgm:pt modelId="{C51A6FED-DB5B-4D5B-BA6A-125B8C83E93B}" type="parTrans" cxnId="{0BBFB426-774A-402A-A31D-0B23FE35B7AC}">
      <dgm:prSet/>
      <dgm:spPr/>
      <dgm:t>
        <a:bodyPr/>
        <a:lstStyle/>
        <a:p>
          <a:endParaRPr lang="sv-SE"/>
        </a:p>
      </dgm:t>
    </dgm:pt>
    <dgm:pt modelId="{437081AD-BA53-4C24-AACE-201500E400A1}" type="sibTrans" cxnId="{0BBFB426-774A-402A-A31D-0B23FE35B7AC}">
      <dgm:prSet/>
      <dgm:spPr/>
      <dgm:t>
        <a:bodyPr/>
        <a:lstStyle/>
        <a:p>
          <a:endParaRPr lang="sv-SE"/>
        </a:p>
      </dgm:t>
    </dgm:pt>
    <dgm:pt modelId="{25A02CE5-94B1-46E5-A488-1D0A7D644CF7}">
      <dgm:prSet phldrT="[Text]" custT="1"/>
      <dgm:spPr/>
      <dgm:t>
        <a:bodyPr/>
        <a:lstStyle/>
        <a:p>
          <a:r>
            <a:rPr lang="sv-SE" sz="1000" dirty="0" smtClean="0"/>
            <a:t>Länets 15 kommuner</a:t>
          </a:r>
          <a:endParaRPr lang="sv-SE" sz="1000" dirty="0"/>
        </a:p>
      </dgm:t>
    </dgm:pt>
    <dgm:pt modelId="{A0085AD3-DA4D-4E39-A633-AD1D67D243AA}" type="parTrans" cxnId="{2594FCA5-6725-4669-B914-A68987083D22}">
      <dgm:prSet/>
      <dgm:spPr/>
      <dgm:t>
        <a:bodyPr/>
        <a:lstStyle/>
        <a:p>
          <a:endParaRPr lang="sv-SE"/>
        </a:p>
      </dgm:t>
    </dgm:pt>
    <dgm:pt modelId="{78FFED42-EC03-4DC0-9042-3565BC94BA06}" type="sibTrans" cxnId="{2594FCA5-6725-4669-B914-A68987083D22}">
      <dgm:prSet/>
      <dgm:spPr/>
      <dgm:t>
        <a:bodyPr/>
        <a:lstStyle/>
        <a:p>
          <a:endParaRPr lang="sv-SE"/>
        </a:p>
      </dgm:t>
    </dgm:pt>
    <dgm:pt modelId="{B39432CE-D1E0-47DA-A94E-9FAD1158C400}">
      <dgm:prSet phldrT="[Text]" custT="1"/>
      <dgm:spPr/>
      <dgm:t>
        <a:bodyPr/>
        <a:lstStyle/>
        <a:p>
          <a:r>
            <a:rPr lang="sv-SE" sz="1000" dirty="0" smtClean="0"/>
            <a:t>Kommun-samverkan norra delen</a:t>
          </a:r>
          <a:endParaRPr lang="sv-SE" sz="1000" dirty="0"/>
        </a:p>
      </dgm:t>
    </dgm:pt>
    <dgm:pt modelId="{4245007B-B7F7-4CED-847B-13F2DB17F846}" type="parTrans" cxnId="{317307BC-3897-49D6-B4F9-033EC357395C}">
      <dgm:prSet/>
      <dgm:spPr/>
      <dgm:t>
        <a:bodyPr/>
        <a:lstStyle/>
        <a:p>
          <a:endParaRPr lang="sv-SE"/>
        </a:p>
      </dgm:t>
    </dgm:pt>
    <dgm:pt modelId="{1453E4E9-6438-40F6-AC22-B200BAC9CF65}" type="sibTrans" cxnId="{317307BC-3897-49D6-B4F9-033EC357395C}">
      <dgm:prSet/>
      <dgm:spPr/>
      <dgm:t>
        <a:bodyPr/>
        <a:lstStyle/>
        <a:p>
          <a:endParaRPr lang="sv-SE"/>
        </a:p>
      </dgm:t>
    </dgm:pt>
    <dgm:pt modelId="{1F4695B6-9620-43FD-A8DF-400968FAF94D}">
      <dgm:prSet phldrT="[Text]" custT="1"/>
      <dgm:spPr/>
      <dgm:t>
        <a:bodyPr/>
        <a:lstStyle/>
        <a:p>
          <a:r>
            <a:rPr lang="sv-SE" sz="1000" dirty="0" smtClean="0"/>
            <a:t>Nätverk MVK/VINR</a:t>
          </a:r>
          <a:endParaRPr lang="sv-SE" sz="1000" dirty="0"/>
        </a:p>
      </dgm:t>
    </dgm:pt>
    <dgm:pt modelId="{03E7322C-1945-444C-B79B-9AFEF02EE1F0}" type="parTrans" cxnId="{14E0AD9B-A63F-4E17-B49F-1216F68ADD8D}">
      <dgm:prSet/>
      <dgm:spPr/>
      <dgm:t>
        <a:bodyPr/>
        <a:lstStyle/>
        <a:p>
          <a:endParaRPr lang="sv-SE"/>
        </a:p>
      </dgm:t>
    </dgm:pt>
    <dgm:pt modelId="{C5576553-D039-423B-9182-6F76641925E8}" type="sibTrans" cxnId="{14E0AD9B-A63F-4E17-B49F-1216F68ADD8D}">
      <dgm:prSet/>
      <dgm:spPr/>
      <dgm:t>
        <a:bodyPr/>
        <a:lstStyle/>
        <a:p>
          <a:endParaRPr lang="sv-SE"/>
        </a:p>
      </dgm:t>
    </dgm:pt>
    <dgm:pt modelId="{F997E59C-81F6-4834-82F4-8E18219BB614}">
      <dgm:prSet phldrT="[Text]" custT="1"/>
      <dgm:spPr/>
      <dgm:t>
        <a:bodyPr/>
        <a:lstStyle/>
        <a:p>
          <a:r>
            <a:rPr lang="sv-SE" sz="1000" dirty="0" smtClean="0"/>
            <a:t>Civil samhälle (kvinnojourer, brottsofferjour </a:t>
          </a:r>
          <a:r>
            <a:rPr lang="sv-SE" sz="1000" dirty="0" err="1" smtClean="0"/>
            <a:t>mfl</a:t>
          </a:r>
          <a:r>
            <a:rPr lang="sv-SE" sz="1000" dirty="0" smtClean="0"/>
            <a:t>)</a:t>
          </a:r>
          <a:endParaRPr lang="sv-SE" sz="1000" dirty="0"/>
        </a:p>
      </dgm:t>
    </dgm:pt>
    <dgm:pt modelId="{19B5AD38-2DF8-40BE-8E6D-A2DADCF377ED}" type="parTrans" cxnId="{6AB8EAD7-E734-4D94-A442-BA77250364FD}">
      <dgm:prSet/>
      <dgm:spPr/>
      <dgm:t>
        <a:bodyPr/>
        <a:lstStyle/>
        <a:p>
          <a:endParaRPr lang="sv-SE"/>
        </a:p>
      </dgm:t>
    </dgm:pt>
    <dgm:pt modelId="{C8AD23F2-F7AD-4283-82CF-5B830FE200F3}" type="sibTrans" cxnId="{6AB8EAD7-E734-4D94-A442-BA77250364FD}">
      <dgm:prSet/>
      <dgm:spPr/>
      <dgm:t>
        <a:bodyPr/>
        <a:lstStyle/>
        <a:p>
          <a:endParaRPr lang="sv-SE"/>
        </a:p>
      </dgm:t>
    </dgm:pt>
    <dgm:pt modelId="{68D5F6A5-3CD3-4CD5-A2B1-E6D91945A4FF}">
      <dgm:prSet phldrT="[Text]" custT="1"/>
      <dgm:spPr/>
      <dgm:t>
        <a:bodyPr/>
        <a:lstStyle/>
        <a:p>
          <a:r>
            <a:rPr lang="sv-SE" sz="1000" dirty="0" smtClean="0"/>
            <a:t>Myndigheter på regionalnivå ( </a:t>
          </a:r>
          <a:r>
            <a:rPr lang="sv-SE" sz="1000" dirty="0" err="1" smtClean="0"/>
            <a:t>ex.polis</a:t>
          </a:r>
          <a:r>
            <a:rPr lang="sv-SE" sz="1000" dirty="0" smtClean="0"/>
            <a:t>, Åklagare, Kriminalvård, AF, FK, och MIV)</a:t>
          </a:r>
          <a:endParaRPr lang="sv-SE" sz="1000" dirty="0"/>
        </a:p>
      </dgm:t>
    </dgm:pt>
    <dgm:pt modelId="{FD6C231D-0C78-4403-AF0D-F8DF149B8F75}" type="parTrans" cxnId="{942A28E9-790A-4C62-91B7-18047CD6DF95}">
      <dgm:prSet/>
      <dgm:spPr/>
      <dgm:t>
        <a:bodyPr/>
        <a:lstStyle/>
        <a:p>
          <a:endParaRPr lang="sv-SE"/>
        </a:p>
      </dgm:t>
    </dgm:pt>
    <dgm:pt modelId="{6B82BCE2-5CF3-4E1F-B1FE-70E6CA5EBAEB}" type="sibTrans" cxnId="{942A28E9-790A-4C62-91B7-18047CD6DF95}">
      <dgm:prSet/>
      <dgm:spPr/>
      <dgm:t>
        <a:bodyPr/>
        <a:lstStyle/>
        <a:p>
          <a:endParaRPr lang="sv-SE"/>
        </a:p>
      </dgm:t>
    </dgm:pt>
    <dgm:pt modelId="{952B8460-85CE-423C-9ECB-B19E186F3ABD}">
      <dgm:prSet phldrT="[Text]" custT="1"/>
      <dgm:spPr/>
      <dgm:t>
        <a:bodyPr/>
        <a:lstStyle/>
        <a:p>
          <a:r>
            <a:rPr lang="sv-SE" sz="1000" dirty="0" smtClean="0"/>
            <a:t>Regionalt resurscentrum?</a:t>
          </a:r>
          <a:endParaRPr lang="sv-SE" sz="1000" dirty="0"/>
        </a:p>
      </dgm:t>
    </dgm:pt>
    <dgm:pt modelId="{8449B753-0F87-4A08-BBE2-EBDDFBAEB756}" type="parTrans" cxnId="{CC0EF162-5A97-4696-BACF-78219F20A0B2}">
      <dgm:prSet/>
      <dgm:spPr/>
      <dgm:t>
        <a:bodyPr/>
        <a:lstStyle/>
        <a:p>
          <a:endParaRPr lang="sv-SE"/>
        </a:p>
      </dgm:t>
    </dgm:pt>
    <dgm:pt modelId="{89AACAE5-8E01-477A-B68A-2AF454E18000}" type="sibTrans" cxnId="{CC0EF162-5A97-4696-BACF-78219F20A0B2}">
      <dgm:prSet/>
      <dgm:spPr/>
      <dgm:t>
        <a:bodyPr/>
        <a:lstStyle/>
        <a:p>
          <a:endParaRPr lang="sv-SE"/>
        </a:p>
      </dgm:t>
    </dgm:pt>
    <dgm:pt modelId="{C150121F-B24F-4261-9720-0C4697AFA54E}">
      <dgm:prSet phldrT="[Text]" custT="1"/>
      <dgm:spPr/>
      <dgm:t>
        <a:bodyPr/>
        <a:lstStyle/>
        <a:p>
          <a:r>
            <a:rPr lang="sv-SE" sz="1000" smtClean="0"/>
            <a:t>RSS Kvinnofrid</a:t>
          </a:r>
          <a:endParaRPr lang="sv-SE" sz="1000" dirty="0"/>
        </a:p>
      </dgm:t>
    </dgm:pt>
    <dgm:pt modelId="{5874D94B-25B2-4357-825F-69CDCEB4ACF5}" type="parTrans" cxnId="{9D237C22-6EEA-47C3-AEEE-3AEB9169F303}">
      <dgm:prSet/>
      <dgm:spPr/>
      <dgm:t>
        <a:bodyPr/>
        <a:lstStyle/>
        <a:p>
          <a:endParaRPr lang="sv-SE"/>
        </a:p>
      </dgm:t>
    </dgm:pt>
    <dgm:pt modelId="{D4188D28-BF3C-4D44-AEE0-4A94A8C3FD2A}" type="sibTrans" cxnId="{9D237C22-6EEA-47C3-AEEE-3AEB9169F303}">
      <dgm:prSet/>
      <dgm:spPr/>
      <dgm:t>
        <a:bodyPr/>
        <a:lstStyle/>
        <a:p>
          <a:endParaRPr lang="sv-SE"/>
        </a:p>
      </dgm:t>
    </dgm:pt>
    <dgm:pt modelId="{95495659-1A00-4747-9A71-50491F2C2557}">
      <dgm:prSet phldrT="[Text]" custScaleX="196262" custScaleY="146025"/>
      <dgm:spPr/>
      <dgm:t>
        <a:bodyPr/>
        <a:lstStyle/>
        <a:p>
          <a:endParaRPr lang="sv-SE"/>
        </a:p>
      </dgm:t>
    </dgm:pt>
    <dgm:pt modelId="{40B6BBDD-82C7-4955-8D58-394CBEF054EA}" type="parTrans" cxnId="{77DD1C07-023C-4D96-BCDE-D59F673A6F42}">
      <dgm:prSet/>
      <dgm:spPr/>
      <dgm:t>
        <a:bodyPr/>
        <a:lstStyle/>
        <a:p>
          <a:endParaRPr lang="sv-SE"/>
        </a:p>
      </dgm:t>
    </dgm:pt>
    <dgm:pt modelId="{D599E932-83EB-49EA-AAF6-5F8153098EE9}" type="sibTrans" cxnId="{77DD1C07-023C-4D96-BCDE-D59F673A6F42}">
      <dgm:prSet/>
      <dgm:spPr/>
      <dgm:t>
        <a:bodyPr/>
        <a:lstStyle/>
        <a:p>
          <a:endParaRPr lang="sv-SE"/>
        </a:p>
      </dgm:t>
    </dgm:pt>
    <dgm:pt modelId="{12E89014-04EE-48E6-95AB-4BB13582CCB3}">
      <dgm:prSet phldrT="[Text]" custScaleX="165672" custScaleY="146025"/>
      <dgm:spPr/>
      <dgm:t>
        <a:bodyPr/>
        <a:lstStyle/>
        <a:p>
          <a:endParaRPr lang="sv-SE"/>
        </a:p>
      </dgm:t>
    </dgm:pt>
    <dgm:pt modelId="{D21F6B0D-71D4-4EEC-960E-7B69FD165E82}" type="parTrans" cxnId="{02BD4576-AAB6-474A-959E-6605629A72DB}">
      <dgm:prSet/>
      <dgm:spPr/>
      <dgm:t>
        <a:bodyPr/>
        <a:lstStyle/>
        <a:p>
          <a:endParaRPr lang="sv-SE"/>
        </a:p>
      </dgm:t>
    </dgm:pt>
    <dgm:pt modelId="{71BF72F1-0C61-457E-9C0D-CCDE622803AE}" type="sibTrans" cxnId="{02BD4576-AAB6-474A-959E-6605629A72DB}">
      <dgm:prSet/>
      <dgm:spPr/>
      <dgm:t>
        <a:bodyPr/>
        <a:lstStyle/>
        <a:p>
          <a:endParaRPr lang="sv-SE"/>
        </a:p>
      </dgm:t>
    </dgm:pt>
    <dgm:pt modelId="{B89E9378-86DD-481C-8162-C8765FFB25CC}">
      <dgm:prSet/>
      <dgm:spPr/>
      <dgm:t>
        <a:bodyPr/>
        <a:lstStyle/>
        <a:p>
          <a:endParaRPr lang="sv-SE"/>
        </a:p>
      </dgm:t>
    </dgm:pt>
    <dgm:pt modelId="{E9BF1786-B69B-4A11-BB48-55EDD45F0510}" type="parTrans" cxnId="{AF17683E-497E-4736-AD1A-C58D132AEF22}">
      <dgm:prSet/>
      <dgm:spPr/>
      <dgm:t>
        <a:bodyPr/>
        <a:lstStyle/>
        <a:p>
          <a:endParaRPr lang="sv-SE"/>
        </a:p>
      </dgm:t>
    </dgm:pt>
    <dgm:pt modelId="{BC6953D0-3B53-4D51-A13A-64CEABD97DD4}" type="sibTrans" cxnId="{AF17683E-497E-4736-AD1A-C58D132AEF22}">
      <dgm:prSet/>
      <dgm:spPr/>
      <dgm:t>
        <a:bodyPr/>
        <a:lstStyle/>
        <a:p>
          <a:endParaRPr lang="sv-SE"/>
        </a:p>
      </dgm:t>
    </dgm:pt>
    <dgm:pt modelId="{BC72D93E-A168-4A66-B431-533FD1260C6E}">
      <dgm:prSet phldrT="[Text]" custScaleX="201513" custScaleY="159024" custLinFactNeighborX="6855" custLinFactNeighborY="-6248"/>
      <dgm:spPr/>
      <dgm:t>
        <a:bodyPr/>
        <a:lstStyle/>
        <a:p>
          <a:endParaRPr lang="sv-SE"/>
        </a:p>
      </dgm:t>
    </dgm:pt>
    <dgm:pt modelId="{1A929482-BD62-4B64-8197-BCD1FB866934}" type="parTrans" cxnId="{0FCA92CC-3848-4B74-A4C7-9B527D1E5CD7}">
      <dgm:prSet/>
      <dgm:spPr/>
      <dgm:t>
        <a:bodyPr/>
        <a:lstStyle/>
        <a:p>
          <a:endParaRPr lang="sv-SE"/>
        </a:p>
      </dgm:t>
    </dgm:pt>
    <dgm:pt modelId="{8DB2C79A-1CB6-4133-97F2-1807C671C5D2}" type="sibTrans" cxnId="{0FCA92CC-3848-4B74-A4C7-9B527D1E5CD7}">
      <dgm:prSet/>
      <dgm:spPr/>
      <dgm:t>
        <a:bodyPr/>
        <a:lstStyle/>
        <a:p>
          <a:endParaRPr lang="sv-SE"/>
        </a:p>
      </dgm:t>
    </dgm:pt>
    <dgm:pt modelId="{62A4EAF1-12C8-4295-8CA1-4A5E14B25FE1}" type="pres">
      <dgm:prSet presAssocID="{CA0234F8-B41D-4540-A780-8BB46A627D34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sv-SE"/>
        </a:p>
      </dgm:t>
    </dgm:pt>
    <dgm:pt modelId="{6B16AFA8-1796-42A6-87DC-29936208D320}" type="pres">
      <dgm:prSet presAssocID="{2E5C5890-FA70-49F4-ABC9-82DFA4B722CD}" presName="textCenter" presStyleLbl="node1" presStyleIdx="0" presStyleCnt="11" custScaleX="196262" custScaleY="146025" custLinFactNeighborX="38598" custLinFactNeighborY="-911"/>
      <dgm:spPr/>
      <dgm:t>
        <a:bodyPr/>
        <a:lstStyle/>
        <a:p>
          <a:endParaRPr lang="sv-SE"/>
        </a:p>
      </dgm:t>
    </dgm:pt>
    <dgm:pt modelId="{B6E5D281-9A34-45A9-9705-D2AD429DA38D}" type="pres">
      <dgm:prSet presAssocID="{2E5C5890-FA70-49F4-ABC9-82DFA4B722CD}" presName="cycle_1" presStyleCnt="0"/>
      <dgm:spPr/>
    </dgm:pt>
    <dgm:pt modelId="{1C3A43B0-E35C-4BE1-90BF-55A3616A828B}" type="pres">
      <dgm:prSet presAssocID="{867B3BCE-5C31-4354-967B-8BE75136BD25}" presName="childCenter1" presStyleLbl="node1" presStyleIdx="1" presStyleCnt="11" custScaleX="482908" custScaleY="234905" custLinFactNeighborX="-3598" custLinFactNeighborY="25001"/>
      <dgm:spPr/>
      <dgm:t>
        <a:bodyPr/>
        <a:lstStyle/>
        <a:p>
          <a:endParaRPr lang="sv-SE"/>
        </a:p>
      </dgm:t>
    </dgm:pt>
    <dgm:pt modelId="{B2561811-1EF8-4C91-BB5D-AB06F96A67D3}" type="pres">
      <dgm:prSet presAssocID="{03E7322C-1945-444C-B79B-9AFEF02EE1F0}" presName="Name141" presStyleLbl="parChTrans1D3" presStyleIdx="0" presStyleCnt="3"/>
      <dgm:spPr/>
      <dgm:t>
        <a:bodyPr/>
        <a:lstStyle/>
        <a:p>
          <a:endParaRPr lang="sv-SE"/>
        </a:p>
      </dgm:t>
    </dgm:pt>
    <dgm:pt modelId="{28C37C81-36E6-47CD-BF8F-461D46EFAC40}" type="pres">
      <dgm:prSet presAssocID="{1F4695B6-9620-43FD-A8DF-400968FAF94D}" presName="text1" presStyleLbl="node1" presStyleIdx="2" presStyleCnt="11" custScaleX="244933" custScaleY="146025" custRadScaleRad="91001" custRadScaleInc="-730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F81A990C-D9E8-4CB8-85CC-BA70FD5A8E97}" type="pres">
      <dgm:prSet presAssocID="{8449B753-0F87-4A08-BBE2-EBDDFBAEB756}" presName="Name141" presStyleLbl="parChTrans1D3" presStyleIdx="1" presStyleCnt="3"/>
      <dgm:spPr/>
      <dgm:t>
        <a:bodyPr/>
        <a:lstStyle/>
        <a:p>
          <a:endParaRPr lang="sv-SE"/>
        </a:p>
      </dgm:t>
    </dgm:pt>
    <dgm:pt modelId="{B76E08FB-7261-4B43-BB51-265C0ECBA0C2}" type="pres">
      <dgm:prSet presAssocID="{952B8460-85CE-423C-9ECB-B19E186F3ABD}" presName="text1" presStyleLbl="node1" presStyleIdx="3" presStyleCnt="11" custScaleX="326274" custScaleY="146025" custRadScaleRad="91273" custRadScaleInc="4057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33AA8115-6AB5-45D0-B598-4F63C5CA2D73}" type="pres">
      <dgm:prSet presAssocID="{EC16580C-785E-42C6-AD5C-8097FFFFACCE}" presName="Name144" presStyleLbl="parChTrans1D2" presStyleIdx="0" presStyleCnt="7"/>
      <dgm:spPr/>
      <dgm:t>
        <a:bodyPr/>
        <a:lstStyle/>
        <a:p>
          <a:endParaRPr lang="sv-SE"/>
        </a:p>
      </dgm:t>
    </dgm:pt>
    <dgm:pt modelId="{2DCEC654-3E18-45BE-B9D0-943EBF2046E9}" type="pres">
      <dgm:prSet presAssocID="{2E5C5890-FA70-49F4-ABC9-82DFA4B722CD}" presName="cycle_2" presStyleCnt="0"/>
      <dgm:spPr/>
    </dgm:pt>
    <dgm:pt modelId="{4CF3A092-AE2B-4A9C-A6D7-A10AEA4D997E}" type="pres">
      <dgm:prSet presAssocID="{91EEB6FE-6AD0-4F91-BA69-9738B8F3BE63}" presName="childCenter2" presStyleLbl="node1" presStyleIdx="4" presStyleCnt="11" custScaleX="165672" custScaleY="146025"/>
      <dgm:spPr/>
      <dgm:t>
        <a:bodyPr/>
        <a:lstStyle/>
        <a:p>
          <a:endParaRPr lang="sv-SE"/>
        </a:p>
      </dgm:t>
    </dgm:pt>
    <dgm:pt modelId="{6442DDF3-9C27-4AE0-A56C-88C56C991291}" type="pres">
      <dgm:prSet presAssocID="{319B239C-6E96-4D94-88F8-7CE0D01230FF}" presName="Name221" presStyleLbl="parChTrans1D2" presStyleIdx="1" presStyleCnt="7"/>
      <dgm:spPr/>
      <dgm:t>
        <a:bodyPr/>
        <a:lstStyle/>
        <a:p>
          <a:endParaRPr lang="sv-SE"/>
        </a:p>
      </dgm:t>
    </dgm:pt>
    <dgm:pt modelId="{28D372A7-7AFF-4FD2-A84D-3FA6D55A2B36}" type="pres">
      <dgm:prSet presAssocID="{2E5C5890-FA70-49F4-ABC9-82DFA4B722CD}" presName="cycle_3" presStyleCnt="0"/>
      <dgm:spPr/>
    </dgm:pt>
    <dgm:pt modelId="{600FD79F-20C2-4E95-8A16-80EAD2ED72F1}" type="pres">
      <dgm:prSet presAssocID="{E105C12A-384E-476F-99E7-A4AF85461DD0}" presName="childCenter3" presStyleLbl="node1" presStyleIdx="5" presStyleCnt="11" custScaleX="201513" custScaleY="159024" custLinFactNeighborX="6855" custLinFactNeighborY="-6248"/>
      <dgm:spPr/>
      <dgm:t>
        <a:bodyPr/>
        <a:lstStyle/>
        <a:p>
          <a:endParaRPr lang="sv-SE"/>
        </a:p>
      </dgm:t>
    </dgm:pt>
    <dgm:pt modelId="{43E189F0-BE87-49C8-B2C8-C668B10DB635}" type="pres">
      <dgm:prSet presAssocID="{C51A6FED-DB5B-4D5B-BA6A-125B8C83E93B}" presName="Name288" presStyleLbl="parChTrans1D2" presStyleIdx="2" presStyleCnt="7"/>
      <dgm:spPr/>
      <dgm:t>
        <a:bodyPr/>
        <a:lstStyle/>
        <a:p>
          <a:endParaRPr lang="sv-SE"/>
        </a:p>
      </dgm:t>
    </dgm:pt>
    <dgm:pt modelId="{D8A1E892-8FE7-483F-9B3A-4FA102EDBBAB}" type="pres">
      <dgm:prSet presAssocID="{2E5C5890-FA70-49F4-ABC9-82DFA4B722CD}" presName="cycle_4" presStyleCnt="0"/>
      <dgm:spPr/>
    </dgm:pt>
    <dgm:pt modelId="{476F2AD1-74B5-4B57-8039-725A3946EFF9}" type="pres">
      <dgm:prSet presAssocID="{C150121F-B24F-4261-9720-0C4697AFA54E}" presName="childCenter4" presStyleLbl="node1" presStyleIdx="6" presStyleCnt="11" custScaleX="165672" custScaleY="146025" custLinFactNeighborX="12753" custLinFactNeighborY="-3184"/>
      <dgm:spPr/>
      <dgm:t>
        <a:bodyPr/>
        <a:lstStyle/>
        <a:p>
          <a:endParaRPr lang="sv-SE"/>
        </a:p>
      </dgm:t>
    </dgm:pt>
    <dgm:pt modelId="{ABEA469B-C752-4E2B-9442-C83A38FEDC5A}" type="pres">
      <dgm:prSet presAssocID="{5874D94B-25B2-4357-825F-69CDCEB4ACF5}" presName="Name345" presStyleLbl="parChTrans1D2" presStyleIdx="3" presStyleCnt="7"/>
      <dgm:spPr/>
      <dgm:t>
        <a:bodyPr/>
        <a:lstStyle/>
        <a:p>
          <a:endParaRPr lang="sv-SE"/>
        </a:p>
      </dgm:t>
    </dgm:pt>
    <dgm:pt modelId="{FD234595-16FD-4CF4-A690-128BD72BBB63}" type="pres">
      <dgm:prSet presAssocID="{2E5C5890-FA70-49F4-ABC9-82DFA4B722CD}" presName="cycle_5" presStyleCnt="0"/>
      <dgm:spPr/>
    </dgm:pt>
    <dgm:pt modelId="{88F3640F-7792-4F9D-8691-6355EE00B63E}" type="pres">
      <dgm:prSet presAssocID="{25A02CE5-94B1-46E5-A488-1D0A7D644CF7}" presName="childCenter5" presStyleLbl="node1" presStyleIdx="7" presStyleCnt="11" custScaleX="165672" custScaleY="146025" custLinFactNeighborX="29243" custLinFactNeighborY="7311"/>
      <dgm:spPr/>
      <dgm:t>
        <a:bodyPr/>
        <a:lstStyle/>
        <a:p>
          <a:endParaRPr lang="sv-SE"/>
        </a:p>
      </dgm:t>
    </dgm:pt>
    <dgm:pt modelId="{30755F71-0728-4C66-9756-BF23074D2890}" type="pres">
      <dgm:prSet presAssocID="{4245007B-B7F7-4CED-847B-13F2DB17F846}" presName="Name389" presStyleLbl="parChTrans1D3" presStyleIdx="2" presStyleCnt="3"/>
      <dgm:spPr/>
      <dgm:t>
        <a:bodyPr/>
        <a:lstStyle/>
        <a:p>
          <a:endParaRPr lang="sv-SE"/>
        </a:p>
      </dgm:t>
    </dgm:pt>
    <dgm:pt modelId="{6DE8722C-3DF9-4244-9974-6548E650FF26}" type="pres">
      <dgm:prSet presAssocID="{B39432CE-D1E0-47DA-A94E-9FAD1158C400}" presName="text5" presStyleLbl="node1" presStyleIdx="8" presStyleCnt="11" custScaleX="128399" custScaleY="145537" custRadScaleRad="128259" custRadScaleInc="25241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01977402-6851-47E3-A5AD-D6F053EAA4EA}" type="pres">
      <dgm:prSet presAssocID="{A0085AD3-DA4D-4E39-A633-AD1D67D243AA}" presName="Name392" presStyleLbl="parChTrans1D2" presStyleIdx="4" presStyleCnt="7"/>
      <dgm:spPr/>
      <dgm:t>
        <a:bodyPr/>
        <a:lstStyle/>
        <a:p>
          <a:endParaRPr lang="sv-SE"/>
        </a:p>
      </dgm:t>
    </dgm:pt>
    <dgm:pt modelId="{F5060405-4CD3-406B-8556-B349278D71B9}" type="pres">
      <dgm:prSet presAssocID="{2E5C5890-FA70-49F4-ABC9-82DFA4B722CD}" presName="cycle_6" presStyleCnt="0"/>
      <dgm:spPr/>
    </dgm:pt>
    <dgm:pt modelId="{CF3221AA-36C5-4C9C-BA2B-62BB33BEA548}" type="pres">
      <dgm:prSet presAssocID="{F997E59C-81F6-4834-82F4-8E18219BB614}" presName="childCenter6" presStyleLbl="node1" presStyleIdx="9" presStyleCnt="11" custScaleX="176333" custScaleY="116440" custLinFactNeighborX="270" custLinFactNeighborY="-5853"/>
      <dgm:spPr/>
      <dgm:t>
        <a:bodyPr/>
        <a:lstStyle/>
        <a:p>
          <a:endParaRPr lang="sv-SE"/>
        </a:p>
      </dgm:t>
    </dgm:pt>
    <dgm:pt modelId="{709D8B5B-A439-42B0-AE39-B1313E5E35E4}" type="pres">
      <dgm:prSet presAssocID="{19B5AD38-2DF8-40BE-8E6D-A2DADCF377ED}" presName="Name429" presStyleLbl="parChTrans1D2" presStyleIdx="5" presStyleCnt="7"/>
      <dgm:spPr/>
      <dgm:t>
        <a:bodyPr/>
        <a:lstStyle/>
        <a:p>
          <a:endParaRPr lang="sv-SE"/>
        </a:p>
      </dgm:t>
    </dgm:pt>
    <dgm:pt modelId="{965826ED-A4BB-43A6-B757-7C7587F78A03}" type="pres">
      <dgm:prSet presAssocID="{2E5C5890-FA70-49F4-ABC9-82DFA4B722CD}" presName="cycle_7" presStyleCnt="0"/>
      <dgm:spPr/>
    </dgm:pt>
    <dgm:pt modelId="{0EA7D2EF-232E-498F-AF90-7A40EDD3FE35}" type="pres">
      <dgm:prSet presAssocID="{68D5F6A5-3CD3-4CD5-A2B1-E6D91945A4FF}" presName="childCenter7" presStyleLbl="node1" presStyleIdx="10" presStyleCnt="11" custScaleX="165672" custScaleY="146025"/>
      <dgm:spPr/>
      <dgm:t>
        <a:bodyPr/>
        <a:lstStyle/>
        <a:p>
          <a:endParaRPr lang="sv-SE"/>
        </a:p>
      </dgm:t>
    </dgm:pt>
    <dgm:pt modelId="{A9204364-8BDD-4AED-A183-F7D411433998}" type="pres">
      <dgm:prSet presAssocID="{FD6C231D-0C78-4403-AF0D-F8DF149B8F75}" presName="Name456" presStyleLbl="parChTrans1D2" presStyleIdx="6" presStyleCnt="7"/>
      <dgm:spPr/>
      <dgm:t>
        <a:bodyPr/>
        <a:lstStyle/>
        <a:p>
          <a:endParaRPr lang="sv-SE"/>
        </a:p>
      </dgm:t>
    </dgm:pt>
  </dgm:ptLst>
  <dgm:cxnLst>
    <dgm:cxn modelId="{666DD16A-4951-437D-8E32-335E1BE29E0A}" type="presOf" srcId="{CA0234F8-B41D-4540-A780-8BB46A627D34}" destId="{62A4EAF1-12C8-4295-8CA1-4A5E14B25FE1}" srcOrd="0" destOrd="0" presId="urn:microsoft.com/office/officeart/2008/layout/RadialCluster"/>
    <dgm:cxn modelId="{011E6B50-9CFB-4114-B57F-C4F38B6A4223}" type="presOf" srcId="{952B8460-85CE-423C-9ECB-B19E186F3ABD}" destId="{B76E08FB-7261-4B43-BB51-265C0ECBA0C2}" srcOrd="0" destOrd="0" presId="urn:microsoft.com/office/officeart/2008/layout/RadialCluster"/>
    <dgm:cxn modelId="{F9C9736A-22E8-4F6A-A9F7-DB81C32C15FD}" type="presOf" srcId="{1F4695B6-9620-43FD-A8DF-400968FAF94D}" destId="{28C37C81-36E6-47CD-BF8F-461D46EFAC40}" srcOrd="0" destOrd="0" presId="urn:microsoft.com/office/officeart/2008/layout/RadialCluster"/>
    <dgm:cxn modelId="{B1BFF165-85E6-4B49-806D-17AB9E6933BD}" type="presOf" srcId="{867B3BCE-5C31-4354-967B-8BE75136BD25}" destId="{1C3A43B0-E35C-4BE1-90BF-55A3616A828B}" srcOrd="0" destOrd="0" presId="urn:microsoft.com/office/officeart/2008/layout/RadialCluster"/>
    <dgm:cxn modelId="{D730FBF0-E1AE-493C-B88B-9DD1018E1E75}" type="presOf" srcId="{68D5F6A5-3CD3-4CD5-A2B1-E6D91945A4FF}" destId="{0EA7D2EF-232E-498F-AF90-7A40EDD3FE35}" srcOrd="0" destOrd="0" presId="urn:microsoft.com/office/officeart/2008/layout/RadialCluster"/>
    <dgm:cxn modelId="{4C001485-F492-44A2-B0DE-A365647B0D9E}" type="presOf" srcId="{4245007B-B7F7-4CED-847B-13F2DB17F846}" destId="{30755F71-0728-4C66-9756-BF23074D2890}" srcOrd="0" destOrd="0" presId="urn:microsoft.com/office/officeart/2008/layout/RadialCluster"/>
    <dgm:cxn modelId="{02BD4576-AAB6-474A-959E-6605629A72DB}" srcId="{CA0234F8-B41D-4540-A780-8BB46A627D34}" destId="{12E89014-04EE-48E6-95AB-4BB13582CCB3}" srcOrd="2" destOrd="0" parTransId="{D21F6B0D-71D4-4EEC-960E-7B69FD165E82}" sibTransId="{71BF72F1-0C61-457E-9C0D-CCDE622803AE}"/>
    <dgm:cxn modelId="{0FCA92CC-3848-4B74-A4C7-9B527D1E5CD7}" srcId="{CA0234F8-B41D-4540-A780-8BB46A627D34}" destId="{BC72D93E-A168-4A66-B431-533FD1260C6E}" srcOrd="4" destOrd="0" parTransId="{1A929482-BD62-4B64-8197-BCD1FB866934}" sibTransId="{8DB2C79A-1CB6-4133-97F2-1807C671C5D2}"/>
    <dgm:cxn modelId="{6AB8EAD7-E734-4D94-A442-BA77250364FD}" srcId="{2E5C5890-FA70-49F4-ABC9-82DFA4B722CD}" destId="{F997E59C-81F6-4834-82F4-8E18219BB614}" srcOrd="5" destOrd="0" parTransId="{19B5AD38-2DF8-40BE-8E6D-A2DADCF377ED}" sibTransId="{C8AD23F2-F7AD-4283-82CF-5B830FE200F3}"/>
    <dgm:cxn modelId="{FD3A781B-F668-43E5-AF31-1C748B24C337}" type="presOf" srcId="{19B5AD38-2DF8-40BE-8E6D-A2DADCF377ED}" destId="{709D8B5B-A439-42B0-AE39-B1313E5E35E4}" srcOrd="0" destOrd="0" presId="urn:microsoft.com/office/officeart/2008/layout/RadialCluster"/>
    <dgm:cxn modelId="{942A28E9-790A-4C62-91B7-18047CD6DF95}" srcId="{2E5C5890-FA70-49F4-ABC9-82DFA4B722CD}" destId="{68D5F6A5-3CD3-4CD5-A2B1-E6D91945A4FF}" srcOrd="6" destOrd="0" parTransId="{FD6C231D-0C78-4403-AF0D-F8DF149B8F75}" sibTransId="{6B82BCE2-5CF3-4E1F-B1FE-70E6CA5EBAEB}"/>
    <dgm:cxn modelId="{009C28A8-1258-4EBD-BD70-0093E63059CA}" type="presOf" srcId="{B39432CE-D1E0-47DA-A94E-9FAD1158C400}" destId="{6DE8722C-3DF9-4244-9974-6548E650FF26}" srcOrd="0" destOrd="0" presId="urn:microsoft.com/office/officeart/2008/layout/RadialCluster"/>
    <dgm:cxn modelId="{63421966-9389-495B-8952-3D9C6604BCA4}" type="presOf" srcId="{C51A6FED-DB5B-4D5B-BA6A-125B8C83E93B}" destId="{43E189F0-BE87-49C8-B2C8-C668B10DB635}" srcOrd="0" destOrd="0" presId="urn:microsoft.com/office/officeart/2008/layout/RadialCluster"/>
    <dgm:cxn modelId="{42C51A5A-2349-42EC-8D13-0D0168B3A6BE}" type="presOf" srcId="{319B239C-6E96-4D94-88F8-7CE0D01230FF}" destId="{6442DDF3-9C27-4AE0-A56C-88C56C991291}" srcOrd="0" destOrd="0" presId="urn:microsoft.com/office/officeart/2008/layout/RadialCluster"/>
    <dgm:cxn modelId="{B1008A09-40A5-4E0D-B7A3-E042E21B5BB3}" srcId="{CA0234F8-B41D-4540-A780-8BB46A627D34}" destId="{2E5C5890-FA70-49F4-ABC9-82DFA4B722CD}" srcOrd="0" destOrd="0" parTransId="{ED4E5A77-7C6C-4AFD-AB68-CE187DB81BC2}" sibTransId="{6FDFB353-4056-4AC6-A09D-E3202D570AA2}"/>
    <dgm:cxn modelId="{9D237C22-6EEA-47C3-AEEE-3AEB9169F303}" srcId="{2E5C5890-FA70-49F4-ABC9-82DFA4B722CD}" destId="{C150121F-B24F-4261-9720-0C4697AFA54E}" srcOrd="3" destOrd="0" parTransId="{5874D94B-25B2-4357-825F-69CDCEB4ACF5}" sibTransId="{D4188D28-BF3C-4D44-AEE0-4A94A8C3FD2A}"/>
    <dgm:cxn modelId="{F5280D73-E75E-47C1-90DC-29DE073ECF75}" type="presOf" srcId="{5874D94B-25B2-4357-825F-69CDCEB4ACF5}" destId="{ABEA469B-C752-4E2B-9442-C83A38FEDC5A}" srcOrd="0" destOrd="0" presId="urn:microsoft.com/office/officeart/2008/layout/RadialCluster"/>
    <dgm:cxn modelId="{2B084050-6CA4-4564-8A2F-A097F9BD50BB}" type="presOf" srcId="{91EEB6FE-6AD0-4F91-BA69-9738B8F3BE63}" destId="{4CF3A092-AE2B-4A9C-A6D7-A10AEA4D997E}" srcOrd="0" destOrd="0" presId="urn:microsoft.com/office/officeart/2008/layout/RadialCluster"/>
    <dgm:cxn modelId="{BCDFD2E4-B1AF-41B3-B750-833A3ACB6B06}" type="presOf" srcId="{EC16580C-785E-42C6-AD5C-8097FFFFACCE}" destId="{33AA8115-6AB5-45D0-B598-4F63C5CA2D73}" srcOrd="0" destOrd="0" presId="urn:microsoft.com/office/officeart/2008/layout/RadialCluster"/>
    <dgm:cxn modelId="{2594FCA5-6725-4669-B914-A68987083D22}" srcId="{2E5C5890-FA70-49F4-ABC9-82DFA4B722CD}" destId="{25A02CE5-94B1-46E5-A488-1D0A7D644CF7}" srcOrd="4" destOrd="0" parTransId="{A0085AD3-DA4D-4E39-A633-AD1D67D243AA}" sibTransId="{78FFED42-EC03-4DC0-9042-3565BC94BA06}"/>
    <dgm:cxn modelId="{392B19D1-B5A2-42CD-9525-C4A29D15CFEB}" srcId="{2E5C5890-FA70-49F4-ABC9-82DFA4B722CD}" destId="{91EEB6FE-6AD0-4F91-BA69-9738B8F3BE63}" srcOrd="1" destOrd="0" parTransId="{319B239C-6E96-4D94-88F8-7CE0D01230FF}" sibTransId="{CC472DE1-3573-4456-8272-AF6C7C9FF42C}"/>
    <dgm:cxn modelId="{BCF4679D-82E7-41A3-87F7-F4373658AC47}" type="presOf" srcId="{25A02CE5-94B1-46E5-A488-1D0A7D644CF7}" destId="{88F3640F-7792-4F9D-8691-6355EE00B63E}" srcOrd="0" destOrd="0" presId="urn:microsoft.com/office/officeart/2008/layout/RadialCluster"/>
    <dgm:cxn modelId="{C01E08FE-595D-4188-ABB2-31BE636BFF4F}" type="presOf" srcId="{FD6C231D-0C78-4403-AF0D-F8DF149B8F75}" destId="{A9204364-8BDD-4AED-A183-F7D411433998}" srcOrd="0" destOrd="0" presId="urn:microsoft.com/office/officeart/2008/layout/RadialCluster"/>
    <dgm:cxn modelId="{CC0EF162-5A97-4696-BACF-78219F20A0B2}" srcId="{867B3BCE-5C31-4354-967B-8BE75136BD25}" destId="{952B8460-85CE-423C-9ECB-B19E186F3ABD}" srcOrd="1" destOrd="0" parTransId="{8449B753-0F87-4A08-BBE2-EBDDFBAEB756}" sibTransId="{89AACAE5-8E01-477A-B68A-2AF454E18000}"/>
    <dgm:cxn modelId="{CB8B6D85-BB7D-464F-8E22-FB9D0B4944B2}" type="presOf" srcId="{E105C12A-384E-476F-99E7-A4AF85461DD0}" destId="{600FD79F-20C2-4E95-8A16-80EAD2ED72F1}" srcOrd="0" destOrd="0" presId="urn:microsoft.com/office/officeart/2008/layout/RadialCluster"/>
    <dgm:cxn modelId="{0BBFB426-774A-402A-A31D-0B23FE35B7AC}" srcId="{2E5C5890-FA70-49F4-ABC9-82DFA4B722CD}" destId="{E105C12A-384E-476F-99E7-A4AF85461DD0}" srcOrd="2" destOrd="0" parTransId="{C51A6FED-DB5B-4D5B-BA6A-125B8C83E93B}" sibTransId="{437081AD-BA53-4C24-AACE-201500E400A1}"/>
    <dgm:cxn modelId="{77DD1C07-023C-4D96-BCDE-D59F673A6F42}" srcId="{CA0234F8-B41D-4540-A780-8BB46A627D34}" destId="{95495659-1A00-4747-9A71-50491F2C2557}" srcOrd="1" destOrd="0" parTransId="{40B6BBDD-82C7-4955-8D58-394CBEF054EA}" sibTransId="{D599E932-83EB-49EA-AAF6-5F8153098EE9}"/>
    <dgm:cxn modelId="{A5960993-916C-4CFF-BC40-E562F4245E8D}" type="presOf" srcId="{F997E59C-81F6-4834-82F4-8E18219BB614}" destId="{CF3221AA-36C5-4C9C-BA2B-62BB33BEA548}" srcOrd="0" destOrd="0" presId="urn:microsoft.com/office/officeart/2008/layout/RadialCluster"/>
    <dgm:cxn modelId="{490E4691-AB22-4350-9F79-1F4AF03FA948}" type="presOf" srcId="{A0085AD3-DA4D-4E39-A633-AD1D67D243AA}" destId="{01977402-6851-47E3-A5AD-D6F053EAA4EA}" srcOrd="0" destOrd="0" presId="urn:microsoft.com/office/officeart/2008/layout/RadialCluster"/>
    <dgm:cxn modelId="{21AE6EC3-FA35-4AE2-AAEF-713985D305EF}" srcId="{2E5C5890-FA70-49F4-ABC9-82DFA4B722CD}" destId="{867B3BCE-5C31-4354-967B-8BE75136BD25}" srcOrd="0" destOrd="0" parTransId="{EC16580C-785E-42C6-AD5C-8097FFFFACCE}" sibTransId="{04A0CD7E-39BA-4CAC-8170-54DEF79273EB}"/>
    <dgm:cxn modelId="{773BF99A-7DDB-4B1D-8C15-FFA08D50CBB6}" type="presOf" srcId="{03E7322C-1945-444C-B79B-9AFEF02EE1F0}" destId="{B2561811-1EF8-4C91-BB5D-AB06F96A67D3}" srcOrd="0" destOrd="0" presId="urn:microsoft.com/office/officeart/2008/layout/RadialCluster"/>
    <dgm:cxn modelId="{39C16F36-BFE0-45C0-A21D-17B1F9AEDD94}" type="presOf" srcId="{C150121F-B24F-4261-9720-0C4697AFA54E}" destId="{476F2AD1-74B5-4B57-8039-725A3946EFF9}" srcOrd="0" destOrd="0" presId="urn:microsoft.com/office/officeart/2008/layout/RadialCluster"/>
    <dgm:cxn modelId="{14E0AD9B-A63F-4E17-B49F-1216F68ADD8D}" srcId="{867B3BCE-5C31-4354-967B-8BE75136BD25}" destId="{1F4695B6-9620-43FD-A8DF-400968FAF94D}" srcOrd="0" destOrd="0" parTransId="{03E7322C-1945-444C-B79B-9AFEF02EE1F0}" sibTransId="{C5576553-D039-423B-9182-6F76641925E8}"/>
    <dgm:cxn modelId="{317307BC-3897-49D6-B4F9-033EC357395C}" srcId="{25A02CE5-94B1-46E5-A488-1D0A7D644CF7}" destId="{B39432CE-D1E0-47DA-A94E-9FAD1158C400}" srcOrd="0" destOrd="0" parTransId="{4245007B-B7F7-4CED-847B-13F2DB17F846}" sibTransId="{1453E4E9-6438-40F6-AC22-B200BAC9CF65}"/>
    <dgm:cxn modelId="{5CF781D9-BFDE-44BC-9BEE-E255667EEB45}" type="presOf" srcId="{2E5C5890-FA70-49F4-ABC9-82DFA4B722CD}" destId="{6B16AFA8-1796-42A6-87DC-29936208D320}" srcOrd="0" destOrd="0" presId="urn:microsoft.com/office/officeart/2008/layout/RadialCluster"/>
    <dgm:cxn modelId="{AF17683E-497E-4736-AD1A-C58D132AEF22}" srcId="{CA0234F8-B41D-4540-A780-8BB46A627D34}" destId="{B89E9378-86DD-481C-8162-C8765FFB25CC}" srcOrd="3" destOrd="0" parTransId="{E9BF1786-B69B-4A11-BB48-55EDD45F0510}" sibTransId="{BC6953D0-3B53-4D51-A13A-64CEABD97DD4}"/>
    <dgm:cxn modelId="{BBA6EC50-E811-4451-A607-733740736EF0}" type="presOf" srcId="{8449B753-0F87-4A08-BBE2-EBDDFBAEB756}" destId="{F81A990C-D9E8-4CB8-85CC-BA70FD5A8E97}" srcOrd="0" destOrd="0" presId="urn:microsoft.com/office/officeart/2008/layout/RadialCluster"/>
    <dgm:cxn modelId="{C8EB9280-50EF-4E28-A6CD-F2EF02EF0838}" type="presParOf" srcId="{62A4EAF1-12C8-4295-8CA1-4A5E14B25FE1}" destId="{6B16AFA8-1796-42A6-87DC-29936208D320}" srcOrd="0" destOrd="0" presId="urn:microsoft.com/office/officeart/2008/layout/RadialCluster"/>
    <dgm:cxn modelId="{56CF7283-C853-43E6-9685-95B5959A9A89}" type="presParOf" srcId="{62A4EAF1-12C8-4295-8CA1-4A5E14B25FE1}" destId="{B6E5D281-9A34-45A9-9705-D2AD429DA38D}" srcOrd="1" destOrd="0" presId="urn:microsoft.com/office/officeart/2008/layout/RadialCluster"/>
    <dgm:cxn modelId="{D7DAE9AC-9112-42EB-9409-881711BBC2C7}" type="presParOf" srcId="{B6E5D281-9A34-45A9-9705-D2AD429DA38D}" destId="{1C3A43B0-E35C-4BE1-90BF-55A3616A828B}" srcOrd="0" destOrd="0" presId="urn:microsoft.com/office/officeart/2008/layout/RadialCluster"/>
    <dgm:cxn modelId="{B55D051C-A7D5-441C-879E-C707DC856E9F}" type="presParOf" srcId="{B6E5D281-9A34-45A9-9705-D2AD429DA38D}" destId="{B2561811-1EF8-4C91-BB5D-AB06F96A67D3}" srcOrd="1" destOrd="0" presId="urn:microsoft.com/office/officeart/2008/layout/RadialCluster"/>
    <dgm:cxn modelId="{A5451003-8D1E-47FC-807C-6C45B0728CC6}" type="presParOf" srcId="{B6E5D281-9A34-45A9-9705-D2AD429DA38D}" destId="{28C37C81-36E6-47CD-BF8F-461D46EFAC40}" srcOrd="2" destOrd="0" presId="urn:microsoft.com/office/officeart/2008/layout/RadialCluster"/>
    <dgm:cxn modelId="{70CF82C0-9A53-4C74-A9F9-C8BFD4041CF1}" type="presParOf" srcId="{B6E5D281-9A34-45A9-9705-D2AD429DA38D}" destId="{F81A990C-D9E8-4CB8-85CC-BA70FD5A8E97}" srcOrd="3" destOrd="0" presId="urn:microsoft.com/office/officeart/2008/layout/RadialCluster"/>
    <dgm:cxn modelId="{C2437C63-A691-4513-A5A6-0076AC24FDAF}" type="presParOf" srcId="{B6E5D281-9A34-45A9-9705-D2AD429DA38D}" destId="{B76E08FB-7261-4B43-BB51-265C0ECBA0C2}" srcOrd="4" destOrd="0" presId="urn:microsoft.com/office/officeart/2008/layout/RadialCluster"/>
    <dgm:cxn modelId="{280D5D80-1E9F-448A-AF49-961EDD1C7198}" type="presParOf" srcId="{62A4EAF1-12C8-4295-8CA1-4A5E14B25FE1}" destId="{33AA8115-6AB5-45D0-B598-4F63C5CA2D73}" srcOrd="2" destOrd="0" presId="urn:microsoft.com/office/officeart/2008/layout/RadialCluster"/>
    <dgm:cxn modelId="{87E168C9-121A-4B18-9B35-D9B2E177A82B}" type="presParOf" srcId="{62A4EAF1-12C8-4295-8CA1-4A5E14B25FE1}" destId="{2DCEC654-3E18-45BE-B9D0-943EBF2046E9}" srcOrd="3" destOrd="0" presId="urn:microsoft.com/office/officeart/2008/layout/RadialCluster"/>
    <dgm:cxn modelId="{EC302E3C-E81C-4598-8985-91919C0A246C}" type="presParOf" srcId="{2DCEC654-3E18-45BE-B9D0-943EBF2046E9}" destId="{4CF3A092-AE2B-4A9C-A6D7-A10AEA4D997E}" srcOrd="0" destOrd="0" presId="urn:microsoft.com/office/officeart/2008/layout/RadialCluster"/>
    <dgm:cxn modelId="{8F181318-64BC-477B-B435-7E77B7913787}" type="presParOf" srcId="{62A4EAF1-12C8-4295-8CA1-4A5E14B25FE1}" destId="{6442DDF3-9C27-4AE0-A56C-88C56C991291}" srcOrd="4" destOrd="0" presId="urn:microsoft.com/office/officeart/2008/layout/RadialCluster"/>
    <dgm:cxn modelId="{5C263DAC-E908-4FFD-8A01-EDDEC80E23B1}" type="presParOf" srcId="{62A4EAF1-12C8-4295-8CA1-4A5E14B25FE1}" destId="{28D372A7-7AFF-4FD2-A84D-3FA6D55A2B36}" srcOrd="5" destOrd="0" presId="urn:microsoft.com/office/officeart/2008/layout/RadialCluster"/>
    <dgm:cxn modelId="{CFB859F1-4ED0-468C-9780-7F0C2D7A1104}" type="presParOf" srcId="{28D372A7-7AFF-4FD2-A84D-3FA6D55A2B36}" destId="{600FD79F-20C2-4E95-8A16-80EAD2ED72F1}" srcOrd="0" destOrd="0" presId="urn:microsoft.com/office/officeart/2008/layout/RadialCluster"/>
    <dgm:cxn modelId="{FC722910-6368-44A9-B1EF-3CEBDA62FE63}" type="presParOf" srcId="{62A4EAF1-12C8-4295-8CA1-4A5E14B25FE1}" destId="{43E189F0-BE87-49C8-B2C8-C668B10DB635}" srcOrd="6" destOrd="0" presId="urn:microsoft.com/office/officeart/2008/layout/RadialCluster"/>
    <dgm:cxn modelId="{262E8205-0D30-4738-965E-E488B0FDF328}" type="presParOf" srcId="{62A4EAF1-12C8-4295-8CA1-4A5E14B25FE1}" destId="{D8A1E892-8FE7-483F-9B3A-4FA102EDBBAB}" srcOrd="7" destOrd="0" presId="urn:microsoft.com/office/officeart/2008/layout/RadialCluster"/>
    <dgm:cxn modelId="{C2AB693C-9713-4C80-B726-13FA75D7C659}" type="presParOf" srcId="{D8A1E892-8FE7-483F-9B3A-4FA102EDBBAB}" destId="{476F2AD1-74B5-4B57-8039-725A3946EFF9}" srcOrd="0" destOrd="0" presId="urn:microsoft.com/office/officeart/2008/layout/RadialCluster"/>
    <dgm:cxn modelId="{9AC8BFA8-F67B-4291-9F7E-BA5440424545}" type="presParOf" srcId="{62A4EAF1-12C8-4295-8CA1-4A5E14B25FE1}" destId="{ABEA469B-C752-4E2B-9442-C83A38FEDC5A}" srcOrd="8" destOrd="0" presId="urn:microsoft.com/office/officeart/2008/layout/RadialCluster"/>
    <dgm:cxn modelId="{5935088A-74CA-452C-A9A4-75D35F16D33F}" type="presParOf" srcId="{62A4EAF1-12C8-4295-8CA1-4A5E14B25FE1}" destId="{FD234595-16FD-4CF4-A690-128BD72BBB63}" srcOrd="9" destOrd="0" presId="urn:microsoft.com/office/officeart/2008/layout/RadialCluster"/>
    <dgm:cxn modelId="{D699FEDA-0013-4671-A6A3-7B7EAB0F422A}" type="presParOf" srcId="{FD234595-16FD-4CF4-A690-128BD72BBB63}" destId="{88F3640F-7792-4F9D-8691-6355EE00B63E}" srcOrd="0" destOrd="0" presId="urn:microsoft.com/office/officeart/2008/layout/RadialCluster"/>
    <dgm:cxn modelId="{0557D679-7BAC-425E-94C2-06252394B6F8}" type="presParOf" srcId="{FD234595-16FD-4CF4-A690-128BD72BBB63}" destId="{30755F71-0728-4C66-9756-BF23074D2890}" srcOrd="1" destOrd="0" presId="urn:microsoft.com/office/officeart/2008/layout/RadialCluster"/>
    <dgm:cxn modelId="{B7BCA00D-F0DE-46CF-8E7A-7A711773ADCA}" type="presParOf" srcId="{FD234595-16FD-4CF4-A690-128BD72BBB63}" destId="{6DE8722C-3DF9-4244-9974-6548E650FF26}" srcOrd="2" destOrd="0" presId="urn:microsoft.com/office/officeart/2008/layout/RadialCluster"/>
    <dgm:cxn modelId="{D03B6E65-9020-4AB8-9B78-1547AB4C0984}" type="presParOf" srcId="{62A4EAF1-12C8-4295-8CA1-4A5E14B25FE1}" destId="{01977402-6851-47E3-A5AD-D6F053EAA4EA}" srcOrd="10" destOrd="0" presId="urn:microsoft.com/office/officeart/2008/layout/RadialCluster"/>
    <dgm:cxn modelId="{174FB1E4-94B1-45D7-884C-CECBFE829039}" type="presParOf" srcId="{62A4EAF1-12C8-4295-8CA1-4A5E14B25FE1}" destId="{F5060405-4CD3-406B-8556-B349278D71B9}" srcOrd="11" destOrd="0" presId="urn:microsoft.com/office/officeart/2008/layout/RadialCluster"/>
    <dgm:cxn modelId="{10B3CBA8-CBFD-4EFB-B68A-63B8A5EC662C}" type="presParOf" srcId="{F5060405-4CD3-406B-8556-B349278D71B9}" destId="{CF3221AA-36C5-4C9C-BA2B-62BB33BEA548}" srcOrd="0" destOrd="0" presId="urn:microsoft.com/office/officeart/2008/layout/RadialCluster"/>
    <dgm:cxn modelId="{F30B305F-E51B-4D0C-BF20-399B0A05479E}" type="presParOf" srcId="{62A4EAF1-12C8-4295-8CA1-4A5E14B25FE1}" destId="{709D8B5B-A439-42B0-AE39-B1313E5E35E4}" srcOrd="12" destOrd="0" presId="urn:microsoft.com/office/officeart/2008/layout/RadialCluster"/>
    <dgm:cxn modelId="{93FFC2FA-7413-4A62-98B6-48CC3E3E1990}" type="presParOf" srcId="{62A4EAF1-12C8-4295-8CA1-4A5E14B25FE1}" destId="{965826ED-A4BB-43A6-B757-7C7587F78A03}" srcOrd="13" destOrd="0" presId="urn:microsoft.com/office/officeart/2008/layout/RadialCluster"/>
    <dgm:cxn modelId="{53714612-A17C-4201-808B-93DC371A5A18}" type="presParOf" srcId="{965826ED-A4BB-43A6-B757-7C7587F78A03}" destId="{0EA7D2EF-232E-498F-AF90-7A40EDD3FE35}" srcOrd="0" destOrd="0" presId="urn:microsoft.com/office/officeart/2008/layout/RadialCluster"/>
    <dgm:cxn modelId="{DEDD1934-A1A2-4171-9026-5C55EEA8D339}" type="presParOf" srcId="{62A4EAF1-12C8-4295-8CA1-4A5E14B25FE1}" destId="{A9204364-8BDD-4AED-A183-F7D411433998}" srcOrd="14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204364-8BDD-4AED-A183-F7D411433998}">
      <dsp:nvSpPr>
        <dsp:cNvPr id="0" name=""/>
        <dsp:cNvSpPr/>
      </dsp:nvSpPr>
      <dsp:spPr>
        <a:xfrm rot="12860704">
          <a:off x="4955793" y="2488547"/>
          <a:ext cx="95198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51987" y="0"/>
              </a:lnTo>
            </a:path>
          </a:pathLst>
        </a:cu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9D8B5B-A439-42B0-AE39-B1313E5E35E4}">
      <dsp:nvSpPr>
        <dsp:cNvPr id="0" name=""/>
        <dsp:cNvSpPr/>
      </dsp:nvSpPr>
      <dsp:spPr>
        <a:xfrm rot="10632227">
          <a:off x="4672567" y="3609628"/>
          <a:ext cx="115291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52912" y="0"/>
              </a:lnTo>
            </a:path>
          </a:pathLst>
        </a:cu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977402-6851-47E3-A5AD-D6F053EAA4EA}">
      <dsp:nvSpPr>
        <dsp:cNvPr id="0" name=""/>
        <dsp:cNvSpPr/>
      </dsp:nvSpPr>
      <dsp:spPr>
        <a:xfrm rot="6649233">
          <a:off x="6194053" y="4666461"/>
          <a:ext cx="64653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46532" y="0"/>
              </a:lnTo>
            </a:path>
          </a:pathLst>
        </a:cu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EA469B-C752-4E2B-9442-C83A38FEDC5A}">
      <dsp:nvSpPr>
        <dsp:cNvPr id="0" name=""/>
        <dsp:cNvSpPr/>
      </dsp:nvSpPr>
      <dsp:spPr>
        <a:xfrm rot="3143547">
          <a:off x="7417974" y="4726525"/>
          <a:ext cx="91445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14458" y="0"/>
              </a:lnTo>
            </a:path>
          </a:pathLst>
        </a:cu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E189F0-BE87-49C8-B2C8-C668B10DB635}">
      <dsp:nvSpPr>
        <dsp:cNvPr id="0" name=""/>
        <dsp:cNvSpPr/>
      </dsp:nvSpPr>
      <dsp:spPr>
        <a:xfrm rot="153981">
          <a:off x="8076493" y="3592296"/>
          <a:ext cx="68415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84152" y="0"/>
              </a:lnTo>
            </a:path>
          </a:pathLst>
        </a:cu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42DDF3-9C27-4AE0-A56C-88C56C991291}">
      <dsp:nvSpPr>
        <dsp:cNvPr id="0" name=""/>
        <dsp:cNvSpPr/>
      </dsp:nvSpPr>
      <dsp:spPr>
        <a:xfrm rot="18820666">
          <a:off x="7677536" y="2517440"/>
          <a:ext cx="47363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73636" y="0"/>
              </a:lnTo>
            </a:path>
          </a:pathLst>
        </a:cu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AA8115-6AB5-45D0-B598-4F63C5CA2D73}">
      <dsp:nvSpPr>
        <dsp:cNvPr id="0" name=""/>
        <dsp:cNvSpPr/>
      </dsp:nvSpPr>
      <dsp:spPr>
        <a:xfrm rot="15176869">
          <a:off x="6252570" y="2362503"/>
          <a:ext cx="68242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82424" y="0"/>
              </a:lnTo>
            </a:path>
          </a:pathLst>
        </a:custGeom>
        <a:noFill/>
        <a:ln w="127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16AFA8-1796-42A6-87DC-29936208D320}">
      <dsp:nvSpPr>
        <dsp:cNvPr id="0" name=""/>
        <dsp:cNvSpPr/>
      </dsp:nvSpPr>
      <dsp:spPr>
        <a:xfrm>
          <a:off x="5824793" y="2688715"/>
          <a:ext cx="2252042" cy="1675589"/>
        </a:xfrm>
        <a:prstGeom prst="round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3200" kern="1200" dirty="0" smtClean="0"/>
            <a:t>Kvinnofrid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3200" kern="1200" dirty="0" smtClean="0"/>
            <a:t>i Dalarna</a:t>
          </a:r>
          <a:endParaRPr lang="sv-SE" sz="3200" kern="1200" dirty="0"/>
        </a:p>
      </dsp:txBody>
      <dsp:txXfrm>
        <a:off x="5906589" y="2770511"/>
        <a:ext cx="2088450" cy="1511997"/>
      </dsp:txXfrm>
    </dsp:sp>
    <dsp:sp modelId="{1C3A43B0-E35C-4BE1-90BF-55A3616A828B}">
      <dsp:nvSpPr>
        <dsp:cNvPr id="0" name=""/>
        <dsp:cNvSpPr/>
      </dsp:nvSpPr>
      <dsp:spPr>
        <a:xfrm>
          <a:off x="5456253" y="1158004"/>
          <a:ext cx="1805547" cy="878287"/>
        </a:xfrm>
        <a:prstGeom prst="roundRect">
          <a:avLst/>
        </a:prstGeom>
        <a:solidFill>
          <a:schemeClr val="accent2">
            <a:shade val="80000"/>
            <a:hueOff val="-27893"/>
            <a:satOff val="-2939"/>
            <a:lumOff val="31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Länsstyrelsen Dalarna</a:t>
          </a:r>
          <a:endParaRPr lang="sv-SE" sz="1000" kern="1200" dirty="0"/>
        </a:p>
      </dsp:txBody>
      <dsp:txXfrm>
        <a:off x="5499127" y="1200878"/>
        <a:ext cx="1719799" cy="792539"/>
      </dsp:txXfrm>
    </dsp:sp>
    <dsp:sp modelId="{B2561811-1EF8-4C91-BB5D-AB06F96A67D3}">
      <dsp:nvSpPr>
        <dsp:cNvPr id="0" name=""/>
        <dsp:cNvSpPr/>
      </dsp:nvSpPr>
      <dsp:spPr>
        <a:xfrm rot="14338408">
          <a:off x="5770606" y="974634"/>
          <a:ext cx="42796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27969" y="0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C37C81-36E6-47CD-BF8F-461D46EFAC40}">
      <dsp:nvSpPr>
        <dsp:cNvPr id="0" name=""/>
        <dsp:cNvSpPr/>
      </dsp:nvSpPr>
      <dsp:spPr>
        <a:xfrm>
          <a:off x="5252206" y="245291"/>
          <a:ext cx="915781" cy="545973"/>
        </a:xfrm>
        <a:prstGeom prst="roundRect">
          <a:avLst/>
        </a:prstGeom>
        <a:solidFill>
          <a:schemeClr val="accent2">
            <a:shade val="80000"/>
            <a:hueOff val="-55787"/>
            <a:satOff val="-5878"/>
            <a:lumOff val="63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Nätverk MVK/VINR</a:t>
          </a:r>
          <a:endParaRPr lang="sv-SE" sz="1000" kern="1200" dirty="0"/>
        </a:p>
      </dsp:txBody>
      <dsp:txXfrm>
        <a:off x="5278858" y="271943"/>
        <a:ext cx="862477" cy="492669"/>
      </dsp:txXfrm>
    </dsp:sp>
    <dsp:sp modelId="{F81A990C-D9E8-4CB8-85CC-BA70FD5A8E97}">
      <dsp:nvSpPr>
        <dsp:cNvPr id="0" name=""/>
        <dsp:cNvSpPr/>
      </dsp:nvSpPr>
      <dsp:spPr>
        <a:xfrm rot="18268039">
          <a:off x="6553962" y="955698"/>
          <a:ext cx="49076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90766" y="0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6E08FB-7261-4B43-BB51-265C0ECBA0C2}">
      <dsp:nvSpPr>
        <dsp:cNvPr id="0" name=""/>
        <dsp:cNvSpPr/>
      </dsp:nvSpPr>
      <dsp:spPr>
        <a:xfrm>
          <a:off x="6515652" y="207418"/>
          <a:ext cx="1219907" cy="545973"/>
        </a:xfrm>
        <a:prstGeom prst="roundRect">
          <a:avLst/>
        </a:prstGeom>
        <a:solidFill>
          <a:schemeClr val="accent2">
            <a:shade val="80000"/>
            <a:hueOff val="-83680"/>
            <a:satOff val="-8818"/>
            <a:lumOff val="94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Regionalt resurscentrum?</a:t>
          </a:r>
          <a:endParaRPr lang="sv-SE" sz="1000" kern="1200" dirty="0"/>
        </a:p>
      </dsp:txBody>
      <dsp:txXfrm>
        <a:off x="6542304" y="234070"/>
        <a:ext cx="1166603" cy="492669"/>
      </dsp:txXfrm>
    </dsp:sp>
    <dsp:sp modelId="{4CF3A092-AE2B-4A9C-A6D7-A10AEA4D997E}">
      <dsp:nvSpPr>
        <dsp:cNvPr id="0" name=""/>
        <dsp:cNvSpPr/>
      </dsp:nvSpPr>
      <dsp:spPr>
        <a:xfrm>
          <a:off x="7977050" y="1223520"/>
          <a:ext cx="1273691" cy="1122644"/>
        </a:xfrm>
        <a:prstGeom prst="roundRect">
          <a:avLst/>
        </a:prstGeom>
        <a:solidFill>
          <a:schemeClr val="accent2">
            <a:shade val="80000"/>
            <a:hueOff val="-111574"/>
            <a:satOff val="-11757"/>
            <a:lumOff val="126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err="1" smtClean="0"/>
            <a:t>Barnahus</a:t>
          </a:r>
          <a:endParaRPr lang="sv-SE" sz="1000" kern="1200" dirty="0"/>
        </a:p>
      </dsp:txBody>
      <dsp:txXfrm>
        <a:off x="8031853" y="1278323"/>
        <a:ext cx="1164085" cy="1013038"/>
      </dsp:txXfrm>
    </dsp:sp>
    <dsp:sp modelId="{600FD79F-20C2-4E95-8A16-80EAD2ED72F1}">
      <dsp:nvSpPr>
        <dsp:cNvPr id="0" name=""/>
        <dsp:cNvSpPr/>
      </dsp:nvSpPr>
      <dsp:spPr>
        <a:xfrm>
          <a:off x="8760302" y="3031042"/>
          <a:ext cx="1549238" cy="1222581"/>
        </a:xfrm>
        <a:prstGeom prst="roundRect">
          <a:avLst/>
        </a:prstGeom>
        <a:solidFill>
          <a:schemeClr val="accent2">
            <a:shade val="80000"/>
            <a:hueOff val="-139467"/>
            <a:satOff val="-14696"/>
            <a:lumOff val="15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Region Dalarna</a:t>
          </a:r>
          <a:endParaRPr lang="sv-SE" sz="1000" kern="1200" dirty="0"/>
        </a:p>
      </dsp:txBody>
      <dsp:txXfrm>
        <a:off x="8819983" y="3090723"/>
        <a:ext cx="1429876" cy="1103219"/>
      </dsp:txXfrm>
    </dsp:sp>
    <dsp:sp modelId="{476F2AD1-74B5-4B57-8039-725A3946EFF9}">
      <dsp:nvSpPr>
        <dsp:cNvPr id="0" name=""/>
        <dsp:cNvSpPr/>
      </dsp:nvSpPr>
      <dsp:spPr>
        <a:xfrm>
          <a:off x="7949775" y="5088747"/>
          <a:ext cx="1273691" cy="1122644"/>
        </a:xfrm>
        <a:prstGeom prst="roundRect">
          <a:avLst/>
        </a:prstGeom>
        <a:solidFill>
          <a:schemeClr val="accent2">
            <a:shade val="80000"/>
            <a:hueOff val="-167361"/>
            <a:satOff val="-17635"/>
            <a:lumOff val="189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smtClean="0"/>
            <a:t>RSS Kvinnofrid</a:t>
          </a:r>
          <a:endParaRPr lang="sv-SE" sz="1000" kern="1200" dirty="0"/>
        </a:p>
      </dsp:txBody>
      <dsp:txXfrm>
        <a:off x="8004578" y="5143550"/>
        <a:ext cx="1164085" cy="1013038"/>
      </dsp:txXfrm>
    </dsp:sp>
    <dsp:sp modelId="{88F3640F-7792-4F9D-8691-6355EE00B63E}">
      <dsp:nvSpPr>
        <dsp:cNvPr id="0" name=""/>
        <dsp:cNvSpPr/>
      </dsp:nvSpPr>
      <dsp:spPr>
        <a:xfrm>
          <a:off x="5552114" y="4968617"/>
          <a:ext cx="1273691" cy="1122644"/>
        </a:xfrm>
        <a:prstGeom prst="roundRect">
          <a:avLst/>
        </a:prstGeom>
        <a:solidFill>
          <a:schemeClr val="accent2">
            <a:shade val="80000"/>
            <a:hueOff val="-195254"/>
            <a:satOff val="-20574"/>
            <a:lumOff val="221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Länets 15 kommuner</a:t>
          </a:r>
          <a:endParaRPr lang="sv-SE" sz="1000" kern="1200" dirty="0"/>
        </a:p>
      </dsp:txBody>
      <dsp:txXfrm>
        <a:off x="5606917" y="5023420"/>
        <a:ext cx="1164085" cy="1013038"/>
      </dsp:txXfrm>
    </dsp:sp>
    <dsp:sp modelId="{30755F71-0728-4C66-9756-BF23074D2890}">
      <dsp:nvSpPr>
        <dsp:cNvPr id="0" name=""/>
        <dsp:cNvSpPr/>
      </dsp:nvSpPr>
      <dsp:spPr>
        <a:xfrm rot="10261366">
          <a:off x="4625995" y="5703248"/>
          <a:ext cx="9318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31826" y="0"/>
              </a:lnTo>
            </a:path>
          </a:pathLst>
        </a:custGeom>
        <a:noFill/>
        <a:ln w="12700" cap="flat" cmpd="sng" algn="ctr">
          <a:solidFill>
            <a:schemeClr val="accent2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E8722C-3DF9-4244-9974-6548E650FF26}">
      <dsp:nvSpPr>
        <dsp:cNvPr id="0" name=""/>
        <dsp:cNvSpPr/>
      </dsp:nvSpPr>
      <dsp:spPr>
        <a:xfrm>
          <a:off x="3644567" y="5294476"/>
          <a:ext cx="987135" cy="1118893"/>
        </a:xfrm>
        <a:prstGeom prst="roundRect">
          <a:avLst/>
        </a:prstGeom>
        <a:solidFill>
          <a:schemeClr val="accent2">
            <a:shade val="80000"/>
            <a:hueOff val="-223148"/>
            <a:satOff val="-23514"/>
            <a:lumOff val="252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Kommun-samverkan norra delen</a:t>
          </a:r>
          <a:endParaRPr lang="sv-SE" sz="1000" kern="1200" dirty="0"/>
        </a:p>
      </dsp:txBody>
      <dsp:txXfrm>
        <a:off x="3692755" y="5342664"/>
        <a:ext cx="890759" cy="1022517"/>
      </dsp:txXfrm>
    </dsp:sp>
    <dsp:sp modelId="{CF3221AA-36C5-4C9C-BA2B-62BB33BEA548}">
      <dsp:nvSpPr>
        <dsp:cNvPr id="0" name=""/>
        <dsp:cNvSpPr/>
      </dsp:nvSpPr>
      <dsp:spPr>
        <a:xfrm>
          <a:off x="3317599" y="3223259"/>
          <a:ext cx="1355653" cy="895194"/>
        </a:xfrm>
        <a:prstGeom prst="roundRect">
          <a:avLst/>
        </a:prstGeom>
        <a:solidFill>
          <a:schemeClr val="accent2">
            <a:shade val="80000"/>
            <a:hueOff val="-251041"/>
            <a:satOff val="-26453"/>
            <a:lumOff val="2844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Civil samhälle (kvinnojourer, brottsofferjour </a:t>
          </a:r>
          <a:r>
            <a:rPr lang="sv-SE" sz="1000" kern="1200" dirty="0" err="1" smtClean="0"/>
            <a:t>mfl</a:t>
          </a:r>
          <a:r>
            <a:rPr lang="sv-SE" sz="1000" kern="1200" dirty="0" smtClean="0"/>
            <a:t>)</a:t>
          </a:r>
          <a:endParaRPr lang="sv-SE" sz="1000" kern="1200" dirty="0"/>
        </a:p>
      </dsp:txBody>
      <dsp:txXfrm>
        <a:off x="3361299" y="3266959"/>
        <a:ext cx="1268253" cy="807794"/>
      </dsp:txXfrm>
    </dsp:sp>
    <dsp:sp modelId="{0EA7D2EF-232E-498F-AF90-7A40EDD3FE35}">
      <dsp:nvSpPr>
        <dsp:cNvPr id="0" name=""/>
        <dsp:cNvSpPr/>
      </dsp:nvSpPr>
      <dsp:spPr>
        <a:xfrm>
          <a:off x="3765089" y="1223520"/>
          <a:ext cx="1273691" cy="1122644"/>
        </a:xfrm>
        <a:prstGeom prst="roundRect">
          <a:avLst/>
        </a:prstGeom>
        <a:solidFill>
          <a:schemeClr val="accent2">
            <a:shade val="80000"/>
            <a:hueOff val="-278935"/>
            <a:satOff val="-29392"/>
            <a:lumOff val="31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000" kern="1200" dirty="0" smtClean="0"/>
            <a:t>Myndigheter på regionalnivå ( </a:t>
          </a:r>
          <a:r>
            <a:rPr lang="sv-SE" sz="1000" kern="1200" dirty="0" err="1" smtClean="0"/>
            <a:t>ex.polis</a:t>
          </a:r>
          <a:r>
            <a:rPr lang="sv-SE" sz="1000" kern="1200" dirty="0" smtClean="0"/>
            <a:t>, Åklagare, Kriminalvård, AF, FK, och MIV)</a:t>
          </a:r>
          <a:endParaRPr lang="sv-SE" sz="1000" kern="1200" dirty="0"/>
        </a:p>
      </dsp:txBody>
      <dsp:txXfrm>
        <a:off x="3819892" y="1278323"/>
        <a:ext cx="1164085" cy="10130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2021-05-26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2021-05-26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E8D18B-DEA0-4FA7-9201-3F2DF621C670}" type="slidenum">
              <a:rPr lang="sv-SE" smtClean="0"/>
              <a:pPr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0047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15BB8-A39A-4DD0-8971-AAD1EA540A58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5122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18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99648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2021-05-26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skr.se/integrationsocialomsorg/socialomsorg/nationellkunskapsstyrningsocialtjanst/yrkesresan.32120.html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4400" dirty="0"/>
              <a:t>Rapport från den regionala samverkans- och stödstrukturen i Dalarna (RSS)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Tanja Mårtensson</a:t>
            </a:r>
          </a:p>
          <a:p>
            <a:r>
              <a:rPr lang="sv-SE" dirty="0" err="1" smtClean="0"/>
              <a:t>Avd.chef</a:t>
            </a:r>
            <a:r>
              <a:rPr lang="sv-SE" dirty="0" smtClean="0"/>
              <a:t> Hälsa och välfärd</a:t>
            </a:r>
          </a:p>
          <a:p>
            <a:r>
              <a:rPr lang="sv-SE" dirty="0" smtClean="0"/>
              <a:t>Välfärdsrådet 210527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285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med rundade hörn 2"/>
          <p:cNvSpPr/>
          <p:nvPr/>
        </p:nvSpPr>
        <p:spPr>
          <a:xfrm>
            <a:off x="5721275" y="4393011"/>
            <a:ext cx="2217870" cy="11256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Särskilda insatser med stöd av ÖK psykisk hälsa</a:t>
            </a:r>
            <a:endParaRPr lang="sv-SE" dirty="0"/>
          </a:p>
        </p:txBody>
      </p:sp>
      <p:sp>
        <p:nvSpPr>
          <p:cNvPr id="4" name="Rektangel med rundade hörn 3"/>
          <p:cNvSpPr/>
          <p:nvPr/>
        </p:nvSpPr>
        <p:spPr>
          <a:xfrm>
            <a:off x="3575122" y="386371"/>
            <a:ext cx="2536529" cy="14630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rgbClr val="FF0000"/>
                </a:solidFill>
              </a:rPr>
              <a:t>Implementering </a:t>
            </a:r>
            <a:r>
              <a:rPr lang="sv-SE" dirty="0">
                <a:solidFill>
                  <a:srgbClr val="FF0000"/>
                </a:solidFill>
              </a:rPr>
              <a:t>av regional ÖK missbruk/beroende + VIP</a:t>
            </a:r>
            <a:endParaRPr lang="sv-SE" dirty="0"/>
          </a:p>
        </p:txBody>
      </p:sp>
      <p:sp>
        <p:nvSpPr>
          <p:cNvPr id="5" name="Rektangel med rundade hörn 4"/>
          <p:cNvSpPr/>
          <p:nvPr/>
        </p:nvSpPr>
        <p:spPr>
          <a:xfrm>
            <a:off x="6290580" y="2151529"/>
            <a:ext cx="1961388" cy="12192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Övergripande stöd för implementering</a:t>
            </a:r>
            <a:endParaRPr lang="sv-SE" dirty="0"/>
          </a:p>
        </p:txBody>
      </p:sp>
      <p:sp>
        <p:nvSpPr>
          <p:cNvPr id="9" name="Rektangel med rundade hörn 8"/>
          <p:cNvSpPr/>
          <p:nvPr/>
        </p:nvSpPr>
        <p:spPr>
          <a:xfrm>
            <a:off x="1142574" y="3961136"/>
            <a:ext cx="2011682" cy="12655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>
                <a:solidFill>
                  <a:srgbClr val="FF0000"/>
                </a:solidFill>
              </a:rPr>
              <a:t>Fokusområde Barn och unga</a:t>
            </a:r>
          </a:p>
        </p:txBody>
      </p:sp>
      <p:grpSp>
        <p:nvGrpSpPr>
          <p:cNvPr id="11" name="Grupp 10"/>
          <p:cNvGrpSpPr/>
          <p:nvPr/>
        </p:nvGrpSpPr>
        <p:grpSpPr>
          <a:xfrm>
            <a:off x="1113756" y="1425118"/>
            <a:ext cx="1967968" cy="1344680"/>
            <a:chOff x="4618707" y="583402"/>
            <a:chExt cx="1062147" cy="675837"/>
          </a:xfrm>
        </p:grpSpPr>
        <p:sp>
          <p:nvSpPr>
            <p:cNvPr id="12" name="Rektangel med rundade hörn 11"/>
            <p:cNvSpPr/>
            <p:nvPr/>
          </p:nvSpPr>
          <p:spPr>
            <a:xfrm>
              <a:off x="4641104" y="583402"/>
              <a:ext cx="1039750" cy="67583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textruta 12"/>
            <p:cNvSpPr txBox="1"/>
            <p:nvPr/>
          </p:nvSpPr>
          <p:spPr>
            <a:xfrm>
              <a:off x="4618707" y="623811"/>
              <a:ext cx="973766" cy="6098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kern="1200" dirty="0">
                  <a:solidFill>
                    <a:srgbClr val="FF0000"/>
                  </a:solidFill>
                </a:rPr>
                <a:t>Behovsanalys</a:t>
              </a:r>
              <a:endParaRPr lang="sv-SE" kern="1200" dirty="0"/>
            </a:p>
          </p:txBody>
        </p:sp>
      </p:grpSp>
      <p:sp>
        <p:nvSpPr>
          <p:cNvPr id="14" name="Ellips 13"/>
          <p:cNvSpPr/>
          <p:nvPr/>
        </p:nvSpPr>
        <p:spPr>
          <a:xfrm>
            <a:off x="3575123" y="2389993"/>
            <a:ext cx="2536529" cy="183059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Löpande revidering av regional </a:t>
            </a:r>
            <a:r>
              <a:rPr lang="sv-SE" sz="1600" dirty="0">
                <a:solidFill>
                  <a:schemeClr val="tx1"/>
                </a:solidFill>
              </a:rPr>
              <a:t>handlingsplan psykisk hälsa</a:t>
            </a:r>
            <a:endParaRPr lang="sv-SE" sz="1600" i="1" dirty="0">
              <a:solidFill>
                <a:schemeClr val="tx1"/>
              </a:solidFill>
            </a:endParaRPr>
          </a:p>
        </p:txBody>
      </p:sp>
      <p:sp>
        <p:nvSpPr>
          <p:cNvPr id="15" name="Rektangel 14"/>
          <p:cNvSpPr/>
          <p:nvPr/>
        </p:nvSpPr>
        <p:spPr>
          <a:xfrm>
            <a:off x="9846016" y="5059319"/>
            <a:ext cx="1591730" cy="916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400" dirty="0" err="1" smtClean="0">
                <a:solidFill>
                  <a:schemeClr val="tx1"/>
                </a:solidFill>
              </a:rPr>
              <a:t>Ungdoms-mottagningar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16" name="Rektangel 15"/>
          <p:cNvSpPr/>
          <p:nvPr/>
        </p:nvSpPr>
        <p:spPr>
          <a:xfrm>
            <a:off x="9846016" y="3835739"/>
            <a:ext cx="1506982" cy="9591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>
                <a:solidFill>
                  <a:schemeClr val="tx1"/>
                </a:solidFill>
              </a:rPr>
              <a:t>Brukarinflytande-</a:t>
            </a:r>
          </a:p>
        </p:txBody>
      </p:sp>
      <p:sp>
        <p:nvSpPr>
          <p:cNvPr id="17" name="Rektangel 16"/>
          <p:cNvSpPr/>
          <p:nvPr/>
        </p:nvSpPr>
        <p:spPr>
          <a:xfrm>
            <a:off x="8162876" y="5061473"/>
            <a:ext cx="1504212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tx1"/>
                </a:solidFill>
              </a:rPr>
              <a:t>Suicidprevention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8" name="Rektangel 17"/>
          <p:cNvSpPr/>
          <p:nvPr/>
        </p:nvSpPr>
        <p:spPr>
          <a:xfrm>
            <a:off x="8118073" y="3880484"/>
            <a:ext cx="1549015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rgbClr val="FF0000"/>
                </a:solidFill>
              </a:rPr>
              <a:t>Fokusområde </a:t>
            </a:r>
            <a:r>
              <a:rPr lang="sv-SE" sz="1400" dirty="0" smtClean="0"/>
              <a:t>Samsjuklighet</a:t>
            </a:r>
            <a:endParaRPr lang="sv-SE" sz="1400" dirty="0"/>
          </a:p>
        </p:txBody>
      </p:sp>
      <p:sp>
        <p:nvSpPr>
          <p:cNvPr id="20" name="Rektangel 19"/>
          <p:cNvSpPr/>
          <p:nvPr/>
        </p:nvSpPr>
        <p:spPr>
          <a:xfrm>
            <a:off x="234695" y="376339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>
                <a:solidFill>
                  <a:schemeClr val="tx1"/>
                </a:solidFill>
              </a:rPr>
              <a:t>En samlad </a:t>
            </a:r>
            <a:r>
              <a:rPr lang="sv-SE" sz="1400" dirty="0" smtClean="0">
                <a:solidFill>
                  <a:schemeClr val="tx1"/>
                </a:solidFill>
              </a:rPr>
              <a:t>UH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21" name="Rektangel 20"/>
          <p:cNvSpPr/>
          <p:nvPr/>
        </p:nvSpPr>
        <p:spPr>
          <a:xfrm>
            <a:off x="262674" y="5030996"/>
            <a:ext cx="107363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Utredning ”Mini-Maria</a:t>
            </a:r>
            <a:r>
              <a:rPr lang="sv-SE" sz="1400" dirty="0">
                <a:solidFill>
                  <a:schemeClr val="tx1"/>
                </a:solidFill>
              </a:rPr>
              <a:t>”</a:t>
            </a:r>
          </a:p>
        </p:txBody>
      </p:sp>
      <p:cxnSp>
        <p:nvCxnSpPr>
          <p:cNvPr id="23" name="Rak pilkoppling 22"/>
          <p:cNvCxnSpPr/>
          <p:nvPr/>
        </p:nvCxnSpPr>
        <p:spPr>
          <a:xfrm flipV="1">
            <a:off x="2666198" y="3550371"/>
            <a:ext cx="959998" cy="58415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k pilkoppling 23"/>
          <p:cNvCxnSpPr>
            <a:endCxn id="14" idx="1"/>
          </p:cNvCxnSpPr>
          <p:nvPr/>
        </p:nvCxnSpPr>
        <p:spPr>
          <a:xfrm>
            <a:off x="3081724" y="2256576"/>
            <a:ext cx="864865" cy="40150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k pilkoppling 24"/>
          <p:cNvCxnSpPr/>
          <p:nvPr/>
        </p:nvCxnSpPr>
        <p:spPr>
          <a:xfrm>
            <a:off x="4711854" y="1868150"/>
            <a:ext cx="0" cy="53251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k pilkoppling 35"/>
          <p:cNvCxnSpPr>
            <a:endCxn id="14" idx="7"/>
          </p:cNvCxnSpPr>
          <p:nvPr/>
        </p:nvCxnSpPr>
        <p:spPr>
          <a:xfrm flipH="1">
            <a:off x="5740186" y="2389992"/>
            <a:ext cx="550394" cy="26808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k pilkoppling 36"/>
          <p:cNvCxnSpPr/>
          <p:nvPr/>
        </p:nvCxnSpPr>
        <p:spPr>
          <a:xfrm flipH="1" flipV="1">
            <a:off x="5852160" y="3835739"/>
            <a:ext cx="660877" cy="55727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Nedåtpil 46"/>
          <p:cNvSpPr/>
          <p:nvPr/>
        </p:nvSpPr>
        <p:spPr>
          <a:xfrm>
            <a:off x="4611174" y="4245018"/>
            <a:ext cx="558085" cy="1480373"/>
          </a:xfrm>
          <a:prstGeom prst="downArrow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Rektangel 47"/>
          <p:cNvSpPr/>
          <p:nvPr/>
        </p:nvSpPr>
        <p:spPr>
          <a:xfrm>
            <a:off x="1888320" y="5822703"/>
            <a:ext cx="6274556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v-SE" sz="1600" dirty="0">
                <a:solidFill>
                  <a:schemeClr val="tx1"/>
                </a:solidFill>
              </a:rPr>
              <a:t>Underlag för prioriteringar och genomförande av konkreta åtgärder.  </a:t>
            </a:r>
          </a:p>
        </p:txBody>
      </p:sp>
      <p:sp>
        <p:nvSpPr>
          <p:cNvPr id="39" name="Vågrät rullning 38"/>
          <p:cNvSpPr/>
          <p:nvPr/>
        </p:nvSpPr>
        <p:spPr>
          <a:xfrm>
            <a:off x="8597461" y="-177708"/>
            <a:ext cx="3594539" cy="2045858"/>
          </a:xfrm>
          <a:prstGeom prst="horizontalScroll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tx2"/>
                </a:solidFill>
              </a:rPr>
              <a:t>Fortsatt utvecklingsarbete av samverkan inom psykisk hälsa och missbruk och </a:t>
            </a:r>
            <a:r>
              <a:rPr lang="sv-SE" b="1" dirty="0" smtClean="0">
                <a:solidFill>
                  <a:schemeClr val="tx2"/>
                </a:solidFill>
              </a:rPr>
              <a:t>beroende</a:t>
            </a:r>
          </a:p>
          <a:p>
            <a:pPr algn="ctr"/>
            <a:r>
              <a:rPr lang="sv-SE" b="1" dirty="0" smtClean="0">
                <a:solidFill>
                  <a:schemeClr val="tx2"/>
                </a:solidFill>
              </a:rPr>
              <a:t>Beslut LCHNV dec 2020</a:t>
            </a:r>
            <a:endParaRPr lang="sv-SE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94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med rundade hörn 2"/>
          <p:cNvSpPr/>
          <p:nvPr/>
        </p:nvSpPr>
        <p:spPr>
          <a:xfrm>
            <a:off x="5721275" y="4393011"/>
            <a:ext cx="2217870" cy="11256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Särskilda insatser med stöd av ÖK psykisk hälsa</a:t>
            </a:r>
            <a:endParaRPr lang="sv-SE" dirty="0"/>
          </a:p>
        </p:txBody>
      </p:sp>
      <p:sp>
        <p:nvSpPr>
          <p:cNvPr id="4" name="Rektangel med rundade hörn 3"/>
          <p:cNvSpPr/>
          <p:nvPr/>
        </p:nvSpPr>
        <p:spPr>
          <a:xfrm>
            <a:off x="3575122" y="386371"/>
            <a:ext cx="2536529" cy="14630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rgbClr val="FF0000"/>
                </a:solidFill>
              </a:rPr>
              <a:t>Implementering </a:t>
            </a:r>
            <a:r>
              <a:rPr lang="sv-SE" dirty="0">
                <a:solidFill>
                  <a:srgbClr val="FF0000"/>
                </a:solidFill>
              </a:rPr>
              <a:t>av regional ÖK missbruk/beroende + VIP</a:t>
            </a:r>
            <a:endParaRPr lang="sv-SE" dirty="0"/>
          </a:p>
        </p:txBody>
      </p:sp>
      <p:sp>
        <p:nvSpPr>
          <p:cNvPr id="5" name="Rektangel med rundade hörn 4"/>
          <p:cNvSpPr/>
          <p:nvPr/>
        </p:nvSpPr>
        <p:spPr>
          <a:xfrm>
            <a:off x="6290580" y="2151529"/>
            <a:ext cx="1961388" cy="12192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Övergripande stöd för implementering</a:t>
            </a:r>
            <a:endParaRPr lang="sv-SE" dirty="0"/>
          </a:p>
        </p:txBody>
      </p:sp>
      <p:sp>
        <p:nvSpPr>
          <p:cNvPr id="9" name="Rektangel med rundade hörn 8"/>
          <p:cNvSpPr/>
          <p:nvPr/>
        </p:nvSpPr>
        <p:spPr>
          <a:xfrm>
            <a:off x="1142574" y="3961136"/>
            <a:ext cx="2011682" cy="12655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>
                <a:solidFill>
                  <a:srgbClr val="FF0000"/>
                </a:solidFill>
              </a:rPr>
              <a:t>Fokusområde Barn och unga</a:t>
            </a:r>
          </a:p>
        </p:txBody>
      </p:sp>
      <p:grpSp>
        <p:nvGrpSpPr>
          <p:cNvPr id="11" name="Grupp 10"/>
          <p:cNvGrpSpPr/>
          <p:nvPr/>
        </p:nvGrpSpPr>
        <p:grpSpPr>
          <a:xfrm>
            <a:off x="1113756" y="1425118"/>
            <a:ext cx="1967968" cy="1344680"/>
            <a:chOff x="4618707" y="583402"/>
            <a:chExt cx="1062147" cy="675837"/>
          </a:xfrm>
        </p:grpSpPr>
        <p:sp>
          <p:nvSpPr>
            <p:cNvPr id="12" name="Rektangel med rundade hörn 11"/>
            <p:cNvSpPr/>
            <p:nvPr/>
          </p:nvSpPr>
          <p:spPr>
            <a:xfrm>
              <a:off x="4641104" y="583402"/>
              <a:ext cx="1039750" cy="67583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textruta 12"/>
            <p:cNvSpPr txBox="1"/>
            <p:nvPr/>
          </p:nvSpPr>
          <p:spPr>
            <a:xfrm>
              <a:off x="4618707" y="623811"/>
              <a:ext cx="973766" cy="6098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sv-SE" kern="1200" dirty="0">
                  <a:solidFill>
                    <a:srgbClr val="FF0000"/>
                  </a:solidFill>
                </a:rPr>
                <a:t>Behovsanalys</a:t>
              </a:r>
              <a:endParaRPr lang="sv-SE" kern="1200" dirty="0"/>
            </a:p>
          </p:txBody>
        </p:sp>
      </p:grpSp>
      <p:sp>
        <p:nvSpPr>
          <p:cNvPr id="14" name="Ellips 13"/>
          <p:cNvSpPr/>
          <p:nvPr/>
        </p:nvSpPr>
        <p:spPr>
          <a:xfrm>
            <a:off x="3575123" y="2389993"/>
            <a:ext cx="2536529" cy="183059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Löpande revidering av regional </a:t>
            </a:r>
            <a:r>
              <a:rPr lang="sv-SE" sz="1600" dirty="0">
                <a:solidFill>
                  <a:schemeClr val="tx1"/>
                </a:solidFill>
              </a:rPr>
              <a:t>handlingsplan psykisk </a:t>
            </a:r>
            <a:r>
              <a:rPr lang="sv-SE" sz="1600" dirty="0" smtClean="0">
                <a:solidFill>
                  <a:schemeClr val="tx1"/>
                </a:solidFill>
              </a:rPr>
              <a:t>hälsa 20121-2023</a:t>
            </a:r>
            <a:endParaRPr lang="sv-SE" sz="1600" i="1" dirty="0">
              <a:solidFill>
                <a:schemeClr val="tx1"/>
              </a:solidFill>
            </a:endParaRPr>
          </a:p>
        </p:txBody>
      </p:sp>
      <p:sp>
        <p:nvSpPr>
          <p:cNvPr id="15" name="Rektangel 14"/>
          <p:cNvSpPr/>
          <p:nvPr/>
        </p:nvSpPr>
        <p:spPr>
          <a:xfrm>
            <a:off x="9846016" y="5059319"/>
            <a:ext cx="1591730" cy="916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sz="1400" dirty="0" err="1" smtClean="0">
                <a:solidFill>
                  <a:schemeClr val="tx1"/>
                </a:solidFill>
              </a:rPr>
              <a:t>Ungdoms-mottagningar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16" name="Rektangel 15"/>
          <p:cNvSpPr/>
          <p:nvPr/>
        </p:nvSpPr>
        <p:spPr>
          <a:xfrm>
            <a:off x="9846016" y="3835739"/>
            <a:ext cx="1506982" cy="9591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>
                <a:solidFill>
                  <a:schemeClr val="tx1"/>
                </a:solidFill>
              </a:rPr>
              <a:t>Brukarinflytande-</a:t>
            </a:r>
          </a:p>
        </p:txBody>
      </p:sp>
      <p:sp>
        <p:nvSpPr>
          <p:cNvPr id="17" name="Rektangel 16"/>
          <p:cNvSpPr/>
          <p:nvPr/>
        </p:nvSpPr>
        <p:spPr>
          <a:xfrm>
            <a:off x="8162876" y="5061473"/>
            <a:ext cx="1504212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tx1"/>
                </a:solidFill>
              </a:rPr>
              <a:t>Suicidprevention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8" name="Rektangel 17"/>
          <p:cNvSpPr/>
          <p:nvPr/>
        </p:nvSpPr>
        <p:spPr>
          <a:xfrm>
            <a:off x="8118073" y="3880484"/>
            <a:ext cx="1549015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rgbClr val="FF0000"/>
                </a:solidFill>
              </a:rPr>
              <a:t>Fokusområde </a:t>
            </a:r>
            <a:r>
              <a:rPr lang="sv-SE" sz="1400" dirty="0" smtClean="0"/>
              <a:t>Samsjuklighet</a:t>
            </a:r>
            <a:endParaRPr lang="sv-SE" sz="1400" dirty="0"/>
          </a:p>
        </p:txBody>
      </p:sp>
      <p:sp>
        <p:nvSpPr>
          <p:cNvPr id="20" name="Rektangel 19"/>
          <p:cNvSpPr/>
          <p:nvPr/>
        </p:nvSpPr>
        <p:spPr>
          <a:xfrm>
            <a:off x="234695" y="376339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400" dirty="0">
                <a:solidFill>
                  <a:schemeClr val="tx1"/>
                </a:solidFill>
              </a:rPr>
              <a:t>En samlad </a:t>
            </a:r>
            <a:r>
              <a:rPr lang="sv-SE" sz="1400" dirty="0" smtClean="0">
                <a:solidFill>
                  <a:schemeClr val="tx1"/>
                </a:solidFill>
              </a:rPr>
              <a:t>UH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21" name="Rektangel 20"/>
          <p:cNvSpPr/>
          <p:nvPr/>
        </p:nvSpPr>
        <p:spPr>
          <a:xfrm>
            <a:off x="262674" y="5030996"/>
            <a:ext cx="107363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Utredning ”Mini-Maria</a:t>
            </a:r>
            <a:r>
              <a:rPr lang="sv-SE" sz="1400" dirty="0">
                <a:solidFill>
                  <a:schemeClr val="tx1"/>
                </a:solidFill>
              </a:rPr>
              <a:t>”</a:t>
            </a:r>
          </a:p>
        </p:txBody>
      </p:sp>
      <p:cxnSp>
        <p:nvCxnSpPr>
          <p:cNvPr id="23" name="Rak pilkoppling 22"/>
          <p:cNvCxnSpPr/>
          <p:nvPr/>
        </p:nvCxnSpPr>
        <p:spPr>
          <a:xfrm flipV="1">
            <a:off x="2666198" y="3550371"/>
            <a:ext cx="959998" cy="58415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k pilkoppling 23"/>
          <p:cNvCxnSpPr>
            <a:endCxn id="14" idx="1"/>
          </p:cNvCxnSpPr>
          <p:nvPr/>
        </p:nvCxnSpPr>
        <p:spPr>
          <a:xfrm>
            <a:off x="3081724" y="2256576"/>
            <a:ext cx="864865" cy="40150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k pilkoppling 24"/>
          <p:cNvCxnSpPr/>
          <p:nvPr/>
        </p:nvCxnSpPr>
        <p:spPr>
          <a:xfrm>
            <a:off x="4711854" y="1868150"/>
            <a:ext cx="0" cy="53251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k pilkoppling 35"/>
          <p:cNvCxnSpPr>
            <a:endCxn id="14" idx="7"/>
          </p:cNvCxnSpPr>
          <p:nvPr/>
        </p:nvCxnSpPr>
        <p:spPr>
          <a:xfrm flipH="1">
            <a:off x="5740186" y="2389992"/>
            <a:ext cx="550394" cy="26808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k pilkoppling 36"/>
          <p:cNvCxnSpPr/>
          <p:nvPr/>
        </p:nvCxnSpPr>
        <p:spPr>
          <a:xfrm flipH="1" flipV="1">
            <a:off x="5852160" y="3835739"/>
            <a:ext cx="660877" cy="55727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Nedåtpil 46"/>
          <p:cNvSpPr/>
          <p:nvPr/>
        </p:nvSpPr>
        <p:spPr>
          <a:xfrm>
            <a:off x="4611174" y="4245018"/>
            <a:ext cx="558085" cy="1480373"/>
          </a:xfrm>
          <a:prstGeom prst="downArrow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8" name="Rektangel 47"/>
          <p:cNvSpPr/>
          <p:nvPr/>
        </p:nvSpPr>
        <p:spPr>
          <a:xfrm>
            <a:off x="1888320" y="5822703"/>
            <a:ext cx="6274556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v-SE" sz="1600" dirty="0">
                <a:solidFill>
                  <a:schemeClr val="tx1"/>
                </a:solidFill>
              </a:rPr>
              <a:t>Underlag för prioriteringar och genomförande av konkreta åtgärder.  </a:t>
            </a:r>
          </a:p>
        </p:txBody>
      </p:sp>
      <p:sp>
        <p:nvSpPr>
          <p:cNvPr id="27" name="Kommentar i oval 26"/>
          <p:cNvSpPr/>
          <p:nvPr/>
        </p:nvSpPr>
        <p:spPr>
          <a:xfrm>
            <a:off x="6304445" y="1250596"/>
            <a:ext cx="1858431" cy="104063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Arbetet pågår 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28" name="Kommentar i oval 27"/>
          <p:cNvSpPr/>
          <p:nvPr/>
        </p:nvSpPr>
        <p:spPr>
          <a:xfrm>
            <a:off x="876380" y="223707"/>
            <a:ext cx="2130875" cy="117552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 smtClean="0">
                <a:solidFill>
                  <a:schemeClr val="tx2"/>
                </a:solidFill>
              </a:rPr>
              <a:t>Arbetet pågår</a:t>
            </a:r>
          </a:p>
        </p:txBody>
      </p:sp>
      <p:sp>
        <p:nvSpPr>
          <p:cNvPr id="29" name="Kommentar i oval 28"/>
          <p:cNvSpPr/>
          <p:nvPr/>
        </p:nvSpPr>
        <p:spPr>
          <a:xfrm>
            <a:off x="150697" y="2725823"/>
            <a:ext cx="1737623" cy="931283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Uppdrag har getts till LPO </a:t>
            </a:r>
            <a:r>
              <a:rPr lang="sv-SE" sz="1600" dirty="0">
                <a:solidFill>
                  <a:schemeClr val="tx2"/>
                </a:solidFill>
              </a:rPr>
              <a:t>B</a:t>
            </a:r>
            <a:r>
              <a:rPr lang="sv-SE" sz="1600" dirty="0" smtClean="0">
                <a:solidFill>
                  <a:schemeClr val="tx2"/>
                </a:solidFill>
              </a:rPr>
              <a:t>oU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0" name="Kommentar i oval 29"/>
          <p:cNvSpPr/>
          <p:nvPr/>
        </p:nvSpPr>
        <p:spPr>
          <a:xfrm>
            <a:off x="8511676" y="2888320"/>
            <a:ext cx="1562490" cy="947419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Bostad först </a:t>
            </a:r>
            <a:r>
              <a:rPr lang="sv-SE" sz="1600" dirty="0" err="1" smtClean="0">
                <a:solidFill>
                  <a:schemeClr val="tx2"/>
                </a:solidFill>
              </a:rPr>
              <a:t>Blg</a:t>
            </a:r>
            <a:r>
              <a:rPr lang="sv-SE" sz="1600" dirty="0" smtClean="0">
                <a:solidFill>
                  <a:schemeClr val="tx2"/>
                </a:solidFill>
              </a:rPr>
              <a:t>-psykiatri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1" name="Kommentar i oval 30"/>
          <p:cNvSpPr/>
          <p:nvPr/>
        </p:nvSpPr>
        <p:spPr>
          <a:xfrm>
            <a:off x="1071779" y="4868374"/>
            <a:ext cx="1740078" cy="947419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Starta utredning?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3" name="Kommentar i oval 32"/>
          <p:cNvSpPr/>
          <p:nvPr/>
        </p:nvSpPr>
        <p:spPr>
          <a:xfrm>
            <a:off x="8082592" y="4498150"/>
            <a:ext cx="2314279" cy="1159218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2"/>
                </a:solidFill>
              </a:rPr>
              <a:t>Arbete m strategi Vansbro-projektet, </a:t>
            </a:r>
            <a:r>
              <a:rPr lang="sv-SE" sz="1400" dirty="0" err="1" smtClean="0">
                <a:solidFill>
                  <a:schemeClr val="tx2"/>
                </a:solidFill>
              </a:rPr>
              <a:t>Sucide</a:t>
            </a:r>
            <a:r>
              <a:rPr lang="sv-SE" sz="1400" dirty="0" smtClean="0">
                <a:solidFill>
                  <a:schemeClr val="tx2"/>
                </a:solidFill>
              </a:rPr>
              <a:t> </a:t>
            </a:r>
            <a:r>
              <a:rPr lang="sv-SE" sz="1400" dirty="0" err="1" smtClean="0">
                <a:solidFill>
                  <a:schemeClr val="tx2"/>
                </a:solidFill>
              </a:rPr>
              <a:t>Zero</a:t>
            </a:r>
            <a:r>
              <a:rPr lang="sv-SE" sz="1400" dirty="0" smtClean="0">
                <a:solidFill>
                  <a:schemeClr val="tx2"/>
                </a:solidFill>
              </a:rPr>
              <a:t>  m.m.</a:t>
            </a:r>
            <a:endParaRPr lang="sv-SE" sz="1400" dirty="0">
              <a:solidFill>
                <a:schemeClr val="tx2"/>
              </a:solidFill>
            </a:endParaRPr>
          </a:p>
        </p:txBody>
      </p:sp>
      <p:sp>
        <p:nvSpPr>
          <p:cNvPr id="34" name="Kommentar i oval 33"/>
          <p:cNvSpPr/>
          <p:nvPr/>
        </p:nvSpPr>
        <p:spPr>
          <a:xfrm>
            <a:off x="9991468" y="3026271"/>
            <a:ext cx="1858431" cy="104063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BISAM Vecka 40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5" name="Kommentar i oval 34"/>
          <p:cNvSpPr/>
          <p:nvPr/>
        </p:nvSpPr>
        <p:spPr>
          <a:xfrm>
            <a:off x="10599507" y="4677790"/>
            <a:ext cx="1858431" cy="104063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Projekt pågår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8" name="Kommentar i oval 37"/>
          <p:cNvSpPr/>
          <p:nvPr/>
        </p:nvSpPr>
        <p:spPr>
          <a:xfrm>
            <a:off x="5361364" y="-48444"/>
            <a:ext cx="1858431" cy="1040637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Arbetet pågår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39" name="Vågrät rullning 38"/>
          <p:cNvSpPr/>
          <p:nvPr/>
        </p:nvSpPr>
        <p:spPr>
          <a:xfrm>
            <a:off x="8812386" y="-202839"/>
            <a:ext cx="3571474" cy="2166494"/>
          </a:xfrm>
          <a:prstGeom prst="horizontalScroll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tx2"/>
                </a:solidFill>
              </a:rPr>
              <a:t>Fortsatt utvecklingsarbete av samverkan inom psykisk hälsa och missbruk och </a:t>
            </a:r>
            <a:r>
              <a:rPr lang="sv-SE" b="1" dirty="0" smtClean="0">
                <a:solidFill>
                  <a:schemeClr val="tx2"/>
                </a:solidFill>
              </a:rPr>
              <a:t>beroende</a:t>
            </a:r>
          </a:p>
          <a:p>
            <a:pPr algn="ctr"/>
            <a:r>
              <a:rPr lang="sv-SE" b="1" dirty="0" smtClean="0">
                <a:solidFill>
                  <a:schemeClr val="tx2"/>
                </a:solidFill>
              </a:rPr>
              <a:t>Beslut LCHNV dec 2020</a:t>
            </a:r>
            <a:endParaRPr lang="sv-SE" b="1" dirty="0">
              <a:solidFill>
                <a:schemeClr val="tx2"/>
              </a:solidFill>
            </a:endParaRPr>
          </a:p>
        </p:txBody>
      </p:sp>
      <p:sp>
        <p:nvSpPr>
          <p:cNvPr id="40" name="Kommentar i oval 39"/>
          <p:cNvSpPr/>
          <p:nvPr/>
        </p:nvSpPr>
        <p:spPr>
          <a:xfrm>
            <a:off x="9136766" y="1940902"/>
            <a:ext cx="1676546" cy="1032353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2"/>
                </a:solidFill>
              </a:rPr>
              <a:t>Personell resurs RSS </a:t>
            </a:r>
            <a:endParaRPr lang="sv-SE" sz="1600" dirty="0">
              <a:solidFill>
                <a:schemeClr val="tx2"/>
              </a:solidFill>
            </a:endParaRPr>
          </a:p>
        </p:txBody>
      </p:sp>
      <p:sp>
        <p:nvSpPr>
          <p:cNvPr id="42" name="Kommentar i oval 41"/>
          <p:cNvSpPr/>
          <p:nvPr/>
        </p:nvSpPr>
        <p:spPr>
          <a:xfrm>
            <a:off x="6532179" y="123977"/>
            <a:ext cx="2184059" cy="1040637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 smtClean="0">
                <a:solidFill>
                  <a:schemeClr val="tx1"/>
                </a:solidFill>
              </a:rPr>
              <a:t>Notera 3 sep lanserings-konferens!</a:t>
            </a:r>
            <a:endParaRPr lang="sv-SE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05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SKR:s kvinnofridssatsning 2021-2023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0" indent="0">
              <a:buNone/>
            </a:pPr>
            <a:r>
              <a:rPr lang="sv-SE" sz="1800" dirty="0" smtClean="0"/>
              <a:t>Syftet </a:t>
            </a:r>
            <a:r>
              <a:rPr lang="sv-SE" sz="1800" dirty="0"/>
              <a:t>med SKR:s kvinnofridssatsning är att stödja kommuner och regioner att utveckla arbetet mot hedersrelaterat våld och förtryck, mäns våld mot kvinnor och våld i nära relationer.</a:t>
            </a:r>
          </a:p>
          <a:p>
            <a:pPr marL="0" indent="0">
              <a:buNone/>
            </a:pPr>
            <a:r>
              <a:rPr lang="sv-SE" sz="1800" dirty="0"/>
              <a:t>Kvinnofridssatsningen finansieras med medel från staten och är en fortsättning på den satsning för stärkt jämställdhet och kvinnofrid som genomfördes efter överenskommelse med regeringen 2018–2020. </a:t>
            </a:r>
            <a:endParaRPr lang="sv-SE" sz="1800" dirty="0" smtClean="0"/>
          </a:p>
          <a:p>
            <a:pPr marL="0" indent="0">
              <a:buNone/>
            </a:pPr>
            <a:r>
              <a:rPr lang="sv-SE" sz="1800" dirty="0" smtClean="0"/>
              <a:t>Arbetet </a:t>
            </a:r>
            <a:r>
              <a:rPr lang="sv-SE" sz="1800" dirty="0"/>
              <a:t>har sin utgångspunkt i de jämställdhetspolitiska delmålen och den nationella strategin för att förebygga och bekämpa mäns våld mot kvinnor. </a:t>
            </a:r>
            <a:endParaRPr lang="sv-SE" sz="1800" dirty="0" smtClean="0"/>
          </a:p>
          <a:p>
            <a:pPr marL="0" indent="0">
              <a:buNone/>
            </a:pPr>
            <a:r>
              <a:rPr lang="sv-SE" sz="1800" dirty="0" smtClean="0"/>
              <a:t>Huvudfokus </a:t>
            </a:r>
            <a:r>
              <a:rPr lang="sv-SE" sz="1800" dirty="0"/>
              <a:t>under perioden 2021-2023 är att förebygga och motverka hedersrelaterat våld och förtryck.</a:t>
            </a:r>
          </a:p>
          <a:p>
            <a:pPr marL="0" indent="0">
              <a:buNone/>
            </a:pPr>
            <a:endParaRPr lang="sv-SE" sz="1800" dirty="0" smtClean="0"/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dirty="0" smtClean="0"/>
              <a:t>Med </a:t>
            </a:r>
            <a:r>
              <a:rPr lang="sv-SE" sz="1800" dirty="0"/>
              <a:t>satsningen vill SKR stödja kommuner och regioner att:</a:t>
            </a:r>
          </a:p>
          <a:p>
            <a:pPr lvl="1"/>
            <a:r>
              <a:rPr lang="sv-SE" sz="1600" dirty="0" smtClean="0"/>
              <a:t>bättre </a:t>
            </a:r>
            <a:r>
              <a:rPr lang="sv-SE" sz="1600" dirty="0"/>
              <a:t>förebygga och tidigt upptäcka våld,</a:t>
            </a:r>
          </a:p>
          <a:p>
            <a:pPr lvl="1"/>
            <a:r>
              <a:rPr lang="sv-SE" sz="1600" dirty="0" smtClean="0"/>
              <a:t>stödja </a:t>
            </a:r>
            <a:r>
              <a:rPr lang="sv-SE" sz="1600" dirty="0"/>
              <a:t>våldsutsatta och deras barn,</a:t>
            </a:r>
          </a:p>
          <a:p>
            <a:pPr lvl="1"/>
            <a:r>
              <a:rPr lang="sv-SE" sz="1600" dirty="0" smtClean="0"/>
              <a:t>ge </a:t>
            </a:r>
            <a:r>
              <a:rPr lang="sv-SE" sz="1600" dirty="0"/>
              <a:t>insatser till våldsutövare att förändra sitt beteende.</a:t>
            </a:r>
          </a:p>
          <a:p>
            <a:pPr marL="0" indent="0">
              <a:buNone/>
            </a:pPr>
            <a:endParaRPr lang="sv-SE" sz="1800" dirty="0" smtClean="0"/>
          </a:p>
          <a:p>
            <a:pPr marL="0" indent="0">
              <a:buNone/>
            </a:pPr>
            <a:r>
              <a:rPr lang="sv-SE" sz="1800" dirty="0"/>
              <a:t> </a:t>
            </a:r>
            <a:r>
              <a:rPr lang="sv-SE" sz="1800" dirty="0" smtClean="0"/>
              <a:t> Satsningen </a:t>
            </a:r>
            <a:r>
              <a:rPr lang="sv-SE" sz="1800" dirty="0"/>
              <a:t>riktar sig till:</a:t>
            </a:r>
          </a:p>
          <a:p>
            <a:pPr lvl="1"/>
            <a:r>
              <a:rPr lang="sv-SE" sz="1600" dirty="0" smtClean="0"/>
              <a:t>socialtjänst</a:t>
            </a:r>
            <a:endParaRPr lang="sv-SE" sz="1600" dirty="0"/>
          </a:p>
          <a:p>
            <a:pPr lvl="1"/>
            <a:r>
              <a:rPr lang="sv-SE" sz="1600" dirty="0" err="1" smtClean="0"/>
              <a:t>hälso-</a:t>
            </a:r>
            <a:r>
              <a:rPr lang="sv-SE" sz="1600" dirty="0" smtClean="0"/>
              <a:t> </a:t>
            </a:r>
            <a:r>
              <a:rPr lang="sv-SE" sz="1600" dirty="0"/>
              <a:t>och sjukvård</a:t>
            </a:r>
          </a:p>
          <a:p>
            <a:pPr lvl="1"/>
            <a:r>
              <a:rPr lang="sv-SE" sz="1600" dirty="0" smtClean="0"/>
              <a:t>skola </a:t>
            </a:r>
            <a:r>
              <a:rPr lang="sv-SE" sz="1600" dirty="0"/>
              <a:t>och förskola</a:t>
            </a:r>
          </a:p>
          <a:p>
            <a:pPr lvl="1"/>
            <a:r>
              <a:rPr lang="sv-SE" sz="1600" dirty="0" smtClean="0"/>
              <a:t>arbetsgivare </a:t>
            </a:r>
            <a:r>
              <a:rPr lang="sv-SE" sz="1600" dirty="0"/>
              <a:t>i kommuner och regioner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181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RSS kvinnofrid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 SKR:s kvinnofridssatsning har de regionala samverkans- och stödstrukturerna för socialtjänst och närliggande </a:t>
            </a:r>
            <a:r>
              <a:rPr lang="sv-SE" dirty="0" err="1"/>
              <a:t>hälso-</a:t>
            </a:r>
            <a:r>
              <a:rPr lang="sv-SE" dirty="0"/>
              <a:t> och sjukvård (RSS) möjlighet att ansöka om medel. </a:t>
            </a:r>
            <a:endParaRPr lang="sv-SE" dirty="0" smtClean="0"/>
          </a:p>
          <a:p>
            <a:r>
              <a:rPr lang="sv-SE" dirty="0" smtClean="0"/>
              <a:t>Medlen </a:t>
            </a:r>
            <a:r>
              <a:rPr lang="sv-SE" dirty="0"/>
              <a:t>omfattar 400 000 kronor per län och år, samt 600 000 kronor per de tre storstadslänen per år. </a:t>
            </a:r>
            <a:endParaRPr lang="sv-SE" dirty="0" smtClean="0"/>
          </a:p>
          <a:p>
            <a:r>
              <a:rPr lang="sv-SE" dirty="0" smtClean="0"/>
              <a:t>Satsningen </a:t>
            </a:r>
            <a:r>
              <a:rPr lang="sv-SE" dirty="0"/>
              <a:t>förväntas pågå under tre år </a:t>
            </a:r>
            <a:r>
              <a:rPr lang="sv-SE" dirty="0" smtClean="0"/>
              <a:t>framöver (2021-2023). 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067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Fyra målsättningar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v-SE" b="1" dirty="0"/>
              <a:t>Utveckla kunskap och kapacitet gällande att förhindra och förebygga hedersrelaterat våld och förtryck</a:t>
            </a:r>
            <a:r>
              <a:rPr lang="sv-SE" b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sv-SE" b="1" dirty="0"/>
              <a:t>Arbeta för att integrera kvinnofridsområdet i RSS ordinarie struktur</a:t>
            </a:r>
            <a:r>
              <a:rPr lang="sv-SE" b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sv-SE" b="1" dirty="0"/>
              <a:t>Stödja kunskaps- och verksamhetsutveckling inom kvinnofridsområdet, med ett tydligt barnperspektiv, i kommuner och regioner</a:t>
            </a:r>
            <a:r>
              <a:rPr lang="sv-SE" b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sv-SE" b="1" dirty="0"/>
              <a:t>Stödja och utveckla arbetet med systematisk uppföljning av kvinnofridsarbetets kvalitet och resultat.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1167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RSS arbete kommer handla om </a:t>
            </a:r>
            <a:r>
              <a:rPr lang="sv-SE" dirty="0" err="1" smtClean="0"/>
              <a:t>bl.a</a:t>
            </a:r>
            <a:r>
              <a:rPr lang="sv-SE" dirty="0" smtClean="0"/>
              <a:t>: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 smtClean="0"/>
              <a:t>Stärka </a:t>
            </a:r>
            <a:r>
              <a:rPr lang="sv-SE" b="1" dirty="0"/>
              <a:t>kunskaperna </a:t>
            </a:r>
            <a:r>
              <a:rPr lang="sv-SE" dirty="0"/>
              <a:t>om hedersrelaterat våld och förtryck (inom socialtjänsten, skolan och närliggande hälso-och sjukvård) i nära samverkan med Länsstyrelsen Dalarna. </a:t>
            </a:r>
          </a:p>
          <a:p>
            <a:pPr marL="0" indent="0">
              <a:buNone/>
            </a:pP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Hur?</a:t>
            </a:r>
            <a:r>
              <a:rPr lang="sv-SE" dirty="0" smtClean="0"/>
              <a:t> </a:t>
            </a:r>
            <a:r>
              <a:rPr lang="sv-SE" dirty="0" err="1" smtClean="0"/>
              <a:t>Gnm</a:t>
            </a:r>
            <a:r>
              <a:rPr lang="sv-SE" dirty="0" smtClean="0"/>
              <a:t> analyser</a:t>
            </a:r>
            <a:r>
              <a:rPr lang="sv-SE" dirty="0"/>
              <a:t>: Intressentanalys (vad gör vi och andra) och behovsinventering (vilka behov finns) och ta fram kunskapsplan (åtgärder) i nära samverkan med Länsstyrelsen Dalarna.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9743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RSS arbete kommer handla om </a:t>
            </a:r>
            <a:r>
              <a:rPr lang="sv-SE" dirty="0" err="1" smtClean="0"/>
              <a:t>bl.a</a:t>
            </a:r>
            <a:r>
              <a:rPr lang="sv-SE" dirty="0" smtClean="0"/>
              <a:t>: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Stödja och utveckla arbetet med </a:t>
            </a:r>
            <a:r>
              <a:rPr lang="sv-SE" b="1" dirty="0"/>
              <a:t>systematisk uppföljning </a:t>
            </a:r>
            <a:r>
              <a:rPr lang="sv-SE" dirty="0"/>
              <a:t>av kvinnofridsarbetets kvalitet och resultat. </a:t>
            </a:r>
          </a:p>
          <a:p>
            <a:pPr marL="0" indent="0">
              <a:buNone/>
            </a:pPr>
            <a:r>
              <a:rPr lang="sv-SE" sz="2400" b="1" dirty="0">
                <a:solidFill>
                  <a:schemeClr val="accent1">
                    <a:lumMod val="75000"/>
                  </a:schemeClr>
                </a:solidFill>
              </a:rPr>
              <a:t>Hur ?</a:t>
            </a:r>
            <a:r>
              <a:rPr lang="sv-SE" sz="2400" dirty="0" smtClean="0"/>
              <a:t> </a:t>
            </a:r>
            <a:r>
              <a:rPr lang="sv-SE" dirty="0"/>
              <a:t>Analyser av pågående arbete och insatser för att därefter utvärdera, formulera nya åtgärder, arbetssätt etc. </a:t>
            </a:r>
            <a:br>
              <a:rPr lang="sv-SE" dirty="0"/>
            </a:b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722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sv-SE" b="1" dirty="0" smtClean="0"/>
              <a:t>Tydliggöra samverkan och ansvar </a:t>
            </a:r>
            <a:r>
              <a:rPr lang="sv-SE" dirty="0" smtClean="0"/>
              <a:t>avseende arbetet </a:t>
            </a:r>
            <a:r>
              <a:rPr lang="sv-SE" dirty="0"/>
              <a:t>med kvinnofrid och </a:t>
            </a:r>
            <a:r>
              <a:rPr lang="sv-SE" dirty="0" smtClean="0"/>
              <a:t>jämställdhet </a:t>
            </a:r>
          </a:p>
          <a:p>
            <a:pPr marL="0" indent="0">
              <a:buNone/>
            </a:pPr>
            <a:r>
              <a:rPr lang="sv-SE" b="1" dirty="0" smtClean="0">
                <a:solidFill>
                  <a:schemeClr val="accent1">
                    <a:lumMod val="75000"/>
                  </a:schemeClr>
                </a:solidFill>
              </a:rPr>
              <a:t>Hur ? </a:t>
            </a:r>
            <a:r>
              <a:rPr lang="sv-SE" dirty="0"/>
              <a:t>Tex genom </a:t>
            </a:r>
            <a:r>
              <a:rPr lang="sv-SE" dirty="0" smtClean="0"/>
              <a:t>ta fram en </a:t>
            </a:r>
            <a:r>
              <a:rPr lang="sv-SE" dirty="0"/>
              <a:t>regional samverkansöverenskommelse, eller liknande styrdokument, </a:t>
            </a:r>
            <a:r>
              <a:rPr lang="sv-SE" dirty="0" smtClean="0"/>
              <a:t>tydliggöra </a:t>
            </a:r>
            <a:r>
              <a:rPr lang="sv-SE" dirty="0"/>
              <a:t>samverkansstrukturen och ansvar/roller </a:t>
            </a:r>
            <a:r>
              <a:rPr lang="sv-SE" dirty="0" smtClean="0"/>
              <a:t>m.m. 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17</a:t>
            </a:fld>
            <a:endParaRPr lang="sv-SE" dirty="0"/>
          </a:p>
        </p:txBody>
      </p:sp>
      <p:sp>
        <p:nvSpPr>
          <p:cNvPr id="7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RSS arbete kommer handla om </a:t>
            </a:r>
            <a:r>
              <a:rPr lang="sv-SE" dirty="0" err="1" smtClean="0"/>
              <a:t>bl.a</a:t>
            </a:r>
            <a:r>
              <a:rPr lang="sv-SE" dirty="0" smtClean="0"/>
              <a:t>: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03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/>
          </p:nvPr>
        </p:nvGraphicFramePr>
        <p:xfrm>
          <a:off x="-611343" y="-114952"/>
          <a:ext cx="13015831" cy="6871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18</a:t>
            </a:fld>
            <a:endParaRPr lang="sv-SE" dirty="0"/>
          </a:p>
        </p:txBody>
      </p:sp>
      <p:sp>
        <p:nvSpPr>
          <p:cNvPr id="9" name="Rektangel med rundade hörn 8"/>
          <p:cNvSpPr/>
          <p:nvPr/>
        </p:nvSpPr>
        <p:spPr>
          <a:xfrm>
            <a:off x="410545" y="524570"/>
            <a:ext cx="916641" cy="914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SKR</a:t>
            </a:r>
            <a:endParaRPr lang="sv-SE" dirty="0"/>
          </a:p>
        </p:txBody>
      </p:sp>
      <p:sp>
        <p:nvSpPr>
          <p:cNvPr id="10" name="Rektangel med rundade hörn 9"/>
          <p:cNvSpPr/>
          <p:nvPr/>
        </p:nvSpPr>
        <p:spPr>
          <a:xfrm>
            <a:off x="410545" y="1528689"/>
            <a:ext cx="1935491" cy="119135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 smtClean="0"/>
              <a:t>Heder -</a:t>
            </a:r>
          </a:p>
          <a:p>
            <a:r>
              <a:rPr lang="sv-SE" dirty="0" smtClean="0"/>
              <a:t>Nationellt kompetenscentrum</a:t>
            </a:r>
            <a:endParaRPr lang="sv-SE" dirty="0"/>
          </a:p>
        </p:txBody>
      </p:sp>
      <p:sp>
        <p:nvSpPr>
          <p:cNvPr id="11" name="Rektangel med rundade hörn 10"/>
          <p:cNvSpPr/>
          <p:nvPr/>
        </p:nvSpPr>
        <p:spPr>
          <a:xfrm>
            <a:off x="410545" y="2828372"/>
            <a:ext cx="1286755" cy="79857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 smtClean="0"/>
              <a:t>Social-styrelsen</a:t>
            </a:r>
            <a:endParaRPr lang="sv-SE" dirty="0"/>
          </a:p>
        </p:txBody>
      </p:sp>
      <p:sp>
        <p:nvSpPr>
          <p:cNvPr id="12" name="Rektangel med rundade hörn 11"/>
          <p:cNvSpPr/>
          <p:nvPr/>
        </p:nvSpPr>
        <p:spPr>
          <a:xfrm>
            <a:off x="410545" y="3739397"/>
            <a:ext cx="2000146" cy="79857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 err="1" smtClean="0"/>
              <a:t>Jämställdhets-myndigheten</a:t>
            </a:r>
            <a:endParaRPr lang="sv-SE" dirty="0"/>
          </a:p>
        </p:txBody>
      </p:sp>
      <p:sp>
        <p:nvSpPr>
          <p:cNvPr id="13" name="Rektangel med rundade hörn 12"/>
          <p:cNvSpPr/>
          <p:nvPr/>
        </p:nvSpPr>
        <p:spPr>
          <a:xfrm>
            <a:off x="410544" y="4646306"/>
            <a:ext cx="2582037" cy="76190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Barnafrid – Nationellt kompetenscentrum</a:t>
            </a:r>
            <a:endParaRPr lang="sv-SE" dirty="0"/>
          </a:p>
        </p:txBody>
      </p:sp>
      <p:sp>
        <p:nvSpPr>
          <p:cNvPr id="2" name="Rektangel med rundade hörn 1"/>
          <p:cNvSpPr/>
          <p:nvPr/>
        </p:nvSpPr>
        <p:spPr>
          <a:xfrm>
            <a:off x="9993298" y="1438970"/>
            <a:ext cx="2078629" cy="4854217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sz="1400" dirty="0" smtClean="0">
              <a:solidFill>
                <a:schemeClr val="tx1"/>
              </a:solidFill>
            </a:endParaRPr>
          </a:p>
          <a:p>
            <a:r>
              <a:rPr lang="sv-SE" sz="1400" dirty="0" smtClean="0">
                <a:solidFill>
                  <a:schemeClr val="tx1"/>
                </a:solidFill>
              </a:rPr>
              <a:t>RSS aktiviteter </a:t>
            </a:r>
            <a:endParaRPr lang="sv-SE" sz="140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sz="14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 smtClean="0">
                <a:solidFill>
                  <a:schemeClr val="tx1"/>
                </a:solidFill>
              </a:rPr>
              <a:t>Intressentanalys och tydliggöra roller och ansvar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 smtClean="0">
                <a:solidFill>
                  <a:schemeClr val="tx1"/>
                </a:solidFill>
              </a:rPr>
              <a:t>Behovsanalys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 smtClean="0">
                <a:solidFill>
                  <a:schemeClr val="tx1"/>
                </a:solidFill>
              </a:rPr>
              <a:t>Ta fram kompetensplan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 smtClean="0">
                <a:solidFill>
                  <a:schemeClr val="tx1"/>
                </a:solidFill>
              </a:rPr>
              <a:t>Ta fram samverkans-överenskommelse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 smtClean="0">
                <a:solidFill>
                  <a:schemeClr val="tx1"/>
                </a:solidFill>
              </a:rPr>
              <a:t>Stödja implementering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 smtClean="0">
                <a:solidFill>
                  <a:schemeClr val="tx1"/>
                </a:solidFill>
              </a:rPr>
              <a:t>Stödja </a:t>
            </a:r>
            <a:r>
              <a:rPr lang="sv-SE" sz="1400" dirty="0" err="1" smtClean="0">
                <a:solidFill>
                  <a:schemeClr val="tx1"/>
                </a:solidFill>
              </a:rPr>
              <a:t>verksamhets-utveckling</a:t>
            </a:r>
            <a:endParaRPr lang="sv-SE" sz="14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400" dirty="0" smtClean="0">
                <a:solidFill>
                  <a:schemeClr val="tx1"/>
                </a:solidFill>
              </a:rPr>
              <a:t>Stödja systematisk uppföljning och analys</a:t>
            </a:r>
          </a:p>
          <a:p>
            <a:pPr algn="ctr"/>
            <a:endParaRPr lang="sv-SE" sz="2000" dirty="0" smtClean="0">
              <a:solidFill>
                <a:schemeClr val="tx1"/>
              </a:solidFill>
            </a:endParaRPr>
          </a:p>
          <a:p>
            <a:pPr algn="ctr"/>
            <a:endParaRPr lang="sv-SE" sz="2000" dirty="0">
              <a:solidFill>
                <a:schemeClr val="tx1"/>
              </a:solidFill>
            </a:endParaRPr>
          </a:p>
        </p:txBody>
      </p:sp>
      <p:sp>
        <p:nvSpPr>
          <p:cNvPr id="14" name="Rektangel med rundade hörn 13"/>
          <p:cNvSpPr/>
          <p:nvPr/>
        </p:nvSpPr>
        <p:spPr>
          <a:xfrm>
            <a:off x="410545" y="5501328"/>
            <a:ext cx="2295710" cy="72313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dirty="0" smtClean="0"/>
              <a:t>Nationellt centrum för kvinnofrid</a:t>
            </a:r>
            <a:endParaRPr lang="sv-SE" dirty="0"/>
          </a:p>
        </p:txBody>
      </p:sp>
      <p:sp>
        <p:nvSpPr>
          <p:cNvPr id="3" name="textruta 2"/>
          <p:cNvSpPr txBox="1"/>
          <p:nvPr/>
        </p:nvSpPr>
        <p:spPr>
          <a:xfrm>
            <a:off x="8285018" y="293737"/>
            <a:ext cx="2567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 smtClean="0"/>
              <a:t>Intressentkarta</a:t>
            </a:r>
            <a:endParaRPr lang="sv-SE" sz="2400" b="1" dirty="0"/>
          </a:p>
        </p:txBody>
      </p:sp>
      <p:sp>
        <p:nvSpPr>
          <p:cNvPr id="15" name="Rektangel med rundade hörn 14"/>
          <p:cNvSpPr/>
          <p:nvPr/>
        </p:nvSpPr>
        <p:spPr>
          <a:xfrm>
            <a:off x="8810647" y="1667164"/>
            <a:ext cx="1072212" cy="9144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dirty="0" smtClean="0"/>
              <a:t>Högskolan Dalarna</a:t>
            </a:r>
            <a:endParaRPr lang="sv-SE" sz="1100" dirty="0"/>
          </a:p>
        </p:txBody>
      </p:sp>
      <p:cxnSp>
        <p:nvCxnSpPr>
          <p:cNvPr id="16" name="Rak koppling 15"/>
          <p:cNvCxnSpPr/>
          <p:nvPr/>
        </p:nvCxnSpPr>
        <p:spPr>
          <a:xfrm flipV="1">
            <a:off x="7684655" y="2411051"/>
            <a:ext cx="1062182" cy="47309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741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435656"/>
            <a:ext cx="10619402" cy="1210581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sv-SE" sz="3600" dirty="0" smtClean="0">
                <a:solidFill>
                  <a:schemeClr val="bg1"/>
                </a:solidFill>
              </a:rPr>
              <a:t>Diverse</a:t>
            </a:r>
            <a:endParaRPr lang="sv-SE" sz="3600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b="1" dirty="0" smtClean="0"/>
              <a:t>VFRs uppdrag om syn &amp; hörselinstruktörer (210325)- </a:t>
            </a:r>
            <a:r>
              <a:rPr lang="sv-SE" dirty="0" smtClean="0"/>
              <a:t>Beslut i LCHNV - LPO Rehab </a:t>
            </a:r>
            <a:r>
              <a:rPr lang="sv-SE" dirty="0" err="1" smtClean="0"/>
              <a:t>hab</a:t>
            </a:r>
            <a:r>
              <a:rPr lang="sv-SE" dirty="0" smtClean="0"/>
              <a:t> och f-medicin ansvar för </a:t>
            </a:r>
            <a:r>
              <a:rPr lang="sv-SE" dirty="0" smtClean="0"/>
              <a:t>uppdraget. </a:t>
            </a:r>
            <a:endParaRPr lang="sv-SE" dirty="0" smtClean="0"/>
          </a:p>
          <a:p>
            <a:r>
              <a:rPr lang="sv-SE" b="1" dirty="0" smtClean="0"/>
              <a:t>Omtag samverkan kring välfärdsteknik. </a:t>
            </a:r>
            <a:r>
              <a:rPr lang="sv-SE" dirty="0" smtClean="0"/>
              <a:t>Förslag om regional </a:t>
            </a:r>
            <a:r>
              <a:rPr lang="sv-SE" dirty="0" smtClean="0"/>
              <a:t>styrgrupp. </a:t>
            </a:r>
            <a:endParaRPr lang="sv-SE" dirty="0" smtClean="0"/>
          </a:p>
          <a:p>
            <a:r>
              <a:rPr lang="sv-SE" b="1" dirty="0" smtClean="0"/>
              <a:t>God och nära vård- </a:t>
            </a:r>
            <a:r>
              <a:rPr lang="sv-SE" dirty="0" smtClean="0"/>
              <a:t>Färdplan presenteras LCHNV 11 juni. VFR 28 augusti. </a:t>
            </a:r>
          </a:p>
          <a:p>
            <a:r>
              <a:rPr lang="sv-SE" b="1" dirty="0" smtClean="0"/>
              <a:t>Särskilt gällande kommunerna: </a:t>
            </a:r>
            <a:r>
              <a:rPr lang="sv-SE" dirty="0" smtClean="0"/>
              <a:t>Yrkesresan, samverkansutredningarna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266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435656"/>
            <a:ext cx="10619402" cy="1210581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sv-SE" sz="3600" dirty="0" smtClean="0">
                <a:solidFill>
                  <a:schemeClr val="bg1"/>
                </a:solidFill>
              </a:rPr>
              <a:t>Aktuellt, återrapportering, info m.m.</a:t>
            </a:r>
            <a:endParaRPr lang="sv-SE" sz="3600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b="1" dirty="0" smtClean="0"/>
              <a:t>Översyn RSS, samordningen av samverkansarbetet m.m. </a:t>
            </a:r>
          </a:p>
          <a:p>
            <a:r>
              <a:rPr lang="sv-SE" b="1" dirty="0" smtClean="0"/>
              <a:t>Fortsatt </a:t>
            </a:r>
            <a:r>
              <a:rPr lang="sv-SE" b="1" dirty="0"/>
              <a:t>utvecklingsarbete av samverkan inom psykisk hälsa och missbruk och </a:t>
            </a:r>
            <a:r>
              <a:rPr lang="sv-SE" b="1" dirty="0" smtClean="0"/>
              <a:t>beroende- pågående insatser </a:t>
            </a:r>
            <a:endParaRPr lang="sv-SE" b="1" dirty="0"/>
          </a:p>
          <a:p>
            <a:r>
              <a:rPr lang="sv-SE" b="1" dirty="0" smtClean="0"/>
              <a:t>Uppdrag SKR Kvinnofrid 2021-2023</a:t>
            </a:r>
          </a:p>
          <a:p>
            <a:r>
              <a:rPr lang="sv-SE" b="1" dirty="0" smtClean="0"/>
              <a:t>Diverse: </a:t>
            </a:r>
            <a:r>
              <a:rPr lang="sv-SE" dirty="0" smtClean="0"/>
              <a:t>Syn </a:t>
            </a:r>
            <a:r>
              <a:rPr lang="sv-SE" dirty="0"/>
              <a:t>&amp; </a:t>
            </a:r>
            <a:r>
              <a:rPr lang="sv-SE" dirty="0" smtClean="0"/>
              <a:t>hörselinstruktörer, Välfärdsteknik, God och nära vård</a:t>
            </a:r>
          </a:p>
          <a:p>
            <a:r>
              <a:rPr lang="sv-SE" b="1" dirty="0" smtClean="0"/>
              <a:t>Särskilt gällande kommunerna: </a:t>
            </a:r>
            <a:r>
              <a:rPr lang="sv-SE" dirty="0"/>
              <a:t>Samverkansutredningarna, </a:t>
            </a:r>
            <a:r>
              <a:rPr lang="sv-SE" dirty="0" smtClean="0"/>
              <a:t>Yrkesresan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573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435656"/>
            <a:ext cx="10619402" cy="1210581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sv-SE" sz="3600" dirty="0">
                <a:solidFill>
                  <a:schemeClr val="bg1"/>
                </a:solidFill>
              </a:rPr>
              <a:t>Särskilt gällande </a:t>
            </a:r>
            <a:r>
              <a:rPr lang="sv-SE" sz="3600" dirty="0" smtClean="0">
                <a:solidFill>
                  <a:schemeClr val="bg1"/>
                </a:solidFill>
              </a:rPr>
              <a:t>kommunerna</a:t>
            </a:r>
            <a:endParaRPr lang="sv-SE" sz="3600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b="1" dirty="0" smtClean="0"/>
              <a:t>Pågående </a:t>
            </a:r>
            <a:r>
              <a:rPr lang="sv-SE" b="1" dirty="0"/>
              <a:t>samverkansutredningar </a:t>
            </a:r>
            <a:endParaRPr lang="sv-SE" b="1" dirty="0" smtClean="0"/>
          </a:p>
          <a:p>
            <a:pPr marL="0" indent="0">
              <a:buNone/>
            </a:pPr>
            <a:r>
              <a:rPr lang="sv-SE" dirty="0" smtClean="0"/>
              <a:t>Förstudier har genomförts LSS</a:t>
            </a:r>
            <a:r>
              <a:rPr lang="sv-SE" dirty="0"/>
              <a:t>, familjerätt, familjehem, </a:t>
            </a:r>
            <a:r>
              <a:rPr lang="sv-SE" dirty="0" smtClean="0"/>
              <a:t>boende/HVB 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Avsiktsförklaringar om samverkan </a:t>
            </a:r>
          </a:p>
          <a:p>
            <a:pPr marL="0" indent="0">
              <a:buNone/>
            </a:pPr>
            <a:r>
              <a:rPr lang="sv-SE" dirty="0"/>
              <a:t>Klustersamverkan geografiskt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8414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435656"/>
            <a:ext cx="10619402" cy="1210581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sv-SE" sz="3600" dirty="0" smtClean="0">
                <a:solidFill>
                  <a:schemeClr val="bg1"/>
                </a:solidFill>
              </a:rPr>
              <a:t>Yrkesresan</a:t>
            </a:r>
            <a:endParaRPr lang="sv-SE" sz="3600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b="1" dirty="0" smtClean="0"/>
              <a:t>Ett </a:t>
            </a:r>
            <a:r>
              <a:rPr lang="sv-SE" b="1" dirty="0"/>
              <a:t>koncept för introduktion och kompetensutveckling i socialtjänsten. </a:t>
            </a:r>
            <a:endParaRPr lang="sv-SE" b="1" dirty="0" smtClean="0"/>
          </a:p>
          <a:p>
            <a:pPr marL="0" indent="0">
              <a:buNone/>
            </a:pPr>
            <a:r>
              <a:rPr lang="sv-SE" b="1" dirty="0"/>
              <a:t>Digital </a:t>
            </a:r>
            <a:r>
              <a:rPr lang="sv-SE" b="1" dirty="0" err="1"/>
              <a:t>lärplattform</a:t>
            </a:r>
            <a:r>
              <a:rPr lang="sv-SE" b="1" dirty="0"/>
              <a:t>.</a:t>
            </a:r>
          </a:p>
          <a:p>
            <a:pPr marL="0" indent="0">
              <a:buNone/>
            </a:pPr>
            <a:r>
              <a:rPr lang="sv-SE" b="1" dirty="0" smtClean="0"/>
              <a:t>Mer </a:t>
            </a:r>
            <a:r>
              <a:rPr lang="sv-SE" b="1" dirty="0"/>
              <a:t>än 80 procent av alla landets kommuner är anslutna till Yrkesresan. </a:t>
            </a:r>
            <a:r>
              <a:rPr lang="sv-SE" b="1" dirty="0" smtClean="0"/>
              <a:t>Alla kommuner i Dalarna</a:t>
            </a:r>
          </a:p>
          <a:p>
            <a:pPr marL="0" indent="0">
              <a:buNone/>
            </a:pPr>
            <a:r>
              <a:rPr lang="sv-SE" b="1" dirty="0" smtClean="0"/>
              <a:t>Första </a:t>
            </a:r>
            <a:r>
              <a:rPr lang="sv-SE" b="1" dirty="0"/>
              <a:t>yrkesresan hösten </a:t>
            </a:r>
            <a:r>
              <a:rPr lang="sv-SE" b="1" dirty="0" smtClean="0"/>
              <a:t>2021 Barn och unga. Ytterligare fem planeras.</a:t>
            </a:r>
          </a:p>
          <a:p>
            <a:pPr marL="0" indent="0">
              <a:buNone/>
            </a:pPr>
            <a:r>
              <a:rPr lang="sv-SE" dirty="0">
                <a:hlinkClick r:id="rId2"/>
              </a:rPr>
              <a:t>Yrkesresan | SKR</a:t>
            </a:r>
            <a:endParaRPr lang="sv-SE" b="1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8064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84462" y="344344"/>
            <a:ext cx="10491355" cy="1325563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sv-SE" sz="4000" dirty="0" smtClean="0">
                <a:solidFill>
                  <a:schemeClr val="bg1"/>
                </a:solidFill>
                <a:latin typeface="+mn-lt"/>
              </a:rPr>
              <a:t>Tre sorters kostnader</a:t>
            </a:r>
            <a:endParaRPr lang="sv-SE" sz="4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Flödesschema: Alternativ process 2">
            <a:extLst>
              <a:ext uri="{FF2B5EF4-FFF2-40B4-BE49-F238E27FC236}">
                <a16:creationId xmlns:a16="http://schemas.microsoft.com/office/drawing/2014/main" id="{0E338B4A-8030-4CC5-9A73-6B3484ABEF05}"/>
              </a:ext>
            </a:extLst>
          </p:cNvPr>
          <p:cNvSpPr/>
          <p:nvPr/>
        </p:nvSpPr>
        <p:spPr>
          <a:xfrm>
            <a:off x="4063988" y="2153045"/>
            <a:ext cx="2774950" cy="3554412"/>
          </a:xfrm>
          <a:prstGeom prst="flowChartAlternateProcess">
            <a:avLst/>
          </a:prstGeom>
          <a:solidFill>
            <a:srgbClr val="83C2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800" b="1" dirty="0"/>
              <a:t>Fasta </a:t>
            </a:r>
          </a:p>
          <a:p>
            <a:pPr algn="ctr"/>
            <a:r>
              <a:rPr lang="sv-SE" sz="2400" i="1" dirty="0"/>
              <a:t>(regionala)</a:t>
            </a:r>
          </a:p>
          <a:p>
            <a:endParaRPr lang="sv-SE" sz="2000" dirty="0"/>
          </a:p>
          <a:p>
            <a:r>
              <a:rPr lang="sv-SE" sz="2000" dirty="0"/>
              <a:t>Personal</a:t>
            </a:r>
          </a:p>
          <a:p>
            <a:r>
              <a:rPr lang="sv-SE" sz="2000" dirty="0"/>
              <a:t>Utveckling </a:t>
            </a:r>
            <a:r>
              <a:rPr lang="sv-SE" sz="2000" dirty="0" smtClean="0"/>
              <a:t>webb</a:t>
            </a:r>
          </a:p>
          <a:p>
            <a:r>
              <a:rPr lang="sv-SE" sz="2000" dirty="0" smtClean="0"/>
              <a:t>Fördelas </a:t>
            </a:r>
            <a:r>
              <a:rPr lang="sv-SE" sz="2000" dirty="0" err="1" smtClean="0"/>
              <a:t>enl</a:t>
            </a:r>
            <a:r>
              <a:rPr lang="sv-SE" sz="2000" dirty="0" smtClean="0"/>
              <a:t> nyckeltal</a:t>
            </a:r>
            <a:endParaRPr lang="sv-SE" sz="2000" dirty="0"/>
          </a:p>
          <a:p>
            <a:endParaRPr lang="sv-SE" sz="2000" dirty="0"/>
          </a:p>
          <a:p>
            <a:endParaRPr lang="sv-SE" sz="2000" dirty="0"/>
          </a:p>
          <a:p>
            <a:endParaRPr lang="sv-SE" sz="1600" dirty="0"/>
          </a:p>
        </p:txBody>
      </p:sp>
      <p:sp>
        <p:nvSpPr>
          <p:cNvPr id="4" name="Flödesschema: Alternativ process 3">
            <a:extLst>
              <a:ext uri="{FF2B5EF4-FFF2-40B4-BE49-F238E27FC236}">
                <a16:creationId xmlns:a16="http://schemas.microsoft.com/office/drawing/2014/main" id="{7B940EBB-F5BA-4FB2-A1C6-4EA7CB5F6549}"/>
              </a:ext>
            </a:extLst>
          </p:cNvPr>
          <p:cNvSpPr/>
          <p:nvPr/>
        </p:nvSpPr>
        <p:spPr>
          <a:xfrm>
            <a:off x="7964233" y="2153045"/>
            <a:ext cx="2774950" cy="3554412"/>
          </a:xfrm>
          <a:prstGeom prst="flowChartAlternateProcess">
            <a:avLst/>
          </a:prstGeom>
          <a:solidFill>
            <a:srgbClr val="7B5C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800" b="1" dirty="0"/>
              <a:t>Rörliga </a:t>
            </a:r>
          </a:p>
          <a:p>
            <a:pPr algn="ctr"/>
            <a:r>
              <a:rPr lang="sv-SE" sz="2400" i="1" dirty="0"/>
              <a:t>(regionala)</a:t>
            </a:r>
            <a:endParaRPr lang="sv-SE" i="1" dirty="0"/>
          </a:p>
          <a:p>
            <a:pPr algn="ctr"/>
            <a:endParaRPr lang="sv-SE" dirty="0"/>
          </a:p>
          <a:p>
            <a:r>
              <a:rPr lang="sv-SE" dirty="0"/>
              <a:t>Kursavgifter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5" name="Flödesschema: Alternativ process 4">
            <a:extLst>
              <a:ext uri="{FF2B5EF4-FFF2-40B4-BE49-F238E27FC236}">
                <a16:creationId xmlns:a16="http://schemas.microsoft.com/office/drawing/2014/main" id="{E6302BC4-9F90-4014-A2F7-55547FF0B328}"/>
              </a:ext>
            </a:extLst>
          </p:cNvPr>
          <p:cNvSpPr/>
          <p:nvPr/>
        </p:nvSpPr>
        <p:spPr>
          <a:xfrm>
            <a:off x="384462" y="2153045"/>
            <a:ext cx="2774950" cy="3554412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800" b="1" dirty="0">
                <a:solidFill>
                  <a:schemeClr val="tx2"/>
                </a:solidFill>
              </a:rPr>
              <a:t>Fasta</a:t>
            </a:r>
            <a:r>
              <a:rPr lang="sv-SE" sz="2400" b="1" dirty="0">
                <a:solidFill>
                  <a:schemeClr val="tx2"/>
                </a:solidFill>
              </a:rPr>
              <a:t> </a:t>
            </a:r>
          </a:p>
          <a:p>
            <a:pPr algn="ctr"/>
            <a:r>
              <a:rPr lang="sv-SE" sz="2400" i="1" dirty="0">
                <a:solidFill>
                  <a:schemeClr val="tx2"/>
                </a:solidFill>
              </a:rPr>
              <a:t>(nationella)</a:t>
            </a:r>
          </a:p>
          <a:p>
            <a:endParaRPr lang="sv-SE" sz="2000" dirty="0">
              <a:solidFill>
                <a:schemeClr val="tx2"/>
              </a:solidFill>
            </a:endParaRPr>
          </a:p>
          <a:p>
            <a:r>
              <a:rPr lang="sv-SE" sz="2000" dirty="0">
                <a:solidFill>
                  <a:schemeClr val="tx2"/>
                </a:solidFill>
              </a:rPr>
              <a:t>Kansli</a:t>
            </a:r>
          </a:p>
          <a:p>
            <a:endParaRPr lang="sv-SE" sz="2000" dirty="0">
              <a:solidFill>
                <a:schemeClr val="tx2"/>
              </a:solidFill>
            </a:endParaRPr>
          </a:p>
          <a:p>
            <a:r>
              <a:rPr lang="sv-SE" sz="2000" dirty="0">
                <a:solidFill>
                  <a:schemeClr val="tx2"/>
                </a:solidFill>
              </a:rPr>
              <a:t>Fördelas enligt nyckeltal</a:t>
            </a:r>
          </a:p>
          <a:p>
            <a:endParaRPr lang="sv-SE" sz="2000" dirty="0"/>
          </a:p>
          <a:p>
            <a:endParaRPr lang="sv-SE" sz="2000" dirty="0"/>
          </a:p>
          <a:p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12404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435656"/>
            <a:ext cx="10619402" cy="1210581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sv-SE" sz="3600" smtClean="0">
                <a:solidFill>
                  <a:schemeClr val="bg1"/>
                </a:solidFill>
              </a:rPr>
              <a:t>Yrkesresan- regional </a:t>
            </a:r>
            <a:r>
              <a:rPr lang="sv-SE" sz="3600" dirty="0" smtClean="0">
                <a:solidFill>
                  <a:schemeClr val="bg1"/>
                </a:solidFill>
              </a:rPr>
              <a:t>resurs</a:t>
            </a:r>
            <a:endParaRPr lang="sv-SE" sz="3600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b="1" dirty="0" smtClean="0"/>
              <a:t>Rekrytering pågår regional resurs YR+ BBIC</a:t>
            </a:r>
          </a:p>
          <a:p>
            <a:pPr marL="0" indent="0">
              <a:buNone/>
            </a:pPr>
            <a:r>
              <a:rPr lang="sv-SE" b="1" dirty="0" smtClean="0"/>
              <a:t>Fr.o.m. höst </a:t>
            </a:r>
            <a:r>
              <a:rPr lang="sv-SE" b="1" dirty="0"/>
              <a:t>2021-2022</a:t>
            </a:r>
          </a:p>
          <a:p>
            <a:pPr marL="0" indent="0">
              <a:buNone/>
            </a:pPr>
            <a:r>
              <a:rPr lang="sv-SE" b="1" dirty="0"/>
              <a:t>Avtal RSS Dalarna och </a:t>
            </a:r>
            <a:r>
              <a:rPr lang="sv-SE" b="1" dirty="0" smtClean="0"/>
              <a:t>kommunerna</a:t>
            </a:r>
          </a:p>
          <a:p>
            <a:pPr marL="0" indent="0">
              <a:buNone/>
            </a:pPr>
            <a:r>
              <a:rPr lang="sv-SE" b="1" dirty="0"/>
              <a:t>2021 RSS Dalarna finansierar </a:t>
            </a:r>
            <a:endParaRPr lang="sv-SE" b="1" dirty="0" smtClean="0"/>
          </a:p>
          <a:p>
            <a:pPr marL="0" indent="0">
              <a:buNone/>
            </a:pPr>
            <a:r>
              <a:rPr lang="sv-SE" b="1" dirty="0" smtClean="0"/>
              <a:t>2022 </a:t>
            </a:r>
            <a:r>
              <a:rPr lang="sv-SE" b="1" dirty="0"/>
              <a:t>kommuner 50 % och RSS Dalarna 50 % (400 tkr/kommunerna). </a:t>
            </a:r>
            <a:endParaRPr lang="sv-SE" b="1" dirty="0" smtClean="0"/>
          </a:p>
          <a:p>
            <a:pPr marL="0" indent="0">
              <a:buNone/>
            </a:pPr>
            <a:r>
              <a:rPr lang="sv-SE" b="1" dirty="0" smtClean="0"/>
              <a:t>Från </a:t>
            </a:r>
            <a:r>
              <a:rPr lang="sv-SE" b="1" dirty="0"/>
              <a:t>och med 2023 och framåt finansierar länets kommuner </a:t>
            </a:r>
            <a:r>
              <a:rPr lang="sv-SE" b="1" dirty="0" smtClean="0"/>
              <a:t>samtliga regionala </a:t>
            </a:r>
            <a:r>
              <a:rPr lang="sv-SE" b="1" dirty="0"/>
              <a:t>kostnader.</a:t>
            </a:r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endParaRPr lang="sv-SE" b="1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506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52674-6AB9-4668-8AED-4226128661A6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770" y="218087"/>
            <a:ext cx="8047423" cy="6035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27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5C4C-5E8F-454B-AD12-E05C3B98FAF5}" type="datetime1">
              <a:rPr lang="sv-SE" smtClean="0"/>
              <a:pPr/>
              <a:t>2021-05-26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/>
              <a:t>Sida </a:t>
            </a:r>
            <a:fld id="{442FF2AC-5952-4A76-A4C8-7FBE2B124180}" type="slidenum">
              <a:rPr lang="sv-SE" smtClean="0"/>
              <a:pPr/>
              <a:t>4</a:t>
            </a:fld>
            <a:endParaRPr lang="sv-SE" dirty="0"/>
          </a:p>
        </p:txBody>
      </p:sp>
      <p:sp>
        <p:nvSpPr>
          <p:cNvPr id="10" name="Rektangel: rundade hörn 9">
            <a:extLst>
              <a:ext uri="{FF2B5EF4-FFF2-40B4-BE49-F238E27FC236}">
                <a16:creationId xmlns:a16="http://schemas.microsoft.com/office/drawing/2014/main" id="{7D1958C1-3A0D-4B87-8B8F-E81F1BC5083A}"/>
              </a:ext>
            </a:extLst>
          </p:cNvPr>
          <p:cNvSpPr/>
          <p:nvPr/>
        </p:nvSpPr>
        <p:spPr>
          <a:xfrm>
            <a:off x="3921462" y="940450"/>
            <a:ext cx="3672408" cy="864096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: rundade hörn 10">
            <a:extLst>
              <a:ext uri="{FF2B5EF4-FFF2-40B4-BE49-F238E27FC236}">
                <a16:creationId xmlns:a16="http://schemas.microsoft.com/office/drawing/2014/main" id="{45D4AA82-6F18-4FFE-95DD-79E95FAF419B}"/>
              </a:ext>
            </a:extLst>
          </p:cNvPr>
          <p:cNvSpPr/>
          <p:nvPr/>
        </p:nvSpPr>
        <p:spPr>
          <a:xfrm>
            <a:off x="3904978" y="2251921"/>
            <a:ext cx="3672408" cy="673231"/>
          </a:xfrm>
          <a:prstGeom prst="roundRect">
            <a:avLst/>
          </a:prstGeom>
          <a:solidFill>
            <a:srgbClr val="7F1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Styrgrupp</a:t>
            </a:r>
          </a:p>
        </p:txBody>
      </p:sp>
      <p:sp>
        <p:nvSpPr>
          <p:cNvPr id="12" name="Rektangel: ett klippt hörn 11">
            <a:extLst>
              <a:ext uri="{FF2B5EF4-FFF2-40B4-BE49-F238E27FC236}">
                <a16:creationId xmlns:a16="http://schemas.microsoft.com/office/drawing/2014/main" id="{F28774DB-7EB1-4714-8CDA-D7D87B667A8B}"/>
              </a:ext>
            </a:extLst>
          </p:cNvPr>
          <p:cNvSpPr/>
          <p:nvPr/>
        </p:nvSpPr>
        <p:spPr>
          <a:xfrm>
            <a:off x="4381209" y="4797842"/>
            <a:ext cx="1252328" cy="59312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Funkis</a:t>
            </a:r>
          </a:p>
          <a:p>
            <a:pPr algn="ctr"/>
            <a:r>
              <a:rPr lang="sv-SE" dirty="0" err="1"/>
              <a:t>digi</a:t>
            </a:r>
            <a:endParaRPr lang="sv-SE" dirty="0"/>
          </a:p>
        </p:txBody>
      </p:sp>
      <p:sp>
        <p:nvSpPr>
          <p:cNvPr id="18" name="Rektangel: ett klippt hörn 17">
            <a:extLst>
              <a:ext uri="{FF2B5EF4-FFF2-40B4-BE49-F238E27FC236}">
                <a16:creationId xmlns:a16="http://schemas.microsoft.com/office/drawing/2014/main" id="{DE78AFFD-7EA5-4896-B6F1-7838EFEED7AC}"/>
              </a:ext>
            </a:extLst>
          </p:cNvPr>
          <p:cNvSpPr/>
          <p:nvPr/>
        </p:nvSpPr>
        <p:spPr>
          <a:xfrm>
            <a:off x="8228960" y="3951082"/>
            <a:ext cx="1228032" cy="504056"/>
          </a:xfrm>
          <a:prstGeom prst="snip1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 smtClean="0"/>
              <a:t>Ungdoms-hälsan</a:t>
            </a:r>
            <a:endParaRPr lang="sv-SE" dirty="0"/>
          </a:p>
        </p:txBody>
      </p:sp>
      <p:sp>
        <p:nvSpPr>
          <p:cNvPr id="19" name="Rektangel: ett klippt hörn 18">
            <a:extLst>
              <a:ext uri="{FF2B5EF4-FFF2-40B4-BE49-F238E27FC236}">
                <a16:creationId xmlns:a16="http://schemas.microsoft.com/office/drawing/2014/main" id="{B882926D-2E03-4DA3-A01D-2A8ECF3EF7DE}"/>
              </a:ext>
            </a:extLst>
          </p:cNvPr>
          <p:cNvSpPr/>
          <p:nvPr/>
        </p:nvSpPr>
        <p:spPr>
          <a:xfrm>
            <a:off x="1995224" y="4580626"/>
            <a:ext cx="898981" cy="543388"/>
          </a:xfrm>
          <a:prstGeom prst="snip1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LPO</a:t>
            </a:r>
          </a:p>
          <a:p>
            <a:pPr algn="ctr"/>
            <a:r>
              <a:rPr lang="sv-SE" dirty="0" err="1">
                <a:solidFill>
                  <a:srgbClr val="FF0000"/>
                </a:solidFill>
              </a:rPr>
              <a:t>schizo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21" name="Rektangel: ett klippt hörn 20">
            <a:extLst>
              <a:ext uri="{FF2B5EF4-FFF2-40B4-BE49-F238E27FC236}">
                <a16:creationId xmlns:a16="http://schemas.microsoft.com/office/drawing/2014/main" id="{17304AFB-3F43-40D1-BE2A-4DA019498A75}"/>
              </a:ext>
            </a:extLst>
          </p:cNvPr>
          <p:cNvSpPr/>
          <p:nvPr/>
        </p:nvSpPr>
        <p:spPr>
          <a:xfrm>
            <a:off x="7330146" y="4612417"/>
            <a:ext cx="1382387" cy="674397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Brukar-samverkan</a:t>
            </a:r>
            <a:endParaRPr lang="sv-SE" dirty="0"/>
          </a:p>
        </p:txBody>
      </p:sp>
      <p:sp>
        <p:nvSpPr>
          <p:cNvPr id="22" name="Rektangel: ett klippt hörn 21">
            <a:extLst>
              <a:ext uri="{FF2B5EF4-FFF2-40B4-BE49-F238E27FC236}">
                <a16:creationId xmlns:a16="http://schemas.microsoft.com/office/drawing/2014/main" id="{451EB1DD-27E7-48F5-80E7-1EFAF0AA07E9}"/>
              </a:ext>
            </a:extLst>
          </p:cNvPr>
          <p:cNvSpPr/>
          <p:nvPr/>
        </p:nvSpPr>
        <p:spPr>
          <a:xfrm>
            <a:off x="1966603" y="3785590"/>
            <a:ext cx="1204017" cy="6698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LPO</a:t>
            </a:r>
          </a:p>
          <a:p>
            <a:pPr algn="ctr"/>
            <a:r>
              <a:rPr lang="sv-SE" dirty="0"/>
              <a:t>missbruk</a:t>
            </a:r>
          </a:p>
        </p:txBody>
      </p:sp>
      <p:sp>
        <p:nvSpPr>
          <p:cNvPr id="23" name="Rektangel: ett klippt hörn 22">
            <a:extLst>
              <a:ext uri="{FF2B5EF4-FFF2-40B4-BE49-F238E27FC236}">
                <a16:creationId xmlns:a16="http://schemas.microsoft.com/office/drawing/2014/main" id="{AF362894-7E72-4C17-8702-895AD5DFCE16}"/>
              </a:ext>
            </a:extLst>
          </p:cNvPr>
          <p:cNvSpPr/>
          <p:nvPr/>
        </p:nvSpPr>
        <p:spPr>
          <a:xfrm>
            <a:off x="5672175" y="4788068"/>
            <a:ext cx="699148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SUF</a:t>
            </a:r>
          </a:p>
        </p:txBody>
      </p:sp>
      <p:sp>
        <p:nvSpPr>
          <p:cNvPr id="24" name="Rektangel: ett klippt hörn 23">
            <a:extLst>
              <a:ext uri="{FF2B5EF4-FFF2-40B4-BE49-F238E27FC236}">
                <a16:creationId xmlns:a16="http://schemas.microsoft.com/office/drawing/2014/main" id="{A3F883C0-1E92-4D9D-BA95-C662053881E1}"/>
              </a:ext>
            </a:extLst>
          </p:cNvPr>
          <p:cNvSpPr/>
          <p:nvPr/>
        </p:nvSpPr>
        <p:spPr>
          <a:xfrm>
            <a:off x="3731297" y="3833004"/>
            <a:ext cx="787010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Äldre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9C945F4F-D81D-4057-BFEC-D00ED5F32B02}"/>
              </a:ext>
            </a:extLst>
          </p:cNvPr>
          <p:cNvSpPr txBox="1"/>
          <p:nvPr/>
        </p:nvSpPr>
        <p:spPr>
          <a:xfrm>
            <a:off x="4367810" y="1068253"/>
            <a:ext cx="2758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Förvaltningschefsnätverk</a:t>
            </a:r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B9789068-F4C9-4401-94D6-F99D53E6FE70}"/>
              </a:ext>
            </a:extLst>
          </p:cNvPr>
          <p:cNvSpPr txBox="1"/>
          <p:nvPr/>
        </p:nvSpPr>
        <p:spPr>
          <a:xfrm>
            <a:off x="8174574" y="1804547"/>
            <a:ext cx="2419854" cy="101566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sz="1200" dirty="0"/>
              <a:t>3 från </a:t>
            </a:r>
            <a:r>
              <a:rPr lang="sv-SE" sz="1200" dirty="0" smtClean="0"/>
              <a:t>kommuner,  </a:t>
            </a:r>
            <a:r>
              <a:rPr lang="sv-SE" sz="1200" dirty="0"/>
              <a:t>NKS- S, </a:t>
            </a:r>
            <a:r>
              <a:rPr lang="sv-SE" sz="1200" dirty="0" smtClean="0"/>
              <a:t>NSCHNV</a:t>
            </a:r>
            <a:r>
              <a:rPr lang="sv-SE" sz="1200" dirty="0"/>
              <a:t>, </a:t>
            </a:r>
            <a:r>
              <a:rPr lang="sv-SE" sz="1200" dirty="0" smtClean="0"/>
              <a:t>Ordf. LCHNV</a:t>
            </a:r>
            <a:endParaRPr lang="sv-SE" sz="1200" dirty="0"/>
          </a:p>
          <a:p>
            <a:r>
              <a:rPr lang="sv-SE" sz="1200" dirty="0"/>
              <a:t>3 från hälso- och sjukvården/Region Dalarna</a:t>
            </a:r>
          </a:p>
          <a:p>
            <a:r>
              <a:rPr lang="sv-SE" sz="1200" dirty="0"/>
              <a:t>Chef från </a:t>
            </a:r>
            <a:r>
              <a:rPr lang="sv-SE" sz="1200" dirty="0" smtClean="0"/>
              <a:t>avdelningen , RSS</a:t>
            </a:r>
            <a:endParaRPr lang="sv-SE" sz="1200" dirty="0"/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ECD286DD-927E-4CC0-B491-CAA421E653A5}"/>
              </a:ext>
            </a:extLst>
          </p:cNvPr>
          <p:cNvSpPr txBox="1"/>
          <p:nvPr/>
        </p:nvSpPr>
        <p:spPr>
          <a:xfrm>
            <a:off x="9725777" y="4027606"/>
            <a:ext cx="1368152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sz="1400" dirty="0"/>
              <a:t>Arbetsgrupper</a:t>
            </a:r>
          </a:p>
        </p:txBody>
      </p:sp>
      <p:cxnSp>
        <p:nvCxnSpPr>
          <p:cNvPr id="30" name="Rak koppling 29">
            <a:extLst>
              <a:ext uri="{FF2B5EF4-FFF2-40B4-BE49-F238E27FC236}">
                <a16:creationId xmlns:a16="http://schemas.microsoft.com/office/drawing/2014/main" id="{909AD0B6-F4CC-4D06-937C-D42A06D8ED59}"/>
              </a:ext>
            </a:extLst>
          </p:cNvPr>
          <p:cNvCxnSpPr>
            <a:endCxn id="24" idx="3"/>
          </p:cNvCxnSpPr>
          <p:nvPr/>
        </p:nvCxnSpPr>
        <p:spPr>
          <a:xfrm flipH="1">
            <a:off x="4124802" y="2944404"/>
            <a:ext cx="243008" cy="888600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449F8C9B-C7D9-4307-A52E-27DC0B99237E}"/>
              </a:ext>
            </a:extLst>
          </p:cNvPr>
          <p:cNvCxnSpPr>
            <a:cxnSpLocks/>
            <a:endCxn id="18" idx="3"/>
          </p:cNvCxnSpPr>
          <p:nvPr/>
        </p:nvCxnSpPr>
        <p:spPr>
          <a:xfrm>
            <a:off x="7396574" y="2935684"/>
            <a:ext cx="1394903" cy="1015398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4AC4B0A9-2657-414E-8EC3-9852D2CF9890}"/>
              </a:ext>
            </a:extLst>
          </p:cNvPr>
          <p:cNvCxnSpPr>
            <a:cxnSpLocks/>
            <a:endCxn id="25" idx="3"/>
          </p:cNvCxnSpPr>
          <p:nvPr/>
        </p:nvCxnSpPr>
        <p:spPr>
          <a:xfrm flipH="1">
            <a:off x="6141737" y="2971157"/>
            <a:ext cx="470790" cy="868394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k koppling 32">
            <a:extLst>
              <a:ext uri="{FF2B5EF4-FFF2-40B4-BE49-F238E27FC236}">
                <a16:creationId xmlns:a16="http://schemas.microsoft.com/office/drawing/2014/main" id="{26EA1639-ECE6-4C28-A720-0ACFCB127AAA}"/>
              </a:ext>
            </a:extLst>
          </p:cNvPr>
          <p:cNvCxnSpPr>
            <a:cxnSpLocks/>
            <a:endCxn id="12" idx="3"/>
          </p:cNvCxnSpPr>
          <p:nvPr/>
        </p:nvCxnSpPr>
        <p:spPr>
          <a:xfrm>
            <a:off x="4788865" y="2969448"/>
            <a:ext cx="230306" cy="1813310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k koppling 33">
            <a:extLst>
              <a:ext uri="{FF2B5EF4-FFF2-40B4-BE49-F238E27FC236}">
                <a16:creationId xmlns:a16="http://schemas.microsoft.com/office/drawing/2014/main" id="{6D0891AA-B499-4300-88FF-CBEDEA45283F}"/>
              </a:ext>
            </a:extLst>
          </p:cNvPr>
          <p:cNvCxnSpPr>
            <a:cxnSpLocks/>
          </p:cNvCxnSpPr>
          <p:nvPr/>
        </p:nvCxnSpPr>
        <p:spPr>
          <a:xfrm flipH="1">
            <a:off x="3073990" y="2980514"/>
            <a:ext cx="955493" cy="804386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k koppling 34">
            <a:extLst>
              <a:ext uri="{FF2B5EF4-FFF2-40B4-BE49-F238E27FC236}">
                <a16:creationId xmlns:a16="http://schemas.microsoft.com/office/drawing/2014/main" id="{BAA2571F-5FCE-45CE-80C2-7C5DBD20EDC7}"/>
              </a:ext>
            </a:extLst>
          </p:cNvPr>
          <p:cNvCxnSpPr>
            <a:cxnSpLocks/>
          </p:cNvCxnSpPr>
          <p:nvPr/>
        </p:nvCxnSpPr>
        <p:spPr>
          <a:xfrm>
            <a:off x="5973353" y="2980514"/>
            <a:ext cx="8648" cy="1768032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ak koppling 54">
            <a:extLst>
              <a:ext uri="{FF2B5EF4-FFF2-40B4-BE49-F238E27FC236}">
                <a16:creationId xmlns:a16="http://schemas.microsoft.com/office/drawing/2014/main" id="{9AD1E5D3-BFE1-4529-898A-8EA2AFFEA603}"/>
              </a:ext>
            </a:extLst>
          </p:cNvPr>
          <p:cNvCxnSpPr>
            <a:cxnSpLocks/>
            <a:endCxn id="21" idx="2"/>
          </p:cNvCxnSpPr>
          <p:nvPr/>
        </p:nvCxnSpPr>
        <p:spPr>
          <a:xfrm>
            <a:off x="6416171" y="2878479"/>
            <a:ext cx="913975" cy="2101193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ktangel: ett klippt hörn 18">
            <a:extLst>
              <a:ext uri="{FF2B5EF4-FFF2-40B4-BE49-F238E27FC236}">
                <a16:creationId xmlns:a16="http://schemas.microsoft.com/office/drawing/2014/main" id="{B882926D-2E03-4DA3-A01D-2A8ECF3EF7DE}"/>
              </a:ext>
            </a:extLst>
          </p:cNvPr>
          <p:cNvSpPr/>
          <p:nvPr/>
        </p:nvSpPr>
        <p:spPr>
          <a:xfrm>
            <a:off x="3005997" y="4612417"/>
            <a:ext cx="898981" cy="543388"/>
          </a:xfrm>
          <a:prstGeom prst="snip1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FF0000"/>
                </a:solidFill>
              </a:rPr>
              <a:t>PRIO</a:t>
            </a:r>
          </a:p>
        </p:txBody>
      </p:sp>
      <p:sp>
        <p:nvSpPr>
          <p:cNvPr id="37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6396170" y="4782758"/>
            <a:ext cx="939364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/>
              <a:t>Funca</a:t>
            </a:r>
            <a:endParaRPr lang="sv-SE" dirty="0"/>
          </a:p>
        </p:txBody>
      </p:sp>
      <p:sp>
        <p:nvSpPr>
          <p:cNvPr id="38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2003011" y="5224190"/>
            <a:ext cx="1330541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LPO</a:t>
            </a:r>
          </a:p>
          <a:p>
            <a:pPr algn="ctr"/>
            <a:r>
              <a:rPr lang="sv-SE" dirty="0"/>
              <a:t>Självskada</a:t>
            </a:r>
          </a:p>
        </p:txBody>
      </p:sp>
      <p:sp>
        <p:nvSpPr>
          <p:cNvPr id="40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1951424" y="2438400"/>
            <a:ext cx="871826" cy="702568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LOB</a:t>
            </a:r>
          </a:p>
          <a:p>
            <a:pPr algn="ctr"/>
            <a:r>
              <a:rPr lang="sv-SE" dirty="0"/>
              <a:t>styr</a:t>
            </a:r>
          </a:p>
        </p:txBody>
      </p:sp>
      <p:sp>
        <p:nvSpPr>
          <p:cNvPr id="41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1951424" y="3127084"/>
            <a:ext cx="912038" cy="644214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/>
              <a:t>Flöd</a:t>
            </a:r>
            <a:endParaRPr lang="sv-SE" dirty="0"/>
          </a:p>
        </p:txBody>
      </p:sp>
      <p:sp>
        <p:nvSpPr>
          <p:cNvPr id="25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5435245" y="3831327"/>
            <a:ext cx="1707174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Rehabilitering</a:t>
            </a:r>
          </a:p>
        </p:txBody>
      </p:sp>
    </p:spTree>
    <p:extLst>
      <p:ext uri="{BB962C8B-B14F-4D97-AF65-F5344CB8AC3E}">
        <p14:creationId xmlns:p14="http://schemas.microsoft.com/office/powerpoint/2010/main" val="422158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ubrik 1"/>
          <p:cNvSpPr txBox="1">
            <a:spLocks/>
          </p:cNvSpPr>
          <p:nvPr/>
        </p:nvSpPr>
        <p:spPr>
          <a:xfrm>
            <a:off x="857475" y="202004"/>
            <a:ext cx="10179192" cy="99205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200" b="1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Ny struktur: samordning </a:t>
            </a:r>
            <a:r>
              <a:rPr lang="sv-SE" sz="3200" b="1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i </a:t>
            </a:r>
            <a:r>
              <a:rPr lang="sv-SE" sz="3200" b="1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regionens kunskapsstyrningssystem</a:t>
            </a:r>
            <a:endParaRPr lang="sv-SE" sz="3200" b="1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" name="Rektangel med rundade hörn på samma sida 26"/>
          <p:cNvSpPr/>
          <p:nvPr/>
        </p:nvSpPr>
        <p:spPr>
          <a:xfrm>
            <a:off x="3537919" y="5190265"/>
            <a:ext cx="1063439" cy="95193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Utvärdering TN-platserna</a:t>
            </a:r>
            <a:endParaRPr lang="sv-SE" sz="1200" dirty="0"/>
          </a:p>
        </p:txBody>
      </p:sp>
      <p:sp>
        <p:nvSpPr>
          <p:cNvPr id="32" name="Rektangel med rundade hörn på samma sida 31"/>
          <p:cNvSpPr/>
          <p:nvPr/>
        </p:nvSpPr>
        <p:spPr>
          <a:xfrm>
            <a:off x="2405520" y="5190265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>
                <a:solidFill>
                  <a:schemeClr val="bg1"/>
                </a:solidFill>
              </a:rPr>
              <a:t>ÖK missbruk/beroende</a:t>
            </a: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36" name="Rektangel med rundade hörn på samma sida 35"/>
          <p:cNvSpPr/>
          <p:nvPr/>
        </p:nvSpPr>
        <p:spPr>
          <a:xfrm>
            <a:off x="8650848" y="4951095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Uppdrag kvinnofrid</a:t>
            </a:r>
            <a:endParaRPr lang="sv-SE" sz="1200" dirty="0"/>
          </a:p>
        </p:txBody>
      </p:sp>
      <p:sp>
        <p:nvSpPr>
          <p:cNvPr id="40" name="Rektangel med rundade hörn på samma sida 39"/>
          <p:cNvSpPr/>
          <p:nvPr/>
        </p:nvSpPr>
        <p:spPr>
          <a:xfrm>
            <a:off x="4696832" y="5268089"/>
            <a:ext cx="100360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>
                <a:solidFill>
                  <a:schemeClr val="bg1"/>
                </a:solidFill>
              </a:rPr>
              <a:t>ÖK barns och ungas hälsa </a:t>
            </a: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25" name="Rektangel med rundade hörn på samma sida 24"/>
          <p:cNvSpPr/>
          <p:nvPr/>
        </p:nvSpPr>
        <p:spPr>
          <a:xfrm>
            <a:off x="6764270" y="5220181"/>
            <a:ext cx="1586254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dirty="0" smtClean="0">
                <a:solidFill>
                  <a:schemeClr val="bg1"/>
                </a:solidFill>
              </a:rPr>
              <a:t>Uppdrag samverkan syn &amp; hörselinstruktörer</a:t>
            </a:r>
            <a:endParaRPr lang="sv-SE" sz="1100" dirty="0">
              <a:solidFill>
                <a:schemeClr val="bg1"/>
              </a:solidFill>
            </a:endParaRPr>
          </a:p>
        </p:txBody>
      </p:sp>
      <p:sp>
        <p:nvSpPr>
          <p:cNvPr id="29" name="Rektangel med rundade hörn på samma sida 28"/>
          <p:cNvSpPr/>
          <p:nvPr/>
        </p:nvSpPr>
        <p:spPr>
          <a:xfrm>
            <a:off x="5848641" y="5026151"/>
            <a:ext cx="1324919" cy="89209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100" dirty="0" smtClean="0">
                <a:solidFill>
                  <a:schemeClr val="bg1"/>
                </a:solidFill>
              </a:rPr>
              <a:t>Implementering ÖK rehab, </a:t>
            </a:r>
            <a:r>
              <a:rPr lang="sv-SE" sz="1100" dirty="0" err="1" smtClean="0">
                <a:solidFill>
                  <a:schemeClr val="bg1"/>
                </a:solidFill>
              </a:rPr>
              <a:t>hab</a:t>
            </a:r>
            <a:r>
              <a:rPr lang="sv-SE" sz="1100" dirty="0" smtClean="0">
                <a:solidFill>
                  <a:schemeClr val="bg1"/>
                </a:solidFill>
              </a:rPr>
              <a:t>, hjälpmedel</a:t>
            </a:r>
            <a:endParaRPr lang="sv-SE" sz="1100" dirty="0">
              <a:solidFill>
                <a:schemeClr val="bg1"/>
              </a:solidFill>
            </a:endParaRPr>
          </a:p>
        </p:txBody>
      </p:sp>
      <p:sp>
        <p:nvSpPr>
          <p:cNvPr id="31" name="Rektangel med rundade hörn 30"/>
          <p:cNvSpPr/>
          <p:nvPr/>
        </p:nvSpPr>
        <p:spPr>
          <a:xfrm>
            <a:off x="857475" y="1291072"/>
            <a:ext cx="4452611" cy="914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System för kunskapsstyrning med kommunerna i vissa fall</a:t>
            </a:r>
            <a:endParaRPr lang="sv-SE" b="1" dirty="0">
              <a:solidFill>
                <a:schemeClr val="tx1"/>
              </a:solidFill>
            </a:endParaRPr>
          </a:p>
        </p:txBody>
      </p:sp>
      <p:sp>
        <p:nvSpPr>
          <p:cNvPr id="35" name="Rektangel med rundade hörn 34"/>
          <p:cNvSpPr/>
          <p:nvPr/>
        </p:nvSpPr>
        <p:spPr>
          <a:xfrm>
            <a:off x="7040772" y="2330460"/>
            <a:ext cx="4435565" cy="1000850"/>
          </a:xfrm>
          <a:prstGeom prst="roundRect">
            <a:avLst/>
          </a:prstGeom>
          <a:solidFill>
            <a:schemeClr val="accent3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RSS Dalarna </a:t>
            </a:r>
          </a:p>
        </p:txBody>
      </p:sp>
      <p:sp>
        <p:nvSpPr>
          <p:cNvPr id="39" name="Rektangel med rundade hörn 38"/>
          <p:cNvSpPr/>
          <p:nvPr/>
        </p:nvSpPr>
        <p:spPr>
          <a:xfrm>
            <a:off x="6994437" y="1231126"/>
            <a:ext cx="4435565" cy="110568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Nationell plattform för evidensbaserad praktik i socialtjänsten</a:t>
            </a:r>
          </a:p>
        </p:txBody>
      </p:sp>
      <p:sp>
        <p:nvSpPr>
          <p:cNvPr id="42" name="Rektangel med rundade hörn 41"/>
          <p:cNvSpPr/>
          <p:nvPr/>
        </p:nvSpPr>
        <p:spPr>
          <a:xfrm>
            <a:off x="857475" y="2272129"/>
            <a:ext cx="4487631" cy="9144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6 RPO med kommunrepresentanter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3" name="Rektangel med rundade hörn 42"/>
          <p:cNvSpPr/>
          <p:nvPr/>
        </p:nvSpPr>
        <p:spPr>
          <a:xfrm>
            <a:off x="6150377" y="3516244"/>
            <a:ext cx="1407020" cy="979715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LPO</a:t>
            </a:r>
          </a:p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Rehab, </a:t>
            </a:r>
            <a:r>
              <a:rPr lang="sv-SE" sz="1600" dirty="0" err="1" smtClean="0">
                <a:solidFill>
                  <a:schemeClr val="tx1"/>
                </a:solidFill>
              </a:rPr>
              <a:t>hab</a:t>
            </a:r>
            <a:r>
              <a:rPr lang="sv-SE" sz="1600" dirty="0" smtClean="0">
                <a:solidFill>
                  <a:schemeClr val="tx1"/>
                </a:solidFill>
              </a:rPr>
              <a:t>, f-medicin</a:t>
            </a:r>
            <a:endParaRPr lang="sv-SE" sz="1600" dirty="0">
              <a:solidFill>
                <a:schemeClr val="tx1"/>
              </a:solidFill>
            </a:endParaRPr>
          </a:p>
        </p:txBody>
      </p:sp>
      <p:sp>
        <p:nvSpPr>
          <p:cNvPr id="44" name="Rektangel med rundade hörn 43"/>
          <p:cNvSpPr/>
          <p:nvPr/>
        </p:nvSpPr>
        <p:spPr>
          <a:xfrm>
            <a:off x="7924578" y="3516244"/>
            <a:ext cx="1287641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LPO</a:t>
            </a:r>
          </a:p>
          <a:p>
            <a:pPr algn="ctr"/>
            <a:r>
              <a:rPr lang="sv-SE" dirty="0" err="1" smtClean="0">
                <a:solidFill>
                  <a:schemeClr val="tx1"/>
                </a:solidFill>
              </a:rPr>
              <a:t>Levn</a:t>
            </a:r>
            <a:r>
              <a:rPr lang="sv-SE" dirty="0" smtClean="0">
                <a:solidFill>
                  <a:schemeClr val="tx1"/>
                </a:solidFill>
              </a:rPr>
              <a:t>-vanor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5" name="Rektangel med rundade hörn 44"/>
          <p:cNvSpPr/>
          <p:nvPr/>
        </p:nvSpPr>
        <p:spPr>
          <a:xfrm>
            <a:off x="9719644" y="3516244"/>
            <a:ext cx="1557172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smtClean="0">
                <a:solidFill>
                  <a:schemeClr val="tx1"/>
                </a:solidFill>
              </a:rPr>
              <a:t>Lokalt</a:t>
            </a:r>
          </a:p>
          <a:p>
            <a:pPr algn="ctr"/>
            <a:r>
              <a:rPr lang="sv-SE" sz="1600" dirty="0" err="1" smtClean="0">
                <a:solidFill>
                  <a:schemeClr val="tx1"/>
                </a:solidFill>
              </a:rPr>
              <a:t>Primärsvårds</a:t>
            </a:r>
            <a:r>
              <a:rPr lang="sv-SE" sz="1600" dirty="0" smtClean="0">
                <a:solidFill>
                  <a:schemeClr val="tx1"/>
                </a:solidFill>
              </a:rPr>
              <a:t>-råd</a:t>
            </a:r>
            <a:endParaRPr lang="sv-SE" sz="1600" dirty="0">
              <a:solidFill>
                <a:schemeClr val="tx1"/>
              </a:solidFill>
            </a:endParaRPr>
          </a:p>
        </p:txBody>
      </p:sp>
      <p:sp>
        <p:nvSpPr>
          <p:cNvPr id="46" name="Rektangel med rundade hörn 45"/>
          <p:cNvSpPr/>
          <p:nvPr/>
        </p:nvSpPr>
        <p:spPr>
          <a:xfrm>
            <a:off x="4696832" y="3463950"/>
            <a:ext cx="1253517" cy="937684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LPO</a:t>
            </a:r>
          </a:p>
          <a:p>
            <a:pPr algn="ctr"/>
            <a:r>
              <a:rPr lang="sv-SE" dirty="0" smtClean="0">
                <a:solidFill>
                  <a:schemeClr val="tx1"/>
                </a:solidFill>
              </a:rPr>
              <a:t>Barn o unga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7" name="Rektangel med rundade hörn 46"/>
          <p:cNvSpPr/>
          <p:nvPr/>
        </p:nvSpPr>
        <p:spPr>
          <a:xfrm>
            <a:off x="1124150" y="3468653"/>
            <a:ext cx="1242586" cy="9144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LPO</a:t>
            </a:r>
          </a:p>
          <a:p>
            <a:pPr algn="ctr"/>
            <a:r>
              <a:rPr lang="sv-SE" dirty="0" smtClean="0">
                <a:solidFill>
                  <a:schemeClr val="tx1"/>
                </a:solidFill>
              </a:rPr>
              <a:t>Äldres hälsa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8" name="Rektangel med rundade hörn 47"/>
          <p:cNvSpPr/>
          <p:nvPr/>
        </p:nvSpPr>
        <p:spPr>
          <a:xfrm>
            <a:off x="2966393" y="3488599"/>
            <a:ext cx="1284990" cy="969689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LPO</a:t>
            </a:r>
          </a:p>
          <a:p>
            <a:pPr algn="ctr"/>
            <a:r>
              <a:rPr lang="sv-SE" dirty="0" smtClean="0">
                <a:solidFill>
                  <a:schemeClr val="tx1"/>
                </a:solidFill>
              </a:rPr>
              <a:t>Psykisk hälsa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9" name="Ellips 48"/>
          <p:cNvSpPr/>
          <p:nvPr/>
        </p:nvSpPr>
        <p:spPr>
          <a:xfrm>
            <a:off x="10041030" y="4557800"/>
            <a:ext cx="914400" cy="9144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0" name="Ellips 49"/>
          <p:cNvSpPr/>
          <p:nvPr/>
        </p:nvSpPr>
        <p:spPr>
          <a:xfrm>
            <a:off x="8139768" y="4283635"/>
            <a:ext cx="914400" cy="9144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1" name="Ellips 50"/>
          <p:cNvSpPr/>
          <p:nvPr/>
        </p:nvSpPr>
        <p:spPr>
          <a:xfrm>
            <a:off x="1369018" y="4497132"/>
            <a:ext cx="1123547" cy="9144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2" name="Ellips 51"/>
          <p:cNvSpPr/>
          <p:nvPr/>
        </p:nvSpPr>
        <p:spPr>
          <a:xfrm>
            <a:off x="3099201" y="4546100"/>
            <a:ext cx="1047759" cy="9144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3" name="Ellips 52"/>
          <p:cNvSpPr/>
          <p:nvPr/>
        </p:nvSpPr>
        <p:spPr>
          <a:xfrm>
            <a:off x="4840256" y="4457460"/>
            <a:ext cx="914400" cy="9144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4" name="Ellips 53"/>
          <p:cNvSpPr/>
          <p:nvPr/>
        </p:nvSpPr>
        <p:spPr>
          <a:xfrm>
            <a:off x="6368455" y="4510743"/>
            <a:ext cx="914400" cy="91440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" name="Vänster-höger-uppåtpil 2"/>
          <p:cNvSpPr/>
          <p:nvPr/>
        </p:nvSpPr>
        <p:spPr>
          <a:xfrm rot="10800000">
            <a:off x="5368275" y="2379975"/>
            <a:ext cx="1649330" cy="1008797"/>
          </a:xfrm>
          <a:prstGeom prst="leftRightUp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826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73119" y="345875"/>
            <a:ext cx="10880681" cy="1325563"/>
          </a:xfr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v-SE" sz="4000" dirty="0" smtClean="0"/>
              <a:t>RSS översyn: Tydliggör inriktningen</a:t>
            </a:r>
            <a:endParaRPr lang="sv-SE" sz="4000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49016" y="2078887"/>
            <a:ext cx="3096750" cy="3806905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1800" b="1" dirty="0" smtClean="0"/>
              <a:t>VP </a:t>
            </a:r>
            <a:r>
              <a:rPr lang="sv-SE" sz="1800" b="1" dirty="0" err="1" smtClean="0"/>
              <a:t>HoV</a:t>
            </a:r>
            <a:r>
              <a:rPr lang="sv-SE" sz="1800" b="1" dirty="0" smtClean="0"/>
              <a:t> 2021: </a:t>
            </a:r>
          </a:p>
          <a:p>
            <a:pPr marL="0" indent="0">
              <a:buNone/>
            </a:pPr>
            <a:r>
              <a:rPr lang="sv-SE" sz="1800" b="1" dirty="0" smtClean="0"/>
              <a:t>1. Kunskapsstyrning</a:t>
            </a:r>
          </a:p>
          <a:p>
            <a:pPr marL="0" indent="0">
              <a:buNone/>
            </a:pPr>
            <a:r>
              <a:rPr lang="sv-SE" sz="1800" b="1" dirty="0" smtClean="0"/>
              <a:t>2. Samverkan </a:t>
            </a:r>
          </a:p>
          <a:p>
            <a:pPr marL="0" indent="0">
              <a:buNone/>
            </a:pPr>
            <a:r>
              <a:rPr lang="sv-SE" sz="1800" b="1" dirty="0" smtClean="0"/>
              <a:t>3. Brukarmedverkan </a:t>
            </a:r>
          </a:p>
          <a:p>
            <a:pPr marL="0" indent="0">
              <a:buNone/>
            </a:pPr>
            <a:r>
              <a:rPr lang="sv-SE" sz="1800" b="1" dirty="0" smtClean="0"/>
              <a:t>4. Kommunikation</a:t>
            </a:r>
          </a:p>
          <a:p>
            <a:endParaRPr lang="sv-SE" sz="1600" b="1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119" y="2078888"/>
            <a:ext cx="4444874" cy="24870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7993" y="2078887"/>
            <a:ext cx="3431023" cy="3806905"/>
          </a:xfrm>
          <a:prstGeom prst="rect">
            <a:avLst/>
          </a:prstGeom>
        </p:spPr>
      </p:pic>
      <p:sp>
        <p:nvSpPr>
          <p:cNvPr id="9" name="Rektangel med rundade hörn 8"/>
          <p:cNvSpPr/>
          <p:nvPr/>
        </p:nvSpPr>
        <p:spPr>
          <a:xfrm>
            <a:off x="2890345" y="4565960"/>
            <a:ext cx="2027648" cy="131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Samarbete med SUD</a:t>
            </a:r>
            <a:endParaRPr lang="sv-SE" b="1" dirty="0">
              <a:solidFill>
                <a:schemeClr val="tx1"/>
              </a:solidFill>
            </a:endParaRPr>
          </a:p>
        </p:txBody>
      </p:sp>
      <p:sp>
        <p:nvSpPr>
          <p:cNvPr id="10" name="Rektangel med rundade hörn 9"/>
          <p:cNvSpPr/>
          <p:nvPr/>
        </p:nvSpPr>
        <p:spPr>
          <a:xfrm>
            <a:off x="843527" y="4565960"/>
            <a:ext cx="2027648" cy="13198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Nationell medverkan</a:t>
            </a:r>
            <a:endParaRPr lang="sv-S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48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sv-SE" dirty="0"/>
              <a:t>RSS översyn: Tydliggör </a:t>
            </a:r>
            <a:r>
              <a:rPr lang="sv-SE" dirty="0" smtClean="0"/>
              <a:t>arbetssätt och uppdrag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6"/>
            <a:ext cx="10698887" cy="4123230"/>
          </a:xfrm>
        </p:spPr>
        <p:txBody>
          <a:bodyPr/>
          <a:lstStyle/>
          <a:p>
            <a:r>
              <a:rPr lang="sv-SE" dirty="0"/>
              <a:t>Styrdokument: Arbetsordning Länschefsnätverket och Instruktion för Välfärdsrådet.</a:t>
            </a:r>
          </a:p>
          <a:p>
            <a:r>
              <a:rPr lang="sv-SE" dirty="0" smtClean="0"/>
              <a:t>Tydliga ”beställningar” från uppdragsgivare</a:t>
            </a:r>
          </a:p>
          <a:p>
            <a:r>
              <a:rPr lang="sv-SE" dirty="0" smtClean="0"/>
              <a:t>Tydlig förankring av uppdrag</a:t>
            </a:r>
          </a:p>
          <a:p>
            <a:r>
              <a:rPr lang="sv-SE" dirty="0" smtClean="0"/>
              <a:t>Underlag för uppdrag: Uppdragsbeskrivningar, Uppdragsbeställningar m.m.</a:t>
            </a:r>
          </a:p>
          <a:p>
            <a:r>
              <a:rPr lang="sv-SE" dirty="0" smtClean="0"/>
              <a:t>Processorienterat arbetssätt- rekryterade kompetenser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4222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v-SE" sz="4000" dirty="0"/>
              <a:t>RSS översyn: Tydliggör </a:t>
            </a:r>
            <a:r>
              <a:rPr lang="sv-SE" sz="4000" dirty="0" smtClean="0"/>
              <a:t>strukturerna</a:t>
            </a:r>
            <a:endParaRPr lang="sv-SE" sz="4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”Beslut” behandlas på Länschefsnätverket</a:t>
            </a:r>
          </a:p>
          <a:p>
            <a:pPr marL="0" indent="0">
              <a:buNone/>
            </a:pPr>
            <a:r>
              <a:rPr lang="sv-SE" dirty="0" smtClean="0"/>
              <a:t>”Beslut om rekommendation” Välfärdsrådet </a:t>
            </a:r>
          </a:p>
          <a:p>
            <a:pPr marL="0" indent="0">
              <a:buNone/>
            </a:pPr>
            <a:r>
              <a:rPr lang="sv-SE" dirty="0"/>
              <a:t>Brutit ut Socialchefsnätverket. </a:t>
            </a:r>
          </a:p>
          <a:p>
            <a:pPr marL="0" indent="0">
              <a:buNone/>
            </a:pPr>
            <a:r>
              <a:rPr lang="sv-SE" dirty="0" smtClean="0"/>
              <a:t>Synk mellan möten och ärenden i SCHNV, LCHNV och VFR ( </a:t>
            </a:r>
            <a:r>
              <a:rPr lang="sv-SE" dirty="0" err="1" smtClean="0"/>
              <a:t>imesta</a:t>
            </a:r>
            <a:r>
              <a:rPr lang="sv-SE" dirty="0" smtClean="0"/>
              <a:t> möjliga mån). </a:t>
            </a:r>
          </a:p>
          <a:p>
            <a:pPr marL="0" indent="0">
              <a:buNone/>
            </a:pPr>
            <a:r>
              <a:rPr lang="sv-SE" dirty="0" smtClean="0"/>
              <a:t>Samordning </a:t>
            </a:r>
            <a:r>
              <a:rPr lang="sv-SE" dirty="0"/>
              <a:t>med regionens </a:t>
            </a:r>
            <a:r>
              <a:rPr lang="sv-SE" dirty="0" smtClean="0"/>
              <a:t>kunskapsstyrningssystem, </a:t>
            </a:r>
            <a:r>
              <a:rPr lang="sv-SE" dirty="0" err="1" smtClean="0"/>
              <a:t>LPOer</a:t>
            </a:r>
            <a:r>
              <a:rPr lang="sv-SE" dirty="0" smtClean="0"/>
              <a:t> bemannas och startar.</a:t>
            </a:r>
          </a:p>
          <a:p>
            <a:pPr marL="0" indent="0">
              <a:buNone/>
            </a:pPr>
            <a:r>
              <a:rPr lang="sv-SE" dirty="0" smtClean="0"/>
              <a:t>Mer utvecklingsmöjligheter finns…(strukturer med skola elevhälsa…)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1384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v-SE" sz="4000" dirty="0" smtClean="0"/>
              <a:t>RSS växer…</a:t>
            </a:r>
            <a:endParaRPr lang="sv-SE" sz="4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692167"/>
            <a:ext cx="11370906" cy="4484796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Henrietta </a:t>
            </a:r>
            <a:r>
              <a:rPr lang="sv-SE" dirty="0" smtClean="0"/>
              <a:t>Forsman, Utvecklingsledare</a:t>
            </a:r>
            <a:endParaRPr lang="sv-SE" dirty="0"/>
          </a:p>
          <a:p>
            <a:r>
              <a:rPr lang="sv-SE" dirty="0"/>
              <a:t>Maria </a:t>
            </a:r>
            <a:r>
              <a:rPr lang="sv-SE" dirty="0" err="1" smtClean="0"/>
              <a:t>Högkvist</a:t>
            </a:r>
            <a:r>
              <a:rPr lang="sv-SE" dirty="0" smtClean="0"/>
              <a:t>- Utvecklingsledare</a:t>
            </a:r>
            <a:endParaRPr lang="sv-SE" dirty="0"/>
          </a:p>
          <a:p>
            <a:r>
              <a:rPr lang="sv-SE" dirty="0"/>
              <a:t>Maria Ekelöf- Utvecklingsledare</a:t>
            </a:r>
          </a:p>
          <a:p>
            <a:r>
              <a:rPr lang="sv-SE" dirty="0"/>
              <a:t>Therese </a:t>
            </a:r>
            <a:r>
              <a:rPr lang="sv-SE" dirty="0" smtClean="0"/>
              <a:t>Olsson- BISAM</a:t>
            </a:r>
          </a:p>
          <a:p>
            <a:r>
              <a:rPr lang="sv-SE" dirty="0" smtClean="0"/>
              <a:t>Cecilia </a:t>
            </a:r>
            <a:r>
              <a:rPr lang="sv-SE" dirty="0"/>
              <a:t>Tegelberg -Suicidsamordnare</a:t>
            </a:r>
          </a:p>
          <a:p>
            <a:r>
              <a:rPr lang="sv-SE" dirty="0"/>
              <a:t>Gustav </a:t>
            </a:r>
            <a:r>
              <a:rPr lang="sv-SE" dirty="0" smtClean="0"/>
              <a:t>Färlin- Utbildare MHFA</a:t>
            </a:r>
            <a:endParaRPr lang="sv-SE" dirty="0"/>
          </a:p>
          <a:p>
            <a:r>
              <a:rPr lang="sv-SE" dirty="0"/>
              <a:t>Ewa </a:t>
            </a:r>
            <a:r>
              <a:rPr lang="sv-SE" dirty="0" err="1" smtClean="0"/>
              <a:t>Welén</a:t>
            </a:r>
            <a:r>
              <a:rPr lang="sv-SE" dirty="0" smtClean="0"/>
              <a:t>, Processledare GNV</a:t>
            </a:r>
            <a:endParaRPr lang="sv-SE" dirty="0"/>
          </a:p>
          <a:p>
            <a:r>
              <a:rPr lang="sv-SE" dirty="0" smtClean="0"/>
              <a:t>Stefan Nielsen, LPO-samordnare </a:t>
            </a:r>
            <a:r>
              <a:rPr lang="sv-SE" dirty="0"/>
              <a:t>100</a:t>
            </a:r>
            <a:r>
              <a:rPr lang="sv-SE" dirty="0" smtClean="0"/>
              <a:t>%.</a:t>
            </a:r>
            <a:endParaRPr lang="sv-SE" dirty="0"/>
          </a:p>
          <a:p>
            <a:r>
              <a:rPr lang="sv-SE" dirty="0" smtClean="0"/>
              <a:t>Kommande YR+ BBIC-samordnare</a:t>
            </a:r>
            <a:endParaRPr lang="sv-SE" dirty="0"/>
          </a:p>
          <a:p>
            <a:r>
              <a:rPr lang="sv-SE" dirty="0" smtClean="0"/>
              <a:t>Rekrytering pågår: Två utvecklingsledare (samsjuklighet och kvinnofrid)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2021-05-26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40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13</Value>
      <Value>11</Value>
      <Value>3</Value>
      <Value>73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Kommunikationsenhet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Avpublicerat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http://ar.ltdalarna.se/arbetsrum/OHAR4G8V/_layouts/15/DocIdRedir.aspx?ID=A3WFANPAHJDW-1490602897-36</Url>
      <Description>A3WFANPAHJDW-1490602897-36</Description>
    </LD_DokumentID>
    <LD_Dokumentstatus xmlns="2f901946-e264-40a9-b252-19c7dedd3add">Godkänt</LD_Dokumentstatus>
    <LD_OldDokumentstatus xmlns="2f901946-e264-40a9-b252-19c7dedd3add">Godkännande pågår</LD_OldDokumentstatus>
    <LD_Diarienummer xmlns="2f901946-e264-40a9-b252-19c7dedd3add" xsi:nil="true"/>
    <LD_GodkantDatum xmlns="2f901946-e264-40a9-b252-19c7dedd3add">2019-09-30T12:52:34+00:00</LD_GodkantDatum>
    <LD_GodkantAv xmlns="2f901946-e264-40a9-b252-19c7dedd3add">
      <UserInfo>
        <DisplayName>Hwit Elin /Central förvaltning Kommunikationsenhet /Falun</DisplayName>
        <AccountId>29</AccountId>
        <AccountType/>
      </UserInfo>
    </LD_GodkantAv>
    <LD_Beslutsnummer xmlns="2f901946-e264-40a9-b252-19c7dedd3add" xsi:nil="true"/>
    <nf66689e3cec4bcc9e3f4977582c706c xmlns="2f901946-e264-40a9-b252-19c7dedd3add">
      <Terms xmlns="http://schemas.microsoft.com/office/infopath/2007/PartnerControls"/>
    </nf66689e3cec4bcc9e3f4977582c706c>
    <_dlc_DocId xmlns="625733c5-0f95-420a-bdd7-9e1f1bc4aabb">A3WFANPAHJDW-1421341398-45</_dlc_DocId>
    <_dlc_DocIdUrl xmlns="625733c5-0f95-420a-bdd7-9e1f1bc4aabb">
      <Url>http://ar.ltdalarna.se/arbetsrum/OHAR4G8V/publicerat/_layouts/15/DocIdRedir.aspx?ID=A3WFANPAHJDW-1421341398-45</Url>
      <Description>A3WFANPAHJDW-1421341398-45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10A27C58E3F0514186632C5957A89C4F" ma:contentTypeVersion="135" ma:contentTypeDescription="Skapa ett nytt dokument." ma:contentTypeScope="" ma:versionID="cc0d014734b4527a919424331433cfe0">
  <xsd:schema xmlns:xsd="http://www.w3.org/2001/XMLSchema" xmlns:xs="http://www.w3.org/2001/XMLSchema" xmlns:p="http://schemas.microsoft.com/office/2006/metadata/properties" xmlns:ns2="2f901946-e264-40a9-b252-19c7dedd3add" xmlns:ns3="625733c5-0f95-420a-bdd7-9e1f1bc4aabb" targetNamespace="http://schemas.microsoft.com/office/2006/metadata/properties" ma:root="true" ma:fieldsID="241170c2dbcd7254dcf607298c5ee6d2" ns2:_="" ns3:_="">
    <xsd:import namespace="2f901946-e264-40a9-b252-19c7dedd3add"/>
    <xsd:import namespace="625733c5-0f95-420a-bdd7-9e1f1bc4aabb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TaxCatchAll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2:nf66689e3cec4bcc9e3f4977582c706c" minOccurs="0"/>
                <xsd:element ref="ns2:LD_OldPubliceringsstatu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8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9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10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1" nillable="true" ma:displayName="Version" ma:internalName="LD_Version" ma:readOnly="false">
      <xsd:simpleType>
        <xsd:restriction base="dms:Text"/>
      </xsd:simpleType>
    </xsd:element>
    <xsd:element name="LD_GranskatAv" ma:index="12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3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4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6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7" nillable="true" ma:displayName="Godkänt datum" ma:internalName="LD_GodkantDatum" ma:readOnly="false">
      <xsd:simpleType>
        <xsd:restriction base="dms:DateTime"/>
      </xsd:simpleType>
    </xsd:element>
    <xsd:element name="LD_Diarienummer" ma:index="18" nillable="true" ma:displayName="Diarienummer" ma:internalName="LD_Diarienummer" ma:readOnly="false">
      <xsd:simpleType>
        <xsd:restriction base="dms:Text"/>
      </xsd:simpleType>
    </xsd:element>
    <xsd:element name="LD_Beslutsnummer" ma:index="19" nillable="true" ma:displayName="Beslutsnummer" ma:internalName="LD_Beslutsnummer" ma:readOnly="false">
      <xsd:simpleType>
        <xsd:restriction base="dms:Text"/>
      </xsd:simple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5f9eefa9-c519-4751-8e96-f509d56a63cf}" ma:internalName="TaxCatchAll" ma:showField="CatchAllData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f9eefa9-c519-4751-8e96-f509d56a63cf}" ma:internalName="TaxCatchAllLabel" ma:readOnly="true" ma:showField="CatchAllDataLabel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f66689e3cec4bcc9e3f4977582c706c" ma:index="37" nillable="true" ma:taxonomy="true" ma:internalName="nf66689e3cec4bcc9e3f4977582c706c" ma:taxonomyFieldName="LD_Ledningssytem" ma:displayName="Ledningssystem" ma:default="" ma:fieldId="{7f66689e-3cec-4bcc-9e3f-4977582c706c}" ma:sspId="e7769dcc-5dd1-4f02-a71f-f2e47d1eab4e" ma:termSetId="829eac8a-34d8-46a0-90b2-b520bdf78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Publiceringsstatus" ma:index="38" nillable="true" ma:displayName="Old Publiceringsstatus" ma:hidden="true" ma:internalName="LD_OldPubliceringsstatus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733c5-0f95-420a-bdd7-9e1f1bc4aabb" elementFormDefault="qualified">
    <xsd:import namespace="http://schemas.microsoft.com/office/2006/documentManagement/types"/>
    <xsd:import namespace="http://schemas.microsoft.com/office/infopath/2007/PartnerControls"/>
    <xsd:element name="_dlc_DocId" ma:index="39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40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1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6FB3ADD-DCDF-4A07-9C45-CA476A044990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625733c5-0f95-420a-bdd7-9e1f1bc4aabb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2f901946-e264-40a9-b252-19c7dedd3ad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FDE11BD-DF21-4180-8915-9E77BB2504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96BA2FC-CC64-4B01-956B-48A3425A9EAE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1006</TotalTime>
  <Words>1255</Words>
  <Application>Microsoft Office PowerPoint</Application>
  <PresentationFormat>Bredbild</PresentationFormat>
  <Paragraphs>282</Paragraphs>
  <Slides>23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23</vt:i4>
      </vt:variant>
    </vt:vector>
  </HeadingPairs>
  <TitlesOfParts>
    <vt:vector size="25" baseType="lpstr">
      <vt:lpstr>Arial</vt:lpstr>
      <vt:lpstr>VCdag</vt:lpstr>
      <vt:lpstr>Rapport från den regionala samverkans- och stödstrukturen i Dalarna (RSS)</vt:lpstr>
      <vt:lpstr>Aktuellt, återrapportering, info m.m.</vt:lpstr>
      <vt:lpstr>PowerPoint-presentation</vt:lpstr>
      <vt:lpstr>PowerPoint-presentation</vt:lpstr>
      <vt:lpstr>PowerPoint-presentation</vt:lpstr>
      <vt:lpstr>RSS översyn: Tydliggör inriktningen</vt:lpstr>
      <vt:lpstr>RSS översyn: Tydliggör arbetssätt och uppdrag</vt:lpstr>
      <vt:lpstr>RSS översyn: Tydliggör strukturerna</vt:lpstr>
      <vt:lpstr>RSS växer…</vt:lpstr>
      <vt:lpstr>PowerPoint-presentation</vt:lpstr>
      <vt:lpstr>PowerPoint-presentation</vt:lpstr>
      <vt:lpstr>SKR:s kvinnofridssatsning 2021-2023 </vt:lpstr>
      <vt:lpstr>RSS kvinnofrid</vt:lpstr>
      <vt:lpstr>Fyra målsättningar</vt:lpstr>
      <vt:lpstr>RSS arbete kommer handla om bl.a:</vt:lpstr>
      <vt:lpstr>RSS arbete kommer handla om bl.a:</vt:lpstr>
      <vt:lpstr>RSS arbete kommer handla om bl.a:</vt:lpstr>
      <vt:lpstr>PowerPoint-presentation</vt:lpstr>
      <vt:lpstr>Diverse</vt:lpstr>
      <vt:lpstr>Särskilt gällande kommunerna</vt:lpstr>
      <vt:lpstr>Yrkesresan</vt:lpstr>
      <vt:lpstr>Tre sorters kostnader</vt:lpstr>
      <vt:lpstr>Yrkesresan- regional resurs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Mårtensson Tanja /Ledningsstöd och strategi Hälso- och sjukvård Dalarna /Falun</cp:lastModifiedBy>
  <cp:revision>44</cp:revision>
  <dcterms:created xsi:type="dcterms:W3CDTF">2016-11-14T14:16:14Z</dcterms:created>
  <dcterms:modified xsi:type="dcterms:W3CDTF">2021-05-26T14:27:27Z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0x010100AC92CF2061C10240851FF38CAA99F4B802010010A27C58E3F0514186632C5957A89C4F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73;#powerpointmall|8a709a16-dce5-48c9-b324-adb936197cd8</vt:lpwstr>
  </property>
  <property fmtid="{D5CDD505-2E9C-101B-9397-08002B2CF9AE}" pid="10" name="LD_Dokumenttyp">
    <vt:lpwstr>11;#Standarddokument|4d12e0b9-1967-41ec-b4ec-5579d11176b8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b1950605-e71d-4556-ba93-ba9f3e2d9387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http://ar.ltdalarna.se/arbetsrum/OHAR4G8V/_layouts/15/wrkstat.aspx?List=e2cb74c8-5506-42ab-9948-d2124701e8af&amp;WorkflowInstanceName=2764bc3e-dcb7-4b64-ae73-fd1857e40813, Godkänt</vt:lpwstr>
  </property>
  <property fmtid="{D5CDD505-2E9C-101B-9397-08002B2CF9AE}" pid="24" name="LD_GiltigtTill">
    <vt:filetime>2022-09-30T13:56:29Z</vt:filetime>
  </property>
  <property fmtid="{D5CDD505-2E9C-101B-9397-08002B2CF9AE}" pid="25" name="LD_Ledningssytem">
    <vt:lpwstr/>
  </property>
  <property fmtid="{D5CDD505-2E9C-101B-9397-08002B2CF9AE}" pid="26" name="LD_Gallringsfrist">
    <vt:lpwstr>13;#3 år|8a73ccd2-b425-41f1-973a-0e59e31951c0</vt:lpwstr>
  </property>
  <property fmtid="{D5CDD505-2E9C-101B-9397-08002B2CF9AE}" pid="27" name="eac6bf53512a4c808e5d567ea0a3e5f0">
    <vt:lpwstr>3 år|8a73ccd2-b425-41f1-973a-0e59e31951c0</vt:lpwstr>
  </property>
</Properties>
</file>