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363" r:id="rId2"/>
    <p:sldId id="399" r:id="rId3"/>
    <p:sldId id="381" r:id="rId4"/>
    <p:sldId id="364" r:id="rId5"/>
    <p:sldId id="383" r:id="rId6"/>
    <p:sldId id="378" r:id="rId7"/>
    <p:sldId id="379" r:id="rId8"/>
    <p:sldId id="374" r:id="rId9"/>
    <p:sldId id="367" r:id="rId10"/>
    <p:sldId id="376" r:id="rId11"/>
    <p:sldId id="390" r:id="rId12"/>
    <p:sldId id="377" r:id="rId13"/>
    <p:sldId id="389" r:id="rId14"/>
    <p:sldId id="369" r:id="rId15"/>
    <p:sldId id="375" r:id="rId16"/>
    <p:sldId id="397" r:id="rId17"/>
    <p:sldId id="356" r:id="rId18"/>
    <p:sldId id="357" r:id="rId19"/>
    <p:sldId id="359" r:id="rId20"/>
    <p:sldId id="360" r:id="rId21"/>
    <p:sldId id="361" r:id="rId22"/>
    <p:sldId id="362" r:id="rId23"/>
    <p:sldId id="398" r:id="rId24"/>
    <p:sldId id="386" r:id="rId25"/>
    <p:sldId id="365" r:id="rId26"/>
    <p:sldId id="366" r:id="rId27"/>
    <p:sldId id="373" r:id="rId28"/>
    <p:sldId id="351" r:id="rId29"/>
    <p:sldId id="352" r:id="rId30"/>
    <p:sldId id="353" r:id="rId31"/>
    <p:sldId id="346" r:id="rId32"/>
    <p:sldId id="354" r:id="rId33"/>
    <p:sldId id="355" r:id="rId34"/>
    <p:sldId id="384" r:id="rId35"/>
    <p:sldId id="391" r:id="rId36"/>
    <p:sldId id="401" r:id="rId37"/>
    <p:sldId id="394" r:id="rId38"/>
    <p:sldId id="392" r:id="rId39"/>
    <p:sldId id="393" r:id="rId40"/>
    <p:sldId id="411" r:id="rId41"/>
    <p:sldId id="395" r:id="rId42"/>
    <p:sldId id="396" r:id="rId43"/>
    <p:sldId id="385" r:id="rId44"/>
    <p:sldId id="387" r:id="rId45"/>
    <p:sldId id="372"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D69D861-E44E-4654-80F5-5455FF15096F}">
          <p14:sldIdLst>
            <p14:sldId id="363"/>
            <p14:sldId id="399"/>
            <p14:sldId id="381"/>
            <p14:sldId id="364"/>
            <p14:sldId id="383"/>
            <p14:sldId id="378"/>
            <p14:sldId id="379"/>
            <p14:sldId id="374"/>
          </p14:sldIdLst>
        </p14:section>
        <p14:section name="Nyckeltal" id="{0F868659-7BCC-4E2D-AC6A-28EB2DE56870}">
          <p14:sldIdLst>
            <p14:sldId id="367"/>
            <p14:sldId id="376"/>
            <p14:sldId id="390"/>
            <p14:sldId id="377"/>
            <p14:sldId id="389"/>
          </p14:sldIdLst>
        </p14:section>
        <p14:section name="Självskattning" id="{243EEAC3-17EE-4031-BB61-0CED636DEE09}">
          <p14:sldIdLst>
            <p14:sldId id="369"/>
            <p14:sldId id="375"/>
            <p14:sldId id="397"/>
            <p14:sldId id="356"/>
            <p14:sldId id="357"/>
            <p14:sldId id="359"/>
            <p14:sldId id="360"/>
            <p14:sldId id="361"/>
            <p14:sldId id="362"/>
            <p14:sldId id="398"/>
            <p14:sldId id="386"/>
          </p14:sldIdLst>
        </p14:section>
        <p14:section name="Aktiviteter" id="{E8276B94-27B5-4E55-A1E4-528C33EBB0A0}">
          <p14:sldIdLst>
            <p14:sldId id="365"/>
            <p14:sldId id="366"/>
            <p14:sldId id="373"/>
            <p14:sldId id="351"/>
            <p14:sldId id="352"/>
            <p14:sldId id="353"/>
            <p14:sldId id="346"/>
            <p14:sldId id="354"/>
            <p14:sldId id="355"/>
          </p14:sldIdLst>
        </p14:section>
        <p14:section name="Rapportering Socialstyrelsen" id="{16254A3E-BD8C-43D1-B679-8000ACC19B8A}">
          <p14:sldIdLst>
            <p14:sldId id="384"/>
            <p14:sldId id="391"/>
            <p14:sldId id="401"/>
            <p14:sldId id="394"/>
            <p14:sldId id="392"/>
            <p14:sldId id="393"/>
            <p14:sldId id="411"/>
            <p14:sldId id="395"/>
            <p14:sldId id="396"/>
          </p14:sldIdLst>
        </p14:section>
        <p14:section name="Regionalt stöd" id="{EB77FB1B-01B8-4B75-8DC6-03FDBD522744}">
          <p14:sldIdLst>
            <p14:sldId id="385"/>
          </p14:sldIdLst>
        </p14:section>
        <p14:section name="Avslutning och kontakt" id="{DD703E43-4BEA-4DDD-B81C-D62B0B3C253E}">
          <p14:sldIdLst>
            <p14:sldId id="387"/>
            <p14:sldId id="372"/>
          </p14:sldIdLst>
        </p14:section>
      </p14:sectionLst>
    </p:ex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40" autoAdjust="0"/>
    <p:restoredTop sz="79419" autoAdjust="0"/>
  </p:normalViewPr>
  <p:slideViewPr>
    <p:cSldViewPr snapToGrid="0">
      <p:cViewPr varScale="1">
        <p:scale>
          <a:sx n="91" d="100"/>
          <a:sy n="91" d="100"/>
        </p:scale>
        <p:origin x="840" y="90"/>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0820"/>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wfalmitvs626.ltdalarna.se\documents1$\forhen\UPPDRAG\Kollegors%20uppdrag\GNV\Redovisning%202023\Redovisning%20God%20och%20n&#228;ra%20v&#229;rd%202023(1-14)_2403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sv-SE"/>
              <a:t>Medelvärden delmål 1-5</a:t>
            </a:r>
          </a:p>
          <a:p>
            <a:pPr>
              <a:defRPr/>
            </a:pPr>
            <a:endParaRPr lang="sv-SE"/>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title>
    <c:autoTitleDeleted val="0"/>
    <c:plotArea>
      <c:layout/>
      <c:areaChart>
        <c:grouping val="stacked"/>
        <c:varyColors val="0"/>
        <c:ser>
          <c:idx val="0"/>
          <c:order val="0"/>
          <c:spPr>
            <a:solidFill>
              <a:schemeClr val="accent1"/>
            </a:solidFill>
            <a:ln>
              <a:solidFill>
                <a:schemeClr val="accent1"/>
              </a:solidFill>
            </a:ln>
            <a:effectLst>
              <a:outerShdw blurRad="57150" dist="19050" dir="5400000" algn="ctr" rotWithShape="0">
                <a:srgbClr val="000000">
                  <a:alpha val="63000"/>
                </a:srgbClr>
              </a:outerShdw>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'1-5'!$A$1:$E$1</c:f>
              <c:strCache>
                <c:ptCount val="5"/>
                <c:pt idx="0">
                  <c:v>Nära för mig</c:v>
                </c:pt>
                <c:pt idx="1">
                  <c:v>Nära för alla</c:v>
                </c:pt>
                <c:pt idx="2">
                  <c:v>Nära i hela Dalarna</c:v>
                </c:pt>
                <c:pt idx="3">
                  <c:v>Nära mellan oss</c:v>
                </c:pt>
                <c:pt idx="4">
                  <c:v>Nära till hälsa</c:v>
                </c:pt>
              </c:strCache>
            </c:strRef>
          </c:cat>
          <c:val>
            <c:numRef>
              <c:f>'1-5'!$A$2:$E$2</c:f>
              <c:numCache>
                <c:formatCode>0.0</c:formatCode>
                <c:ptCount val="5"/>
                <c:pt idx="0">
                  <c:v>3.8</c:v>
                </c:pt>
                <c:pt idx="1">
                  <c:v>3.4666666666666668</c:v>
                </c:pt>
                <c:pt idx="2">
                  <c:v>3</c:v>
                </c:pt>
                <c:pt idx="3">
                  <c:v>3.2666666666666666</c:v>
                </c:pt>
                <c:pt idx="4">
                  <c:v>2.8</c:v>
                </c:pt>
              </c:numCache>
            </c:numRef>
          </c:val>
          <c:extLst>
            <c:ext xmlns:c16="http://schemas.microsoft.com/office/drawing/2014/chart" uri="{C3380CC4-5D6E-409C-BE32-E72D297353CC}">
              <c16:uniqueId val="{00000000-4210-418C-9C66-425E3EAFC674}"/>
            </c:ext>
          </c:extLst>
        </c:ser>
        <c:dLbls>
          <c:showLegendKey val="0"/>
          <c:showVal val="0"/>
          <c:showCatName val="0"/>
          <c:showSerName val="0"/>
          <c:showPercent val="0"/>
          <c:showBubbleSize val="0"/>
        </c:dLbls>
        <c:axId val="552715712"/>
        <c:axId val="552713744"/>
      </c:areaChart>
      <c:catAx>
        <c:axId val="55271571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2713744"/>
        <c:crosses val="autoZero"/>
        <c:auto val="1"/>
        <c:lblAlgn val="ctr"/>
        <c:lblOffset val="100"/>
        <c:noMultiLvlLbl val="0"/>
      </c:catAx>
      <c:valAx>
        <c:axId val="55271374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2715712"/>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'1. Nära för mig'!$D$1</c:f>
              <c:strCache>
                <c:ptCount val="1"/>
                <c:pt idx="0">
                  <c:v>Nära för mig</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 Nära för mig'!$C$2:$C$6</c:f>
              <c:strCache>
                <c:ptCount val="5"/>
                <c:pt idx="0">
                  <c:v>Stämmer inte alls</c:v>
                </c:pt>
                <c:pt idx="1">
                  <c:v>Stämmer ganska dåligt</c:v>
                </c:pt>
                <c:pt idx="2">
                  <c:v>Stämmer ganska bra</c:v>
                </c:pt>
                <c:pt idx="3">
                  <c:v>Stämmer bra</c:v>
                </c:pt>
                <c:pt idx="4">
                  <c:v>Stämmer mycket bra</c:v>
                </c:pt>
              </c:strCache>
            </c:strRef>
          </c:cat>
          <c:val>
            <c:numRef>
              <c:f>'1. Nära för mig'!$D$2:$D$6</c:f>
              <c:numCache>
                <c:formatCode>General</c:formatCode>
                <c:ptCount val="5"/>
                <c:pt idx="0">
                  <c:v>0</c:v>
                </c:pt>
                <c:pt idx="1">
                  <c:v>2</c:v>
                </c:pt>
                <c:pt idx="2">
                  <c:v>2</c:v>
                </c:pt>
                <c:pt idx="3">
                  <c:v>8</c:v>
                </c:pt>
                <c:pt idx="4">
                  <c:v>3</c:v>
                </c:pt>
              </c:numCache>
            </c:numRef>
          </c:val>
          <c:extLst>
            <c:ext xmlns:c16="http://schemas.microsoft.com/office/drawing/2014/chart" uri="{C3380CC4-5D6E-409C-BE32-E72D297353CC}">
              <c16:uniqueId val="{00000000-7B95-40F9-B34C-86298B198E66}"/>
            </c:ext>
          </c:extLst>
        </c:ser>
        <c:dLbls>
          <c:showLegendKey val="0"/>
          <c:showVal val="1"/>
          <c:showCatName val="0"/>
          <c:showSerName val="0"/>
          <c:showPercent val="0"/>
          <c:showBubbleSize val="0"/>
        </c:dLbls>
        <c:axId val="428338472"/>
        <c:axId val="428334208"/>
      </c:areaChart>
      <c:catAx>
        <c:axId val="42833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28334208"/>
        <c:crosses val="autoZero"/>
        <c:auto val="1"/>
        <c:lblAlgn val="ctr"/>
        <c:lblOffset val="100"/>
        <c:noMultiLvlLbl val="0"/>
      </c:catAx>
      <c:valAx>
        <c:axId val="428334208"/>
        <c:scaling>
          <c:orientation val="minMax"/>
          <c:max val="15"/>
          <c:min val="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28338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'2. Nära för alla'!$D$1</c:f>
              <c:strCache>
                <c:ptCount val="1"/>
                <c:pt idx="0">
                  <c:v>Nära för alla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'2. Nära för alla'!$C$2:$C$6</c:f>
              <c:strCache>
                <c:ptCount val="5"/>
                <c:pt idx="0">
                  <c:v>Stämmer inte alls</c:v>
                </c:pt>
                <c:pt idx="1">
                  <c:v>Stämmer ganska dåligt</c:v>
                </c:pt>
                <c:pt idx="2">
                  <c:v>Stämmer ganska bra</c:v>
                </c:pt>
                <c:pt idx="3">
                  <c:v>Stämmer bra</c:v>
                </c:pt>
                <c:pt idx="4">
                  <c:v>Stämmer mycket bra</c:v>
                </c:pt>
              </c:strCache>
            </c:strRef>
          </c:cat>
          <c:val>
            <c:numRef>
              <c:f>'2. Nära för alla'!$D$2:$D$6</c:f>
              <c:numCache>
                <c:formatCode>General</c:formatCode>
                <c:ptCount val="5"/>
                <c:pt idx="0">
                  <c:v>0</c:v>
                </c:pt>
                <c:pt idx="1">
                  <c:v>2</c:v>
                </c:pt>
                <c:pt idx="2">
                  <c:v>5</c:v>
                </c:pt>
                <c:pt idx="3">
                  <c:v>7</c:v>
                </c:pt>
                <c:pt idx="4">
                  <c:v>1</c:v>
                </c:pt>
              </c:numCache>
            </c:numRef>
          </c:val>
          <c:extLst>
            <c:ext xmlns:c16="http://schemas.microsoft.com/office/drawing/2014/chart" uri="{C3380CC4-5D6E-409C-BE32-E72D297353CC}">
              <c16:uniqueId val="{00000000-9FEB-4CE3-83CD-FE6ECB42B204}"/>
            </c:ext>
          </c:extLst>
        </c:ser>
        <c:dLbls>
          <c:showLegendKey val="0"/>
          <c:showVal val="1"/>
          <c:showCatName val="0"/>
          <c:showSerName val="0"/>
          <c:showPercent val="0"/>
          <c:showBubbleSize val="0"/>
        </c:dLbls>
        <c:axId val="558899368"/>
        <c:axId val="558899040"/>
      </c:areaChart>
      <c:catAx>
        <c:axId val="55889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558899040"/>
        <c:crosses val="autoZero"/>
        <c:auto val="1"/>
        <c:lblAlgn val="ctr"/>
        <c:lblOffset val="100"/>
        <c:noMultiLvlLbl val="0"/>
      </c:catAx>
      <c:valAx>
        <c:axId val="5588990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558899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'3. Nära i hela Dalarna'!$D$1</c:f>
              <c:strCache>
                <c:ptCount val="1"/>
                <c:pt idx="0">
                  <c:v>Nära i hela Dalarna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'3. Nära i hela Dalarna'!$C$2:$C$6</c:f>
              <c:strCache>
                <c:ptCount val="5"/>
                <c:pt idx="0">
                  <c:v>Stämmer inte alls</c:v>
                </c:pt>
                <c:pt idx="1">
                  <c:v>Stämmer ganska dåligt</c:v>
                </c:pt>
                <c:pt idx="2">
                  <c:v>Stämmer ganska bra</c:v>
                </c:pt>
                <c:pt idx="3">
                  <c:v>Stämmer bra</c:v>
                </c:pt>
                <c:pt idx="4">
                  <c:v>Stämmer mycket bra</c:v>
                </c:pt>
              </c:strCache>
            </c:strRef>
          </c:cat>
          <c:val>
            <c:numRef>
              <c:f>'3. Nära i hela Dalarna'!$D$2:$D$6</c:f>
              <c:numCache>
                <c:formatCode>General</c:formatCode>
                <c:ptCount val="5"/>
                <c:pt idx="0">
                  <c:v>0</c:v>
                </c:pt>
                <c:pt idx="1">
                  <c:v>6</c:v>
                </c:pt>
                <c:pt idx="2">
                  <c:v>4</c:v>
                </c:pt>
                <c:pt idx="3">
                  <c:v>4</c:v>
                </c:pt>
                <c:pt idx="4">
                  <c:v>1</c:v>
                </c:pt>
              </c:numCache>
            </c:numRef>
          </c:val>
          <c:extLst>
            <c:ext xmlns:c16="http://schemas.microsoft.com/office/drawing/2014/chart" uri="{C3380CC4-5D6E-409C-BE32-E72D297353CC}">
              <c16:uniqueId val="{00000000-CBF8-4B76-A843-813ECB02EEF7}"/>
            </c:ext>
          </c:extLst>
        </c:ser>
        <c:dLbls>
          <c:showLegendKey val="0"/>
          <c:showVal val="1"/>
          <c:showCatName val="0"/>
          <c:showSerName val="0"/>
          <c:showPercent val="0"/>
          <c:showBubbleSize val="0"/>
        </c:dLbls>
        <c:axId val="435905328"/>
        <c:axId val="435905656"/>
      </c:areaChart>
      <c:catAx>
        <c:axId val="43590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35905656"/>
        <c:crosses val="autoZero"/>
        <c:auto val="1"/>
        <c:lblAlgn val="ctr"/>
        <c:lblOffset val="100"/>
        <c:noMultiLvlLbl val="0"/>
      </c:catAx>
      <c:valAx>
        <c:axId val="4359056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35905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'4. Nära mellan oss'!$D$1</c:f>
              <c:strCache>
                <c:ptCount val="1"/>
                <c:pt idx="0">
                  <c:v>Nära mellan oss</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'4. Nära mellan oss'!$C$2:$C$6</c:f>
              <c:strCache>
                <c:ptCount val="5"/>
                <c:pt idx="0">
                  <c:v>Stämmer inte alls</c:v>
                </c:pt>
                <c:pt idx="1">
                  <c:v>Stämmer ganska dåligt</c:v>
                </c:pt>
                <c:pt idx="2">
                  <c:v>Stämmer ganska bra</c:v>
                </c:pt>
                <c:pt idx="3">
                  <c:v>Stämmer bra</c:v>
                </c:pt>
                <c:pt idx="4">
                  <c:v>Stämmer mycket bra</c:v>
                </c:pt>
              </c:strCache>
            </c:strRef>
          </c:cat>
          <c:val>
            <c:numRef>
              <c:f>'4. Nära mellan oss'!$D$2:$D$6</c:f>
              <c:numCache>
                <c:formatCode>General</c:formatCode>
                <c:ptCount val="5"/>
                <c:pt idx="0">
                  <c:v>0</c:v>
                </c:pt>
                <c:pt idx="1">
                  <c:v>2</c:v>
                </c:pt>
                <c:pt idx="2">
                  <c:v>9</c:v>
                </c:pt>
                <c:pt idx="3">
                  <c:v>2</c:v>
                </c:pt>
                <c:pt idx="4">
                  <c:v>2</c:v>
                </c:pt>
              </c:numCache>
            </c:numRef>
          </c:val>
          <c:extLst>
            <c:ext xmlns:c16="http://schemas.microsoft.com/office/drawing/2014/chart" uri="{C3380CC4-5D6E-409C-BE32-E72D297353CC}">
              <c16:uniqueId val="{00000000-0B2D-4213-AAF1-712FC095C237}"/>
            </c:ext>
          </c:extLst>
        </c:ser>
        <c:dLbls>
          <c:showLegendKey val="0"/>
          <c:showVal val="1"/>
          <c:showCatName val="0"/>
          <c:showSerName val="0"/>
          <c:showPercent val="0"/>
          <c:showBubbleSize val="0"/>
        </c:dLbls>
        <c:axId val="250196080"/>
        <c:axId val="250197064"/>
      </c:areaChart>
      <c:catAx>
        <c:axId val="2501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250197064"/>
        <c:crosses val="autoZero"/>
        <c:auto val="1"/>
        <c:lblAlgn val="ctr"/>
        <c:lblOffset val="100"/>
        <c:noMultiLvlLbl val="0"/>
      </c:catAx>
      <c:valAx>
        <c:axId val="2501970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250196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90884456414625E-2"/>
          <c:y val="3.0881038458807613E-2"/>
          <c:w val="0.81926051814468592"/>
          <c:h val="0.89724346610720929"/>
        </c:manualLayout>
      </c:layout>
      <c:areaChart>
        <c:grouping val="stacked"/>
        <c:varyColors val="0"/>
        <c:ser>
          <c:idx val="0"/>
          <c:order val="0"/>
          <c:tx>
            <c:strRef>
              <c:f>'5. Nära till hälsa'!$D$1</c:f>
              <c:strCache>
                <c:ptCount val="1"/>
                <c:pt idx="0">
                  <c:v>Nära till hälsa</c:v>
                </c:pt>
              </c:strCache>
            </c:strRef>
          </c:tx>
          <c:spPr>
            <a:solidFill>
              <a:schemeClr val="accent1">
                <a:alpha val="74000"/>
              </a:schemeClr>
            </a:solidFill>
            <a:ln>
              <a:noFill/>
            </a:ln>
            <a:effectLst>
              <a:innerShdw blurRad="114300">
                <a:schemeClr val="accent1">
                  <a:lumMod val="75000"/>
                </a:schemeClr>
              </a:innerShdw>
            </a:effectLst>
          </c:spPr>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'5. Nära till hälsa'!$C$2:$C$6</c:f>
              <c:strCache>
                <c:ptCount val="5"/>
                <c:pt idx="0">
                  <c:v>Stämmer inte alls</c:v>
                </c:pt>
                <c:pt idx="1">
                  <c:v>Stämmer ganska dåligt</c:v>
                </c:pt>
                <c:pt idx="2">
                  <c:v>Stämmer ganska bra</c:v>
                </c:pt>
                <c:pt idx="3">
                  <c:v>Stämmer bra</c:v>
                </c:pt>
                <c:pt idx="4">
                  <c:v>Stämmer mycket bra</c:v>
                </c:pt>
              </c:strCache>
            </c:strRef>
          </c:cat>
          <c:val>
            <c:numRef>
              <c:f>'5. Nära till hälsa'!$D$2:$D$6</c:f>
              <c:numCache>
                <c:formatCode>General</c:formatCode>
                <c:ptCount val="5"/>
                <c:pt idx="0">
                  <c:v>1</c:v>
                </c:pt>
                <c:pt idx="1">
                  <c:v>4</c:v>
                </c:pt>
                <c:pt idx="2">
                  <c:v>8</c:v>
                </c:pt>
                <c:pt idx="3">
                  <c:v>1</c:v>
                </c:pt>
                <c:pt idx="4">
                  <c:v>1</c:v>
                </c:pt>
              </c:numCache>
            </c:numRef>
          </c:val>
          <c:extLst>
            <c:ext xmlns:c16="http://schemas.microsoft.com/office/drawing/2014/chart" uri="{C3380CC4-5D6E-409C-BE32-E72D297353CC}">
              <c16:uniqueId val="{00000000-321C-43B3-A5D0-6C9EDFFE4C73}"/>
            </c:ext>
          </c:extLst>
        </c:ser>
        <c:dLbls>
          <c:showLegendKey val="0"/>
          <c:showVal val="1"/>
          <c:showCatName val="0"/>
          <c:showSerName val="0"/>
          <c:showPercent val="0"/>
          <c:showBubbleSize val="0"/>
        </c:dLbls>
        <c:axId val="435048472"/>
        <c:axId val="435050440"/>
      </c:areaChart>
      <c:catAx>
        <c:axId val="43504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sv-SE"/>
          </a:p>
        </c:txPr>
        <c:crossAx val="435050440"/>
        <c:crosses val="autoZero"/>
        <c:auto val="1"/>
        <c:lblAlgn val="ctr"/>
        <c:lblOffset val="100"/>
        <c:noMultiLvlLbl val="0"/>
      </c:catAx>
      <c:valAx>
        <c:axId val="435050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435048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cdr:x>
      <cdr:y>0.38265</cdr:y>
    </cdr:from>
    <cdr:to>
      <cdr:x>0.67507</cdr:x>
      <cdr:y>0.52747</cdr:y>
    </cdr:to>
    <cdr:sp macro="" textlink="">
      <cdr:nvSpPr>
        <cdr:cNvPr id="2" name="Rektangel med rundade hörn 1"/>
        <cdr:cNvSpPr/>
      </cdr:nvSpPr>
      <cdr:spPr>
        <a:xfrm xmlns:a="http://schemas.openxmlformats.org/drawingml/2006/main">
          <a:off x="3576734" y="1706997"/>
          <a:ext cx="1252330" cy="646043"/>
        </a:xfrm>
        <a:prstGeom xmlns:a="http://schemas.openxmlformats.org/drawingml/2006/main" prst="round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sv-SE" sz="1400" dirty="0" smtClean="0"/>
            <a:t>Genomsnitt 3,8</a:t>
          </a:r>
          <a:endParaRPr lang="sv-SE"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0.40149</cdr:x>
      <cdr:y>0.44533</cdr:y>
    </cdr:from>
    <cdr:to>
      <cdr:x>0.58039</cdr:x>
      <cdr:y>0.61992</cdr:y>
    </cdr:to>
    <cdr:sp macro="" textlink="">
      <cdr:nvSpPr>
        <cdr:cNvPr id="2" name="Rektangel med rundade hörn 1"/>
        <cdr:cNvSpPr/>
      </cdr:nvSpPr>
      <cdr:spPr>
        <a:xfrm xmlns:a="http://schemas.openxmlformats.org/drawingml/2006/main">
          <a:off x="2810391" y="1647872"/>
          <a:ext cx="1252330" cy="646043"/>
        </a:xfrm>
        <a:prstGeom xmlns:a="http://schemas.openxmlformats.org/drawingml/2006/main" prst="round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400" dirty="0" smtClean="0"/>
            <a:t>Genomsnitt 3,0</a:t>
          </a:r>
          <a:endParaRPr lang="sv-SE"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2024-04-10</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2024-04-10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denna bildserie</a:t>
            </a:r>
            <a:r>
              <a:rPr lang="sv-SE" baseline="0" dirty="0" smtClean="0"/>
              <a:t> beskrivs en årsberättelse för år 2023 års omställningsarbete till en God och nära vård i Dalarna. Årsberättelsen ska ses som det första steget i årsrapporteringen av länets omställningsarbete. Nästa steg blir en mer formell årsrapport (år 2025 – för arbetet 2024) och detta första år har bidragit med lärdomar och erfarenheter kring förutsättningar och former för en ändamålsenlig årsrapportering. </a:t>
            </a:r>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a:t>
            </a:fld>
            <a:endParaRPr lang="sv-SE"/>
          </a:p>
        </p:txBody>
      </p:sp>
    </p:spTree>
    <p:extLst>
      <p:ext uri="{BB962C8B-B14F-4D97-AF65-F5344CB8AC3E}">
        <p14:creationId xmlns:p14="http://schemas.microsoft.com/office/powerpoint/2010/main" val="39742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10</a:t>
            </a:fld>
            <a:endParaRPr lang="sv-SE"/>
          </a:p>
        </p:txBody>
      </p:sp>
    </p:spTree>
    <p:extLst>
      <p:ext uri="{BB962C8B-B14F-4D97-AF65-F5344CB8AC3E}">
        <p14:creationId xmlns:p14="http://schemas.microsoft.com/office/powerpoint/2010/main" val="204892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Liksom formatet för årsrapporteringen är även arbetet med nyckeltalen och infografiken ett pågående utvecklingsarbete! I 2024</a:t>
            </a:r>
            <a:r>
              <a:rPr lang="sv-SE" baseline="0" dirty="0" smtClean="0"/>
              <a:t> års infografik har några detaljer förbättrats för att förhoppningsvis göra verktyg än mer användarvänligt.</a:t>
            </a:r>
          </a:p>
          <a:p>
            <a:pPr marL="628650" lvl="1" indent="-171450">
              <a:buFont typeface="Arial" panose="020B0604020202020204" pitchFamily="34" charset="0"/>
              <a:buChar char="•"/>
            </a:pPr>
            <a:r>
              <a:rPr lang="sv-SE" baseline="0" dirty="0" smtClean="0"/>
              <a:t>Uppdateringen av infografiken har skett i fortsatt dialog med SKR. Det innebär att vissa nyckeltal fortfarande anges som ”under utveckling” då Dalarnas infografik till stor del följer det nationella perspektivet. </a:t>
            </a:r>
            <a:endParaRPr lang="sv-SE" dirty="0" smtClean="0"/>
          </a:p>
          <a:p>
            <a:endParaRPr lang="sv-SE" dirty="0" smtClean="0"/>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000000"/>
                </a:solidFill>
                <a:effectLst/>
                <a:uLnTx/>
                <a:uFillTx/>
                <a:latin typeface="Arial"/>
                <a:ea typeface="+mn-ea"/>
                <a:cs typeface="+mn-cs"/>
              </a:rPr>
              <a:t>Färgsättningen</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rgbClr val="000000"/>
                </a:solidFill>
                <a:effectLst/>
                <a:uLnTx/>
                <a:uFillTx/>
                <a:latin typeface="Arial"/>
                <a:ea typeface="+mn-ea"/>
                <a:cs typeface="+mn-cs"/>
              </a:rPr>
              <a:t>Röd, gul och grön representerar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tredjedelar</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av totalen</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För både kommun- och regionnyckeltal används så kallat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ovägt medel” </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i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Kolada</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-sökningarna.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I jämförelsen med andra (som illustreras med hjälp av färgsättningen i infografiken) jämförs siffror för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Dalarnas läns kommuner</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(för kommun-nyckeltalen) med övriga läns kommuner i Sverige (totalt 21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Denna jämförelse kan inte göras direkt i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Kolada</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utan har tagits fram via en särskild bearbetning av RSS Dalarna baserat på data från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Kolada</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För region-nyckeltal jämförs </a:t>
            </a:r>
            <a:r>
              <a:rPr kumimoji="0" lang="sv-SE" sz="2200" b="1" i="0" u="none" strike="noStrike" kern="1200" cap="none" spc="0" normalizeH="0" baseline="0" noProof="0" dirty="0" smtClean="0">
                <a:ln>
                  <a:noFill/>
                </a:ln>
                <a:solidFill>
                  <a:srgbClr val="000000"/>
                </a:solidFill>
                <a:effectLst/>
                <a:uLnTx/>
                <a:uFillTx/>
                <a:latin typeface="Arial"/>
                <a:ea typeface="+mn-ea"/>
                <a:cs typeface="+mn-cs"/>
              </a:rPr>
              <a:t>Region Dalarnas </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siffror med resultat från övriga regioner i Sverige (totalt 21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Röd färg = resultat bland den tredjedel med sämst resultat (7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län alt regioner)</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Grön färg = resultat bland den tredjedel med bäst resultat (7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län alt regioner)</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Gul färg = resultat bland tredjedelen ”i mitten”, dvs mellan ”röda” och ”gröna” resultat (7 </a:t>
            </a:r>
            <a:r>
              <a:rPr kumimoji="0" lang="sv-SE" sz="2200" b="0" i="0" u="none" strike="noStrike" kern="1200" cap="none" spc="0" normalizeH="0" baseline="0" noProof="0" dirty="0" err="1" smtClean="0">
                <a:ln>
                  <a:noFill/>
                </a:ln>
                <a:solidFill>
                  <a:srgbClr val="000000"/>
                </a:solidFill>
                <a:effectLst/>
                <a:uLnTx/>
                <a:uFillTx/>
                <a:latin typeface="Arial"/>
                <a:ea typeface="+mn-ea"/>
                <a:cs typeface="+mn-cs"/>
              </a:rPr>
              <a:t>st</a:t>
            </a: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län alt regioner).</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r>
              <a:rPr kumimoji="0" lang="sv-SE" sz="2200" b="0" i="0" u="none" strike="noStrike" kern="1200" cap="none" spc="0" normalizeH="0" baseline="0" noProof="0" dirty="0" smtClean="0">
                <a:ln>
                  <a:noFill/>
                </a:ln>
                <a:solidFill>
                  <a:srgbClr val="000000"/>
                </a:solidFill>
                <a:effectLst/>
                <a:uLnTx/>
                <a:uFillTx/>
                <a:latin typeface="Arial"/>
                <a:ea typeface="+mn-ea"/>
                <a:cs typeface="+mn-cs"/>
              </a:rPr>
              <a:t>Kom särskilt ihåg att ”röda resultat” är viktiga för att visa på utmaningar och förbättringspotential, men aldrig ska användas för att tex peka ut ”misslyckanden” eller kommuner/län/regioner som är ”sämst i klassen”. Att kommunicera de röda resultaten kan vara ”känsligt” och behöver göras med finess för att modet och drivkraften i uppföljningen ska bibehållas. </a:t>
            </a:r>
            <a:br>
              <a:rPr kumimoji="0" lang="sv-SE" sz="2200" b="0" i="0" u="none" strike="noStrike" kern="1200" cap="none" spc="0" normalizeH="0" baseline="0" noProof="0" dirty="0" smtClean="0">
                <a:ln>
                  <a:noFill/>
                </a:ln>
                <a:solidFill>
                  <a:srgbClr val="000000"/>
                </a:solidFill>
                <a:effectLst/>
                <a:uLnTx/>
                <a:uFillTx/>
                <a:latin typeface="Arial"/>
                <a:ea typeface="+mn-ea"/>
                <a:cs typeface="+mn-cs"/>
              </a:rPr>
            </a:br>
            <a:endParaRPr kumimoji="0" lang="sv-SE" sz="2200" b="0" i="0" u="none" strike="noStrike" kern="1200" cap="none" spc="0" normalizeH="0" baseline="0" noProof="0" dirty="0" smtClean="0">
              <a:ln>
                <a:noFill/>
              </a:ln>
              <a:solidFill>
                <a:srgbClr val="000000"/>
              </a:solidFill>
              <a:effectLst/>
              <a:uLnTx/>
              <a:uFillTx/>
              <a:latin typeface="Arial"/>
              <a:ea typeface="+mn-ea"/>
              <a:cs typeface="+mn-cs"/>
            </a:endParaRPr>
          </a:p>
          <a:p>
            <a:pPr marL="171450" indent="-171450">
              <a:buFont typeface="Arial" panose="020B0604020202020204" pitchFamily="34" charset="0"/>
              <a:buChar char="•"/>
            </a:pPr>
            <a:r>
              <a:rPr lang="sv-SE" dirty="0" smtClean="0"/>
              <a:t>Könsuppdelad statistik</a:t>
            </a:r>
          </a:p>
          <a:p>
            <a:pPr marL="0" indent="0">
              <a:buFont typeface="Arial" panose="020B0604020202020204" pitchFamily="34" charset="0"/>
              <a:buNone/>
            </a:pPr>
            <a:r>
              <a:rPr lang="sv-SE" dirty="0" smtClean="0"/>
              <a:t>Infografiken presenterar fortsatt</a:t>
            </a:r>
            <a:r>
              <a:rPr lang="sv-SE" baseline="0" dirty="0" smtClean="0"/>
              <a:t> könsuppdelad statistik där sådan finns tillgänglig. Det innebär att där sådan utvecklats sedan föregående år har det nu tillkommit i infografiken. </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Utvecklingsarbetet av infografiken gör att resultaten från år 2023 och 2024 inte är helt jämförbara </a:t>
            </a:r>
            <a:r>
              <a:rPr lang="sv-SE" baseline="0" dirty="0" err="1" smtClean="0"/>
              <a:t>pga</a:t>
            </a:r>
            <a:r>
              <a:rPr lang="sv-SE" baseline="0" dirty="0" smtClean="0"/>
              <a:t> förändringarna som nämns ovan. Planen är att för årsrapporteringen 2025 också kunna presentera en övergripande analys som stöd för användare att identifiera förändringar över tid osv. </a:t>
            </a: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11</a:t>
            </a:fld>
            <a:endParaRPr lang="sv-SE"/>
          </a:p>
        </p:txBody>
      </p:sp>
    </p:spTree>
    <p:extLst>
      <p:ext uri="{BB962C8B-B14F-4D97-AF65-F5344CB8AC3E}">
        <p14:creationId xmlns:p14="http://schemas.microsoft.com/office/powerpoint/2010/main" val="166939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 länken till Region Dalarnas PLUS-webb når du infografiken </a:t>
            </a:r>
            <a:r>
              <a:rPr lang="sv-SE" dirty="0" err="1" smtClean="0"/>
              <a:t>inkl</a:t>
            </a:r>
            <a:r>
              <a:rPr lang="sv-SE" dirty="0" smtClean="0"/>
              <a:t> stöd</a:t>
            </a:r>
            <a:r>
              <a:rPr lang="sv-SE" baseline="0" dirty="0" smtClean="0"/>
              <a:t> och tillhörande material!</a:t>
            </a:r>
          </a:p>
          <a:p>
            <a:endParaRPr lang="sv-SE" baseline="0" dirty="0" smtClean="0"/>
          </a:p>
          <a:p>
            <a:r>
              <a:rPr lang="sv-SE" baseline="0" dirty="0" smtClean="0"/>
              <a:t>Här finns bland annat en övergripande analys av infografiken samt en inspelad guidning till hur infografiken är uppbyggd och kan tolkas. (Inspelningen avser infografiken för 2023 men är användbar även för den uppdaterade versionen 2024.)</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12</a:t>
            </a:fld>
            <a:endParaRPr lang="sv-SE"/>
          </a:p>
        </p:txBody>
      </p:sp>
    </p:spTree>
    <p:extLst>
      <p:ext uri="{BB962C8B-B14F-4D97-AF65-F5344CB8AC3E}">
        <p14:creationId xmlns:p14="http://schemas.microsoft.com/office/powerpoint/2010/main" val="280473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a:t>
            </a:r>
            <a:r>
              <a:rPr lang="sv-SE" baseline="0" dirty="0" smtClean="0"/>
              <a:t> länkarna hittar du särskilt skapade sökningar för Dalarnas infografik. Genom att välja vilken kommun som ska vara i fokus kan kommuners egna resultat åskådliggöras i relation till andras. På så sätt finns möjlighet att identifiera egna eventuella trender och mönster. </a:t>
            </a:r>
          </a:p>
          <a:p>
            <a:endParaRPr lang="sv-SE" baseline="0" dirty="0" smtClean="0"/>
          </a:p>
          <a:p>
            <a:r>
              <a:rPr lang="sv-SE" baseline="0" dirty="0" smtClean="0"/>
              <a:t>På samma sätt syns regionnyckeltalens resultat för Region Dalarna i relation till resultat från andra regioner. </a:t>
            </a:r>
          </a:p>
          <a:p>
            <a:endParaRPr lang="sv-SE" baseline="0" dirty="0" smtClean="0"/>
          </a:p>
          <a:p>
            <a:r>
              <a:rPr lang="sv-SE" sz="1200" b="0" i="0" kern="1200" dirty="0" smtClean="0">
                <a:solidFill>
                  <a:schemeClr val="tx1"/>
                </a:solidFill>
                <a:effectLst/>
                <a:latin typeface="+mn-lt"/>
                <a:ea typeface="+mn-ea"/>
                <a:cs typeface="+mn-cs"/>
              </a:rPr>
              <a:t>Rådet för främjande av kommunala analyser (RKA) som tillhandahåller </a:t>
            </a:r>
            <a:r>
              <a:rPr lang="sv-SE" sz="1200" b="0" i="0" kern="1200" dirty="0" err="1" smtClean="0">
                <a:solidFill>
                  <a:schemeClr val="tx1"/>
                </a:solidFill>
                <a:effectLst/>
                <a:latin typeface="+mn-lt"/>
                <a:ea typeface="+mn-ea"/>
                <a:cs typeface="+mn-cs"/>
              </a:rPr>
              <a:t>Kolada</a:t>
            </a:r>
            <a:r>
              <a:rPr lang="sv-SE" sz="1200" b="0" i="0" kern="1200" dirty="0" smtClean="0">
                <a:solidFill>
                  <a:schemeClr val="tx1"/>
                </a:solidFill>
                <a:effectLst/>
                <a:latin typeface="+mn-lt"/>
                <a:ea typeface="+mn-ea"/>
                <a:cs typeface="+mn-cs"/>
              </a:rPr>
              <a:t> har ett stöd för analys som kan användas i</a:t>
            </a:r>
            <a:r>
              <a:rPr lang="sv-SE" sz="1200" b="0" i="0" kern="1200" baseline="0" dirty="0" smtClean="0">
                <a:solidFill>
                  <a:schemeClr val="tx1"/>
                </a:solidFill>
                <a:effectLst/>
                <a:latin typeface="+mn-lt"/>
                <a:ea typeface="+mn-ea"/>
                <a:cs typeface="+mn-cs"/>
              </a:rPr>
              <a:t> det lokala analysarbetet</a:t>
            </a:r>
            <a:r>
              <a:rPr lang="sv-SE" sz="1200" b="0" i="0" kern="1200" dirty="0" smtClean="0">
                <a:solidFill>
                  <a:schemeClr val="tx1"/>
                </a:solidFill>
                <a:effectLst/>
                <a:latin typeface="+mn-lt"/>
                <a:ea typeface="+mn-ea"/>
                <a:cs typeface="+mn-cs"/>
              </a:rPr>
              <a:t>.</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13</a:t>
            </a:fld>
            <a:endParaRPr lang="sv-SE"/>
          </a:p>
        </p:txBody>
      </p:sp>
    </p:spTree>
    <p:extLst>
      <p:ext uri="{BB962C8B-B14F-4D97-AF65-F5344CB8AC3E}">
        <p14:creationId xmlns:p14="http://schemas.microsoft.com/office/powerpoint/2010/main" val="93580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Självskattning</a:t>
            </a:r>
            <a:r>
              <a:rPr lang="sv-SE" dirty="0" smtClean="0"/>
              <a:t> </a:t>
            </a:r>
          </a:p>
          <a:p>
            <a:r>
              <a:rPr lang="sv-SE" dirty="0" smtClean="0"/>
              <a:t>För att komplettera nyckeltalen är ett annat verktyg i uppföljningsarbetet en ”självskattning”. I en självskattning tas ställning till hur väl ett antal påståenden stämmer in på den egna verksamheten. Utifrån svaren får verksamheten ”poäng” som indikerar styrkor och utmaningar i omställningsarbetet. </a:t>
            </a:r>
          </a:p>
          <a:p>
            <a:endParaRPr lang="sv-SE" dirty="0" smtClean="0"/>
          </a:p>
          <a:p>
            <a:r>
              <a:rPr lang="sv-SE" dirty="0" smtClean="0"/>
              <a:t>Förutom att ge en nulägesbild kan självskattningen även användas för att mäta utveckling över tid genom att den genomförs kontinuerligt. I den regionala analysen</a:t>
            </a:r>
            <a:r>
              <a:rPr lang="sv-SE" baseline="0" dirty="0" smtClean="0"/>
              <a:t> </a:t>
            </a:r>
            <a:r>
              <a:rPr lang="sv-SE" dirty="0" smtClean="0"/>
              <a:t>redovisas länets genomförda självskattningar som möjliggör jämförelser mellan verksamheter, så kallad benchmarking.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14</a:t>
            </a:fld>
            <a:endParaRPr lang="sv-SE"/>
          </a:p>
        </p:txBody>
      </p:sp>
    </p:spTree>
    <p:extLst>
      <p:ext uri="{BB962C8B-B14F-4D97-AF65-F5344CB8AC3E}">
        <p14:creationId xmlns:p14="http://schemas.microsoft.com/office/powerpoint/2010/main" val="416954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Länets lokala systemledningar har uppmanats av RSS att använda Självskattningen som en temperaturmätare vid de delregionala samverkansmötena. Dessutom har RSS i samband med regional nätverksträff GNV pratat om Självskattningen.</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15</a:t>
            </a:fld>
            <a:endParaRPr lang="sv-SE"/>
          </a:p>
        </p:txBody>
      </p:sp>
    </p:spTree>
    <p:extLst>
      <p:ext uri="{BB962C8B-B14F-4D97-AF65-F5344CB8AC3E}">
        <p14:creationId xmlns:p14="http://schemas.microsoft.com/office/powerpoint/2010/main" val="172738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mäta omställningsarbetet är utmanande, men vi gör så gott vi kan!</a:t>
            </a:r>
            <a:endParaRPr lang="sv-SE" baseline="0" dirty="0" smtClean="0"/>
          </a:p>
          <a:p>
            <a:endParaRPr lang="sv-SE" baseline="0" dirty="0" smtClean="0"/>
          </a:p>
          <a:p>
            <a:r>
              <a:rPr lang="sv-SE" baseline="0" dirty="0" smtClean="0"/>
              <a:t>Skattningarna hjälper till att åskådliggöra ett nuläge (</a:t>
            </a:r>
            <a:r>
              <a:rPr lang="sv-SE" baseline="0" dirty="0" err="1" smtClean="0"/>
              <a:t>baseline</a:t>
            </a:r>
            <a:r>
              <a:rPr lang="sv-SE" baseline="0" dirty="0" smtClean="0"/>
              <a:t>) som referenspunkt i arbetet framåt. Skattningarna kan vara ett stöd för att hålla riktning och tempo, indikera framgång och utmaningar, behov av att justera planer och arbetssätt för att nå målen osv. </a:t>
            </a:r>
          </a:p>
          <a:p>
            <a:endParaRPr lang="sv-SE" dirty="0" smtClean="0"/>
          </a:p>
          <a:p>
            <a:r>
              <a:rPr lang="sv-SE" dirty="0" smtClean="0"/>
              <a:t>Våga vara ärlig</a:t>
            </a:r>
            <a:r>
              <a:rPr lang="sv-SE" baseline="0" dirty="0" smtClean="0"/>
              <a:t> – sträva efter att identifiera/skatta det ”sanna” nuläget! Att över- eller underskatta läget som då inte stämmer överens med det verkliga läget vilseleder med största sannolikhet på den fortsätta resan framåt. </a:t>
            </a:r>
          </a:p>
          <a:p>
            <a:endParaRPr lang="sv-SE" baseline="0" dirty="0" smtClean="0"/>
          </a:p>
          <a:p>
            <a:r>
              <a:rPr lang="sv-SE" baseline="0" dirty="0" smtClean="0"/>
              <a:t>Skattningar baseras på medvetenhet och därför kan också lägre skattningar över tid förklaras av en större insikt och medvetenhet (som ju inte är dåligt!). Kanske förklaras lägre skattningar av tillfälliga farthinder i omställningsarbetet som kräver omtag (tex personalomsättning, skifte i ledning och styrning osv). Det är normalt!</a:t>
            </a:r>
          </a:p>
          <a:p>
            <a:endParaRPr lang="sv-SE" baseline="0" dirty="0" smtClean="0"/>
          </a:p>
          <a:p>
            <a:r>
              <a:rPr lang="sv-SE" baseline="0" dirty="0" smtClean="0"/>
              <a:t>Att ha koll på/vara medvetna om vad vi gör och inte gör, vad vi kan och inte kan osv blir bästa sättet att göra annorlunda, lära mer och ta lagom stora steg/ utmana lagom mycket framåt.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16</a:t>
            </a:fld>
            <a:endParaRPr lang="sv-SE"/>
          </a:p>
        </p:txBody>
      </p:sp>
    </p:spTree>
    <p:extLst>
      <p:ext uri="{BB962C8B-B14F-4D97-AF65-F5344CB8AC3E}">
        <p14:creationId xmlns:p14="http://schemas.microsoft.com/office/powerpoint/2010/main" val="4700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Samtliga länets 15 kommuners</a:t>
            </a:r>
            <a:r>
              <a:rPr lang="sv-SE" sz="1200" kern="1200" baseline="0" dirty="0" smtClean="0">
                <a:solidFill>
                  <a:schemeClr val="tx1"/>
                </a:solidFill>
                <a:effectLst/>
                <a:latin typeface="+mn-lt"/>
                <a:ea typeface="+mn-ea"/>
                <a:cs typeface="+mn-cs"/>
              </a:rPr>
              <a:t> lokala systemledningar</a:t>
            </a:r>
            <a:r>
              <a:rPr lang="sv-SE" sz="1200" kern="1200" dirty="0" smtClean="0">
                <a:solidFill>
                  <a:schemeClr val="tx1"/>
                </a:solidFill>
                <a:effectLst/>
                <a:latin typeface="+mn-lt"/>
                <a:ea typeface="+mn-ea"/>
                <a:cs typeface="+mn-cs"/>
              </a:rPr>
              <a:t> har besvarat självskattningen inom ramen för uppföljningen</a:t>
            </a:r>
            <a:r>
              <a:rPr lang="sv-SE" sz="1200" kern="1200" baseline="0" dirty="0" smtClean="0">
                <a:solidFill>
                  <a:schemeClr val="tx1"/>
                </a:solidFill>
                <a:effectLst/>
                <a:latin typeface="+mn-lt"/>
                <a:ea typeface="+mn-ea"/>
                <a:cs typeface="+mn-cs"/>
              </a:rPr>
              <a:t> av 2023 års omställningsarbete</a:t>
            </a:r>
            <a:r>
              <a:rPr lang="sv-SE" sz="1200" kern="1200" dirty="0" smtClean="0">
                <a:solidFill>
                  <a:schemeClr val="tx1"/>
                </a:solidFill>
                <a:effectLst/>
                <a:latin typeface="+mn-lt"/>
                <a:ea typeface="+mn-ea"/>
                <a:cs typeface="+mn-cs"/>
              </a:rPr>
              <a:t>. Sex</a:t>
            </a:r>
            <a:r>
              <a:rPr lang="sv-SE" sz="1200" kern="1200" baseline="0" dirty="0" smtClean="0">
                <a:solidFill>
                  <a:schemeClr val="tx1"/>
                </a:solidFill>
                <a:effectLst/>
                <a:latin typeface="+mn-lt"/>
                <a:ea typeface="+mn-ea"/>
                <a:cs typeface="+mn-cs"/>
              </a:rPr>
              <a:t> kommuner svarade också att självskattningstabellen redan tillämpats i det egna omställningsarbetet. </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Bilden illustrerar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medelvärden för samtliga delmål, baserade</a:t>
            </a:r>
            <a:r>
              <a:rPr lang="sv-SE" sz="1200" kern="1200" baseline="0" dirty="0" smtClean="0">
                <a:solidFill>
                  <a:schemeClr val="tx1"/>
                </a:solidFill>
                <a:effectLst/>
                <a:latin typeface="+mn-lt"/>
                <a:ea typeface="+mn-ea"/>
                <a:cs typeface="+mn-cs"/>
              </a:rPr>
              <a:t> på kommunernas skattningar</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Dalarnas kommuner (i samverkan) skattar i genomsnitt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medelhögt för samtliga delmål även om viss variation finns. Skillnaderna mellan delmålen i genomsnittliga skattningar är små, men indikerar</a:t>
            </a:r>
            <a:r>
              <a:rPr lang="sv-SE" sz="1200" kern="1200" baseline="0" dirty="0" smtClean="0">
                <a:solidFill>
                  <a:schemeClr val="tx1"/>
                </a:solidFill>
                <a:effectLst/>
                <a:latin typeface="+mn-lt"/>
                <a:ea typeface="+mn-ea"/>
                <a:cs typeface="+mn-cs"/>
              </a:rPr>
              <a:t> att det förebyggande arbetet (Nära till hälsa) fortfarande är mest utmanande samt även arbetet med tillgänglighet (Nära i hela Dalarna).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Skattningarna för samtliga delmål tyder på att Dalarnas omställningsarbete tagit fart men att förbättringspotential finns.</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 denna bild syns inte spridningen i skattningar mellan kommuner/de lokala</a:t>
            </a:r>
            <a:r>
              <a:rPr lang="sv-SE" baseline="0" dirty="0" smtClean="0"/>
              <a:t> systemledningarna alls. Den syns däremot i de efterföljande bilderna.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17</a:t>
            </a:fld>
            <a:endParaRPr lang="sv-SE"/>
          </a:p>
        </p:txBody>
      </p:sp>
    </p:spTree>
    <p:extLst>
      <p:ext uri="{BB962C8B-B14F-4D97-AF65-F5344CB8AC3E}">
        <p14:creationId xmlns:p14="http://schemas.microsoft.com/office/powerpoint/2010/main" val="143589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”Nära för mig </a:t>
            </a:r>
            <a:r>
              <a:rPr lang="sv-SE" i="1" dirty="0" smtClean="0"/>
              <a:t>–</a:t>
            </a:r>
            <a:r>
              <a:rPr lang="sv-SE" i="1" baseline="0" dirty="0" smtClean="0"/>
              <a:t> </a:t>
            </a:r>
            <a:r>
              <a:rPr lang="sv-SE" i="1" dirty="0" smtClean="0"/>
              <a:t>Invånarna i Dalarna ska uppleva att det är lätt att nå rätt vårdinstans, att kontaktvägarna in i vården är tydliga och enkla. Invånarna ska, i sin vård, känna tillit, trygghet och delaktighet, utifrån sina egna förmågor och behov. Invånarna ska också vara </a:t>
            </a:r>
            <a:r>
              <a:rPr lang="sv-SE" i="1" dirty="0" err="1" smtClean="0"/>
              <a:t>medskapare</a:t>
            </a:r>
            <a:r>
              <a:rPr lang="sv-SE" i="1" dirty="0" smtClean="0"/>
              <a:t>, uppleva att de blir sedda och lyssnade på samt blir bemötta med respekt och tilltro.”</a:t>
            </a:r>
          </a:p>
          <a:p>
            <a:endParaRPr lang="sv-SE" dirty="0" smtClean="0"/>
          </a:p>
          <a:p>
            <a:r>
              <a:rPr lang="sv-SE" dirty="0" smtClean="0"/>
              <a:t>För delmålet ”Nära för mig”</a:t>
            </a:r>
            <a:r>
              <a:rPr lang="sv-SE" baseline="0" dirty="0" smtClean="0"/>
              <a:t> indikerar självskattningarna att det </a:t>
            </a:r>
            <a:r>
              <a:rPr lang="sv-SE" dirty="0" smtClean="0"/>
              <a:t>går riktigt bra för många!</a:t>
            </a:r>
          </a:p>
          <a:p>
            <a:endParaRPr lang="sv-SE" dirty="0" smtClean="0"/>
          </a:p>
          <a:p>
            <a:r>
              <a:rPr lang="sv-SE" dirty="0" smtClean="0"/>
              <a:t>Genomsnittet av</a:t>
            </a:r>
            <a:r>
              <a:rPr lang="sv-SE" baseline="0" dirty="0" smtClean="0"/>
              <a:t> samtliga skattningar (som även syns i föregående bild)</a:t>
            </a:r>
            <a:r>
              <a:rPr lang="sv-SE" dirty="0" smtClean="0"/>
              <a:t> var 3,8.</a:t>
            </a:r>
          </a:p>
        </p:txBody>
      </p:sp>
      <p:sp>
        <p:nvSpPr>
          <p:cNvPr id="4" name="Platshållare för bildnummer 3"/>
          <p:cNvSpPr>
            <a:spLocks noGrp="1"/>
          </p:cNvSpPr>
          <p:nvPr>
            <p:ph type="sldNum" sz="quarter" idx="10"/>
          </p:nvPr>
        </p:nvSpPr>
        <p:spPr/>
        <p:txBody>
          <a:bodyPr/>
          <a:lstStyle/>
          <a:p>
            <a:fld id="{66E44CBA-47F8-48BC-A462-062A0D60CEF0}" type="slidenum">
              <a:rPr lang="sv-SE" smtClean="0"/>
              <a:t>18</a:t>
            </a:fld>
            <a:endParaRPr lang="sv-SE"/>
          </a:p>
        </p:txBody>
      </p:sp>
    </p:spTree>
    <p:extLst>
      <p:ext uri="{BB962C8B-B14F-4D97-AF65-F5344CB8AC3E}">
        <p14:creationId xmlns:p14="http://schemas.microsoft.com/office/powerpoint/2010/main" val="3826907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
            </a:r>
            <a:r>
              <a:rPr lang="sv-SE" b="1" i="1" dirty="0" smtClean="0"/>
              <a:t>Nära för alla</a:t>
            </a:r>
            <a:r>
              <a:rPr lang="sv-SE" i="1" dirty="0" smtClean="0"/>
              <a:t> –</a:t>
            </a:r>
            <a:r>
              <a:rPr lang="sv-SE" i="1" baseline="0" dirty="0" smtClean="0"/>
              <a:t> </a:t>
            </a:r>
            <a:r>
              <a:rPr lang="sv-SE" i="1" dirty="0" smtClean="0"/>
              <a:t>Invånarna i Dalarna ska uppleva att vården är sammanhållen och likvärdig oavsett kön, ålder och annan bakgrund och oavsett vårdbehov (både fysiskt och psykiskt). Vården är likvärdig och jämlik utifrån att personalen arbetar olika utifrån vem individen är. Det ska upplevas att Region Dalarna och länets kommuner samverkar och samordnar sitt arbete för att öka tillgängligheten och hitta den bästa helhetslösningen för varje individ.” </a:t>
            </a:r>
          </a:p>
          <a:p>
            <a:endParaRPr lang="sv-SE" dirty="0" smtClean="0"/>
          </a:p>
          <a:p>
            <a:r>
              <a:rPr lang="sv-SE" dirty="0" smtClean="0"/>
              <a:t>Utifrån</a:t>
            </a:r>
            <a:r>
              <a:rPr lang="sv-SE" baseline="0" dirty="0" smtClean="0"/>
              <a:t> skattningarna f</a:t>
            </a:r>
            <a:r>
              <a:rPr lang="sv-SE" dirty="0" smtClean="0"/>
              <a:t>ör delmålet ”Nära för alla” ser</a:t>
            </a:r>
            <a:r>
              <a:rPr lang="sv-SE" baseline="0" dirty="0" smtClean="0"/>
              <a:t> det också ut att gå förhållandevis bra!</a:t>
            </a:r>
          </a:p>
          <a:p>
            <a:endParaRPr lang="sv-SE" baseline="0" dirty="0" smtClean="0"/>
          </a:p>
          <a:p>
            <a:r>
              <a:rPr lang="sv-SE" baseline="0" dirty="0" smtClean="0"/>
              <a:t>Skattningarna har en övervikt åt höger men spridningen bland skattningarna är något större än för det föregående delmålet. </a:t>
            </a:r>
          </a:p>
          <a:p>
            <a:endParaRPr lang="sv-SE" baseline="0" dirty="0" smtClean="0"/>
          </a:p>
          <a:p>
            <a:r>
              <a:rPr lang="sv-SE" baseline="0" dirty="0" smtClean="0"/>
              <a:t>Kvarstående utmaningar med att jobba jämlikt för olika målgrupper (tex gällande barn och unga, samt funktionshinderområdet) skulle möjligen kunna vara en tänkbar förklaring till spridningen. </a:t>
            </a:r>
          </a:p>
          <a:p>
            <a:endParaRPr lang="sv-SE" baseline="0" dirty="0" smtClean="0"/>
          </a:p>
          <a:p>
            <a:r>
              <a:rPr lang="sv-SE" baseline="0" dirty="0" smtClean="0"/>
              <a:t>Erfarenhetsmässigt vet vi att arbetet med ett tydligt jämställdhetsperspektiv kräver reflektion, medvetenhet och kompetens. Är vi medvetet kompetenta (se ”Kompetenstrappan” nedan)?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19</a:t>
            </a:fld>
            <a:endParaRPr lang="sv-SE"/>
          </a:p>
        </p:txBody>
      </p:sp>
    </p:spTree>
    <p:extLst>
      <p:ext uri="{BB962C8B-B14F-4D97-AF65-F5344CB8AC3E}">
        <p14:creationId xmlns:p14="http://schemas.microsoft.com/office/powerpoint/2010/main" val="303351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a:t>
            </a:fld>
            <a:endParaRPr lang="sv-SE"/>
          </a:p>
        </p:txBody>
      </p:sp>
    </p:spTree>
    <p:extLst>
      <p:ext uri="{BB962C8B-B14F-4D97-AF65-F5344CB8AC3E}">
        <p14:creationId xmlns:p14="http://schemas.microsoft.com/office/powerpoint/2010/main" val="98410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”Nära i hela Dalarna </a:t>
            </a:r>
            <a:r>
              <a:rPr lang="sv-SE" i="1" dirty="0" smtClean="0"/>
              <a:t>–</a:t>
            </a:r>
            <a:r>
              <a:rPr lang="sv-SE" i="1" baseline="0" dirty="0" smtClean="0"/>
              <a:t> </a:t>
            </a:r>
            <a:r>
              <a:rPr lang="sv-SE" i="1" dirty="0" smtClean="0"/>
              <a:t>Invånarna i Dalarna ska uppleva att den goda och nära vården finns </a:t>
            </a:r>
            <a:r>
              <a:rPr lang="sv-SE" i="1" dirty="0" err="1" smtClean="0"/>
              <a:t>tillgänglig</a:t>
            </a:r>
            <a:r>
              <a:rPr lang="sv-SE" i="1" dirty="0" smtClean="0"/>
              <a:t> när och där individen behöver den och att den är personcentrerad. Invånarna ska uppleva att regionen och kommunerna samarbetar och samverkar för att ge vården på rätt nivå och med rätt stöd i förhållande till behov och närhet, med fysiska, mobila och/eller digitala lösningar som gagnar invånarna i hela länet.”</a:t>
            </a:r>
          </a:p>
          <a:p>
            <a:endParaRPr lang="sv-SE" dirty="0" smtClean="0"/>
          </a:p>
          <a:p>
            <a:r>
              <a:rPr lang="sv-SE" dirty="0" smtClean="0"/>
              <a:t>Av skattningarna för detta delmål syns en</a:t>
            </a:r>
            <a:r>
              <a:rPr lang="sv-SE" baseline="0" dirty="0" smtClean="0"/>
              <a:t> </a:t>
            </a:r>
            <a:r>
              <a:rPr lang="sv-SE" dirty="0" smtClean="0"/>
              <a:t>större spridning</a:t>
            </a:r>
            <a:r>
              <a:rPr lang="sv-SE" baseline="0" dirty="0" smtClean="0"/>
              <a:t> och totalt sett skulle denna spridning kunna tyda på ett mer utmanande läge än för de två föregående delmålen.</a:t>
            </a:r>
          </a:p>
          <a:p>
            <a:endParaRPr lang="sv-SE" baseline="0" dirty="0" smtClean="0"/>
          </a:p>
          <a:p>
            <a:r>
              <a:rPr lang="sv-SE" baseline="0" dirty="0" smtClean="0"/>
              <a:t>För detta delmål finns flera svar enligt alternativet ”Stämmer ganska dåligt” men utifrån underlaget är det svårt att säga vad detta står för, om det finns ett underliggande mönster/förklaring osv. </a:t>
            </a:r>
          </a:p>
        </p:txBody>
      </p:sp>
      <p:sp>
        <p:nvSpPr>
          <p:cNvPr id="4" name="Platshållare för bildnummer 3"/>
          <p:cNvSpPr>
            <a:spLocks noGrp="1"/>
          </p:cNvSpPr>
          <p:nvPr>
            <p:ph type="sldNum" sz="quarter" idx="10"/>
          </p:nvPr>
        </p:nvSpPr>
        <p:spPr/>
        <p:txBody>
          <a:bodyPr/>
          <a:lstStyle/>
          <a:p>
            <a:fld id="{66E44CBA-47F8-48BC-A462-062A0D60CEF0}" type="slidenum">
              <a:rPr lang="sv-SE" smtClean="0"/>
              <a:t>20</a:t>
            </a:fld>
            <a:endParaRPr lang="sv-SE"/>
          </a:p>
        </p:txBody>
      </p:sp>
    </p:spTree>
    <p:extLst>
      <p:ext uri="{BB962C8B-B14F-4D97-AF65-F5344CB8AC3E}">
        <p14:creationId xmlns:p14="http://schemas.microsoft.com/office/powerpoint/2010/main" val="376752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a:t>
            </a:r>
            <a:r>
              <a:rPr lang="sv-SE" b="1" i="1" dirty="0" smtClean="0"/>
              <a:t>Nära mellan oss </a:t>
            </a:r>
            <a:r>
              <a:rPr lang="sv-SE" i="1" dirty="0" smtClean="0"/>
              <a:t>– Invånarna i Dalarna ska uppleva att vården är samordnad och därmed ges i en väl fungerande helhet. Invånarna ska uppleva att regionen och kommunerna tillsammans och även med andra relevanta aktörer planerar och samordnar de insatser som ska ges. Detta sker i en bra dialog och med respekt, utifrån invånarnas behov, preferenser och förmåga. Medarbetarna i kommunerna och Region Dalarna ska uppleva att samverkan baseras på tillit och prestigelöshet på ett gränsöverskridande och relationsskapande sätt (se även avsnitt enkla principerna för 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Detta delmål är det enda som inte har fokus på invånarna utan handlar om relationen mellan aktörerna.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a:t>
            </a:r>
            <a:r>
              <a:rPr lang="sv-SE" baseline="0" dirty="0" smtClean="0"/>
              <a:t> syns en r</a:t>
            </a:r>
            <a:r>
              <a:rPr lang="sv-SE" dirty="0" smtClean="0"/>
              <a:t>elativt hög samstämmighet mellan skattningarna, centrerat till mittenalternativet</a:t>
            </a:r>
            <a:r>
              <a:rPr lang="sv-SE" baseline="0" dirty="0" smtClean="0"/>
              <a:t> ”Stämmer ganska bra”.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Vad säger det om samverkan? Är det så att den</a:t>
            </a:r>
            <a:r>
              <a:rPr lang="sv-SE" baseline="0" dirty="0" smtClean="0"/>
              <a:t> över lag fungerar ganska bra eller tar det emot att ”våga” vara riktigt ärlig och mer tydligt ta ställning med skattningar mot ytterpunkterna? </a:t>
            </a:r>
            <a:r>
              <a:rPr lang="sv-SE" baseline="0" dirty="0" smtClean="0">
                <a:sym typeface="Wingdings" panose="05000000000000000000" pitchFamily="2" charset="2"/>
              </a:rPr>
              <a:t> </a:t>
            </a: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21</a:t>
            </a:fld>
            <a:endParaRPr lang="sv-SE"/>
          </a:p>
        </p:txBody>
      </p:sp>
    </p:spTree>
    <p:extLst>
      <p:ext uri="{BB962C8B-B14F-4D97-AF65-F5344CB8AC3E}">
        <p14:creationId xmlns:p14="http://schemas.microsoft.com/office/powerpoint/2010/main" val="1012802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a:t>
            </a:r>
            <a:r>
              <a:rPr lang="sv-SE" b="1" i="1" dirty="0" smtClean="0"/>
              <a:t>Nära till hälsa</a:t>
            </a:r>
            <a:r>
              <a:rPr lang="sv-SE" i="1" dirty="0" smtClean="0"/>
              <a:t> - Invånarna i Dalarna ska uppleva att alla verksamheter tillsammans och gemensamt, i länets kommuner och Region Dalarna, arbetar förebyggande och hälsofrämjande för att skapa en god hälsa hos alla invånare. Det är viktigt att hela människan blir sedd både fysiskt, psykiskt, socialt och kulturellt. Invånarna ska även uppleva att stöd ges till egenvårdsaktiviteter genom en samverkan med övriga civilsamhällets olika aktörer.”</a:t>
            </a:r>
          </a:p>
          <a:p>
            <a:endParaRPr lang="sv-SE" dirty="0" smtClean="0"/>
          </a:p>
          <a:p>
            <a:r>
              <a:rPr lang="sv-SE" dirty="0" smtClean="0"/>
              <a:t>Att döma av skattningarna</a:t>
            </a:r>
            <a:r>
              <a:rPr lang="sv-SE" baseline="0" dirty="0" smtClean="0"/>
              <a:t> tycks utmaningarna vara störst för detta delmål. </a:t>
            </a:r>
          </a:p>
          <a:p>
            <a:endParaRPr lang="sv-SE" baseline="0" dirty="0" smtClean="0"/>
          </a:p>
          <a:p>
            <a:r>
              <a:rPr lang="sv-SE" baseline="0" dirty="0" smtClean="0"/>
              <a:t>Detta avspeglar sig möjligen också i rapporteringen till Socialstyrelsen, dvs att omställningsarbetet såhär långt inte handlat lika mycket om förebyggande arbete.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22</a:t>
            </a:fld>
            <a:endParaRPr lang="sv-SE"/>
          </a:p>
        </p:txBody>
      </p:sp>
    </p:spTree>
    <p:extLst>
      <p:ext uri="{BB962C8B-B14F-4D97-AF65-F5344CB8AC3E}">
        <p14:creationId xmlns:p14="http://schemas.microsoft.com/office/powerpoint/2010/main" val="653250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t>Kunskapstrappan </a:t>
            </a:r>
            <a:r>
              <a:rPr lang="sv-SE" sz="1400" dirty="0" smtClean="0"/>
              <a:t>beskriver olika nivåer av kunskaper och kompetenser. Man ska ha kunskap, vara medveten om den samt använda sina kunskaper och färdigheter, alltså kompetens. </a:t>
            </a:r>
          </a:p>
          <a:p>
            <a:endParaRPr lang="sv-SE" sz="1400" dirty="0" smtClean="0"/>
          </a:p>
          <a:p>
            <a:r>
              <a:rPr lang="sv-SE" sz="1400" b="1" i="1" dirty="0" smtClean="0"/>
              <a:t>Första trappsteget: </a:t>
            </a:r>
            <a:r>
              <a:rPr lang="sv-SE" sz="1400" dirty="0" smtClean="0"/>
              <a:t>”Jag vet inte om att jag inte kan.” Reflektera över hur det skulle kännas att vara omedveten om att jag saknar kunskap. Kanske ganska skönt? </a:t>
            </a:r>
          </a:p>
          <a:p>
            <a:endParaRPr lang="sv-SE" sz="1400" dirty="0" smtClean="0"/>
          </a:p>
          <a:p>
            <a:r>
              <a:rPr lang="sv-SE" sz="1400" b="1" i="1" dirty="0" smtClean="0"/>
              <a:t>Andra trappsteget: </a:t>
            </a:r>
            <a:r>
              <a:rPr lang="sv-SE" sz="1400" dirty="0" smtClean="0"/>
              <a:t>”Jag vet att jag saknar kunskap.” Hur känns det? Förmodligen inte lika behagligt. Jag förstår att jag inte riktigt har koll på läget och kan komma på mig själv med att ha uttryckt saker som jag faktiskt inte har belägg för. Kanske får jag en känsla av att vilja ta tillbaka något jag sagt eller gjort . Tänk om jag bara vetat! Trots dessa negativa känslor, är detta ett positivt trappsteg eftersom vi i grunden är nyfikna och vill lära oss mer. Trappsteget är ett bra utgångsläge för att lära och öka sin medvetenhet och sin kompetens. </a:t>
            </a:r>
          </a:p>
          <a:p>
            <a:endParaRPr lang="sv-SE" sz="1400" dirty="0" smtClean="0"/>
          </a:p>
          <a:p>
            <a:r>
              <a:rPr lang="sv-SE" sz="1400" b="1" i="1" dirty="0" smtClean="0"/>
              <a:t>Tredje trappsteget: </a:t>
            </a:r>
            <a:r>
              <a:rPr lang="sv-SE" sz="1400" dirty="0" smtClean="0"/>
              <a:t>”Jag har kunskaper och färdigheter och använder dem.” Här gör jag ett bra arbete i min organisation. Jag är medveten.</a:t>
            </a:r>
            <a:r>
              <a:rPr lang="sv-SE" sz="1400" baseline="0" dirty="0" smtClean="0"/>
              <a:t> </a:t>
            </a:r>
            <a:r>
              <a:rPr lang="sv-SE" sz="1400" dirty="0" smtClean="0"/>
              <a:t>Succesivt har jag lärt mig mer och vet hur jag ska göra för att skaffa mig ytterligare kunskap. Jag börjar efter hand närma mig det fjärde trappsteget. </a:t>
            </a:r>
          </a:p>
          <a:p>
            <a:endParaRPr lang="sv-SE" sz="1400" dirty="0" smtClean="0"/>
          </a:p>
          <a:p>
            <a:r>
              <a:rPr lang="sv-SE" sz="1400" b="1" i="1" dirty="0" smtClean="0"/>
              <a:t>Fjärde trappsteget:</a:t>
            </a:r>
            <a:r>
              <a:rPr lang="sv-SE" sz="1400" dirty="0" smtClean="0"/>
              <a:t> ”Jag gör det av bara farten.” Här behöver jag inte tänka till eller påminna mig. Jag ställer frågor, jag reflekterar och analyserar. Ibland till den grad att det irriterar omgivningen, särskilt dem som befinner sig på det första trappsteget. Jag står stadigt i min kunskap och utvecklas ständigt och lär mig mer. Det innebär samtidigt att jag upptäcker kunskapsluckor hos mig själv. ”</a:t>
            </a:r>
            <a:r>
              <a:rPr lang="sv-SE" sz="1400" dirty="0" err="1" smtClean="0"/>
              <a:t>Wow</a:t>
            </a:r>
            <a:r>
              <a:rPr lang="sv-SE" sz="1400" dirty="0" smtClean="0"/>
              <a:t>, det här hade jag ingen aning om”! Då åker jag tillbaka ned på det andra trappsteget, inhämtar ny kunskap, införlivar och klättrar återigen uppåt i trappan. Denna gång känns vägen lite enklare eftersom jag gått den förut och känner till genvägarna.</a:t>
            </a:r>
          </a:p>
          <a:p>
            <a:endParaRPr lang="sv-SE" sz="1400" b="0" i="0" u="none" strike="noStrike" baseline="0" dirty="0" smtClean="0">
              <a:solidFill>
                <a:srgbClr val="000000"/>
              </a:solidFill>
              <a:latin typeface="Chronicle Text G1"/>
            </a:endParaRPr>
          </a:p>
          <a:p>
            <a:r>
              <a:rPr lang="sv-SE" sz="1400" b="0" i="0" u="none" strike="noStrike" baseline="0" dirty="0" smtClean="0">
                <a:solidFill>
                  <a:srgbClr val="000000"/>
                </a:solidFill>
                <a:latin typeface="Chronicle Text G1"/>
              </a:rPr>
              <a:t>Bearbetad från SKR:s Guide till jämställd socialtjänst, 2024.</a:t>
            </a:r>
            <a:endParaRPr lang="sv-SE" sz="1400" b="0" i="0" u="none" strike="noStrike" baseline="0" dirty="0">
              <a:solidFill>
                <a:srgbClr val="000000"/>
              </a:solidFill>
              <a:latin typeface="Chronicle Text G1"/>
            </a:endParaRPr>
          </a:p>
          <a:p>
            <a:endParaRPr lang="sv-SE" sz="1800" b="0" i="0" u="none" strike="noStrike" baseline="0" dirty="0">
              <a:solidFill>
                <a:srgbClr val="000000"/>
              </a:solidFill>
              <a:latin typeface="Chronicle Text G1"/>
            </a:endParaRPr>
          </a:p>
        </p:txBody>
      </p:sp>
      <p:sp>
        <p:nvSpPr>
          <p:cNvPr id="4" name="Platshållare för bild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299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smtClean="0"/>
              <a:t>Att reflektera lokalt,</a:t>
            </a:r>
            <a:r>
              <a:rPr lang="sv-SE" baseline="0" dirty="0" smtClean="0"/>
              <a:t> på egen hemmaplan, blir en mycket viktig del i uppföljningen och i omställningsarbetet i stort. </a:t>
            </a:r>
            <a:endParaRPr lang="sv-S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Resonera om era skattningar på hemmaplan</a:t>
            </a:r>
            <a:br>
              <a:rPr lang="sv-SE" dirty="0" smtClean="0"/>
            </a:br>
            <a:r>
              <a:rPr lang="sv-SE" dirty="0" smtClean="0"/>
              <a:t>Samtal/dialog</a:t>
            </a:r>
            <a:r>
              <a:rPr lang="sv-SE" baseline="0" dirty="0" smtClean="0"/>
              <a:t> kring era självskattningar, varför ni skattar som ni gör, vad som skulle krävas för en högre skattning osv är det viktigaste i självskattningsprocessen! Det underlättar samsyn och samverkansarbete.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Kompetenstrappan </a:t>
            </a:r>
            <a:r>
              <a:rPr lang="sv-SE" dirty="0" smtClean="0"/>
              <a:t>– medvetenheten om nuläget </a:t>
            </a:r>
            <a:br>
              <a:rPr lang="sv-SE" dirty="0" smtClean="0"/>
            </a:br>
            <a:r>
              <a:rPr lang="sv-SE" dirty="0" smtClean="0"/>
              <a:t>På vilket steg i kompetenstrappan befinner ni er? Behövs ytterligare kunskap/kompetens? Hur kan ni i så fall skaffa er det? Osv.</a:t>
            </a:r>
            <a:r>
              <a:rPr lang="sv-SE" baseline="0" dirty="0" smtClean="0"/>
              <a:t> </a:t>
            </a:r>
            <a:endParaRPr lang="sv-SE" dirty="0" smtClean="0"/>
          </a:p>
          <a:p>
            <a:endParaRPr lang="sv-SE" dirty="0" smtClean="0"/>
          </a:p>
          <a:p>
            <a:pPr marL="171450" indent="-171450">
              <a:buFont typeface="Arial" panose="020B0604020202020204" pitchFamily="34" charset="0"/>
              <a:buChar char="•"/>
            </a:pPr>
            <a:r>
              <a:rPr lang="sv-SE" dirty="0" smtClean="0"/>
              <a:t>Samsyn kring hur ni jobbar?</a:t>
            </a:r>
            <a:br>
              <a:rPr lang="sv-SE" dirty="0" smtClean="0"/>
            </a:br>
            <a:r>
              <a:rPr lang="sv-SE" dirty="0" smtClean="0"/>
              <a:t>Har</a:t>
            </a:r>
            <a:r>
              <a:rPr lang="sv-SE" baseline="0" dirty="0" smtClean="0"/>
              <a:t> ni en samsyn </a:t>
            </a:r>
            <a:r>
              <a:rPr lang="sv-SE" baseline="0" dirty="0" smtClean="0"/>
              <a:t>i er systemledning och i er verksamhet kring </a:t>
            </a:r>
            <a:r>
              <a:rPr lang="sv-SE" baseline="0" dirty="0" smtClean="0"/>
              <a:t>erat nuläge och kring vart ni är på väg eller s</a:t>
            </a:r>
            <a:r>
              <a:rPr lang="sv-SE" dirty="0" smtClean="0"/>
              <a:t>kiljer sig skattningar mellan olika roller,</a:t>
            </a:r>
            <a:r>
              <a:rPr lang="sv-SE" baseline="0" dirty="0" smtClean="0"/>
              <a:t> </a:t>
            </a:r>
            <a:r>
              <a:rPr lang="sv-SE" dirty="0" smtClean="0"/>
              <a:t>funktioner, ledningsnivåer </a:t>
            </a:r>
            <a:r>
              <a:rPr lang="sv-SE" dirty="0" err="1" smtClean="0"/>
              <a:t>etc</a:t>
            </a:r>
            <a:r>
              <a:rPr lang="sv-SE" dirty="0" smtClean="0"/>
              <a:t>? Vad betyder i så fall det för</a:t>
            </a:r>
            <a:r>
              <a:rPr lang="sv-SE" baseline="0" dirty="0" smtClean="0"/>
              <a:t> det lokala arbetet?</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24</a:t>
            </a:fld>
            <a:endParaRPr lang="sv-SE"/>
          </a:p>
        </p:txBody>
      </p:sp>
    </p:spTree>
    <p:extLst>
      <p:ext uri="{BB962C8B-B14F-4D97-AF65-F5344CB8AC3E}">
        <p14:creationId xmlns:p14="http://schemas.microsoft.com/office/powerpoint/2010/main" val="3581488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3. Aktiviteter</a:t>
            </a:r>
            <a:r>
              <a:rPr lang="sv-SE" dirty="0" smtClean="0"/>
              <a:t> </a:t>
            </a:r>
          </a:p>
          <a:p>
            <a:endParaRPr lang="sv-SE" dirty="0" smtClean="0"/>
          </a:p>
          <a:p>
            <a:r>
              <a:rPr lang="sv-SE" dirty="0" smtClean="0"/>
              <a:t>Det sista verktyget är att följa det som görs i form av aktiviteter och vad det leder till. Vid uppföljning och analys av aktiviteterna får verksamheterna i kommunerna och regionen reda på hur omställningsarbetet går både i strukturellt och kulturellt avseende. Exempel på frågor som kan ställas är: </a:t>
            </a:r>
          </a:p>
          <a:p>
            <a:pPr marL="171450" indent="-171450">
              <a:buFont typeface="Arial" panose="020B0604020202020204" pitchFamily="34" charset="0"/>
              <a:buChar char="•"/>
            </a:pPr>
            <a:r>
              <a:rPr lang="sv-SE" dirty="0" smtClean="0"/>
              <a:t>Vilka aktiviteter har genomförts och vilka resultat har uppnåtts? </a:t>
            </a:r>
          </a:p>
          <a:p>
            <a:pPr marL="171450" indent="-171450">
              <a:buFont typeface="Arial" panose="020B0604020202020204" pitchFamily="34" charset="0"/>
              <a:buChar char="•"/>
            </a:pPr>
            <a:r>
              <a:rPr lang="sv-SE" dirty="0" smtClean="0"/>
              <a:t>Reflektion kring lärdomar och vad som varit framgångsfaktorer och utmaningar i omställningsarbetet? </a:t>
            </a:r>
          </a:p>
          <a:p>
            <a:pPr marL="171450" indent="-171450">
              <a:buFont typeface="Arial" panose="020B0604020202020204" pitchFamily="34" charset="0"/>
              <a:buChar char="•"/>
            </a:pPr>
            <a:r>
              <a:rPr lang="sv-SE" dirty="0" smtClean="0"/>
              <a:t>Bedömning av hur arbetet fortgår med att nå delmål och målbild?</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25</a:t>
            </a:fld>
            <a:endParaRPr lang="sv-SE"/>
          </a:p>
        </p:txBody>
      </p:sp>
    </p:spTree>
    <p:extLst>
      <p:ext uri="{BB962C8B-B14F-4D97-AF65-F5344CB8AC3E}">
        <p14:creationId xmlns:p14="http://schemas.microsoft.com/office/powerpoint/2010/main" val="1307633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Systemledningarna inrapporterade svar </a:t>
            </a:r>
            <a:r>
              <a:rPr lang="sv-SE" dirty="0" err="1" smtClean="0"/>
              <a:t>ang</a:t>
            </a:r>
            <a:r>
              <a:rPr lang="sv-SE" dirty="0" smtClean="0"/>
              <a:t> framgångsfaktorer och utmaningar kommer</a:t>
            </a:r>
            <a:r>
              <a:rPr lang="sv-SE" baseline="0" dirty="0" smtClean="0"/>
              <a:t> från det utskickade digitala formuläret.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26</a:t>
            </a:fld>
            <a:endParaRPr lang="sv-SE"/>
          </a:p>
        </p:txBody>
      </p:sp>
    </p:spTree>
    <p:extLst>
      <p:ext uri="{BB962C8B-B14F-4D97-AF65-F5344CB8AC3E}">
        <p14:creationId xmlns:p14="http://schemas.microsoft.com/office/powerpoint/2010/main" val="365811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Frågorna i det digitala formuläret var:</a:t>
            </a:r>
          </a:p>
          <a:p>
            <a:endParaRPr lang="sv-SE" dirty="0" smtClean="0"/>
          </a:p>
          <a:p>
            <a:r>
              <a:rPr lang="sv-SE" sz="1200" b="0" i="1" kern="1200" dirty="0" smtClean="0">
                <a:solidFill>
                  <a:schemeClr val="tx1"/>
                </a:solidFill>
                <a:effectLst/>
                <a:latin typeface="+mn-lt"/>
                <a:ea typeface="+mn-ea"/>
                <a:cs typeface="+mn-cs"/>
              </a:rPr>
              <a:t>”Beskriv era </a:t>
            </a:r>
            <a:r>
              <a:rPr lang="sv-SE" sz="1200" b="1" i="1" kern="1200" dirty="0" smtClean="0">
                <a:solidFill>
                  <a:schemeClr val="tx1"/>
                </a:solidFill>
                <a:effectLst/>
                <a:latin typeface="+mn-lt"/>
                <a:ea typeface="+mn-ea"/>
                <a:cs typeface="+mn-cs"/>
              </a:rPr>
              <a:t>framgångsfaktorer</a:t>
            </a:r>
            <a:r>
              <a:rPr lang="sv-SE" sz="1200" b="0" i="1" kern="1200" dirty="0" smtClean="0">
                <a:solidFill>
                  <a:schemeClr val="tx1"/>
                </a:solidFill>
                <a:effectLst/>
                <a:latin typeface="+mn-lt"/>
                <a:ea typeface="+mn-ea"/>
                <a:cs typeface="+mn-cs"/>
              </a:rPr>
              <a:t> i omställningsarbetet såhär långt.”</a:t>
            </a:r>
          </a:p>
          <a:p>
            <a:endParaRPr lang="sv-SE" sz="1200" b="0" i="1" kern="1200" dirty="0" smtClean="0">
              <a:solidFill>
                <a:schemeClr val="tx1"/>
              </a:solidFill>
              <a:effectLst/>
              <a:latin typeface="+mn-lt"/>
              <a:ea typeface="+mn-ea"/>
              <a:cs typeface="+mn-cs"/>
            </a:endParaRPr>
          </a:p>
          <a:p>
            <a:r>
              <a:rPr lang="sv-SE" sz="1200" b="0" i="1" kern="1200" dirty="0" smtClean="0">
                <a:solidFill>
                  <a:schemeClr val="tx1"/>
                </a:solidFill>
                <a:effectLst/>
                <a:latin typeface="+mn-lt"/>
                <a:ea typeface="+mn-ea"/>
                <a:cs typeface="+mn-cs"/>
              </a:rPr>
              <a:t>”Beskriv era </a:t>
            </a:r>
            <a:r>
              <a:rPr lang="sv-SE" sz="1200" b="1" i="1" kern="1200" dirty="0" smtClean="0">
                <a:solidFill>
                  <a:schemeClr val="tx1"/>
                </a:solidFill>
                <a:effectLst/>
                <a:latin typeface="+mn-lt"/>
                <a:ea typeface="+mn-ea"/>
                <a:cs typeface="+mn-cs"/>
              </a:rPr>
              <a:t>utmaningar</a:t>
            </a:r>
            <a:r>
              <a:rPr lang="sv-SE" sz="1200" b="0" i="1" kern="1200" dirty="0" smtClean="0">
                <a:solidFill>
                  <a:schemeClr val="tx1"/>
                </a:solidFill>
                <a:effectLst/>
                <a:latin typeface="+mn-lt"/>
                <a:ea typeface="+mn-ea"/>
                <a:cs typeface="+mn-cs"/>
              </a:rPr>
              <a:t> i omställningsarbetet såhär långt.”</a:t>
            </a:r>
          </a:p>
          <a:p>
            <a:endParaRPr lang="sv-SE" sz="1200" b="0" i="1" kern="1200" dirty="0" smtClean="0">
              <a:solidFill>
                <a:schemeClr val="tx1"/>
              </a:solidFill>
              <a:effectLst/>
              <a:latin typeface="+mn-lt"/>
              <a:ea typeface="+mn-ea"/>
              <a:cs typeface="+mn-cs"/>
            </a:endParaRPr>
          </a:p>
          <a:p>
            <a:endParaRPr lang="sv-SE" i="1"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27</a:t>
            </a:fld>
            <a:endParaRPr lang="sv-SE"/>
          </a:p>
        </p:txBody>
      </p:sp>
    </p:spTree>
    <p:extLst>
      <p:ext uri="{BB962C8B-B14F-4D97-AF65-F5344CB8AC3E}">
        <p14:creationId xmlns:p14="http://schemas.microsoft.com/office/powerpoint/2010/main" val="2242576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29</a:t>
            </a:fld>
            <a:endParaRPr lang="sv-SE"/>
          </a:p>
        </p:txBody>
      </p:sp>
    </p:spTree>
    <p:extLst>
      <p:ext uri="{BB962C8B-B14F-4D97-AF65-F5344CB8AC3E}">
        <p14:creationId xmlns:p14="http://schemas.microsoft.com/office/powerpoint/2010/main" val="4243033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33</a:t>
            </a:fld>
            <a:endParaRPr lang="sv-SE"/>
          </a:p>
        </p:txBody>
      </p:sp>
    </p:spTree>
    <p:extLst>
      <p:ext uri="{BB962C8B-B14F-4D97-AF65-F5344CB8AC3E}">
        <p14:creationId xmlns:p14="http://schemas.microsoft.com/office/powerpoint/2010/main" val="37790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sym typeface="Wingdings" panose="05000000000000000000" pitchFamily="2" charset="2"/>
              </a:rPr>
              <a:t>Rapporteringen</a:t>
            </a:r>
            <a:r>
              <a:rPr lang="sv-SE" sz="1200" kern="1200" baseline="0" dirty="0" smtClean="0">
                <a:solidFill>
                  <a:schemeClr val="tx1"/>
                </a:solidFill>
                <a:effectLst/>
                <a:latin typeface="+mn-lt"/>
                <a:ea typeface="+mn-ea"/>
                <a:cs typeface="+mn-cs"/>
                <a:sym typeface="Wingdings" panose="05000000000000000000" pitchFamily="2" charset="2"/>
              </a:rPr>
              <a:t> av 2023 års omställningsarbete sker alltså i form av en regional </a:t>
            </a:r>
            <a:r>
              <a:rPr lang="sv-SE" u="none" dirty="0" smtClean="0">
                <a:sym typeface="Wingdings" panose="05000000000000000000" pitchFamily="2" charset="2"/>
              </a:rPr>
              <a:t>års</a:t>
            </a:r>
            <a:r>
              <a:rPr lang="sv-SE" u="sng" dirty="0" smtClean="0">
                <a:sym typeface="Wingdings" panose="05000000000000000000" pitchFamily="2" charset="2"/>
              </a:rPr>
              <a:t>berättelse</a:t>
            </a:r>
            <a:r>
              <a:rPr lang="sv-SE" u="none" baseline="0" dirty="0" smtClean="0">
                <a:sym typeface="Wingdings" panose="05000000000000000000" pitchFamily="2" charset="2"/>
              </a:rPr>
              <a:t> i detta format.</a:t>
            </a:r>
            <a:r>
              <a:rPr lang="sv-SE" dirty="0" smtClean="0">
                <a:sym typeface="Wingdings" panose="05000000000000000000" pitchFamily="2" charset="2"/>
              </a:rPr>
              <a:t> </a:t>
            </a:r>
          </a:p>
          <a:p>
            <a:endParaRPr lang="sv-SE" dirty="0" smtClean="0">
              <a:sym typeface="Wingdings" panose="05000000000000000000" pitchFamily="2" charset="2"/>
            </a:endParaRPr>
          </a:p>
          <a:p>
            <a:r>
              <a:rPr lang="sv-SE" dirty="0" smtClean="0">
                <a:sym typeface="Wingdings" panose="05000000000000000000" pitchFamily="2" charset="2"/>
              </a:rPr>
              <a:t>För detta års</a:t>
            </a:r>
            <a:r>
              <a:rPr lang="sv-SE" baseline="0" dirty="0" smtClean="0">
                <a:sym typeface="Wingdings" panose="05000000000000000000" pitchFamily="2" charset="2"/>
              </a:rPr>
              <a:t> rapportering har det inte varit möjligt att säkerställa att svar och skattningar genomförts och lämnats från systemledningarna, dvs i samverkan, vilket får betydelse för om både kommun- och regionperspektiv ska anses återspeglas i svaren. Detta är en av lärdomarna inför nästa års rapportering. </a:t>
            </a:r>
          </a:p>
          <a:p>
            <a:endParaRPr lang="sv-SE" baseline="0" dirty="0" smtClean="0">
              <a:sym typeface="Wingdings" panose="05000000000000000000" pitchFamily="2" charset="2"/>
            </a:endParaRPr>
          </a:p>
          <a:p>
            <a:r>
              <a:rPr lang="sv-SE" baseline="0" dirty="0" smtClean="0">
                <a:sym typeface="Wingdings" panose="05000000000000000000" pitchFamily="2" charset="2"/>
              </a:rPr>
              <a:t>Nästa år är också planen att be om mer detaljerade beskrivningar av systemledningarna samt de lokala planerna för att kunna få en ännu bättre samlad nulägesbild. </a:t>
            </a:r>
          </a:p>
          <a:p>
            <a:endParaRPr lang="sv-SE" baseline="0" dirty="0" smtClean="0">
              <a:sym typeface="Wingdings" panose="05000000000000000000" pitchFamily="2" charset="2"/>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a:t>
            </a:fld>
            <a:endParaRPr lang="sv-SE"/>
          </a:p>
        </p:txBody>
      </p:sp>
    </p:spTree>
    <p:extLst>
      <p:ext uri="{BB962C8B-B14F-4D97-AF65-F5344CB8AC3E}">
        <p14:creationId xmlns:p14="http://schemas.microsoft.com/office/powerpoint/2010/main" val="394581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Sammanställningen bygger på rapporteringen från länets </a:t>
            </a:r>
            <a:r>
              <a:rPr lang="sv-SE" sz="1200" kern="1200" dirty="0" smtClean="0">
                <a:solidFill>
                  <a:schemeClr val="tx1"/>
                </a:solidFill>
                <a:effectLst/>
                <a:latin typeface="+mn-lt"/>
                <a:ea typeface="+mn-ea"/>
                <a:cs typeface="+mn-cs"/>
              </a:rPr>
              <a:t>kommuner och Region Dalarna </a:t>
            </a:r>
            <a:r>
              <a:rPr lang="sv-SE" sz="1200" kern="1200" dirty="0" smtClean="0">
                <a:solidFill>
                  <a:schemeClr val="tx1"/>
                </a:solidFill>
                <a:effectLst/>
                <a:latin typeface="+mn-lt"/>
                <a:ea typeface="+mn-ea"/>
                <a:cs typeface="+mn-cs"/>
              </a:rPr>
              <a:t>till Socialstyrelsen. En sammanställning</a:t>
            </a:r>
            <a:r>
              <a:rPr lang="sv-SE" sz="1200" kern="1200" baseline="0" dirty="0" smtClean="0">
                <a:solidFill>
                  <a:schemeClr val="tx1"/>
                </a:solidFill>
                <a:effectLst/>
                <a:latin typeface="+mn-lt"/>
                <a:ea typeface="+mn-ea"/>
                <a:cs typeface="+mn-cs"/>
              </a:rPr>
              <a:t> av inkomna svar</a:t>
            </a:r>
            <a:r>
              <a:rPr lang="sv-SE" sz="1200" kern="1200" dirty="0" smtClean="0">
                <a:solidFill>
                  <a:schemeClr val="tx1"/>
                </a:solidFill>
                <a:effectLst/>
                <a:latin typeface="+mn-lt"/>
                <a:ea typeface="+mn-ea"/>
                <a:cs typeface="+mn-cs"/>
              </a:rPr>
              <a:t> utvecklas i de följande</a:t>
            </a:r>
            <a:r>
              <a:rPr lang="sv-SE" sz="1200" kern="1200" baseline="0" dirty="0" smtClean="0">
                <a:solidFill>
                  <a:schemeClr val="tx1"/>
                </a:solidFill>
                <a:effectLst/>
                <a:latin typeface="+mn-lt"/>
                <a:ea typeface="+mn-ea"/>
                <a:cs typeface="+mn-cs"/>
              </a:rPr>
              <a:t> bilderna</a:t>
            </a:r>
            <a:r>
              <a:rPr lang="sv-SE" sz="1200" kern="1200" baseline="0" dirty="0" smtClean="0">
                <a:solidFill>
                  <a:schemeClr val="tx1"/>
                </a:solidFill>
                <a:effectLst/>
                <a:latin typeface="+mn-lt"/>
                <a:ea typeface="+mn-ea"/>
                <a:cs typeface="+mn-cs"/>
              </a:rPr>
              <a:t>. Bilderna är markerade med kommun vs region eller båda om svaren är gemensamma.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Citaten som anges i de följande bilderna</a:t>
            </a:r>
            <a:r>
              <a:rPr lang="sv-SE" sz="1200" b="0" kern="1200" baseline="0" dirty="0" smtClean="0">
                <a:solidFill>
                  <a:schemeClr val="tx1"/>
                </a:solidFill>
                <a:effectLst/>
                <a:latin typeface="+mn-lt"/>
                <a:ea typeface="+mn-ea"/>
                <a:cs typeface="+mn-cs"/>
              </a:rPr>
              <a:t> </a:t>
            </a:r>
            <a:r>
              <a:rPr lang="sv-SE" sz="1200" b="0" kern="1200" dirty="0" smtClean="0">
                <a:solidFill>
                  <a:schemeClr val="tx1"/>
                </a:solidFill>
                <a:effectLst/>
                <a:latin typeface="+mn-lt"/>
                <a:ea typeface="+mn-ea"/>
                <a:cs typeface="+mn-cs"/>
              </a:rPr>
              <a:t>kommer från RSS sammanställning om inte annat anges. </a:t>
            </a:r>
            <a:endParaRPr lang="sv-SE" sz="1200" b="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34</a:t>
            </a:fld>
            <a:endParaRPr lang="sv-SE"/>
          </a:p>
        </p:txBody>
      </p:sp>
    </p:spTree>
    <p:extLst>
      <p:ext uri="{BB962C8B-B14F-4D97-AF65-F5344CB8AC3E}">
        <p14:creationId xmlns:p14="http://schemas.microsoft.com/office/powerpoint/2010/main" val="431939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Rapporteringen visar att en majoritet av länets kommuner genomför aktiviteter med primärvården som nav inom flertalet områden. Nästintill alla kommuner bedriver aktiviteter gällande </a:t>
            </a:r>
            <a:r>
              <a:rPr lang="sv-SE" sz="1200" b="1" kern="1200" dirty="0" err="1" smtClean="0">
                <a:solidFill>
                  <a:schemeClr val="tx1"/>
                </a:solidFill>
                <a:effectLst/>
                <a:latin typeface="+mn-lt"/>
                <a:ea typeface="+mn-ea"/>
                <a:cs typeface="+mn-cs"/>
              </a:rPr>
              <a:t>samverkansforum</a:t>
            </a:r>
            <a:r>
              <a:rPr lang="sv-SE" sz="1200" b="1" kern="1200" dirty="0" smtClean="0">
                <a:solidFill>
                  <a:schemeClr val="tx1"/>
                </a:solidFill>
                <a:effectLst/>
                <a:latin typeface="+mn-lt"/>
                <a:ea typeface="+mn-ea"/>
                <a:cs typeface="+mn-cs"/>
              </a:rPr>
              <a:t> med regional och kommunal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a:t>
            </a:r>
            <a:r>
              <a:rPr lang="sv-SE" sz="1200" kern="1200" dirty="0" smtClean="0">
                <a:solidFill>
                  <a:schemeClr val="tx1"/>
                </a:solidFill>
                <a:effectLst/>
                <a:latin typeface="+mn-lt"/>
                <a:ea typeface="+mn-ea"/>
                <a:cs typeface="+mn-cs"/>
              </a:rPr>
              <a:t> samt </a:t>
            </a:r>
            <a:r>
              <a:rPr lang="sv-SE" sz="1200" b="1" kern="1200" dirty="0" smtClean="0">
                <a:solidFill>
                  <a:schemeClr val="tx1"/>
                </a:solidFill>
                <a:effectLst/>
                <a:latin typeface="+mn-lt"/>
                <a:ea typeface="+mn-ea"/>
                <a:cs typeface="+mn-cs"/>
              </a:rPr>
              <a:t>samverkansträffar mellan kommunala verksamheter</a:t>
            </a:r>
            <a:r>
              <a:rPr lang="sv-SE" sz="1200" kern="1200" dirty="0" smtClean="0">
                <a:solidFill>
                  <a:schemeClr val="tx1"/>
                </a:solidFill>
                <a:effectLst/>
                <a:latin typeface="+mn-lt"/>
                <a:ea typeface="+mn-ea"/>
                <a:cs typeface="+mn-cs"/>
              </a:rPr>
              <a:t>. Därutöver arbetar nästintill alla Dalarnas kommuner med </a:t>
            </a:r>
            <a:r>
              <a:rPr lang="sv-SE" sz="1200" b="1" kern="1200" dirty="0" smtClean="0">
                <a:solidFill>
                  <a:schemeClr val="tx1"/>
                </a:solidFill>
                <a:effectLst/>
                <a:latin typeface="+mn-lt"/>
                <a:ea typeface="+mn-ea"/>
                <a:cs typeface="+mn-cs"/>
              </a:rPr>
              <a:t>fast omsorgskontak</a:t>
            </a:r>
            <a:r>
              <a:rPr lang="sv-SE" sz="1200" kern="1200" dirty="0" smtClean="0">
                <a:solidFill>
                  <a:schemeClr val="tx1"/>
                </a:solidFill>
                <a:effectLst/>
                <a:latin typeface="+mn-lt"/>
                <a:ea typeface="+mn-ea"/>
                <a:cs typeface="+mn-cs"/>
              </a:rPr>
              <a:t>t och använder NPÖ. Vidare påvisar sammanställningen att hälften av Dalarnas kommuner arbetar med utbildning i </a:t>
            </a:r>
            <a:r>
              <a:rPr lang="sv-SE" sz="1200" b="1" kern="1200" dirty="0" smtClean="0">
                <a:solidFill>
                  <a:schemeClr val="tx1"/>
                </a:solidFill>
                <a:effectLst/>
                <a:latin typeface="+mn-lt"/>
                <a:ea typeface="+mn-ea"/>
                <a:cs typeface="+mn-cs"/>
              </a:rPr>
              <a:t>personcentrerat arbetssätt</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samverkan kring olika målgrupper</a:t>
            </a:r>
            <a:r>
              <a:rPr lang="sv-SE" sz="1200" kern="1200" dirty="0" smtClean="0">
                <a:solidFill>
                  <a:schemeClr val="tx1"/>
                </a:solidFill>
                <a:effectLst/>
                <a:latin typeface="+mn-lt"/>
                <a:ea typeface="+mn-ea"/>
                <a:cs typeface="+mn-cs"/>
              </a:rPr>
              <a:t> ex. barn och unga. Dessutom arbetar mer än hälften av kommunerna med </a:t>
            </a:r>
            <a:r>
              <a:rPr lang="sv-SE" sz="1200" b="1" kern="1200" dirty="0" smtClean="0">
                <a:solidFill>
                  <a:schemeClr val="tx1"/>
                </a:solidFill>
                <a:effectLst/>
                <a:latin typeface="+mn-lt"/>
                <a:ea typeface="+mn-ea"/>
                <a:cs typeface="+mn-cs"/>
              </a:rPr>
              <a:t>hälsofrämjande, förebyggande, rehabiliterande och uppsökande</a:t>
            </a:r>
            <a:r>
              <a:rPr lang="sv-SE" sz="1200" kern="1200" dirty="0" smtClean="0">
                <a:solidFill>
                  <a:schemeClr val="tx1"/>
                </a:solidFill>
                <a:effectLst/>
                <a:latin typeface="+mn-lt"/>
                <a:ea typeface="+mn-ea"/>
                <a:cs typeface="+mn-cs"/>
              </a:rPr>
              <a:t> arbetssätt. </a:t>
            </a:r>
          </a:p>
          <a:p>
            <a:endParaRPr lang="sv-SE" sz="1200" kern="1200" dirty="0" smtClean="0">
              <a:solidFill>
                <a:schemeClr val="tx1"/>
              </a:solidFill>
              <a:effectLst/>
              <a:latin typeface="+mn-lt"/>
              <a:ea typeface="+mn-ea"/>
              <a:cs typeface="+mn-cs"/>
            </a:endParaRPr>
          </a:p>
          <a:p>
            <a:r>
              <a:rPr lang="sv-SE" sz="1200" b="1" kern="1200" dirty="0" err="1" smtClean="0">
                <a:solidFill>
                  <a:schemeClr val="tx1"/>
                </a:solidFill>
                <a:effectLst/>
                <a:latin typeface="+mn-lt"/>
                <a:ea typeface="+mn-ea"/>
                <a:cs typeface="+mn-cs"/>
              </a:rPr>
              <a:t>Äldrecentraler</a:t>
            </a:r>
            <a:r>
              <a:rPr lang="sv-SE" sz="1200" b="1" kern="1200" dirty="0" smtClean="0">
                <a:solidFill>
                  <a:schemeClr val="tx1"/>
                </a:solidFill>
                <a:effectLst/>
                <a:latin typeface="+mn-lt"/>
                <a:ea typeface="+mn-ea"/>
                <a:cs typeface="+mn-cs"/>
              </a:rPr>
              <a:t> i samverkan </a:t>
            </a:r>
            <a:r>
              <a:rPr lang="sv-SE" sz="1200" kern="1200" dirty="0" smtClean="0">
                <a:solidFill>
                  <a:schemeClr val="tx1"/>
                </a:solidFill>
                <a:effectLst/>
                <a:latin typeface="+mn-lt"/>
                <a:ea typeface="+mn-ea"/>
                <a:cs typeface="+mn-cs"/>
              </a:rPr>
              <a:t>mellan länets kommuner och Region Dalarna saknas. Ytterligare områden som behöver utvecklas i framtiden är </a:t>
            </a:r>
            <a:r>
              <a:rPr lang="sv-SE" sz="1200" b="1" kern="1200" dirty="0" smtClean="0">
                <a:solidFill>
                  <a:schemeClr val="tx1"/>
                </a:solidFill>
                <a:effectLst/>
                <a:latin typeface="+mn-lt"/>
                <a:ea typeface="+mn-ea"/>
                <a:cs typeface="+mn-cs"/>
              </a:rPr>
              <a:t>sammanhållen vård- och omsorgs dokumentation</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distansmonitorering</a:t>
            </a:r>
            <a:r>
              <a:rPr lang="sv-SE" sz="1200" kern="1200" dirty="0" smtClean="0">
                <a:solidFill>
                  <a:schemeClr val="tx1"/>
                </a:solidFill>
                <a:effectLst/>
                <a:latin typeface="+mn-lt"/>
                <a:ea typeface="+mn-ea"/>
                <a:cs typeface="+mn-cs"/>
              </a:rPr>
              <a:t> samt användningen av </a:t>
            </a:r>
            <a:r>
              <a:rPr lang="sv-SE" sz="1200" b="1" kern="1200" dirty="0" smtClean="0">
                <a:solidFill>
                  <a:schemeClr val="tx1"/>
                </a:solidFill>
                <a:effectLst/>
                <a:latin typeface="+mn-lt"/>
                <a:ea typeface="+mn-ea"/>
                <a:cs typeface="+mn-cs"/>
              </a:rPr>
              <a:t>mobila team och digitala hjälpmedel </a:t>
            </a:r>
            <a:r>
              <a:rPr lang="sv-SE" sz="1200" kern="1200" dirty="0" smtClean="0">
                <a:solidFill>
                  <a:schemeClr val="tx1"/>
                </a:solidFill>
                <a:effectLst/>
                <a:latin typeface="+mn-lt"/>
                <a:ea typeface="+mn-ea"/>
                <a:cs typeface="+mn-cs"/>
              </a:rPr>
              <a:t>för att genomföra omställningen till en God och nära vård.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mängd </a:t>
            </a:r>
            <a:r>
              <a:rPr lang="sv-SE" sz="1200" b="1" kern="1200" dirty="0" smtClean="0">
                <a:solidFill>
                  <a:schemeClr val="tx1"/>
                </a:solidFill>
                <a:effectLst/>
                <a:latin typeface="+mn-lt"/>
                <a:ea typeface="+mn-ea"/>
                <a:cs typeface="+mn-cs"/>
              </a:rPr>
              <a:t>enskilda aktiviteter</a:t>
            </a:r>
            <a:r>
              <a:rPr lang="sv-SE" sz="1200" kern="1200" dirty="0" smtClean="0">
                <a:solidFill>
                  <a:schemeClr val="tx1"/>
                </a:solidFill>
                <a:effectLst/>
                <a:latin typeface="+mn-lt"/>
                <a:ea typeface="+mn-ea"/>
                <a:cs typeface="+mn-cs"/>
              </a:rPr>
              <a:t> som ännu inte breddinförts pågår och kan bidra med inspiration och nytänkande.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35</a:t>
            </a:fld>
            <a:endParaRPr lang="sv-SE"/>
          </a:p>
        </p:txBody>
      </p:sp>
    </p:spTree>
    <p:extLst>
      <p:ext uri="{BB962C8B-B14F-4D97-AF65-F5344CB8AC3E}">
        <p14:creationId xmlns:p14="http://schemas.microsoft.com/office/powerpoint/2010/main" val="3657839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Enligt sammanställningen har de lokala systemledningarna initierat arbete med både </a:t>
            </a:r>
            <a:r>
              <a:rPr lang="sv-SE" sz="1200" b="1" kern="1200" dirty="0" smtClean="0">
                <a:solidFill>
                  <a:schemeClr val="tx1"/>
                </a:solidFill>
                <a:effectLst/>
                <a:latin typeface="+mn-lt"/>
                <a:ea typeface="+mn-ea"/>
                <a:cs typeface="+mn-cs"/>
              </a:rPr>
              <a:t>lokala planer </a:t>
            </a:r>
            <a:r>
              <a:rPr lang="sv-SE" sz="1200" kern="1200" dirty="0" smtClean="0">
                <a:solidFill>
                  <a:schemeClr val="tx1"/>
                </a:solidFill>
                <a:effectLst/>
                <a:latin typeface="+mn-lt"/>
                <a:ea typeface="+mn-ea"/>
                <a:cs typeface="+mn-cs"/>
              </a:rPr>
              <a:t>och </a:t>
            </a:r>
            <a:r>
              <a:rPr lang="sv-SE" sz="1200" b="1" kern="1200" dirty="0" smtClean="0">
                <a:solidFill>
                  <a:schemeClr val="tx1"/>
                </a:solidFill>
                <a:effectLst/>
                <a:latin typeface="+mn-lt"/>
                <a:ea typeface="+mn-ea"/>
                <a:cs typeface="+mn-cs"/>
              </a:rPr>
              <a:t>överenskommelser</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 främsta samverkansområdena har varit </a:t>
            </a:r>
            <a:r>
              <a:rPr lang="sv-SE" sz="1200" b="1" kern="1200" dirty="0" smtClean="0">
                <a:solidFill>
                  <a:schemeClr val="tx1"/>
                </a:solidFill>
                <a:effectLst/>
                <a:latin typeface="+mn-lt"/>
                <a:ea typeface="+mn-ea"/>
                <a:cs typeface="+mn-cs"/>
              </a:rPr>
              <a:t>regional primärvård, kommunal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 äldreomsorg, barn och unga samt skadligt bruk och beroende</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dock tydligt att endast en kommun samverkar med </a:t>
            </a:r>
            <a:r>
              <a:rPr lang="sv-SE" sz="1200" b="1" kern="1200" dirty="0" smtClean="0">
                <a:solidFill>
                  <a:schemeClr val="tx1"/>
                </a:solidFill>
                <a:effectLst/>
                <a:latin typeface="+mn-lt"/>
                <a:ea typeface="+mn-ea"/>
                <a:cs typeface="+mn-cs"/>
              </a:rPr>
              <a:t>tandvården</a:t>
            </a:r>
            <a:r>
              <a:rPr lang="sv-SE" sz="1200" kern="1200" dirty="0" smtClean="0">
                <a:solidFill>
                  <a:schemeClr val="tx1"/>
                </a:solidFill>
                <a:effectLst/>
                <a:latin typeface="+mn-lt"/>
                <a:ea typeface="+mn-ea"/>
                <a:cs typeface="+mn-cs"/>
              </a:rPr>
              <a:t> och ingen kommun samverkar med </a:t>
            </a:r>
            <a:r>
              <a:rPr lang="sv-SE" sz="1200" b="1" kern="1200" dirty="0" smtClean="0">
                <a:solidFill>
                  <a:schemeClr val="tx1"/>
                </a:solidFill>
                <a:effectLst/>
                <a:latin typeface="+mn-lt"/>
                <a:ea typeface="+mn-ea"/>
                <a:cs typeface="+mn-cs"/>
              </a:rPr>
              <a:t>företagshälsovården</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 tredjedel av kommunerna samverkar med </a:t>
            </a:r>
            <a:r>
              <a:rPr lang="sv-SE" sz="1200" b="1" kern="1200" dirty="0" smtClean="0">
                <a:solidFill>
                  <a:schemeClr val="tx1"/>
                </a:solidFill>
                <a:effectLst/>
                <a:latin typeface="+mn-lt"/>
                <a:ea typeface="+mn-ea"/>
                <a:cs typeface="+mn-cs"/>
              </a:rPr>
              <a:t>ambulanssjukvården</a:t>
            </a:r>
            <a:r>
              <a:rPr lang="sv-SE" sz="1200" kern="1200" dirty="0" smtClean="0">
                <a:solidFill>
                  <a:schemeClr val="tx1"/>
                </a:solidFill>
                <a:effectLst/>
                <a:latin typeface="+mn-lt"/>
                <a:ea typeface="+mn-ea"/>
                <a:cs typeface="+mn-cs"/>
              </a:rPr>
              <a:t> och den </a:t>
            </a:r>
            <a:r>
              <a:rPr lang="sv-SE" sz="1200" b="1" kern="1200" dirty="0" smtClean="0">
                <a:solidFill>
                  <a:schemeClr val="tx1"/>
                </a:solidFill>
                <a:effectLst/>
                <a:latin typeface="+mn-lt"/>
                <a:ea typeface="+mn-ea"/>
                <a:cs typeface="+mn-cs"/>
              </a:rPr>
              <a:t>specialiserade </a:t>
            </a:r>
            <a:r>
              <a:rPr lang="sv-SE" sz="1200" b="1" kern="1200" dirty="0" err="1" smtClean="0">
                <a:solidFill>
                  <a:schemeClr val="tx1"/>
                </a:solidFill>
                <a:effectLst/>
                <a:latin typeface="+mn-lt"/>
                <a:ea typeface="+mn-ea"/>
                <a:cs typeface="+mn-cs"/>
              </a:rPr>
              <a:t>hälso-</a:t>
            </a:r>
            <a:r>
              <a:rPr lang="sv-SE" sz="1200" b="1" kern="1200" dirty="0" smtClean="0">
                <a:solidFill>
                  <a:schemeClr val="tx1"/>
                </a:solidFill>
                <a:effectLst/>
                <a:latin typeface="+mn-lt"/>
                <a:ea typeface="+mn-ea"/>
                <a:cs typeface="+mn-cs"/>
              </a:rPr>
              <a:t> och sjukvården</a:t>
            </a:r>
            <a:r>
              <a:rPr lang="sv-SE" sz="1200" kern="1200" dirty="0" smtClean="0">
                <a:solidFill>
                  <a:schemeClr val="tx1"/>
                </a:solidFill>
                <a:effectLst/>
                <a:latin typeface="+mn-lt"/>
                <a:ea typeface="+mn-ea"/>
                <a:cs typeface="+mn-cs"/>
              </a:rPr>
              <a:t>. Här finns det områden att utveckla</a:t>
            </a:r>
            <a:r>
              <a:rPr lang="sv-SE"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37</a:t>
            </a:fld>
            <a:endParaRPr lang="sv-SE"/>
          </a:p>
        </p:txBody>
      </p:sp>
    </p:spTree>
    <p:extLst>
      <p:ext uri="{BB962C8B-B14F-4D97-AF65-F5344CB8AC3E}">
        <p14:creationId xmlns:p14="http://schemas.microsoft.com/office/powerpoint/2010/main" val="4268752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Av sammanställningen framgår att olika målgrupper berörs av omställningen till God och nära vård i olika utsträckning och detsamma gäller det hälsofrämjande arbetet.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Hälften av länets kommuner har arbetat gentemot </a:t>
            </a:r>
            <a:r>
              <a:rPr lang="sv-SE" sz="1200" b="1" kern="1200" dirty="0" smtClean="0">
                <a:solidFill>
                  <a:schemeClr val="tx1"/>
                </a:solidFill>
                <a:effectLst/>
                <a:latin typeface="+mn-lt"/>
                <a:ea typeface="+mn-ea"/>
                <a:cs typeface="+mn-cs"/>
              </a:rPr>
              <a:t>äldre</a:t>
            </a:r>
            <a:r>
              <a:rPr lang="sv-SE" sz="1200" kern="1200" dirty="0" smtClean="0">
                <a:solidFill>
                  <a:schemeClr val="tx1"/>
                </a:solidFill>
                <a:effectLst/>
                <a:latin typeface="+mn-lt"/>
                <a:ea typeface="+mn-ea"/>
                <a:cs typeface="+mn-cs"/>
              </a:rPr>
              <a:t> och personer med </a:t>
            </a:r>
            <a:r>
              <a:rPr lang="sv-SE" sz="1200" b="1" kern="1200" dirty="0" smtClean="0">
                <a:solidFill>
                  <a:schemeClr val="tx1"/>
                </a:solidFill>
                <a:effectLst/>
                <a:latin typeface="+mn-lt"/>
                <a:ea typeface="+mn-ea"/>
                <a:cs typeface="+mn-cs"/>
              </a:rPr>
              <a:t>komplexa behov</a:t>
            </a:r>
            <a:r>
              <a:rPr lang="sv-SE" sz="1200" kern="1200" dirty="0" smtClean="0">
                <a:solidFill>
                  <a:schemeClr val="tx1"/>
                </a:solidFill>
                <a:effectLst/>
                <a:latin typeface="+mn-lt"/>
                <a:ea typeface="+mn-ea"/>
                <a:cs typeface="+mn-cs"/>
              </a:rPr>
              <a:t>. Ett antal kommuner har arbetat både gällande GNV och hälsofrämjande insatser med både </a:t>
            </a:r>
            <a:r>
              <a:rPr lang="sv-SE" sz="1200" b="1" kern="1200" dirty="0" smtClean="0">
                <a:solidFill>
                  <a:schemeClr val="tx1"/>
                </a:solidFill>
                <a:effectLst/>
                <a:latin typeface="+mn-lt"/>
                <a:ea typeface="+mn-ea"/>
                <a:cs typeface="+mn-cs"/>
              </a:rPr>
              <a:t>barn och unga </a:t>
            </a:r>
            <a:r>
              <a:rPr lang="sv-SE" sz="1200" kern="1200" dirty="0" smtClean="0">
                <a:solidFill>
                  <a:schemeClr val="tx1"/>
                </a:solidFill>
                <a:effectLst/>
                <a:latin typeface="+mn-lt"/>
                <a:ea typeface="+mn-ea"/>
                <a:cs typeface="+mn-cs"/>
              </a:rPr>
              <a:t>samt personer med </a:t>
            </a:r>
            <a:r>
              <a:rPr lang="sv-SE" sz="1200" b="1" kern="1200" dirty="0" smtClean="0">
                <a:solidFill>
                  <a:schemeClr val="tx1"/>
                </a:solidFill>
                <a:effectLst/>
                <a:latin typeface="+mn-lt"/>
                <a:ea typeface="+mn-ea"/>
                <a:cs typeface="+mn-cs"/>
              </a:rPr>
              <a:t>psykisk ohälsa</a:t>
            </a:r>
            <a:r>
              <a:rPr lang="sv-SE" sz="1200" kern="1200" dirty="0" smtClean="0">
                <a:solidFill>
                  <a:schemeClr val="tx1"/>
                </a:solidFill>
                <a:effectLst/>
                <a:latin typeface="+mn-lt"/>
                <a:ea typeface="+mn-ea"/>
                <a:cs typeface="+mn-cs"/>
              </a:rPr>
              <a:t>. Däremot är arbetet gentemot målgruppen </a:t>
            </a:r>
            <a:r>
              <a:rPr lang="sv-SE" sz="1200" b="1" kern="1200" dirty="0" smtClean="0">
                <a:solidFill>
                  <a:schemeClr val="tx1"/>
                </a:solidFill>
                <a:effectLst/>
                <a:latin typeface="+mn-lt"/>
                <a:ea typeface="+mn-ea"/>
                <a:cs typeface="+mn-cs"/>
              </a:rPr>
              <a:t>personer med funktionsnedsättning </a:t>
            </a:r>
            <a:r>
              <a:rPr lang="sv-SE" sz="1200" kern="1200" dirty="0" smtClean="0">
                <a:solidFill>
                  <a:schemeClr val="tx1"/>
                </a:solidFill>
                <a:effectLst/>
                <a:latin typeface="+mn-lt"/>
                <a:ea typeface="+mn-ea"/>
                <a:cs typeface="+mn-cs"/>
              </a:rPr>
              <a:t>tydligt underrepresenterat. Endast två kommuner har angett omställningsarbete med denna</a:t>
            </a:r>
            <a:r>
              <a:rPr lang="sv-SE" sz="1200" kern="1200" baseline="0" dirty="0" smtClean="0">
                <a:solidFill>
                  <a:schemeClr val="tx1"/>
                </a:solidFill>
                <a:effectLst/>
                <a:latin typeface="+mn-lt"/>
                <a:ea typeface="+mn-ea"/>
                <a:cs typeface="+mn-cs"/>
              </a:rPr>
              <a:t> målgrupp i fokus. </a:t>
            </a:r>
            <a:r>
              <a:rPr lang="sv-SE" sz="1200" kern="1200" dirty="0" smtClean="0">
                <a:solidFill>
                  <a:schemeClr val="tx1"/>
                </a:solidFill>
                <a:effectLst/>
                <a:latin typeface="+mn-lt"/>
                <a:ea typeface="+mn-ea"/>
                <a:cs typeface="+mn-cs"/>
              </a:rPr>
              <a:t>Fyra kommuner har arbetat hälsofrämjande för samma målgrupp.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a:t>
            </a:r>
            <a:r>
              <a:rPr lang="sv-SE" sz="1200" kern="1200" baseline="0" dirty="0" smtClean="0">
                <a:solidFill>
                  <a:schemeClr val="tx1"/>
                </a:solidFill>
                <a:effectLst/>
                <a:latin typeface="+mn-lt"/>
                <a:ea typeface="+mn-ea"/>
                <a:cs typeface="+mn-cs"/>
              </a:rPr>
              <a:t> redovisningen framgår också utmaningar med själva rapporteringen. Insatser kopplade till god och nära vård och till hälsofrämjande arbete kan vara utmanande att skilja ut specifikt då det genomsyrar stora delar av det arbete om bedrivs i kommunerna.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Regionens målgrupper för 2023 rapporteras till: </a:t>
            </a:r>
          </a:p>
          <a:p>
            <a:endParaRPr lang="sv-SE" sz="1200" kern="1200" dirty="0" smtClean="0">
              <a:solidFill>
                <a:schemeClr val="tx1"/>
              </a:solidFill>
              <a:effectLst/>
              <a:latin typeface="+mn-lt"/>
              <a:ea typeface="+mn-ea"/>
              <a:cs typeface="+mn-cs"/>
            </a:endParaRPr>
          </a:p>
          <a:p>
            <a:r>
              <a:rPr lang="sv-SE" dirty="0" smtClean="0"/>
              <a:t>Äldre och eller personer med komplexa behov</a:t>
            </a:r>
          </a:p>
          <a:p>
            <a:r>
              <a:rPr lang="sv-SE" dirty="0" smtClean="0"/>
              <a:t>Personer med psykisk ohälsa</a:t>
            </a:r>
          </a:p>
          <a:p>
            <a:r>
              <a:rPr lang="sv-SE" dirty="0" smtClean="0"/>
              <a:t>Barn och unga</a:t>
            </a:r>
          </a:p>
          <a:p>
            <a:r>
              <a:rPr lang="sv-SE" dirty="0" smtClean="0"/>
              <a:t>Personer med funktionsnedsättning</a:t>
            </a:r>
          </a:p>
          <a:p>
            <a:r>
              <a:rPr lang="sv-SE" dirty="0" smtClean="0"/>
              <a:t>Mångsökare</a:t>
            </a:r>
          </a:p>
          <a:p>
            <a:r>
              <a:rPr lang="sv-SE" dirty="0" smtClean="0"/>
              <a:t>Hälsofrämjande arbete riktat till barn och unga</a:t>
            </a:r>
          </a:p>
          <a:p>
            <a:r>
              <a:rPr lang="sv-SE" dirty="0" smtClean="0"/>
              <a:t>Utökat hembesöksprogram i Borlänge</a:t>
            </a:r>
          </a:p>
          <a:p>
            <a:r>
              <a:rPr lang="sv-SE" dirty="0" smtClean="0"/>
              <a:t>Projekt språkutveckling i Borlänge</a:t>
            </a:r>
          </a:p>
          <a:p>
            <a:r>
              <a:rPr lang="sv-SE" dirty="0" smtClean="0"/>
              <a:t>Hälsosamtal 50 åringar</a:t>
            </a:r>
          </a:p>
          <a:p>
            <a:r>
              <a:rPr lang="sv-SE" dirty="0" smtClean="0"/>
              <a:t>Utökat vaccinationsprogram</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38</a:t>
            </a:fld>
            <a:endParaRPr lang="sv-SE"/>
          </a:p>
        </p:txBody>
      </p:sp>
    </p:spTree>
    <p:extLst>
      <p:ext uri="{BB962C8B-B14F-4D97-AF65-F5344CB8AC3E}">
        <p14:creationId xmlns:p14="http://schemas.microsoft.com/office/powerpoint/2010/main" val="627829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Insatser där god och nära vård påverkat inskrivningar till slutenvården respektive den kommunala </a:t>
            </a:r>
            <a:r>
              <a:rPr lang="sv-SE" sz="1200" kern="1200" dirty="0" err="1" smtClean="0">
                <a:solidFill>
                  <a:schemeClr val="tx1"/>
                </a:solidFill>
                <a:effectLst/>
                <a:latin typeface="+mn-lt"/>
                <a:ea typeface="+mn-ea"/>
                <a:cs typeface="+mn-cs"/>
              </a:rPr>
              <a:t>hälso-</a:t>
            </a:r>
            <a:r>
              <a:rPr lang="sv-SE" sz="1200" kern="1200" dirty="0" smtClean="0">
                <a:solidFill>
                  <a:schemeClr val="tx1"/>
                </a:solidFill>
                <a:effectLst/>
                <a:latin typeface="+mn-lt"/>
                <a:ea typeface="+mn-ea"/>
                <a:cs typeface="+mn-cs"/>
              </a:rPr>
              <a:t> och sjukvården har påvisats i enskilda ärenden men det </a:t>
            </a:r>
            <a:r>
              <a:rPr lang="sv-SE" sz="1200" b="1" kern="1200" dirty="0" smtClean="0">
                <a:solidFill>
                  <a:schemeClr val="tx1"/>
                </a:solidFill>
                <a:effectLst/>
                <a:latin typeface="+mn-lt"/>
                <a:ea typeface="+mn-ea"/>
                <a:cs typeface="+mn-cs"/>
              </a:rPr>
              <a:t>saknas en breddinförd länsgemensam systematik </a:t>
            </a:r>
            <a:r>
              <a:rPr lang="sv-SE" sz="1200" kern="1200" dirty="0" smtClean="0">
                <a:solidFill>
                  <a:schemeClr val="tx1"/>
                </a:solidFill>
                <a:effectLst/>
                <a:latin typeface="+mn-lt"/>
                <a:ea typeface="+mn-ea"/>
                <a:cs typeface="+mn-cs"/>
              </a:rPr>
              <a:t>bland Dalarnas kommuner.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Av sammanställningen framgår att det i enskilda ärenden har funnit en god samverkan mellan ambulanssjukvården, vårdcentralen och kommunens verksamheter. Exempelvis där </a:t>
            </a:r>
            <a:r>
              <a:rPr lang="sv-SE" sz="1200" kern="1200" dirty="0" err="1" smtClean="0">
                <a:solidFill>
                  <a:schemeClr val="tx1"/>
                </a:solidFill>
                <a:effectLst/>
                <a:latin typeface="+mn-lt"/>
                <a:ea typeface="+mn-ea"/>
                <a:cs typeface="+mn-cs"/>
              </a:rPr>
              <a:t>vårdcentralschefer</a:t>
            </a:r>
            <a:r>
              <a:rPr lang="sv-SE" sz="1200" kern="1200" dirty="0" smtClean="0">
                <a:solidFill>
                  <a:schemeClr val="tx1"/>
                </a:solidFill>
                <a:effectLst/>
                <a:latin typeface="+mn-lt"/>
                <a:ea typeface="+mn-ea"/>
                <a:cs typeface="+mn-cs"/>
              </a:rPr>
              <a:t> regelbundet följer upp återinläggning både på individ- och gruppnivå för att sedan lyfta det i lokal samverkan och gemensamt planerat för undvikbara inläggningar.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framkommer också behov av utökad</a:t>
            </a:r>
            <a:r>
              <a:rPr lang="sv-SE" sz="1200"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specialiserad palliativ vård i hemmet </a:t>
            </a:r>
            <a:r>
              <a:rPr lang="sv-SE" sz="1200" kern="1200" dirty="0" smtClean="0">
                <a:solidFill>
                  <a:schemeClr val="tx1"/>
                </a:solidFill>
                <a:effectLst/>
                <a:latin typeface="+mn-lt"/>
                <a:ea typeface="+mn-ea"/>
                <a:cs typeface="+mn-cs"/>
              </a:rPr>
              <a:t>(ordinärt boende) samt bättre samverkan med den </a:t>
            </a:r>
            <a:r>
              <a:rPr lang="sv-SE" sz="1200" b="1" kern="1200" dirty="0" smtClean="0">
                <a:solidFill>
                  <a:schemeClr val="tx1"/>
                </a:solidFill>
                <a:effectLst/>
                <a:latin typeface="+mn-lt"/>
                <a:ea typeface="+mn-ea"/>
                <a:cs typeface="+mn-cs"/>
              </a:rPr>
              <a:t>specialiserade slutenvården</a:t>
            </a:r>
            <a:r>
              <a:rPr lang="sv-SE"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dirty="0" smtClean="0"/>
              <a:t>Förbättrad samverkan under 2023, fem främsta enligt regionen: </a:t>
            </a:r>
          </a:p>
          <a:p>
            <a:r>
              <a:rPr lang="sv-SE" dirty="0" smtClean="0"/>
              <a:t>Regional primärvård</a:t>
            </a:r>
          </a:p>
          <a:p>
            <a:r>
              <a:rPr lang="sv-SE" dirty="0" smtClean="0"/>
              <a:t>Kommunal hälso och sjukvård</a:t>
            </a:r>
          </a:p>
          <a:p>
            <a:r>
              <a:rPr lang="sv-SE" dirty="0" smtClean="0"/>
              <a:t>Äldreomsorg</a:t>
            </a:r>
          </a:p>
          <a:p>
            <a:r>
              <a:rPr lang="sv-SE" dirty="0" smtClean="0"/>
              <a:t>Barn och unga</a:t>
            </a:r>
          </a:p>
          <a:p>
            <a:r>
              <a:rPr lang="sv-SE" dirty="0" smtClean="0"/>
              <a:t>Missbruk och beroende</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39</a:t>
            </a:fld>
            <a:endParaRPr lang="sv-SE"/>
          </a:p>
        </p:txBody>
      </p:sp>
    </p:spTree>
    <p:extLst>
      <p:ext uri="{BB962C8B-B14F-4D97-AF65-F5344CB8AC3E}">
        <p14:creationId xmlns:p14="http://schemas.microsoft.com/office/powerpoint/2010/main" val="4061771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 underlaget</a:t>
            </a:r>
            <a:r>
              <a:rPr lang="sv-SE" sz="1200" kern="1200" baseline="0" dirty="0" smtClean="0">
                <a:solidFill>
                  <a:schemeClr val="tx1"/>
                </a:solidFill>
                <a:effectLst/>
                <a:latin typeface="+mn-lt"/>
                <a:ea typeface="+mn-ea"/>
                <a:cs typeface="+mn-cs"/>
              </a:rPr>
              <a:t> framgår</a:t>
            </a:r>
            <a:r>
              <a:rPr lang="sv-SE" sz="1200" kern="1200" dirty="0" smtClean="0">
                <a:solidFill>
                  <a:schemeClr val="tx1"/>
                </a:solidFill>
                <a:effectLst/>
                <a:latin typeface="+mn-lt"/>
                <a:ea typeface="+mn-ea"/>
                <a:cs typeface="+mn-cs"/>
              </a:rPr>
              <a:t> att en majoritet av Dalarnas kommuner har inrättat </a:t>
            </a:r>
            <a:r>
              <a:rPr lang="sv-SE" sz="1200" b="1" kern="1200" dirty="0" smtClean="0">
                <a:solidFill>
                  <a:schemeClr val="tx1"/>
                </a:solidFill>
                <a:effectLst/>
                <a:latin typeface="+mn-lt"/>
                <a:ea typeface="+mn-ea"/>
                <a:cs typeface="+mn-cs"/>
              </a:rPr>
              <a:t>fasta omsorgskontakter.</a:t>
            </a:r>
            <a:r>
              <a:rPr lang="sv-SE" sz="1200" b="1"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En kvarstående utmaning är dock att enbart fyra kommuner har angett att de har </a:t>
            </a:r>
            <a:r>
              <a:rPr lang="sv-SE" sz="1200" b="1" kern="1200" dirty="0" smtClean="0">
                <a:solidFill>
                  <a:schemeClr val="tx1"/>
                </a:solidFill>
                <a:effectLst/>
                <a:latin typeface="+mn-lt"/>
                <a:ea typeface="+mn-ea"/>
                <a:cs typeface="+mn-cs"/>
              </a:rPr>
              <a:t>tillgång till läkare</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Ett observandum är att flera av kommunerna anser att de inte kan göra bedömningen om tillgången till </a:t>
            </a:r>
            <a:r>
              <a:rPr lang="sv-SE" sz="1200" b="1" kern="1200" dirty="0" smtClean="0">
                <a:solidFill>
                  <a:schemeClr val="tx1"/>
                </a:solidFill>
                <a:effectLst/>
                <a:latin typeface="+mn-lt"/>
                <a:ea typeface="+mn-ea"/>
                <a:cs typeface="+mn-cs"/>
              </a:rPr>
              <a:t>fast vårdkontakt </a:t>
            </a:r>
            <a:r>
              <a:rPr lang="sv-SE" sz="1200" kern="1200" dirty="0" smtClean="0">
                <a:solidFill>
                  <a:schemeClr val="tx1"/>
                </a:solidFill>
                <a:effectLst/>
                <a:latin typeface="+mn-lt"/>
                <a:ea typeface="+mn-ea"/>
                <a:cs typeface="+mn-cs"/>
              </a:rPr>
              <a:t>har ökat, vilket kan indikera att frågan är svår att besvara. </a:t>
            </a:r>
            <a:r>
              <a:rPr lang="sv-SE" sz="1200" kern="1200" dirty="0" smtClean="0">
                <a:solidFill>
                  <a:schemeClr val="tx1"/>
                </a:solidFill>
                <a:effectLst/>
                <a:latin typeface="+mn-lt"/>
                <a:ea typeface="+mn-ea"/>
                <a:cs typeface="+mn-cs"/>
              </a:rPr>
              <a:t>Däremot har</a:t>
            </a:r>
            <a:r>
              <a:rPr lang="sv-SE" sz="1200" kern="1200" baseline="0" dirty="0" smtClean="0">
                <a:solidFill>
                  <a:schemeClr val="tx1"/>
                </a:solidFill>
                <a:effectLst/>
                <a:latin typeface="+mn-lt"/>
                <a:ea typeface="+mn-ea"/>
                <a:cs typeface="+mn-cs"/>
              </a:rPr>
              <a:t> Regionen besvarat frågan enligt följande: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r>
              <a:rPr lang="sv-SE" dirty="0" smtClean="0"/>
              <a:t>84% hade en fast namngiven läkarkontakt sista december 2023, en ökning 5% från 2022. Internt arbete pågår på vårdcentraler med fördelning av listade patienter</a:t>
            </a:r>
          </a:p>
          <a:p>
            <a:r>
              <a:rPr lang="sv-SE" dirty="0" smtClean="0"/>
              <a:t>96% av boende på SÄBO hade fast läkarkontakt sista 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Region belyser att </a:t>
            </a:r>
            <a:r>
              <a:rPr lang="sv-SE" dirty="0" smtClean="0"/>
              <a:t>Fast vårdkontakt och  patientansvarig sjuksköterska är av vikt för att patienten ska få förutsättningar för medskapande och delaktighet. Regionen har</a:t>
            </a:r>
            <a:r>
              <a:rPr lang="sv-SE" baseline="0" dirty="0" smtClean="0"/>
              <a:t> även rapporterat: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dirty="0" smtClean="0"/>
              <a:t>Rekryteringsfrämjande insatser såsom lönelyft initierat från Hälso och sjukvården</a:t>
            </a:r>
          </a:p>
          <a:p>
            <a:r>
              <a:rPr lang="sv-SE" dirty="0" smtClean="0"/>
              <a:t>Upprättade rutiner för dokumentation gällande fast läkarkontakt i primärvården och fast vårdkontakt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41</a:t>
            </a:fld>
            <a:endParaRPr lang="sv-SE"/>
          </a:p>
        </p:txBody>
      </p:sp>
    </p:spTree>
    <p:extLst>
      <p:ext uri="{BB962C8B-B14F-4D97-AF65-F5344CB8AC3E}">
        <p14:creationId xmlns:p14="http://schemas.microsoft.com/office/powerpoint/2010/main" val="1534308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Nästintill samtliga kommuner har angett att utmaningar med kompetensförsörjningen för </a:t>
            </a:r>
            <a:r>
              <a:rPr lang="sv-SE" sz="1200" b="1" kern="1200" dirty="0" smtClean="0">
                <a:solidFill>
                  <a:schemeClr val="tx1"/>
                </a:solidFill>
                <a:effectLst/>
                <a:latin typeface="+mn-lt"/>
                <a:ea typeface="+mn-ea"/>
                <a:cs typeface="+mn-cs"/>
              </a:rPr>
              <a:t>både legitimerad och icke-legitimerad personal</a:t>
            </a:r>
            <a:r>
              <a:rPr lang="sv-SE" sz="1200" kern="1200" dirty="0" smtClean="0">
                <a:solidFill>
                  <a:schemeClr val="tx1"/>
                </a:solidFill>
                <a:effectLst/>
                <a:latin typeface="+mn-lt"/>
                <a:ea typeface="+mn-ea"/>
                <a:cs typeface="+mn-cs"/>
              </a:rPr>
              <a:t>. Detta trots att en klar majoritet av Dalarnas kommuner har arbetat med att </a:t>
            </a:r>
            <a:r>
              <a:rPr lang="sv-SE" sz="1200" b="1" kern="1200" dirty="0" smtClean="0">
                <a:solidFill>
                  <a:schemeClr val="tx1"/>
                </a:solidFill>
                <a:effectLst/>
                <a:latin typeface="+mn-lt"/>
                <a:ea typeface="+mn-ea"/>
                <a:cs typeface="+mn-cs"/>
              </a:rPr>
              <a:t>förbättra förutsättningar för vidareutbildning</a:t>
            </a:r>
            <a:r>
              <a:rPr lang="sv-SE" sz="1200" kern="120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kompetenshöjande insatser </a:t>
            </a:r>
            <a:r>
              <a:rPr lang="sv-SE" sz="1200" kern="1200" dirty="0" smtClean="0">
                <a:solidFill>
                  <a:schemeClr val="tx1"/>
                </a:solidFill>
                <a:effectLst/>
                <a:latin typeface="+mn-lt"/>
                <a:ea typeface="+mn-ea"/>
                <a:cs typeface="+mn-cs"/>
              </a:rPr>
              <a:t>med bl.a. förstärkt introduktion, språkutbildning, studielön samt utbildning gällande personcentrerat förhållningssätt mm.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Utmaningarna är stora när det gäller att </a:t>
            </a:r>
            <a:r>
              <a:rPr lang="sv-SE" sz="1200" b="1" kern="1200" dirty="0" smtClean="0">
                <a:solidFill>
                  <a:schemeClr val="tx1"/>
                </a:solidFill>
                <a:effectLst/>
                <a:latin typeface="+mn-lt"/>
                <a:ea typeface="+mn-ea"/>
                <a:cs typeface="+mn-cs"/>
              </a:rPr>
              <a:t>rekrytera</a:t>
            </a:r>
            <a:r>
              <a:rPr lang="sv-SE" sz="1200" kern="1200" baseline="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behålla</a:t>
            </a:r>
            <a:r>
              <a:rPr lang="sv-SE" sz="1200" kern="1200" dirty="0" smtClean="0">
                <a:solidFill>
                  <a:schemeClr val="tx1"/>
                </a:solidFill>
                <a:effectLst/>
                <a:latin typeface="+mn-lt"/>
                <a:ea typeface="+mn-ea"/>
                <a:cs typeface="+mn-cs"/>
              </a:rPr>
              <a:t> personal samt att </a:t>
            </a:r>
            <a:r>
              <a:rPr lang="sv-SE" sz="1200" b="1" kern="1200" dirty="0" smtClean="0">
                <a:solidFill>
                  <a:schemeClr val="tx1"/>
                </a:solidFill>
                <a:effectLst/>
                <a:latin typeface="+mn-lt"/>
                <a:ea typeface="+mn-ea"/>
                <a:cs typeface="+mn-cs"/>
              </a:rPr>
              <a:t>matcha</a:t>
            </a:r>
            <a:r>
              <a:rPr lang="sv-SE" sz="1200" kern="1200" dirty="0" smtClean="0">
                <a:solidFill>
                  <a:schemeClr val="tx1"/>
                </a:solidFill>
                <a:effectLst/>
                <a:latin typeface="+mn-lt"/>
                <a:ea typeface="+mn-ea"/>
                <a:cs typeface="+mn-cs"/>
              </a:rPr>
              <a:t> rätt kompetens med de kommunala verksamheternas behov</a:t>
            </a:r>
            <a:r>
              <a:rPr lang="sv-SE" sz="1200" kern="1200" dirty="0" smtClean="0">
                <a:solidFill>
                  <a:schemeClr val="tx1"/>
                </a:solidFill>
                <a:effectLst/>
                <a:latin typeface="+mn-lt"/>
                <a:ea typeface="+mn-ea"/>
                <a:cs typeface="+mn-cs"/>
              </a:rPr>
              <a: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Regionen har rapporterat om följande n</a:t>
            </a:r>
            <a:r>
              <a:rPr lang="sv-SE" dirty="0" smtClean="0"/>
              <a:t>ya förutsättningar sedan 2019: </a:t>
            </a:r>
          </a:p>
          <a:p>
            <a:endParaRPr lang="sv-SE" dirty="0" smtClean="0"/>
          </a:p>
          <a:p>
            <a:r>
              <a:rPr lang="sv-SE" dirty="0" smtClean="0"/>
              <a:t>- Möjlighet till karriärvägar ex modeller för kompetens och karriärutveckling</a:t>
            </a:r>
          </a:p>
          <a:p>
            <a:r>
              <a:rPr lang="sv-SE" dirty="0" smtClean="0"/>
              <a:t>- Avlastning för legitimerad personal via undersköterskor med utökad delegering</a:t>
            </a:r>
          </a:p>
          <a:p>
            <a:r>
              <a:rPr lang="sv-SE" dirty="0" smtClean="0"/>
              <a:t>- Utbildning i personcentrerat arbetssätt</a:t>
            </a:r>
          </a:p>
          <a:p>
            <a:r>
              <a:rPr lang="sv-SE" dirty="0" smtClean="0"/>
              <a:t>- Utbildningar för legitimerad och icke legitimerad personal</a:t>
            </a:r>
          </a:p>
          <a:p>
            <a:r>
              <a:rPr lang="sv-SE" dirty="0" smtClean="0"/>
              <a:t>- Utbildningar  för utvecklat ledarskap</a:t>
            </a:r>
          </a:p>
          <a:p>
            <a:r>
              <a:rPr lang="sv-SE" dirty="0" smtClean="0"/>
              <a:t>- Översyn av schemaläggning  för legitimerad och icke legitimerad personal</a:t>
            </a:r>
          </a:p>
          <a:p>
            <a:r>
              <a:rPr lang="sv-SE" dirty="0" smtClean="0"/>
              <a:t>- Projektplanering  i samverkan med högskolans forskare, HR och ekonomi för att attrahera, rekrytera och behålla vårdpersonal</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42</a:t>
            </a:fld>
            <a:endParaRPr lang="sv-SE"/>
          </a:p>
        </p:txBody>
      </p:sp>
    </p:spTree>
    <p:extLst>
      <p:ext uri="{BB962C8B-B14F-4D97-AF65-F5344CB8AC3E}">
        <p14:creationId xmlns:p14="http://schemas.microsoft.com/office/powerpoint/2010/main" val="957830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mn-lt"/>
                <a:ea typeface="+mn-ea"/>
                <a:cs typeface="+mn-cs"/>
              </a:rPr>
              <a:t>Årlig konferens – årets tema var samverkan</a:t>
            </a:r>
          </a:p>
          <a:p>
            <a:r>
              <a:rPr lang="sv-SE" sz="1200" kern="1200" dirty="0" smtClean="0">
                <a:solidFill>
                  <a:schemeClr val="tx1"/>
                </a:solidFill>
                <a:effectLst/>
                <a:latin typeface="+mn-lt"/>
                <a:ea typeface="+mn-ea"/>
                <a:cs typeface="+mn-cs"/>
              </a:rPr>
              <a:t>Konferensen genomfördes rent teknisk i januari 2024, men en stor del av förberedelserna och planeringen av konferensen genomfördes under 2023. Temat för konferensen var samverkan och RSS samarbetade med Region Dalarnas avd. för GNV i skapandet av konferensen. I konferensen deltog representant från myndigheten för Vård och- omsorgsanalys för att beskriva det nationella perspektivet. Den lokala systemledningen från Gagnef bidrog med kunskaper från den regionala nivån och flera representanter från Borlänge pratade om lokala aktiviteter på temat samverkan. Dessutom fördjupade sig föreläsarna vad Dalarnas länsgemensamma strategi säger om vikten av samverkan. Av lärdomar från konferensen framgår att det har varit få tecken på att omställningen inneburit förbättringar ur ett patientperspektiv. Ur ett systemperspektiv är det tydligt att de ekonomiska resurserna till primärvården endast har ökat marginellt. Ur de yrkesverksammas perspektiv framgick att medarbetarna inte fått bättre förutsättningar, att kompetensförsörjningen är utmanande och att en bristande arbetsmiljö kan hota omställningen.</a:t>
            </a:r>
          </a:p>
          <a:p>
            <a:r>
              <a:rPr lang="sv-SE" sz="1200" b="1" i="1"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Regionalt nätverk GNV</a:t>
            </a:r>
          </a:p>
          <a:p>
            <a:r>
              <a:rPr lang="sv-SE" sz="1200" kern="1200" dirty="0" smtClean="0">
                <a:solidFill>
                  <a:schemeClr val="tx1"/>
                </a:solidFill>
                <a:effectLst/>
                <a:latin typeface="+mn-lt"/>
                <a:ea typeface="+mn-ea"/>
                <a:cs typeface="+mn-cs"/>
              </a:rPr>
              <a:t>Det regionala nätverket för GNV har startats upp och drivits av RSS under 2023 och siktar på att ha fyra träffar per år. Nätverket riktar sig till personer med verksamhetsnära uppdrag och har olika teman för varje träff. De tidigare träffarna har avhandlat Implementering och Uppföljning. Dessutom bidrar det regionala nätverket GNV till informationsspridning både från nationell nivå (SKR och Socialstyrelsen) men också informationsutbyte mellan deltagarna.</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Lärprocess GNV</a:t>
            </a:r>
          </a:p>
          <a:p>
            <a:r>
              <a:rPr lang="sv-SE" sz="1200" kern="1200" dirty="0" smtClean="0">
                <a:solidFill>
                  <a:schemeClr val="tx1"/>
                </a:solidFill>
                <a:effectLst/>
                <a:latin typeface="+mn-lt"/>
                <a:ea typeface="+mn-ea"/>
                <a:cs typeface="+mn-cs"/>
              </a:rPr>
              <a:t>RSS har startat upp en Lärprocess för GNV som riktar sig till de lokala systemledningarna i Dalarna. Efter ett par informationsmöten anmälde sig slutligen de lokala systemledningarna från Södra Dalarna (Avesta/Hedemora), Västerbergslagen (Ludvika/Smedjebacken) och Orsa. Lärprocessen är en vedertagen metod att på ett systematiskt sätt lära och genomföra jämförelser mellan de delregionala systemledningarna. En kan se det lite som ett träningsläger för omställningsarbetet där deltagarna utifrån sin lokala kontext </a:t>
            </a:r>
            <a:r>
              <a:rPr lang="sv-SE" sz="1200" kern="1200" dirty="0" err="1" smtClean="0">
                <a:solidFill>
                  <a:schemeClr val="tx1"/>
                </a:solidFill>
                <a:effectLst/>
                <a:latin typeface="+mn-lt"/>
                <a:ea typeface="+mn-ea"/>
                <a:cs typeface="+mn-cs"/>
              </a:rPr>
              <a:t>djupdyker</a:t>
            </a:r>
            <a:r>
              <a:rPr lang="sv-SE" sz="1200" kern="1200" dirty="0" smtClean="0">
                <a:solidFill>
                  <a:schemeClr val="tx1"/>
                </a:solidFill>
                <a:effectLst/>
                <a:latin typeface="+mn-lt"/>
                <a:ea typeface="+mn-ea"/>
                <a:cs typeface="+mn-cs"/>
              </a:rPr>
              <a:t> i ämnen som implementering, samverkan och utvärdering. Lärprocessen är RSS sätt att systematiskt stödja omställningen i de operativa verksamheterna och därmed iscensätta länets färdplan på ett påtagit och tydligt vis. Vilket överensstämmer med SKR:s trendspaning att det skett en dubblering av antalet gemensamma handlingsplaner. Dalarna har sina grundläggande dokument på plats i och med strategin och stödjer dessutom hur den praktiskt ska användas.</a:t>
            </a:r>
          </a:p>
          <a:p>
            <a:r>
              <a:rPr lang="sv-SE" sz="1200"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Spridning av strategin</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Löpande under året har olika spridningsaktiviteter arrangerats för att öka kunskapen om God och nära vård och strategin som finns i vårt län. Bland annat har Region Dalarna under 2023 hållit seminarier med tillhörande workshops för sjuksköterske-, och  distriktssköterskestudenter i samverkan med Högskolan Dalarna. För sjuksköterskestudenter har seminarier hållits i olika terminer under utbildningen. Även ett God och nära vård spel har tagits fram. </a:t>
            </a:r>
          </a:p>
          <a:p>
            <a:r>
              <a:rPr lang="sv-SE" sz="1200" b="1" kern="1200" dirty="0" smtClean="0">
                <a:solidFill>
                  <a:schemeClr val="tx1"/>
                </a:solidFill>
                <a:effectLst/>
                <a:latin typeface="+mn-lt"/>
                <a:ea typeface="+mn-ea"/>
                <a:cs typeface="+mn-cs"/>
              </a:rPr>
              <a:t> </a:t>
            </a:r>
          </a:p>
          <a:p>
            <a:r>
              <a:rPr lang="sv-SE" sz="1200" b="1" i="1" kern="1200" dirty="0" smtClean="0">
                <a:solidFill>
                  <a:schemeClr val="tx1"/>
                </a:solidFill>
                <a:effectLst/>
                <a:latin typeface="+mn-lt"/>
                <a:ea typeface="+mn-ea"/>
                <a:cs typeface="+mn-cs"/>
              </a:rPr>
              <a:t>Stöd till lokala systemledningar</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Under året har processtöd getts till systemledningarna i Borlänge, Avesta/Hedemora, Säter och Västerbergslagen (Ludvika/Smedjebacken). </a:t>
            </a: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43</a:t>
            </a:fld>
            <a:endParaRPr lang="sv-SE"/>
          </a:p>
        </p:txBody>
      </p:sp>
    </p:spTree>
    <p:extLst>
      <p:ext uri="{BB962C8B-B14F-4D97-AF65-F5344CB8AC3E}">
        <p14:creationId xmlns:p14="http://schemas.microsoft.com/office/powerpoint/2010/main" val="760860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a:t>
            </a:r>
            <a:r>
              <a:rPr lang="sv-SE" baseline="0" dirty="0" smtClean="0"/>
              <a:t> årsberättelse beskriver det regionala perspektivet. Förutsättningar och resultat i det lokala arbetet studeras och analyseras bäst på plats och av involverade aktörer! Ingen känner den lokala kontexten så väl som ni. </a:t>
            </a:r>
          </a:p>
          <a:p>
            <a:endParaRPr lang="sv-SE" baseline="0" dirty="0" smtClean="0"/>
          </a:p>
          <a:p>
            <a:r>
              <a:rPr lang="sv-SE" baseline="0" dirty="0" smtClean="0"/>
              <a:t>Tveka inte att höra av er om ni önskar kopia på svaren från just eran lokala systemledning. </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44</a:t>
            </a:fld>
            <a:endParaRPr lang="sv-SE"/>
          </a:p>
        </p:txBody>
      </p:sp>
    </p:spTree>
    <p:extLst>
      <p:ext uri="{BB962C8B-B14F-4D97-AF65-F5344CB8AC3E}">
        <p14:creationId xmlns:p14="http://schemas.microsoft.com/office/powerpoint/2010/main" val="417305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4</a:t>
            </a:fld>
            <a:endParaRPr lang="sv-SE"/>
          </a:p>
        </p:txBody>
      </p:sp>
    </p:spTree>
    <p:extLst>
      <p:ext uri="{BB962C8B-B14F-4D97-AF65-F5344CB8AC3E}">
        <p14:creationId xmlns:p14="http://schemas.microsoft.com/office/powerpoint/2010/main" val="59035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RSS Dalarna har i uppdrag att följa upp samverkan mellan Region Dalarna och länets femton kommuner.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Uppföljningen av God och nära vård i region och kommuner sker på tre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1. Nyckeltal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2.</a:t>
            </a:r>
            <a:r>
              <a:rPr lang="sv-SE" b="1" baseline="0" dirty="0" smtClean="0"/>
              <a:t> Självskattning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För att komplettera nyckeltalen är ett annat verktyg i uppföljningsarbetet en ”självskattning”.</a:t>
            </a:r>
            <a:r>
              <a:rPr lang="sv-SE" baseline="0" dirty="0" smtClean="0"/>
              <a:t> </a:t>
            </a:r>
            <a:r>
              <a:rPr lang="sv-SE" dirty="0" smtClean="0"/>
              <a:t>I en självskattning tas ställning till hur väl ett antal påståenden stämmer in på den egna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3. Aktiviteter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sista verktyget är att följa det som görs i form av aktiviteter och vad det leder till.</a:t>
            </a: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6E44CBA-47F8-48BC-A462-062A0D60CEF0}" type="slidenum">
              <a:rPr lang="sv-SE" smtClean="0"/>
              <a:t>5</a:t>
            </a:fld>
            <a:endParaRPr lang="sv-SE"/>
          </a:p>
        </p:txBody>
      </p:sp>
    </p:spTree>
    <p:extLst>
      <p:ext uri="{BB962C8B-B14F-4D97-AF65-F5344CB8AC3E}">
        <p14:creationId xmlns:p14="http://schemas.microsoft.com/office/powerpoint/2010/main" val="42704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Ett digitalt formulär skickades till länets samtliga kommuner (vilket</a:t>
            </a:r>
            <a:r>
              <a:rPr lang="sv-SE" baseline="0" dirty="0" smtClean="0"/>
              <a:t> avsåg de lokala systemledningen i samverkan med regionen)</a:t>
            </a:r>
            <a:r>
              <a:rPr lang="sv-SE" dirty="0" smtClean="0"/>
              <a:t> och avsåg redovisningen utifrån den länsgemensamma Strategin med målbild och färdplan för God och nära vård i Dalarna 2022-2030.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 2023 års aktivitetsredovisning ställdes några frågor om hur det lokala samverkansarbetet fortgår sedan strategin trädde i kraft.</a:t>
            </a:r>
            <a:r>
              <a:rPr lang="sv-SE" baseline="0" dirty="0" smtClean="0"/>
              <a:t> Det digitala formuläret innehöll också frågor för självskattning av omställningsarbetet.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6</a:t>
            </a:fld>
            <a:endParaRPr lang="sv-SE"/>
          </a:p>
        </p:txBody>
      </p:sp>
    </p:spTree>
    <p:extLst>
      <p:ext uri="{BB962C8B-B14F-4D97-AF65-F5344CB8AC3E}">
        <p14:creationId xmlns:p14="http://schemas.microsoft.com/office/powerpoint/2010/main" val="292592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mäta</a:t>
            </a:r>
            <a:r>
              <a:rPr lang="sv-SE" baseline="0" dirty="0" smtClean="0"/>
              <a:t> omställningsarbetet är svårt! Det handlar om förändringar i komplexa system och i samverkan. Det betyder däremot inte att vi kan låta bli att följa upp, då är risken för stor att vi tappar fart och riktning. Troligtvis kan vi ändå se vissa </a:t>
            </a:r>
            <a:r>
              <a:rPr lang="sv-SE" b="1" baseline="0" dirty="0" smtClean="0"/>
              <a:t>tendenser</a:t>
            </a:r>
            <a:r>
              <a:rPr lang="sv-SE" baseline="0" dirty="0" smtClean="0"/>
              <a:t> och </a:t>
            </a:r>
            <a:r>
              <a:rPr lang="sv-SE" b="1" baseline="0" dirty="0" smtClean="0"/>
              <a:t>mönster</a:t>
            </a:r>
            <a:r>
              <a:rPr lang="sv-SE" baseline="0" dirty="0" smtClean="0"/>
              <a:t> även om vi ska vara lite försiktiga med att dra alltför stora växlar på tex mindre skillnader i självskattningar eller variationer i nulägesbeskrivningarna.  </a:t>
            </a:r>
          </a:p>
          <a:p>
            <a:endParaRPr lang="sv-SE" baseline="0" dirty="0" smtClean="0"/>
          </a:p>
          <a:p>
            <a:r>
              <a:rPr lang="sv-SE" baseline="0" dirty="0" smtClean="0"/>
              <a:t>Uppföljningen i enlighet med strategin syftar till att följa omställningsarbetet och ge återkommande nulägesbilder över tid och i ”grova penseldrag”. Det syftar till att ta reda på hur ”fågelflocken” eller ”fiskstimmet” rör sig, för att använda liknelsen som Klara Palmberg </a:t>
            </a:r>
            <a:r>
              <a:rPr lang="sv-SE" baseline="0" dirty="0" err="1" smtClean="0"/>
              <a:t>Broryd</a:t>
            </a:r>
            <a:r>
              <a:rPr lang="sv-SE" baseline="0" dirty="0" smtClean="0"/>
              <a:t> beskriver i skriften ”Att driva omställningen till nära vård” (SKR, 2020). </a:t>
            </a:r>
          </a:p>
          <a:p>
            <a:endParaRPr lang="sv-SE" baseline="0" dirty="0" smtClean="0"/>
          </a:p>
          <a:p>
            <a:r>
              <a:rPr lang="sv-SE" baseline="0" dirty="0" smtClean="0"/>
              <a:t>Sammanfattningsvis kan vi konstatera att </a:t>
            </a:r>
            <a:r>
              <a:rPr lang="sv-SE" b="1" baseline="0" dirty="0" smtClean="0"/>
              <a:t>systemledningarna</a:t>
            </a:r>
            <a:r>
              <a:rPr lang="sv-SE" baseline="0" dirty="0" smtClean="0"/>
              <a:t> snart finns på plats i hela länet och att det pågår ett arbete med alla </a:t>
            </a:r>
            <a:r>
              <a:rPr lang="sv-SE" b="1" baseline="0" dirty="0" smtClean="0"/>
              <a:t>delmål</a:t>
            </a:r>
            <a:r>
              <a:rPr lang="sv-SE" baseline="0" dirty="0" smtClean="0"/>
              <a:t>. </a:t>
            </a:r>
            <a:r>
              <a:rPr lang="sv-SE" b="1" baseline="0" dirty="0" smtClean="0"/>
              <a:t>Aktiviteterna</a:t>
            </a:r>
            <a:r>
              <a:rPr lang="sv-SE" baseline="0" dirty="0" smtClean="0"/>
              <a:t> i omställningsarbetet är många.</a:t>
            </a:r>
          </a:p>
          <a:p>
            <a:endParaRPr lang="sv-SE" baseline="0" dirty="0" smtClean="0"/>
          </a:p>
          <a:p>
            <a:endParaRPr lang="sv-SE" baseline="0"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6E44CBA-47F8-48BC-A462-062A0D60CEF0}" type="slidenum">
              <a:rPr lang="sv-SE" smtClean="0"/>
              <a:t>7</a:t>
            </a:fld>
            <a:endParaRPr lang="sv-SE"/>
          </a:p>
        </p:txBody>
      </p:sp>
    </p:spTree>
    <p:extLst>
      <p:ext uri="{BB962C8B-B14F-4D97-AF65-F5344CB8AC3E}">
        <p14:creationId xmlns:p14="http://schemas.microsoft.com/office/powerpoint/2010/main" val="252566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Snart är de lokala systemledningarna på plats i hela länet! </a:t>
            </a:r>
          </a:p>
          <a:p>
            <a:endParaRPr lang="sv-SE" baseline="0" dirty="0" smtClean="0"/>
          </a:p>
          <a:p>
            <a:r>
              <a:rPr lang="sv-SE" baseline="0" dirty="0" smtClean="0"/>
              <a:t>Ett viktigt kliv framåt det senaste året!</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8</a:t>
            </a:fld>
            <a:endParaRPr lang="sv-SE"/>
          </a:p>
        </p:txBody>
      </p:sp>
    </p:spTree>
    <p:extLst>
      <p:ext uri="{BB962C8B-B14F-4D97-AF65-F5344CB8AC3E}">
        <p14:creationId xmlns:p14="http://schemas.microsoft.com/office/powerpoint/2010/main" val="74750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Nyckeltal</a:t>
            </a:r>
            <a:r>
              <a:rPr lang="sv-SE" dirty="0" smtClean="0"/>
              <a:t> </a:t>
            </a:r>
            <a:br>
              <a:rPr lang="sv-SE" dirty="0" smtClean="0"/>
            </a:br>
            <a:r>
              <a:rPr lang="sv-SE" dirty="0" smtClean="0"/>
              <a:t>En uppföljning av omställningen till God och nära vård i Dalarna genom nyckeltal är nödvändig. Detta för att veta att rätt saker görs vid rätt tillfälle och ger den effekt som önskas i både Region Dalarna och länets kommuner i relation till vad som sker i andra regioner och kommuner i landet. Nyckeltal på både lokal och regional nivå behöver analyseras så att de viktigaste avvikelserna identifieras, både positiva och negativa, och så att orsakerna till avvikelserna kan analyseras och slutsatser dras. </a:t>
            </a:r>
          </a:p>
          <a:p>
            <a:endParaRPr lang="sv-SE" dirty="0" smtClean="0"/>
          </a:p>
          <a:p>
            <a:r>
              <a:rPr lang="sv-SE" dirty="0" smtClean="0"/>
              <a:t>En utmaning är att dagens befintliga mått i form av nyckeltal som följs på nationell nivå och samlas in lokalt och regionalt är anpassade efter gårdagens vård och inte den vård som ska utvecklas i omställningen. Det pågår därför ett nationellt arbete och på Sveriges kommuner och regioner (SKR) med att ta fram nya kvalitetssäkrade mått som kan följa </a:t>
            </a:r>
            <a:r>
              <a:rPr lang="sv-SE" dirty="0" err="1" smtClean="0"/>
              <a:t>omställningsarbetet</a:t>
            </a:r>
            <a:r>
              <a:rPr lang="sv-SE" dirty="0" smtClean="0"/>
              <a:t> och bidra med jämförelser mellan län. Under varje delmål beskrivs därför nyckeltal som i nuläget används i uppföljningsarbetet.</a:t>
            </a:r>
          </a:p>
          <a:p>
            <a:endParaRPr lang="sv-SE" dirty="0" smtClean="0"/>
          </a:p>
          <a:p>
            <a:r>
              <a:rPr lang="sv-SE" dirty="0" smtClean="0"/>
              <a:t>För att belysa effekterna av omställningen hos olika grupper av kvinnor/flickor och män/pojkar samt personer av annan könsidentitet och för att främja jämställdhet och jämlikhet är analyser av könsuppdelad individbaserad statistik avgörande.</a:t>
            </a:r>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9</a:t>
            </a:fld>
            <a:endParaRPr lang="sv-SE"/>
          </a:p>
        </p:txBody>
      </p:sp>
    </p:spTree>
    <p:extLst>
      <p:ext uri="{BB962C8B-B14F-4D97-AF65-F5344CB8AC3E}">
        <p14:creationId xmlns:p14="http://schemas.microsoft.com/office/powerpoint/2010/main" val="588540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4DE934A0-4468-45E9-87B3-5A2AB0E9B220}" type="datetime1">
              <a:rPr lang="sv-SE" smtClean="0"/>
              <a:t>2024-04-10</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smtClean="0"/>
              <a:t>RSS Dalarna - april 2024</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innehåll" type="obj">
  <p:cSld name="1_Rubrik och innehåll">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64233" y="874602"/>
            <a:ext cx="9609825" cy="1231392"/>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664232" y="2495203"/>
            <a:ext cx="9609825" cy="373859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8"/>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8"/>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422305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0E50DC8D-3CB6-4BF3-8A94-92B40BD26DF1}" type="datetime1">
              <a:rPr lang="sv-SE" smtClean="0"/>
              <a:t>2024-04-10</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smtClean="0"/>
              <a:t>RSS Dalarna - april 2024</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mod="1">
    <p:ext uri="{DCECCB84-F9BA-43D5-87BE-67443E8EF086}">
      <p15:sldGuideLst xmlns:p15="http://schemas.microsoft.com/office/powerpoint/2012/main">
        <p15:guide id="3" pos="2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545551BF-F714-4789-976C-E781BED16FA8}" type="datetime1">
              <a:rPr lang="sv-SE" smtClean="0"/>
              <a:t>2024-04-10</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smtClean="0"/>
              <a:t>RSS Dalarna - april 2024</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4A1389A2-E824-4F4B-8EEE-B929143240CF}" type="datetime1">
              <a:rPr lang="sv-SE" smtClean="0"/>
              <a:t>2024-04-10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RSS Dalarna - april 2024</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6D7C753F-952A-43C1-9D4F-A2D19BEEF083}" type="datetime1">
              <a:rPr lang="sv-SE" smtClean="0"/>
              <a:t>2024-04-10</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smtClean="0"/>
              <a:t>RSS Dalarna - april 2024</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1618958C-6F07-457F-8151-D02B0F6C740D}" type="datetime1">
              <a:rPr lang="sv-SE" smtClean="0"/>
              <a:t>2024-04-10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RSS Dalarna - april 2024</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918AD1AC-3AF9-47DD-A5AF-C60EF23F0AF7}" type="datetime1">
              <a:rPr lang="sv-SE" smtClean="0"/>
              <a:t>2024-04-10</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81BE909D-BD1D-4401-BE41-265D9B10A12B}" type="datetime1">
              <a:rPr lang="sv-SE" smtClean="0"/>
              <a:t>2024-04-10</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FA2C02D4-6D93-4180-A923-8A4B78280ADD}" type="datetime1">
              <a:rPr lang="sv-SE" smtClean="0"/>
              <a:t>2024-04-10</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smtClean="0"/>
              <a:t>RSS Dalarna - april 2024</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xmlns=""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2CAE9355-B0CD-45EC-9E90-E2F82660AB76}" type="datetime1">
              <a:rPr lang="sv-SE" smtClean="0"/>
              <a:t>2024-04-10</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smtClean="0"/>
              <a:t>RSS Dalarna - april 2024</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ss.dalarna@regiondalarna.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regiondalarna.se/plus/vard/god-och-nara-vard/infografi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giondalarna.se/plus/vard/god-och-nara-vard/infografi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rka.nu/download/18.3a122c93186fdf7119f24709/1679587571499/RKA-Koll-pa-analysen-2023-revideerad.pdf" TargetMode="External"/><Relationship Id="rId3" Type="http://schemas.openxmlformats.org/officeDocument/2006/relationships/hyperlink" Target="https://www.kolada.se/verktyg/fri-sokning/?kpis=67335,83770,83776&amp;years=30199,30198,30197,30196,30195&amp;municipals=2328,2329,27508,33627&amp;rows=municipal,kpi,gender&amp;visualization=bar-chart&amp;focus=27508" TargetMode="External"/><Relationship Id="rId7" Type="http://schemas.openxmlformats.org/officeDocument/2006/relationships/hyperlink" Target="https://www.kolada.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kolada.se/verktyg/fri-sokning/?kpis=23946,23958,69267&amp;years=30199,30198,30197,30196,30195&amp;municipals=2328,2329,27508,33627&amp;rows=municipal,kpi,gender&amp;visualization=bar-chart&amp;focus=27508" TargetMode="External"/><Relationship Id="rId5" Type="http://schemas.openxmlformats.org/officeDocument/2006/relationships/hyperlink" Target="https://www.kolada.se/verktyg/fri-sokning/?kpis=83122,95405,132355,132425&amp;years=30199,30198,30197,30196,30195&amp;municipals=2328,2329,27508,33627&amp;rows=municipal,kpi,gender&amp;visualization=bar-chart&amp;focus=27508" TargetMode="External"/><Relationship Id="rId4" Type="http://schemas.openxmlformats.org/officeDocument/2006/relationships/hyperlink" Target="https://www.kolada.se/verktyg/fri-sokning/?kpis=44792,83774,132453,167955&amp;years=30199,30198,30197,30196,30195&amp;municipals=2328,2329,27508,33627&amp;rows=municipal,kpi,gender&amp;visualization=bar-chart&amp;focus=2750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giondalarna.se/globalassets/plus/rd_sjalvskattningstabell_webb.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chart" Target="../charts/chart1.xml"/><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hyperlink" Target="https://www.regiondalarna.se/globalassets/plus/rd_sjalvskattningstabell_webb.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iondalarna.se/globalassets/plus/lansgemensam-strategi-god-och-nara-vard-i-dalarna.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ss.dalarna@regiondalarna.s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4000" dirty="0" smtClean="0"/>
              <a:t>Regional årsberättelse 2023</a:t>
            </a:r>
            <a:br>
              <a:rPr lang="sv-SE" sz="4000" dirty="0" smtClean="0"/>
            </a:br>
            <a:r>
              <a:rPr lang="sv-SE" sz="4000" dirty="0" smtClean="0"/>
              <a:t>God och Nära vård i Dalarna</a:t>
            </a:r>
            <a:endParaRPr lang="sv-SE" sz="4000" dirty="0"/>
          </a:p>
        </p:txBody>
      </p:sp>
      <p:sp>
        <p:nvSpPr>
          <p:cNvPr id="3" name="Underrubrik 2"/>
          <p:cNvSpPr>
            <a:spLocks noGrp="1"/>
          </p:cNvSpPr>
          <p:nvPr>
            <p:ph type="subTitle" idx="1"/>
          </p:nvPr>
        </p:nvSpPr>
        <p:spPr/>
        <p:txBody>
          <a:bodyPr>
            <a:normAutofit/>
          </a:bodyPr>
          <a:lstStyle/>
          <a:p>
            <a:r>
              <a:rPr lang="sv-SE" sz="1400" dirty="0" smtClean="0"/>
              <a:t>Sammanställd av RSS Dalarna, </a:t>
            </a:r>
            <a:r>
              <a:rPr lang="sv-SE" sz="1400" dirty="0" smtClean="0">
                <a:hlinkClick r:id="rId3"/>
              </a:rPr>
              <a:t>rss.dalarna@regiondalarna.se</a:t>
            </a:r>
            <a:r>
              <a:rPr lang="sv-SE" sz="1400" dirty="0" smtClean="0"/>
              <a:t> </a:t>
            </a:r>
            <a:endParaRPr lang="sv-SE" sz="1400"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170" y="4475284"/>
            <a:ext cx="2795017" cy="2105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649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10</a:t>
            </a:fld>
            <a:endParaRPr lang="sv-SE" dirty="0"/>
          </a:p>
        </p:txBody>
      </p:sp>
      <p:sp>
        <p:nvSpPr>
          <p:cNvPr id="5" name="Rubrik 4"/>
          <p:cNvSpPr>
            <a:spLocks noGrp="1"/>
          </p:cNvSpPr>
          <p:nvPr>
            <p:ph type="title"/>
          </p:nvPr>
        </p:nvSpPr>
        <p:spPr>
          <a:xfrm>
            <a:off x="8797621" y="131378"/>
            <a:ext cx="10416781" cy="1209600"/>
          </a:xfrm>
        </p:spPr>
        <p:txBody>
          <a:bodyPr>
            <a:normAutofit/>
          </a:bodyPr>
          <a:lstStyle/>
          <a:p>
            <a:r>
              <a:rPr lang="sv-SE" sz="2400" dirty="0" smtClean="0">
                <a:hlinkClick r:id="rId3"/>
              </a:rPr>
              <a:t>Infografiken</a:t>
            </a:r>
            <a:endParaRPr lang="sv-SE" sz="2400" dirty="0"/>
          </a:p>
        </p:txBody>
      </p:sp>
      <p:pic>
        <p:nvPicPr>
          <p:cNvPr id="2" name="Bildobjekt 1"/>
          <p:cNvPicPr>
            <a:picLocks noChangeAspect="1"/>
          </p:cNvPicPr>
          <p:nvPr/>
        </p:nvPicPr>
        <p:blipFill>
          <a:blip r:embed="rId4"/>
          <a:stretch>
            <a:fillRect/>
          </a:stretch>
        </p:blipFill>
        <p:spPr>
          <a:xfrm>
            <a:off x="673389" y="930299"/>
            <a:ext cx="9736464" cy="5426051"/>
          </a:xfrm>
          <a:prstGeom prst="rect">
            <a:avLst/>
          </a:prstGeom>
        </p:spPr>
      </p:pic>
    </p:spTree>
    <p:extLst>
      <p:ext uri="{BB962C8B-B14F-4D97-AF65-F5344CB8AC3E}">
        <p14:creationId xmlns:p14="http://schemas.microsoft.com/office/powerpoint/2010/main" val="343054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Nyckeltalen och infografiken – ett utvecklingsarbete!</a:t>
            </a:r>
          </a:p>
          <a:p>
            <a:pPr lvl="1"/>
            <a:r>
              <a:rPr lang="sv-SE" dirty="0" smtClean="0"/>
              <a:t>Fortsatt dialog med SKR</a:t>
            </a:r>
          </a:p>
          <a:p>
            <a:r>
              <a:rPr lang="sv-SE" dirty="0" smtClean="0"/>
              <a:t>Färgsättningen</a:t>
            </a:r>
          </a:p>
          <a:p>
            <a:pPr lvl="1"/>
            <a:r>
              <a:rPr lang="sv-SE" dirty="0" smtClean="0"/>
              <a:t>Röd, gul och grön representerar tredjedelar av totalen</a:t>
            </a:r>
          </a:p>
          <a:p>
            <a:r>
              <a:rPr lang="sv-SE" dirty="0" smtClean="0"/>
              <a:t>Könsuppdelad statistik!</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11</a:t>
            </a:fld>
            <a:endParaRPr lang="sv-SE" dirty="0"/>
          </a:p>
        </p:txBody>
      </p:sp>
      <p:sp>
        <p:nvSpPr>
          <p:cNvPr id="5" name="Rubrik 4"/>
          <p:cNvSpPr>
            <a:spLocks noGrp="1"/>
          </p:cNvSpPr>
          <p:nvPr>
            <p:ph type="title"/>
          </p:nvPr>
        </p:nvSpPr>
        <p:spPr/>
        <p:txBody>
          <a:bodyPr/>
          <a:lstStyle/>
          <a:p>
            <a:r>
              <a:rPr lang="sv-SE" dirty="0" smtClean="0"/>
              <a:t>Förbättringar av infografiken 2024</a:t>
            </a:r>
            <a:endParaRPr lang="sv-SE" dirty="0"/>
          </a:p>
        </p:txBody>
      </p:sp>
    </p:spTree>
    <p:extLst>
      <p:ext uri="{BB962C8B-B14F-4D97-AF65-F5344CB8AC3E}">
        <p14:creationId xmlns:p14="http://schemas.microsoft.com/office/powerpoint/2010/main" val="2403975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normAutofit/>
          </a:bodyPr>
          <a:lstStyle/>
          <a:p>
            <a:pPr marL="0" indent="0">
              <a:buNone/>
            </a:pPr>
            <a:r>
              <a:rPr lang="sv-SE" dirty="0" smtClean="0"/>
              <a:t>Infografiken </a:t>
            </a:r>
            <a:r>
              <a:rPr lang="sv-SE" dirty="0" err="1" smtClean="0"/>
              <a:t>inkl</a:t>
            </a:r>
            <a:r>
              <a:rPr lang="sv-SE" dirty="0" smtClean="0"/>
              <a:t> stöd och tillhörande material hittar du </a:t>
            </a:r>
            <a:r>
              <a:rPr lang="sv-SE" dirty="0" smtClean="0">
                <a:hlinkClick r:id="rId3"/>
              </a:rPr>
              <a:t>här</a:t>
            </a:r>
            <a:r>
              <a:rPr lang="sv-SE" dirty="0" smtClean="0"/>
              <a:t>! </a:t>
            </a:r>
          </a:p>
          <a:p>
            <a:pPr marL="0" indent="0">
              <a:buNone/>
            </a:pPr>
            <a:endParaRPr lang="sv-SE" dirty="0" smtClean="0"/>
          </a:p>
          <a:p>
            <a:pPr marL="0" indent="0">
              <a:buNone/>
            </a:pPr>
            <a:endParaRPr lang="sv-SE" dirty="0"/>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12</a:t>
            </a:fld>
            <a:endParaRPr lang="sv-SE" dirty="0"/>
          </a:p>
        </p:txBody>
      </p:sp>
      <p:sp>
        <p:nvSpPr>
          <p:cNvPr id="5" name="Rubrik 4"/>
          <p:cNvSpPr>
            <a:spLocks noGrp="1"/>
          </p:cNvSpPr>
          <p:nvPr>
            <p:ph type="title"/>
          </p:nvPr>
        </p:nvSpPr>
        <p:spPr/>
        <p:txBody>
          <a:bodyPr/>
          <a:lstStyle/>
          <a:p>
            <a:r>
              <a:rPr lang="sv-SE" dirty="0" smtClean="0"/>
              <a:t>Nästa steg – Hur går det på din hemmaplan?</a:t>
            </a:r>
            <a:endParaRPr lang="sv-SE" dirty="0"/>
          </a:p>
        </p:txBody>
      </p:sp>
      <p:pic>
        <p:nvPicPr>
          <p:cNvPr id="6" name="Bildobjekt 5"/>
          <p:cNvPicPr>
            <a:picLocks noChangeAspect="1"/>
          </p:cNvPicPr>
          <p:nvPr/>
        </p:nvPicPr>
        <p:blipFill>
          <a:blip r:embed="rId4"/>
          <a:stretch>
            <a:fillRect/>
          </a:stretch>
        </p:blipFill>
        <p:spPr>
          <a:xfrm>
            <a:off x="2215336" y="3860989"/>
            <a:ext cx="3403600" cy="2066791"/>
          </a:xfrm>
          <a:prstGeom prst="rect">
            <a:avLst/>
          </a:prstGeom>
          <a:ln>
            <a:solidFill>
              <a:schemeClr val="accent1"/>
            </a:solidFill>
          </a:ln>
        </p:spPr>
      </p:pic>
      <p:pic>
        <p:nvPicPr>
          <p:cNvPr id="7" name="Bildobjekt 6"/>
          <p:cNvPicPr>
            <a:picLocks noChangeAspect="1"/>
          </p:cNvPicPr>
          <p:nvPr/>
        </p:nvPicPr>
        <p:blipFill>
          <a:blip r:embed="rId5"/>
          <a:stretch>
            <a:fillRect/>
          </a:stretch>
        </p:blipFill>
        <p:spPr>
          <a:xfrm>
            <a:off x="6096000" y="2461329"/>
            <a:ext cx="3898783" cy="3466451"/>
          </a:xfrm>
          <a:prstGeom prst="rect">
            <a:avLst/>
          </a:prstGeom>
          <a:ln>
            <a:solidFill>
              <a:schemeClr val="accent1"/>
            </a:solidFill>
          </a:ln>
        </p:spPr>
      </p:pic>
    </p:spTree>
    <p:extLst>
      <p:ext uri="{BB962C8B-B14F-4D97-AF65-F5344CB8AC3E}">
        <p14:creationId xmlns:p14="http://schemas.microsoft.com/office/powerpoint/2010/main" val="318013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idx="1"/>
          </p:nvPr>
        </p:nvSpPr>
        <p:spPr/>
        <p:txBody>
          <a:bodyPr>
            <a:normAutofit/>
          </a:bodyPr>
          <a:lstStyle/>
          <a:p>
            <a:r>
              <a:rPr lang="sv-SE" dirty="0" smtClean="0">
                <a:hlinkClick r:id="rId3"/>
              </a:rPr>
              <a:t>Nära för mig </a:t>
            </a:r>
            <a:endParaRPr lang="sv-SE" dirty="0" smtClean="0"/>
          </a:p>
          <a:p>
            <a:r>
              <a:rPr lang="sv-SE" dirty="0" smtClean="0">
                <a:hlinkClick r:id="rId4"/>
              </a:rPr>
              <a:t>Nära för alla</a:t>
            </a:r>
            <a:endParaRPr lang="sv-SE" dirty="0" smtClean="0"/>
          </a:p>
          <a:p>
            <a:r>
              <a:rPr lang="sv-SE" dirty="0" smtClean="0">
                <a:hlinkClick r:id="rId4"/>
              </a:rPr>
              <a:t>Nära i hela Dalarna</a:t>
            </a:r>
            <a:endParaRPr lang="sv-SE" dirty="0" smtClean="0"/>
          </a:p>
          <a:p>
            <a:r>
              <a:rPr lang="sv-SE" dirty="0" smtClean="0">
                <a:hlinkClick r:id="rId5"/>
              </a:rPr>
              <a:t>Nära mellan oss</a:t>
            </a:r>
            <a:endParaRPr lang="sv-SE" dirty="0" smtClean="0"/>
          </a:p>
          <a:p>
            <a:r>
              <a:rPr lang="sv-SE" dirty="0" smtClean="0">
                <a:hlinkClick r:id="rId6"/>
              </a:rPr>
              <a:t>Nära till hälsa</a:t>
            </a:r>
            <a:endParaRPr lang="sv-SE" dirty="0"/>
          </a:p>
        </p:txBody>
      </p:sp>
      <p:sp>
        <p:nvSpPr>
          <p:cNvPr id="4" name="Platshållare för datum 3"/>
          <p:cNvSpPr>
            <a:spLocks noGrp="1"/>
          </p:cNvSpPr>
          <p:nvPr>
            <p:ph type="dt" sz="half" idx="10"/>
          </p:nvPr>
        </p:nvSpPr>
        <p:spPr/>
        <p:txBody>
          <a:bodyPr/>
          <a:lstStyle/>
          <a:p>
            <a:r>
              <a:rPr lang="sv-SE" smtClean="0"/>
              <a:t>2023-04-28</a:t>
            </a:r>
            <a:endParaRPr lang="sv-SE" dirty="0"/>
          </a:p>
        </p:txBody>
      </p:sp>
      <p:sp>
        <p:nvSpPr>
          <p:cNvPr id="5" name="Platshållare för sidfot 4"/>
          <p:cNvSpPr>
            <a:spLocks noGrp="1"/>
          </p:cNvSpPr>
          <p:nvPr>
            <p:ph type="ftr" sz="quarter" idx="11"/>
          </p:nvPr>
        </p:nvSpPr>
        <p:spPr/>
        <p:txBody>
          <a:bodyPr/>
          <a:lstStyle/>
          <a:p>
            <a:r>
              <a:rPr lang="sv-SE" smtClean="0"/>
              <a:t>Uppföljning av God och nära vård</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13</a:t>
            </a:fld>
            <a:endParaRPr lang="sv-SE" dirty="0"/>
          </a:p>
        </p:txBody>
      </p:sp>
      <p:sp>
        <p:nvSpPr>
          <p:cNvPr id="2" name="Rubrik 1"/>
          <p:cNvSpPr>
            <a:spLocks noGrp="1"/>
          </p:cNvSpPr>
          <p:nvPr>
            <p:ph type="title"/>
          </p:nvPr>
        </p:nvSpPr>
        <p:spPr/>
        <p:txBody>
          <a:bodyPr>
            <a:normAutofit/>
          </a:bodyPr>
          <a:lstStyle/>
          <a:p>
            <a:r>
              <a:rPr lang="sv-SE" sz="3300" dirty="0" err="1" smtClean="0">
                <a:hlinkClick r:id="rId7"/>
              </a:rPr>
              <a:t>Koladas</a:t>
            </a:r>
            <a:r>
              <a:rPr lang="sv-SE" sz="3300" dirty="0" smtClean="0"/>
              <a:t> sammanställningar för Dalarnas infografik</a:t>
            </a:r>
            <a:endParaRPr lang="sv-SE" sz="3300" dirty="0"/>
          </a:p>
        </p:txBody>
      </p:sp>
      <p:sp>
        <p:nvSpPr>
          <p:cNvPr id="7" name="Kommentar i oval 6"/>
          <p:cNvSpPr/>
          <p:nvPr/>
        </p:nvSpPr>
        <p:spPr>
          <a:xfrm>
            <a:off x="7226300" y="3923831"/>
            <a:ext cx="4343400" cy="1968921"/>
          </a:xfrm>
          <a:prstGeom prst="wedgeEllipseCallout">
            <a:avLst>
              <a:gd name="adj1" fmla="val -41301"/>
              <a:gd name="adj2" fmla="val 541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Ta hjälp av: </a:t>
            </a:r>
          </a:p>
          <a:p>
            <a:pPr algn="ctr"/>
            <a:r>
              <a:rPr lang="sv-SE" dirty="0" smtClean="0">
                <a:hlinkClick r:id="rId8"/>
              </a:rPr>
              <a:t>Koll på analysen (rka.nu)</a:t>
            </a:r>
            <a:endParaRPr lang="sv-SE" dirty="0" smtClean="0"/>
          </a:p>
          <a:p>
            <a:pPr algn="ctr"/>
            <a:endParaRPr lang="sv-SE" dirty="0"/>
          </a:p>
        </p:txBody>
      </p:sp>
      <p:sp>
        <p:nvSpPr>
          <p:cNvPr id="8" name="Kommentar i oval 7"/>
          <p:cNvSpPr/>
          <p:nvPr/>
        </p:nvSpPr>
        <p:spPr>
          <a:xfrm>
            <a:off x="4038600" y="2273300"/>
            <a:ext cx="2400300" cy="1790700"/>
          </a:xfrm>
          <a:prstGeom prst="wedgeEllipseCallout">
            <a:avLst>
              <a:gd name="adj1" fmla="val -66336"/>
              <a:gd name="adj2" fmla="val 63918"/>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lvl="0" algn="ctr">
              <a:defRPr/>
            </a:pPr>
            <a:r>
              <a:rPr lang="sv-SE" dirty="0">
                <a:solidFill>
                  <a:schemeClr val="tx1"/>
                </a:solidFill>
              </a:rPr>
              <a:t>Egna trender</a:t>
            </a:r>
            <a:r>
              <a:rPr lang="sv-SE" dirty="0" smtClean="0">
                <a:solidFill>
                  <a:schemeClr val="tx1"/>
                </a:solidFill>
              </a:rPr>
              <a:t>?</a:t>
            </a:r>
            <a:br>
              <a:rPr lang="sv-SE" dirty="0" smtClean="0">
                <a:solidFill>
                  <a:schemeClr val="tx1"/>
                </a:solidFill>
              </a:rPr>
            </a:br>
            <a:endParaRPr lang="sv-SE" dirty="0" smtClean="0">
              <a:solidFill>
                <a:schemeClr val="tx1"/>
              </a:solidFill>
            </a:endParaRPr>
          </a:p>
          <a:p>
            <a:pPr lvl="0" algn="ctr">
              <a:defRPr/>
            </a:pPr>
            <a:r>
              <a:rPr lang="sv-SE" dirty="0" smtClean="0">
                <a:solidFill>
                  <a:schemeClr val="tx1"/>
                </a:solidFill>
              </a:rPr>
              <a:t>Mönster</a:t>
            </a:r>
            <a:r>
              <a:rPr lang="sv-SE" dirty="0">
                <a:solidFill>
                  <a:schemeClr val="tx1"/>
                </a:solidFill>
              </a:rPr>
              <a:t>?</a:t>
            </a:r>
          </a:p>
        </p:txBody>
      </p:sp>
    </p:spTree>
    <p:extLst>
      <p:ext uri="{BB962C8B-B14F-4D97-AF65-F5344CB8AC3E}">
        <p14:creationId xmlns:p14="http://schemas.microsoft.com/office/powerpoint/2010/main" val="194455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Del 2: Självskattning</a:t>
            </a:r>
            <a:endParaRPr lang="sv-SE" dirty="0"/>
          </a:p>
        </p:txBody>
      </p:sp>
      <p:sp>
        <p:nvSpPr>
          <p:cNvPr id="7" name="Platshållare för text 6"/>
          <p:cNvSpPr>
            <a:spLocks noGrp="1"/>
          </p:cNvSpPr>
          <p:nvPr>
            <p:ph type="body" idx="1"/>
          </p:nvPr>
        </p:nvSpPr>
        <p:spPr/>
        <p:txBody>
          <a:bodyPr/>
          <a:lstStyle/>
          <a:p>
            <a:endParaRPr lang="sv-SE"/>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14</a:t>
            </a:fld>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681" y="1162416"/>
            <a:ext cx="3643438" cy="23556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08726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7910893" cy="3574439"/>
          </a:xfrm>
        </p:spPr>
        <p:txBody>
          <a:bodyPr>
            <a:normAutofit/>
          </a:bodyPr>
          <a:lstStyle/>
          <a:p>
            <a:pPr marL="0" indent="0">
              <a:buNone/>
            </a:pPr>
            <a:r>
              <a:rPr lang="sv-SE" dirty="0" smtClean="0">
                <a:hlinkClick r:id="rId3"/>
              </a:rPr>
              <a:t>Självskattningsverktyget</a:t>
            </a:r>
            <a:r>
              <a:rPr lang="sv-SE" dirty="0" smtClean="0"/>
              <a:t> hjälper </a:t>
            </a:r>
            <a:r>
              <a:rPr lang="sv-SE" dirty="0"/>
              <a:t>användaren </a:t>
            </a:r>
            <a:r>
              <a:rPr lang="sv-SE" dirty="0" smtClean="0"/>
              <a:t>ta </a:t>
            </a:r>
            <a:r>
              <a:rPr lang="sv-SE" dirty="0"/>
              <a:t>ställning till hur väl ett antal påståenden stämmer in på den egna verksamheten. </a:t>
            </a:r>
            <a:endParaRPr lang="sv-SE" dirty="0" smtClean="0"/>
          </a:p>
          <a:p>
            <a:pPr marL="0" indent="0">
              <a:buNone/>
            </a:pPr>
            <a:r>
              <a:rPr lang="sv-SE" dirty="0" smtClean="0"/>
              <a:t>Utifrån </a:t>
            </a:r>
            <a:r>
              <a:rPr lang="sv-SE" dirty="0"/>
              <a:t>svaren får verksamheten ”poäng” som indikerar styrkor och utmaningar. </a:t>
            </a:r>
            <a:endParaRPr lang="sv-SE" dirty="0" smtClean="0"/>
          </a:p>
          <a:p>
            <a:pPr marL="0" indent="0">
              <a:buNone/>
            </a:pPr>
            <a:r>
              <a:rPr lang="sv-SE" dirty="0" smtClean="0"/>
              <a:t>Självskattningen </a:t>
            </a:r>
            <a:r>
              <a:rPr lang="sv-SE" dirty="0"/>
              <a:t>ger en nulägesbild som kan användas för att mäta utveckling över tid. </a:t>
            </a:r>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15</a:t>
            </a:fld>
            <a:endParaRPr lang="sv-SE" dirty="0"/>
          </a:p>
        </p:txBody>
      </p:sp>
      <p:sp>
        <p:nvSpPr>
          <p:cNvPr id="6" name="Rubrik 5"/>
          <p:cNvSpPr>
            <a:spLocks noGrp="1"/>
          </p:cNvSpPr>
          <p:nvPr>
            <p:ph type="title"/>
          </p:nvPr>
        </p:nvSpPr>
        <p:spPr/>
        <p:txBody>
          <a:bodyPr>
            <a:noAutofit/>
          </a:bodyPr>
          <a:lstStyle/>
          <a:p>
            <a:r>
              <a:rPr lang="sv-SE" sz="4400" dirty="0"/>
              <a:t>Självskattning God och nära vård i Dalarna</a:t>
            </a:r>
          </a:p>
        </p:txBody>
      </p:sp>
      <p:pic>
        <p:nvPicPr>
          <p:cNvPr id="7" name="Platshållare för innehåll 6"/>
          <p:cNvPicPr/>
          <p:nvPr/>
        </p:nvPicPr>
        <p:blipFill>
          <a:blip r:embed="rId4"/>
          <a:stretch>
            <a:fillRect/>
          </a:stretch>
        </p:blipFill>
        <p:spPr>
          <a:xfrm rot="516279">
            <a:off x="8318425" y="2353346"/>
            <a:ext cx="3179445" cy="4064219"/>
          </a:xfrm>
          <a:prstGeom prst="rect">
            <a:avLst/>
          </a:prstGeom>
        </p:spPr>
      </p:pic>
    </p:spTree>
    <p:extLst>
      <p:ext uri="{BB962C8B-B14F-4D97-AF65-F5344CB8AC3E}">
        <p14:creationId xmlns:p14="http://schemas.microsoft.com/office/powerpoint/2010/main" val="641003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6149910" cy="3574439"/>
          </a:xfrm>
        </p:spPr>
        <p:txBody>
          <a:bodyPr>
            <a:normAutofit fontScale="77500" lnSpcReduction="20000"/>
          </a:bodyPr>
          <a:lstStyle/>
          <a:p>
            <a:r>
              <a:rPr lang="sv-SE" dirty="0" smtClean="0"/>
              <a:t>Skattningarna åskådliggör omställningsarbetet i grova drag.</a:t>
            </a:r>
          </a:p>
          <a:p>
            <a:r>
              <a:rPr lang="sv-SE" dirty="0"/>
              <a:t>Vart är vi på väg?</a:t>
            </a:r>
          </a:p>
          <a:p>
            <a:pPr lvl="1"/>
            <a:r>
              <a:rPr lang="sv-SE" dirty="0"/>
              <a:t>Förändring tar tid</a:t>
            </a:r>
          </a:p>
          <a:p>
            <a:pPr lvl="1"/>
            <a:r>
              <a:rPr lang="sv-SE" dirty="0"/>
              <a:t>Delmål och riktning </a:t>
            </a:r>
          </a:p>
          <a:p>
            <a:pPr lvl="1"/>
            <a:r>
              <a:rPr lang="sv-SE" dirty="0"/>
              <a:t>Följer vi planen? Behövs en ny/justerad plan?</a:t>
            </a:r>
          </a:p>
          <a:p>
            <a:r>
              <a:rPr lang="sv-SE" dirty="0" smtClean="0"/>
              <a:t>Att </a:t>
            </a:r>
            <a:r>
              <a:rPr lang="sv-SE" dirty="0"/>
              <a:t>medvetandegöra sig själv om sitt nuläge – och gapet/luckorna till önskat läge</a:t>
            </a:r>
          </a:p>
          <a:p>
            <a:pPr marL="0" indent="0">
              <a:buNone/>
            </a:pPr>
            <a:r>
              <a:rPr lang="sv-SE" b="1" dirty="0" smtClean="0"/>
              <a:t>Skatta ärligt! Koll </a:t>
            </a:r>
            <a:r>
              <a:rPr lang="sv-SE" b="1" dirty="0"/>
              <a:t>på nuläget – en viktig förutsättning för att ta sig framåt! </a:t>
            </a:r>
          </a:p>
          <a:p>
            <a:pPr marL="0" indent="0">
              <a:buNone/>
            </a:pPr>
            <a:endParaRPr lang="sv-SE" dirty="0"/>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16</a:t>
            </a:fld>
            <a:endParaRPr lang="sv-SE" dirty="0"/>
          </a:p>
        </p:txBody>
      </p:sp>
      <p:sp>
        <p:nvSpPr>
          <p:cNvPr id="5" name="Rubrik 4"/>
          <p:cNvSpPr>
            <a:spLocks noGrp="1"/>
          </p:cNvSpPr>
          <p:nvPr>
            <p:ph type="title"/>
          </p:nvPr>
        </p:nvSpPr>
        <p:spPr/>
        <p:txBody>
          <a:bodyPr/>
          <a:lstStyle/>
          <a:p>
            <a:r>
              <a:rPr lang="sv-SE" dirty="0"/>
              <a:t>Självskattningen – </a:t>
            </a:r>
            <a:r>
              <a:rPr lang="sv-SE" dirty="0" smtClean="0"/>
              <a:t>”resans </a:t>
            </a:r>
            <a:r>
              <a:rPr lang="sv-SE" dirty="0"/>
              <a:t>riktning”</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505" y="2611345"/>
            <a:ext cx="5103935" cy="3402623"/>
          </a:xfrm>
          <a:prstGeom prst="rect">
            <a:avLst/>
          </a:prstGeom>
        </p:spPr>
      </p:pic>
    </p:spTree>
    <p:extLst>
      <p:ext uri="{BB962C8B-B14F-4D97-AF65-F5344CB8AC3E}">
        <p14:creationId xmlns:p14="http://schemas.microsoft.com/office/powerpoint/2010/main" val="2719628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17</a:t>
            </a:fld>
            <a:endParaRPr lang="sv-SE" dirty="0"/>
          </a:p>
        </p:txBody>
      </p:sp>
      <p:sp>
        <p:nvSpPr>
          <p:cNvPr id="5" name="Rubrik 4"/>
          <p:cNvSpPr>
            <a:spLocks noGrp="1"/>
          </p:cNvSpPr>
          <p:nvPr>
            <p:ph type="title"/>
          </p:nvPr>
        </p:nvSpPr>
        <p:spPr/>
        <p:txBody>
          <a:bodyPr/>
          <a:lstStyle/>
          <a:p>
            <a:r>
              <a:rPr lang="sv-SE" dirty="0" smtClean="0"/>
              <a:t>Hur går det för oss?</a:t>
            </a:r>
            <a:endParaRPr lang="sv-SE" dirty="0"/>
          </a:p>
        </p:txBody>
      </p:sp>
      <p:graphicFrame>
        <p:nvGraphicFramePr>
          <p:cNvPr id="6" name="Diagram 5"/>
          <p:cNvGraphicFramePr>
            <a:graphicFrameLocks/>
          </p:cNvGraphicFramePr>
          <p:nvPr>
            <p:extLst>
              <p:ext uri="{D42A27DB-BD31-4B8C-83A1-F6EECF244321}">
                <p14:modId xmlns:p14="http://schemas.microsoft.com/office/powerpoint/2010/main" val="2060078511"/>
              </p:ext>
            </p:extLst>
          </p:nvPr>
        </p:nvGraphicFramePr>
        <p:xfrm>
          <a:off x="704058" y="2594358"/>
          <a:ext cx="5285520" cy="2998543"/>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7622" y="1480081"/>
            <a:ext cx="1402688" cy="1316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0310" y="283545"/>
            <a:ext cx="1375618" cy="1842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3089" y="1653851"/>
            <a:ext cx="1630327" cy="1628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5186" y="3335807"/>
            <a:ext cx="1726889" cy="1726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dobjekt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5073" y="3958682"/>
            <a:ext cx="1845220" cy="1634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6542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ext uri="{D42A27DB-BD31-4B8C-83A1-F6EECF244321}">
                <p14:modId xmlns:p14="http://schemas.microsoft.com/office/powerpoint/2010/main" val="1273670636"/>
              </p:ext>
            </p:extLst>
          </p:nvPr>
        </p:nvGraphicFramePr>
        <p:xfrm>
          <a:off x="3579845" y="1730829"/>
          <a:ext cx="7153469" cy="4460994"/>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18</a:t>
            </a:fld>
            <a:endParaRPr lang="sv-SE" dirty="0"/>
          </a:p>
        </p:txBody>
      </p:sp>
      <p:sp>
        <p:nvSpPr>
          <p:cNvPr id="9" name="Rubrik 8"/>
          <p:cNvSpPr>
            <a:spLocks noGrp="1"/>
          </p:cNvSpPr>
          <p:nvPr>
            <p:ph type="title"/>
          </p:nvPr>
        </p:nvSpPr>
        <p:spPr/>
        <p:txBody>
          <a:bodyPr>
            <a:normAutofit/>
          </a:bodyPr>
          <a:lstStyle/>
          <a:p>
            <a:r>
              <a:rPr lang="sv-SE" sz="4000" dirty="0" smtClean="0"/>
              <a:t>Nära för mig</a:t>
            </a:r>
            <a:endParaRPr lang="sv-SE" sz="4000"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115" y="2789701"/>
            <a:ext cx="2980771" cy="2796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ktangel med rundade hörn 1"/>
          <p:cNvSpPr/>
          <p:nvPr/>
        </p:nvSpPr>
        <p:spPr>
          <a:xfrm>
            <a:off x="5880679" y="1594142"/>
            <a:ext cx="5607936" cy="164083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att alla invånare i Dalarna ska bli bemötta med respekt samt tilltro och ska uppleva möjligheter till medskapande och delaktighet utifrån sin förmåga och sina </a:t>
            </a:r>
            <a:r>
              <a:rPr lang="sv-SE" i="1" dirty="0" smtClean="0"/>
              <a:t>behov.”</a:t>
            </a:r>
            <a:endParaRPr lang="sv-SE" b="1" i="1" dirty="0">
              <a:solidFill>
                <a:schemeClr val="bg1"/>
              </a:solidFill>
            </a:endParaRPr>
          </a:p>
        </p:txBody>
      </p:sp>
      <p:cxnSp>
        <p:nvCxnSpPr>
          <p:cNvPr id="7" name="Rak pilkoppling 6"/>
          <p:cNvCxnSpPr/>
          <p:nvPr/>
        </p:nvCxnSpPr>
        <p:spPr>
          <a:xfrm flipH="1">
            <a:off x="8070573" y="4198135"/>
            <a:ext cx="2" cy="1606317"/>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497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19</a:t>
            </a:fld>
            <a:endParaRPr lang="sv-SE" dirty="0"/>
          </a:p>
        </p:txBody>
      </p:sp>
      <p:sp>
        <p:nvSpPr>
          <p:cNvPr id="5" name="Rubrik 4"/>
          <p:cNvSpPr>
            <a:spLocks noGrp="1"/>
          </p:cNvSpPr>
          <p:nvPr>
            <p:ph type="title"/>
          </p:nvPr>
        </p:nvSpPr>
        <p:spPr/>
        <p:txBody>
          <a:bodyPr>
            <a:normAutofit/>
          </a:bodyPr>
          <a:lstStyle/>
          <a:p>
            <a:r>
              <a:rPr lang="sv-SE" sz="4000" dirty="0" smtClean="0"/>
              <a:t>Nära för alla</a:t>
            </a:r>
            <a:endParaRPr lang="sv-SE" sz="4000" dirty="0"/>
          </a:p>
        </p:txBody>
      </p:sp>
      <p:graphicFrame>
        <p:nvGraphicFramePr>
          <p:cNvPr id="8" name="Diagram 7"/>
          <p:cNvGraphicFramePr>
            <a:graphicFrameLocks/>
          </p:cNvGraphicFramePr>
          <p:nvPr>
            <p:extLst>
              <p:ext uri="{D42A27DB-BD31-4B8C-83A1-F6EECF244321}">
                <p14:modId xmlns:p14="http://schemas.microsoft.com/office/powerpoint/2010/main" val="2742872603"/>
              </p:ext>
            </p:extLst>
          </p:nvPr>
        </p:nvGraphicFramePr>
        <p:xfrm>
          <a:off x="4115976" y="2173045"/>
          <a:ext cx="7155219" cy="4155465"/>
        </p:xfrm>
        <a:graphic>
          <a:graphicData uri="http://schemas.openxmlformats.org/drawingml/2006/chart">
            <c:chart xmlns:c="http://schemas.openxmlformats.org/drawingml/2006/chart" xmlns:r="http://schemas.openxmlformats.org/officeDocument/2006/relationships" r:id="rId3"/>
          </a:graphicData>
        </a:graphic>
      </p:graphicFrame>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372" y="2442402"/>
            <a:ext cx="2617049" cy="3505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ktangel med rundade hörn 6"/>
          <p:cNvSpPr/>
          <p:nvPr/>
        </p:nvSpPr>
        <p:spPr>
          <a:xfrm>
            <a:off x="5531363" y="1325882"/>
            <a:ext cx="5607936" cy="128792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en tillgänglig, jämställd och jämlik vård för barn och unga, för dig mitt i livet och för dig som är äldre</a:t>
            </a:r>
            <a:r>
              <a:rPr lang="sv-SE" i="1" dirty="0" smtClean="0"/>
              <a:t>.”</a:t>
            </a:r>
            <a:endParaRPr lang="sv-SE" b="1" i="1" dirty="0"/>
          </a:p>
        </p:txBody>
      </p:sp>
      <p:sp>
        <p:nvSpPr>
          <p:cNvPr id="9" name="Rektangel med rundade hörn 8"/>
          <p:cNvSpPr/>
          <p:nvPr/>
        </p:nvSpPr>
        <p:spPr>
          <a:xfrm>
            <a:off x="7459996" y="3847291"/>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3,5</a:t>
            </a:r>
            <a:endParaRPr lang="sv-SE" sz="1400" dirty="0"/>
          </a:p>
        </p:txBody>
      </p:sp>
      <p:cxnSp>
        <p:nvCxnSpPr>
          <p:cNvPr id="10" name="Rak pilkoppling 9"/>
          <p:cNvCxnSpPr/>
          <p:nvPr/>
        </p:nvCxnSpPr>
        <p:spPr>
          <a:xfrm flipH="1">
            <a:off x="8408505" y="4541052"/>
            <a:ext cx="9938" cy="1419281"/>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4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1"/>
          </p:nvPr>
        </p:nvSpPr>
        <p:spPr/>
        <p:txBody>
          <a:bodyPr>
            <a:normAutofit/>
          </a:bodyPr>
          <a:lstStyle/>
          <a:p>
            <a:r>
              <a:rPr lang="sv-SE" sz="1800" dirty="0" smtClean="0"/>
              <a:t>Dalarnas länsgemensamma strategi	3</a:t>
            </a:r>
          </a:p>
          <a:p>
            <a:r>
              <a:rPr lang="sv-SE" sz="1800" dirty="0" smtClean="0"/>
              <a:t>Årlig uppföljning			4-5</a:t>
            </a:r>
          </a:p>
          <a:p>
            <a:r>
              <a:rPr lang="sv-SE" sz="1800" dirty="0" smtClean="0"/>
              <a:t>Underlag				6</a:t>
            </a:r>
          </a:p>
          <a:p>
            <a:r>
              <a:rPr lang="sv-SE" sz="1800" dirty="0" smtClean="0"/>
              <a:t>Sammanfattande nulägesbild		7-8</a:t>
            </a:r>
          </a:p>
          <a:p>
            <a:r>
              <a:rPr lang="sv-SE" sz="1800" dirty="0" smtClean="0"/>
              <a:t>Del 1: Nyckeltal 			9-13</a:t>
            </a:r>
          </a:p>
          <a:p>
            <a:r>
              <a:rPr lang="sv-SE" sz="1800" dirty="0" smtClean="0"/>
              <a:t>Del 2: Självskattning			14-24</a:t>
            </a:r>
          </a:p>
          <a:p>
            <a:r>
              <a:rPr lang="sv-SE" sz="1800" dirty="0" smtClean="0"/>
              <a:t>Del 3: Aktiviteter			25-41</a:t>
            </a:r>
          </a:p>
          <a:p>
            <a:r>
              <a:rPr lang="sv-SE" sz="1800" dirty="0" smtClean="0"/>
              <a:t>Avslutningsvis				42-43</a:t>
            </a:r>
            <a:endParaRPr lang="sv-SE" sz="1800"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a:t>
            </a:fld>
            <a:endParaRPr lang="sv-SE" dirty="0"/>
          </a:p>
        </p:txBody>
      </p:sp>
      <p:sp>
        <p:nvSpPr>
          <p:cNvPr id="5" name="Rubrik 4"/>
          <p:cNvSpPr>
            <a:spLocks noGrp="1"/>
          </p:cNvSpPr>
          <p:nvPr>
            <p:ph type="title"/>
          </p:nvPr>
        </p:nvSpPr>
        <p:spPr/>
        <p:txBody>
          <a:bodyPr/>
          <a:lstStyle/>
          <a:p>
            <a:r>
              <a:rPr lang="sv-SE" dirty="0" smtClean="0"/>
              <a:t>Innehåll</a:t>
            </a:r>
            <a:endParaRPr lang="sv-SE" dirty="0"/>
          </a:p>
        </p:txBody>
      </p:sp>
    </p:spTree>
    <p:extLst>
      <p:ext uri="{BB962C8B-B14F-4D97-AF65-F5344CB8AC3E}">
        <p14:creationId xmlns:p14="http://schemas.microsoft.com/office/powerpoint/2010/main" val="106659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ak pilkoppling 7"/>
          <p:cNvCxnSpPr/>
          <p:nvPr/>
        </p:nvCxnSpPr>
        <p:spPr>
          <a:xfrm>
            <a:off x="8229599" y="4760843"/>
            <a:ext cx="9939" cy="929404"/>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20</a:t>
            </a:fld>
            <a:endParaRPr lang="sv-SE" dirty="0"/>
          </a:p>
        </p:txBody>
      </p:sp>
      <p:sp>
        <p:nvSpPr>
          <p:cNvPr id="5" name="Rubrik 4"/>
          <p:cNvSpPr>
            <a:spLocks noGrp="1"/>
          </p:cNvSpPr>
          <p:nvPr>
            <p:ph type="title"/>
          </p:nvPr>
        </p:nvSpPr>
        <p:spPr/>
        <p:txBody>
          <a:bodyPr>
            <a:normAutofit/>
          </a:bodyPr>
          <a:lstStyle/>
          <a:p>
            <a:r>
              <a:rPr lang="sv-SE" sz="4000" dirty="0" smtClean="0"/>
              <a:t>Nära i hela Dalarna</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819" y="2690446"/>
            <a:ext cx="2982448" cy="29799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ktangel med rundade hörn 6"/>
          <p:cNvSpPr/>
          <p:nvPr/>
        </p:nvSpPr>
        <p:spPr>
          <a:xfrm>
            <a:off x="6395701" y="1331291"/>
            <a:ext cx="5607936" cy="155662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en likvärdig tillgång till personcentrerad vård i hela länet oavsett var individerna bor med hjälp av nya och utvecklade lösningar som gagnar individerna</a:t>
            </a:r>
            <a:r>
              <a:rPr lang="sv-SE" i="1" dirty="0" smtClean="0"/>
              <a:t>.”</a:t>
            </a:r>
            <a:endParaRPr lang="sv-SE" b="1" i="1" dirty="0"/>
          </a:p>
        </p:txBody>
      </p:sp>
      <p:graphicFrame>
        <p:nvGraphicFramePr>
          <p:cNvPr id="9" name="Diagram 8"/>
          <p:cNvGraphicFramePr>
            <a:graphicFrameLocks/>
          </p:cNvGraphicFramePr>
          <p:nvPr>
            <p:extLst>
              <p:ext uri="{D42A27DB-BD31-4B8C-83A1-F6EECF244321}">
                <p14:modId xmlns:p14="http://schemas.microsoft.com/office/powerpoint/2010/main" val="1600409266"/>
              </p:ext>
            </p:extLst>
          </p:nvPr>
        </p:nvGraphicFramePr>
        <p:xfrm>
          <a:off x="4781490" y="2414562"/>
          <a:ext cx="6999963" cy="3700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1740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21</a:t>
            </a:fld>
            <a:endParaRPr lang="sv-SE" dirty="0"/>
          </a:p>
        </p:txBody>
      </p:sp>
      <p:sp>
        <p:nvSpPr>
          <p:cNvPr id="5" name="Rubrik 4"/>
          <p:cNvSpPr>
            <a:spLocks noGrp="1"/>
          </p:cNvSpPr>
          <p:nvPr>
            <p:ph type="title"/>
          </p:nvPr>
        </p:nvSpPr>
        <p:spPr>
          <a:xfrm>
            <a:off x="410546" y="1177988"/>
            <a:ext cx="10416781" cy="1209600"/>
          </a:xfrm>
        </p:spPr>
        <p:txBody>
          <a:bodyPr>
            <a:normAutofit/>
          </a:bodyPr>
          <a:lstStyle/>
          <a:p>
            <a:r>
              <a:rPr lang="sv-SE" sz="4000" dirty="0" smtClean="0"/>
              <a:t>Nära mellan oss</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33" y="2614043"/>
            <a:ext cx="3040145" cy="3040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8" name="Diagram 7"/>
          <p:cNvGraphicFramePr>
            <a:graphicFrameLocks/>
          </p:cNvGraphicFramePr>
          <p:nvPr>
            <p:extLst>
              <p:ext uri="{D42A27DB-BD31-4B8C-83A1-F6EECF244321}">
                <p14:modId xmlns:p14="http://schemas.microsoft.com/office/powerpoint/2010/main" val="4144062208"/>
              </p:ext>
            </p:extLst>
          </p:nvPr>
        </p:nvGraphicFramePr>
        <p:xfrm>
          <a:off x="4781489" y="2604391"/>
          <a:ext cx="7222148" cy="3631230"/>
        </p:xfrm>
        <a:graphic>
          <a:graphicData uri="http://schemas.openxmlformats.org/drawingml/2006/chart">
            <c:chart xmlns:c="http://schemas.openxmlformats.org/drawingml/2006/chart" xmlns:r="http://schemas.openxmlformats.org/officeDocument/2006/relationships" r:id="rId4"/>
          </a:graphicData>
        </a:graphic>
      </p:graphicFrame>
      <p:sp>
        <p:nvSpPr>
          <p:cNvPr id="9" name="Rektangel med rundade hörn 8"/>
          <p:cNvSpPr/>
          <p:nvPr/>
        </p:nvSpPr>
        <p:spPr>
          <a:xfrm>
            <a:off x="8412088" y="3867938"/>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3,3</a:t>
            </a:r>
            <a:endParaRPr lang="sv-SE" sz="1400" dirty="0"/>
          </a:p>
        </p:txBody>
      </p:sp>
      <p:cxnSp>
        <p:nvCxnSpPr>
          <p:cNvPr id="10" name="Rak pilkoppling 9"/>
          <p:cNvCxnSpPr/>
          <p:nvPr/>
        </p:nvCxnSpPr>
        <p:spPr>
          <a:xfrm>
            <a:off x="8746436" y="4555353"/>
            <a:ext cx="19877" cy="1328612"/>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med rundade hörn 6"/>
          <p:cNvSpPr/>
          <p:nvPr/>
        </p:nvSpPr>
        <p:spPr>
          <a:xfrm>
            <a:off x="6395701" y="1655788"/>
            <a:ext cx="5607936" cy="12635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för stärkt samverkan inom och mellan länets kommuner och Region Dalarna som präglas av tillit och prestigelöshet för invånarnas bästa</a:t>
            </a:r>
            <a:r>
              <a:rPr lang="sv-SE" i="1" dirty="0" smtClean="0"/>
              <a:t>.”</a:t>
            </a:r>
            <a:endParaRPr lang="sv-SE" b="1" i="1" dirty="0"/>
          </a:p>
        </p:txBody>
      </p:sp>
    </p:spTree>
    <p:extLst>
      <p:ext uri="{BB962C8B-B14F-4D97-AF65-F5344CB8AC3E}">
        <p14:creationId xmlns:p14="http://schemas.microsoft.com/office/powerpoint/2010/main" val="972059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22</a:t>
            </a:fld>
            <a:endParaRPr lang="sv-SE" dirty="0"/>
          </a:p>
        </p:txBody>
      </p:sp>
      <p:sp>
        <p:nvSpPr>
          <p:cNvPr id="5" name="Rubrik 4"/>
          <p:cNvSpPr>
            <a:spLocks noGrp="1"/>
          </p:cNvSpPr>
          <p:nvPr>
            <p:ph type="title"/>
          </p:nvPr>
        </p:nvSpPr>
        <p:spPr/>
        <p:txBody>
          <a:bodyPr>
            <a:normAutofit/>
          </a:bodyPr>
          <a:lstStyle/>
          <a:p>
            <a:r>
              <a:rPr lang="sv-SE" sz="4000" dirty="0" smtClean="0"/>
              <a:t>Nära till hälsa</a:t>
            </a:r>
            <a:endParaRPr lang="sv-SE" sz="40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58" y="2672861"/>
            <a:ext cx="3250270" cy="2878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8" name="Diagram 7"/>
          <p:cNvGraphicFramePr>
            <a:graphicFrameLocks/>
          </p:cNvGraphicFramePr>
          <p:nvPr>
            <p:extLst>
              <p:ext uri="{D42A27DB-BD31-4B8C-83A1-F6EECF244321}">
                <p14:modId xmlns:p14="http://schemas.microsoft.com/office/powerpoint/2010/main" val="1558478481"/>
              </p:ext>
            </p:extLst>
          </p:nvPr>
        </p:nvGraphicFramePr>
        <p:xfrm>
          <a:off x="4842521" y="2055884"/>
          <a:ext cx="7150358" cy="4112556"/>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med rundade hörn 6"/>
          <p:cNvSpPr/>
          <p:nvPr/>
        </p:nvSpPr>
        <p:spPr>
          <a:xfrm>
            <a:off x="6160536" y="1238595"/>
            <a:ext cx="5607936" cy="12635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i="1" dirty="0" smtClean="0"/>
              <a:t>”Vi </a:t>
            </a:r>
            <a:r>
              <a:rPr lang="sv-SE" i="1" dirty="0"/>
              <a:t>arbetar hälsofrämjande och förebyggande i Dalarna utifrån var varje enskild individ befinner sig i livet</a:t>
            </a:r>
            <a:r>
              <a:rPr lang="sv-SE" i="1" dirty="0" smtClean="0"/>
              <a:t>.”</a:t>
            </a:r>
            <a:endParaRPr lang="sv-SE" b="1" i="1" dirty="0"/>
          </a:p>
        </p:txBody>
      </p:sp>
      <p:sp>
        <p:nvSpPr>
          <p:cNvPr id="9" name="Rektangel med rundade hörn 8"/>
          <p:cNvSpPr/>
          <p:nvPr/>
        </p:nvSpPr>
        <p:spPr>
          <a:xfrm>
            <a:off x="6945794" y="3578784"/>
            <a:ext cx="1252330" cy="64604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smtClean="0"/>
              <a:t>Genomsnitt </a:t>
            </a:r>
            <a:endParaRPr lang="sv-SE" sz="1400" dirty="0"/>
          </a:p>
          <a:p>
            <a:pPr algn="ctr"/>
            <a:r>
              <a:rPr lang="sv-SE" sz="1400" dirty="0" smtClean="0"/>
              <a:t>2,8</a:t>
            </a:r>
            <a:endParaRPr lang="sv-SE" sz="1400" dirty="0"/>
          </a:p>
        </p:txBody>
      </p:sp>
      <p:cxnSp>
        <p:nvCxnSpPr>
          <p:cNvPr id="10" name="Rak pilkoppling 9"/>
          <p:cNvCxnSpPr/>
          <p:nvPr/>
        </p:nvCxnSpPr>
        <p:spPr>
          <a:xfrm flipH="1">
            <a:off x="8140144" y="4303643"/>
            <a:ext cx="19880" cy="1500809"/>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8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6DB4E-89F4-D451-040F-22C2B0DFAAEF}"/>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6CAA0C13-89EB-9B5B-2818-21F1B421FB4B}"/>
              </a:ext>
            </a:extLst>
          </p:cNvPr>
          <p:cNvSpPr>
            <a:spLocks noGrp="1"/>
          </p:cNvSpPr>
          <p:nvPr>
            <p:ph type="body" idx="1"/>
          </p:nvPr>
        </p:nvSpPr>
        <p:spPr/>
        <p:txBody>
          <a:bodyPr/>
          <a:lstStyle/>
          <a:p>
            <a:endParaRPr lang="sv-SE"/>
          </a:p>
        </p:txBody>
      </p:sp>
      <p:pic>
        <p:nvPicPr>
          <p:cNvPr id="5" name="Bildobjekt 4" descr="En bild som visar person, rita, tecknad serie, skidsport&#10;&#10;Automatiskt genererad beskrivning">
            <a:extLst>
              <a:ext uri="{FF2B5EF4-FFF2-40B4-BE49-F238E27FC236}">
                <a16:creationId xmlns:a16="http://schemas.microsoft.com/office/drawing/2014/main" id="{F0FC2078-92D4-0DE3-2BA1-5CC464877D1B}"/>
              </a:ext>
            </a:extLst>
          </p:cNvPr>
          <p:cNvPicPr>
            <a:picLocks noChangeAspect="1"/>
          </p:cNvPicPr>
          <p:nvPr/>
        </p:nvPicPr>
        <p:blipFill rotWithShape="1">
          <a:blip r:embed="rId3"/>
          <a:srcRect t="13596" b="14641"/>
          <a:stretch/>
        </p:blipFill>
        <p:spPr>
          <a:xfrm>
            <a:off x="0" y="-172904"/>
            <a:ext cx="12192000" cy="7030904"/>
          </a:xfrm>
          <a:prstGeom prst="rect">
            <a:avLst/>
          </a:prstGeom>
        </p:spPr>
      </p:pic>
      <p:sp>
        <p:nvSpPr>
          <p:cNvPr id="8" name="textruta 7">
            <a:extLst>
              <a:ext uri="{FF2B5EF4-FFF2-40B4-BE49-F238E27FC236}">
                <a16:creationId xmlns:a16="http://schemas.microsoft.com/office/drawing/2014/main" id="{F7A040C4-E29F-6820-3032-D864DEC8A77B}"/>
              </a:ext>
            </a:extLst>
          </p:cNvPr>
          <p:cNvSpPr txBox="1"/>
          <p:nvPr/>
        </p:nvSpPr>
        <p:spPr>
          <a:xfrm>
            <a:off x="260943" y="579146"/>
            <a:ext cx="434023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3200" b="1" i="0" u="none" strike="noStrike" kern="0" cap="none" spc="0" normalizeH="0" baseline="0" noProof="0" dirty="0">
                <a:ln>
                  <a:noFill/>
                </a:ln>
                <a:solidFill>
                  <a:srgbClr val="000000"/>
                </a:solidFill>
                <a:effectLst/>
                <a:uLnTx/>
                <a:uFillTx/>
                <a:latin typeface="Arial"/>
                <a:cs typeface="Arial"/>
                <a:sym typeface="Arial"/>
              </a:rPr>
              <a:t>Var är du i </a:t>
            </a:r>
            <a:r>
              <a:rPr lang="sv-SE" sz="3200" b="1" kern="0" dirty="0" smtClean="0">
                <a:solidFill>
                  <a:srgbClr val="000000"/>
                </a:solidFill>
                <a:latin typeface="Arial"/>
                <a:cs typeface="Arial"/>
                <a:sym typeface="Arial"/>
              </a:rPr>
              <a:t>Kompetens</a:t>
            </a:r>
            <a:r>
              <a:rPr kumimoji="0" lang="sv-SE" sz="3200" b="1" i="0" u="none" strike="noStrike" kern="0" cap="none" spc="0" normalizeH="0" baseline="0" noProof="0" dirty="0" smtClean="0">
                <a:ln>
                  <a:noFill/>
                </a:ln>
                <a:solidFill>
                  <a:srgbClr val="000000"/>
                </a:solidFill>
                <a:effectLst/>
                <a:uLnTx/>
                <a:uFillTx/>
                <a:latin typeface="Arial"/>
                <a:cs typeface="Arial"/>
                <a:sym typeface="Arial"/>
              </a:rPr>
              <a:t>trappan när det gäller God</a:t>
            </a:r>
            <a:r>
              <a:rPr kumimoji="0" lang="sv-SE" sz="3200" b="1" i="0" u="none" strike="noStrike" kern="0" cap="none" spc="0" normalizeH="0" noProof="0" dirty="0" smtClean="0">
                <a:ln>
                  <a:noFill/>
                </a:ln>
                <a:solidFill>
                  <a:srgbClr val="000000"/>
                </a:solidFill>
                <a:effectLst/>
                <a:uLnTx/>
                <a:uFillTx/>
                <a:latin typeface="Arial"/>
                <a:cs typeface="Arial"/>
                <a:sym typeface="Arial"/>
              </a:rPr>
              <a:t> och nära vård</a:t>
            </a:r>
            <a:r>
              <a:rPr kumimoji="0" lang="sv-SE"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sv-SE" sz="3200"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Bildobjekt 5">
            <a:extLst>
              <a:ext uri="{FF2B5EF4-FFF2-40B4-BE49-F238E27FC236}">
                <a16:creationId xmlns:a16="http://schemas.microsoft.com/office/drawing/2014/main" id="{FE73808B-4D5C-EC9F-8BE1-AEC8D9ABA5C2}"/>
              </a:ext>
            </a:extLst>
          </p:cNvPr>
          <p:cNvPicPr>
            <a:picLocks noChangeAspect="1"/>
          </p:cNvPicPr>
          <p:nvPr/>
        </p:nvPicPr>
        <p:blipFill>
          <a:blip r:embed="rId4"/>
          <a:stretch>
            <a:fillRect/>
          </a:stretch>
        </p:blipFill>
        <p:spPr>
          <a:xfrm>
            <a:off x="159523" y="76495"/>
            <a:ext cx="1009416" cy="419100"/>
          </a:xfrm>
          <a:prstGeom prst="rect">
            <a:avLst/>
          </a:prstGeom>
        </p:spPr>
      </p:pic>
      <p:sp>
        <p:nvSpPr>
          <p:cNvPr id="7" name="Rektangel 6"/>
          <p:cNvSpPr/>
          <p:nvPr/>
        </p:nvSpPr>
        <p:spPr>
          <a:xfrm>
            <a:off x="1168939" y="3606381"/>
            <a:ext cx="3458602"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Första trappsteget: </a:t>
            </a:r>
            <a:r>
              <a:rPr lang="sv-SE" dirty="0">
                <a:solidFill>
                  <a:srgbClr val="000000"/>
                </a:solidFill>
                <a:latin typeface="Chronicle Text G1"/>
              </a:rPr>
              <a:t>”Jag vet inte om att jag inte kan.” </a:t>
            </a:r>
          </a:p>
        </p:txBody>
      </p:sp>
      <p:sp>
        <p:nvSpPr>
          <p:cNvPr id="9" name="Rektangel 8"/>
          <p:cNvSpPr/>
          <p:nvPr/>
        </p:nvSpPr>
        <p:spPr>
          <a:xfrm>
            <a:off x="3310746" y="2570841"/>
            <a:ext cx="3102754"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Andra trappsteget: </a:t>
            </a:r>
            <a:r>
              <a:rPr lang="sv-SE" dirty="0">
                <a:solidFill>
                  <a:srgbClr val="000000"/>
                </a:solidFill>
                <a:latin typeface="Chronicle Text G1"/>
              </a:rPr>
              <a:t>”Jag vet att jag saknar kunskap.” </a:t>
            </a:r>
          </a:p>
        </p:txBody>
      </p:sp>
      <p:sp>
        <p:nvSpPr>
          <p:cNvPr id="10" name="Rektangel 9"/>
          <p:cNvSpPr/>
          <p:nvPr/>
        </p:nvSpPr>
        <p:spPr>
          <a:xfrm>
            <a:off x="4862123" y="1409339"/>
            <a:ext cx="3734041" cy="923330"/>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a:rPr>
              <a:t>Tredje trappsteget: ”Jag har kunskaper och färdigheter och använder dem.” </a:t>
            </a:r>
          </a:p>
        </p:txBody>
      </p:sp>
      <p:sp>
        <p:nvSpPr>
          <p:cNvPr id="11" name="Rektangel 10"/>
          <p:cNvSpPr/>
          <p:nvPr/>
        </p:nvSpPr>
        <p:spPr>
          <a:xfrm>
            <a:off x="8383744" y="579146"/>
            <a:ext cx="3723486" cy="646331"/>
          </a:xfrm>
          <a:prstGeom prst="rect">
            <a:avLst/>
          </a:prstGeom>
          <a:solidFill>
            <a:schemeClr val="accent5">
              <a:lumMod val="40000"/>
              <a:lumOff val="60000"/>
            </a:schemeClr>
          </a:solidFill>
        </p:spPr>
        <p:txBody>
          <a:bodyPr wrap="square">
            <a:spAutoFit/>
          </a:bodyPr>
          <a:lstStyle/>
          <a:p>
            <a:r>
              <a:rPr lang="sv-SE" dirty="0">
                <a:solidFill>
                  <a:srgbClr val="000000"/>
                </a:solidFill>
                <a:latin typeface="Chronicle Text G1 Semi"/>
              </a:rPr>
              <a:t>Fjärde trappsteget: </a:t>
            </a:r>
            <a:r>
              <a:rPr lang="sv-SE" dirty="0">
                <a:solidFill>
                  <a:srgbClr val="000000"/>
                </a:solidFill>
                <a:latin typeface="Chronicle Text G1"/>
              </a:rPr>
              <a:t>”Jag gör det av bara farten.” </a:t>
            </a:r>
          </a:p>
        </p:txBody>
      </p:sp>
    </p:spTree>
    <p:extLst>
      <p:ext uri="{BB962C8B-B14F-4D97-AF65-F5344CB8AC3E}">
        <p14:creationId xmlns:p14="http://schemas.microsoft.com/office/powerpoint/2010/main" val="9069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a:bodyPr>
          <a:lstStyle/>
          <a:p>
            <a:r>
              <a:rPr lang="sv-SE" dirty="0" smtClean="0"/>
              <a:t>Resonera om era skattningar på hemmaplan</a:t>
            </a:r>
          </a:p>
          <a:p>
            <a:r>
              <a:rPr lang="sv-SE" dirty="0" smtClean="0"/>
              <a:t>Kompetenstrappan – medvetenheten om nuläget</a:t>
            </a:r>
          </a:p>
          <a:p>
            <a:r>
              <a:rPr lang="sv-SE" dirty="0" smtClean="0"/>
              <a:t>Samsyn kring hur ni jobbar? </a:t>
            </a:r>
          </a:p>
          <a:p>
            <a:pPr marL="0" indent="0">
              <a:buNone/>
            </a:pPr>
            <a:endParaRPr lang="sv-SE" dirty="0"/>
          </a:p>
          <a:p>
            <a:pPr marL="0" indent="0">
              <a:buNone/>
            </a:pPr>
            <a:endParaRPr lang="sv-SE" dirty="0" smtClean="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24</a:t>
            </a:fld>
            <a:endParaRPr lang="sv-SE" dirty="0"/>
          </a:p>
        </p:txBody>
      </p:sp>
      <p:sp>
        <p:nvSpPr>
          <p:cNvPr id="4" name="Rubrik 3"/>
          <p:cNvSpPr>
            <a:spLocks noGrp="1"/>
          </p:cNvSpPr>
          <p:nvPr>
            <p:ph type="title"/>
          </p:nvPr>
        </p:nvSpPr>
        <p:spPr>
          <a:xfrm>
            <a:off x="410547" y="1181897"/>
            <a:ext cx="10416781" cy="1209600"/>
          </a:xfrm>
        </p:spPr>
        <p:txBody>
          <a:bodyPr/>
          <a:lstStyle/>
          <a:p>
            <a:r>
              <a:rPr lang="sv-SE" dirty="0" smtClean="0"/>
              <a:t>Reflektera lokalt!</a:t>
            </a:r>
            <a:endParaRPr lang="sv-SE" dirty="0"/>
          </a:p>
        </p:txBody>
      </p:sp>
      <p:sp>
        <p:nvSpPr>
          <p:cNvPr id="6" name="Rektangel med rundade hörn 5"/>
          <p:cNvSpPr/>
          <p:nvPr/>
        </p:nvSpPr>
        <p:spPr>
          <a:xfrm>
            <a:off x="766916" y="4916130"/>
            <a:ext cx="8632723" cy="1238865"/>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000" dirty="0" smtClean="0"/>
              <a:t>Självskattningsverktyget finns </a:t>
            </a:r>
            <a:r>
              <a:rPr lang="sv-SE" sz="2000" dirty="0"/>
              <a:t>i </a:t>
            </a:r>
            <a:r>
              <a:rPr lang="sv-SE" sz="2000" dirty="0" err="1" smtClean="0"/>
              <a:t>pdf-format</a:t>
            </a:r>
            <a:r>
              <a:rPr lang="sv-SE" sz="2000" dirty="0" smtClean="0"/>
              <a:t> </a:t>
            </a:r>
            <a:r>
              <a:rPr lang="sv-SE" sz="2000" dirty="0" smtClean="0">
                <a:hlinkClick r:id="rId3"/>
              </a:rPr>
              <a:t>här</a:t>
            </a:r>
            <a:r>
              <a:rPr lang="sv-SE" sz="2000" dirty="0" smtClean="0"/>
              <a:t>!</a:t>
            </a:r>
            <a:endParaRPr lang="sv-SE" sz="2000" dirty="0"/>
          </a:p>
        </p:txBody>
      </p:sp>
      <p:pic>
        <p:nvPicPr>
          <p:cNvPr id="7" name="Bildobjekt 6"/>
          <p:cNvPicPr>
            <a:picLocks noChangeAspect="1"/>
          </p:cNvPicPr>
          <p:nvPr/>
        </p:nvPicPr>
        <p:blipFill>
          <a:blip r:embed="rId4"/>
          <a:stretch>
            <a:fillRect/>
          </a:stretch>
        </p:blipFill>
        <p:spPr>
          <a:xfrm>
            <a:off x="6877788" y="3843431"/>
            <a:ext cx="2878220" cy="2049333"/>
          </a:xfrm>
          <a:prstGeom prst="rect">
            <a:avLst/>
          </a:prstGeom>
        </p:spPr>
      </p:pic>
    </p:spTree>
    <p:extLst>
      <p:ext uri="{BB962C8B-B14F-4D97-AF65-F5344CB8AC3E}">
        <p14:creationId xmlns:p14="http://schemas.microsoft.com/office/powerpoint/2010/main" val="3132591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3: Aktiviteter</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25</a:t>
            </a:fld>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531" y="707415"/>
            <a:ext cx="1832555" cy="3122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9366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idx="1"/>
          </p:nvPr>
        </p:nvSpPr>
        <p:spPr/>
        <p:txBody>
          <a:bodyPr/>
          <a:lstStyle/>
          <a:p>
            <a:r>
              <a:rPr lang="sv-SE" dirty="0" smtClean="0"/>
              <a:t>Svar från systemledningarna </a:t>
            </a:r>
            <a:r>
              <a:rPr lang="sv-SE" dirty="0" err="1" smtClean="0"/>
              <a:t>ang</a:t>
            </a:r>
            <a:r>
              <a:rPr lang="sv-SE" dirty="0" smtClean="0"/>
              <a:t> </a:t>
            </a:r>
            <a:r>
              <a:rPr lang="sv-SE" b="1" dirty="0" smtClean="0"/>
              <a:t>framgångsfaktorer</a:t>
            </a:r>
            <a:r>
              <a:rPr lang="sv-SE" dirty="0" smtClean="0"/>
              <a:t> och </a:t>
            </a:r>
            <a:r>
              <a:rPr lang="sv-SE" b="1" dirty="0" smtClean="0"/>
              <a:t>utmaningar</a:t>
            </a:r>
            <a:r>
              <a:rPr lang="sv-SE" dirty="0" smtClean="0"/>
              <a:t> i omställningsarbetet</a:t>
            </a:r>
          </a:p>
          <a:p>
            <a:r>
              <a:rPr lang="sv-SE" dirty="0"/>
              <a:t>S</a:t>
            </a:r>
            <a:r>
              <a:rPr lang="sv-SE" dirty="0" smtClean="0"/>
              <a:t>ammanfattning </a:t>
            </a:r>
            <a:r>
              <a:rPr lang="sv-SE" dirty="0"/>
              <a:t>av </a:t>
            </a:r>
            <a:r>
              <a:rPr lang="sv-SE" b="1" dirty="0" smtClean="0"/>
              <a:t>rapporteringen till Socialstyrelsen </a:t>
            </a:r>
            <a:r>
              <a:rPr lang="sv-SE" dirty="0" smtClean="0"/>
              <a:t>för både kommunerna och regionen</a:t>
            </a:r>
          </a:p>
          <a:p>
            <a:r>
              <a:rPr lang="sv-SE" dirty="0" smtClean="0"/>
              <a:t>Sammanfattning av det </a:t>
            </a:r>
            <a:r>
              <a:rPr lang="sv-SE" b="1" dirty="0" smtClean="0"/>
              <a:t>regionala stödets </a:t>
            </a:r>
            <a:r>
              <a:rPr lang="sv-SE" dirty="0" smtClean="0"/>
              <a:t>innehåll </a:t>
            </a:r>
            <a:endParaRPr lang="sv-SE" dirty="0">
              <a:solidFill>
                <a:srgbClr val="FF0000"/>
              </a:solidFill>
            </a:endParaRPr>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26</a:t>
            </a:fld>
            <a:endParaRPr lang="sv-SE" dirty="0"/>
          </a:p>
        </p:txBody>
      </p:sp>
      <p:sp>
        <p:nvSpPr>
          <p:cNvPr id="6" name="Rubrik 5"/>
          <p:cNvSpPr>
            <a:spLocks noGrp="1"/>
          </p:cNvSpPr>
          <p:nvPr>
            <p:ph type="title"/>
          </p:nvPr>
        </p:nvSpPr>
        <p:spPr/>
        <p:txBody>
          <a:bodyPr/>
          <a:lstStyle/>
          <a:p>
            <a:r>
              <a:rPr lang="sv-SE" dirty="0" smtClean="0"/>
              <a:t>I detta avsnitt presenteras:</a:t>
            </a:r>
            <a:endParaRPr lang="sv-SE" dirty="0"/>
          </a:p>
        </p:txBody>
      </p:sp>
    </p:spTree>
    <p:extLst>
      <p:ext uri="{BB962C8B-B14F-4D97-AF65-F5344CB8AC3E}">
        <p14:creationId xmlns:p14="http://schemas.microsoft.com/office/powerpoint/2010/main" val="404216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Våra framgångsfaktorer</a:t>
            </a:r>
          </a:p>
          <a:p>
            <a:r>
              <a:rPr lang="sv-SE" dirty="0" smtClean="0"/>
              <a:t>Våra utmaningar</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27</a:t>
            </a:fld>
            <a:endParaRPr lang="sv-SE" dirty="0"/>
          </a:p>
        </p:txBody>
      </p:sp>
      <p:sp>
        <p:nvSpPr>
          <p:cNvPr id="5" name="Rubrik 4"/>
          <p:cNvSpPr>
            <a:spLocks noGrp="1"/>
          </p:cNvSpPr>
          <p:nvPr>
            <p:ph type="title"/>
          </p:nvPr>
        </p:nvSpPr>
        <p:spPr/>
        <p:txBody>
          <a:bodyPr/>
          <a:lstStyle/>
          <a:p>
            <a:r>
              <a:rPr lang="sv-SE" dirty="0" smtClean="0"/>
              <a:t>De lokala systemledningarna rapporterar	</a:t>
            </a:r>
            <a:endParaRPr lang="sv-SE" dirty="0"/>
          </a:p>
        </p:txBody>
      </p:sp>
    </p:spTree>
    <p:extLst>
      <p:ext uri="{BB962C8B-B14F-4D97-AF65-F5344CB8AC3E}">
        <p14:creationId xmlns:p14="http://schemas.microsoft.com/office/powerpoint/2010/main" val="283752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28</a:t>
            </a:fld>
            <a:endParaRPr lang="sv-SE" dirty="0"/>
          </a:p>
        </p:txBody>
      </p:sp>
      <p:sp>
        <p:nvSpPr>
          <p:cNvPr id="7" name="Rubrik 6"/>
          <p:cNvSpPr>
            <a:spLocks noGrp="1"/>
          </p:cNvSpPr>
          <p:nvPr>
            <p:ph type="title"/>
          </p:nvPr>
        </p:nvSpPr>
        <p:spPr>
          <a:xfrm>
            <a:off x="410547" y="1201373"/>
            <a:ext cx="10416781" cy="1209600"/>
          </a:xfrm>
        </p:spPr>
        <p:txBody>
          <a:bodyPr/>
          <a:lstStyle/>
          <a:p>
            <a:r>
              <a:rPr lang="sv-SE" dirty="0" smtClean="0"/>
              <a:t>Framgångsfaktorer</a:t>
            </a:r>
            <a:endParaRPr lang="sv-SE" dirty="0"/>
          </a:p>
        </p:txBody>
      </p:sp>
      <p:sp>
        <p:nvSpPr>
          <p:cNvPr id="15" name="Rektangulär bildtext 14"/>
          <p:cNvSpPr/>
          <p:nvPr/>
        </p:nvSpPr>
        <p:spPr>
          <a:xfrm>
            <a:off x="2141227" y="2850239"/>
            <a:ext cx="3477710" cy="843544"/>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Samverkan med regionen lokalt.</a:t>
            </a:r>
          </a:p>
        </p:txBody>
      </p:sp>
      <p:sp>
        <p:nvSpPr>
          <p:cNvPr id="16" name="Rektangulär bildtext 15"/>
          <p:cNvSpPr/>
          <p:nvPr/>
        </p:nvSpPr>
        <p:spPr>
          <a:xfrm>
            <a:off x="1701680" y="4598551"/>
            <a:ext cx="4413985" cy="122214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Samverkan med regionen på flera nivåer. Samverkan kring LÖK har gett bra grund i samverkansfrågan.</a:t>
            </a:r>
          </a:p>
        </p:txBody>
      </p:sp>
      <p:sp>
        <p:nvSpPr>
          <p:cNvPr id="19" name="Rektangulär bildtext 18"/>
          <p:cNvSpPr/>
          <p:nvPr/>
        </p:nvSpPr>
        <p:spPr>
          <a:xfrm>
            <a:off x="7276472" y="4057620"/>
            <a:ext cx="4504981" cy="1277656"/>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Anställda som har i uppdrag att arbeta med Nära Vård, politiker som är intresserade. God samverkan med regionens primärvård. </a:t>
            </a:r>
          </a:p>
        </p:txBody>
      </p:sp>
      <p:sp>
        <p:nvSpPr>
          <p:cNvPr id="11" name="Rektangulär bildtext 10"/>
          <p:cNvSpPr/>
          <p:nvPr/>
        </p:nvSpPr>
        <p:spPr>
          <a:xfrm>
            <a:off x="6206661" y="2348311"/>
            <a:ext cx="4504981" cy="920659"/>
          </a:xfrm>
          <a:prstGeom prst="wedgeRectCallout">
            <a:avLst>
              <a:gd name="adj1" fmla="val -34945"/>
              <a:gd name="adj2" fmla="val 10007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Stärkta relationer och samarbete mellan kommun och primärvård i regionen.</a:t>
            </a:r>
          </a:p>
        </p:txBody>
      </p:sp>
      <p:sp>
        <p:nvSpPr>
          <p:cNvPr id="12" name="Rektangulär bildtext 11"/>
          <p:cNvSpPr/>
          <p:nvPr/>
        </p:nvSpPr>
        <p:spPr>
          <a:xfrm>
            <a:off x="5618937" y="486834"/>
            <a:ext cx="3967516" cy="113548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God samverkan med VC, samsyn kring behov hos </a:t>
            </a:r>
            <a:r>
              <a:rPr lang="sv-SE" dirty="0" smtClean="0"/>
              <a:t>brukare/patient.</a:t>
            </a:r>
            <a:endParaRPr lang="sv-SE" dirty="0"/>
          </a:p>
        </p:txBody>
      </p:sp>
    </p:spTree>
    <p:extLst>
      <p:ext uri="{BB962C8B-B14F-4D97-AF65-F5344CB8AC3E}">
        <p14:creationId xmlns:p14="http://schemas.microsoft.com/office/powerpoint/2010/main" val="2215799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29</a:t>
            </a:fld>
            <a:endParaRPr lang="sv-SE" dirty="0"/>
          </a:p>
        </p:txBody>
      </p:sp>
      <p:sp>
        <p:nvSpPr>
          <p:cNvPr id="7" name="Rubrik 6"/>
          <p:cNvSpPr>
            <a:spLocks noGrp="1"/>
          </p:cNvSpPr>
          <p:nvPr>
            <p:ph type="title"/>
          </p:nvPr>
        </p:nvSpPr>
        <p:spPr>
          <a:xfrm>
            <a:off x="410546" y="1224627"/>
            <a:ext cx="10416781" cy="1209600"/>
          </a:xfrm>
        </p:spPr>
        <p:txBody>
          <a:bodyPr/>
          <a:lstStyle/>
          <a:p>
            <a:r>
              <a:rPr lang="sv-SE" dirty="0" smtClean="0"/>
              <a:t>Framgångsfaktorer</a:t>
            </a:r>
            <a:endParaRPr lang="sv-SE" dirty="0"/>
          </a:p>
        </p:txBody>
      </p:sp>
      <p:sp>
        <p:nvSpPr>
          <p:cNvPr id="15" name="Rektangulär bildtext 14"/>
          <p:cNvSpPr/>
          <p:nvPr/>
        </p:nvSpPr>
        <p:spPr>
          <a:xfrm>
            <a:off x="590129" y="2478804"/>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Vi samverkar mycket mer än tidigare vilket är en framgångsfaktor. En tydlig systemledning är en annan framgångsfaktor.</a:t>
            </a:r>
          </a:p>
        </p:txBody>
      </p:sp>
      <p:sp>
        <p:nvSpPr>
          <p:cNvPr id="11" name="Rektangulär bildtext 10"/>
          <p:cNvSpPr/>
          <p:nvPr/>
        </p:nvSpPr>
        <p:spPr>
          <a:xfrm>
            <a:off x="6226325" y="4737550"/>
            <a:ext cx="3841907" cy="823709"/>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Samverkan, kompetensen inom kommunen.</a:t>
            </a:r>
          </a:p>
        </p:txBody>
      </p:sp>
      <p:sp>
        <p:nvSpPr>
          <p:cNvPr id="12" name="Rektangulär bildtext 11"/>
          <p:cNvSpPr/>
          <p:nvPr/>
        </p:nvSpPr>
        <p:spPr>
          <a:xfrm>
            <a:off x="5461621" y="1898880"/>
            <a:ext cx="3918354" cy="92201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Personalkontinuitet och </a:t>
            </a:r>
            <a:r>
              <a:rPr lang="sv-SE" dirty="0" smtClean="0"/>
              <a:t>litenheten.</a:t>
            </a:r>
            <a:endParaRPr lang="sv-SE" sz="1600" dirty="0"/>
          </a:p>
        </p:txBody>
      </p:sp>
      <p:sp>
        <p:nvSpPr>
          <p:cNvPr id="9" name="Rektangulär bildtext 8"/>
          <p:cNvSpPr/>
          <p:nvPr/>
        </p:nvSpPr>
        <p:spPr>
          <a:xfrm>
            <a:off x="6966052" y="3274544"/>
            <a:ext cx="4445898" cy="747163"/>
          </a:xfrm>
          <a:prstGeom prst="wedgeRectCallout">
            <a:avLst>
              <a:gd name="adj1" fmla="val -66482"/>
              <a:gd name="adj2" fmla="val 93642"/>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Fysiska träffar och vilja till att </a:t>
            </a:r>
            <a:r>
              <a:rPr lang="sv-SE" dirty="0" smtClean="0"/>
              <a:t>samverka.</a:t>
            </a:r>
            <a:endParaRPr lang="sv-SE" dirty="0"/>
          </a:p>
        </p:txBody>
      </p:sp>
      <p:sp>
        <p:nvSpPr>
          <p:cNvPr id="10" name="Rektangulär bildtext 9"/>
          <p:cNvSpPr/>
          <p:nvPr/>
        </p:nvSpPr>
        <p:spPr>
          <a:xfrm>
            <a:off x="1700582" y="4551551"/>
            <a:ext cx="3918354" cy="128376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dirty="0">
                <a:solidFill>
                  <a:schemeClr val="bg1"/>
                </a:solidFill>
              </a:rPr>
              <a:t>Bygga relationer, skapa förståelse för varandras uppdrag och </a:t>
            </a:r>
            <a:r>
              <a:rPr lang="sv-SE" dirty="0" smtClean="0">
                <a:solidFill>
                  <a:schemeClr val="bg1"/>
                </a:solidFill>
              </a:rPr>
              <a:t>ansvarsområden.</a:t>
            </a:r>
            <a:endParaRPr lang="sv-SE" dirty="0">
              <a:solidFill>
                <a:schemeClr val="bg1"/>
              </a:solidFill>
            </a:endParaRPr>
          </a:p>
        </p:txBody>
      </p:sp>
    </p:spTree>
    <p:extLst>
      <p:ext uri="{BB962C8B-B14F-4D97-AF65-F5344CB8AC3E}">
        <p14:creationId xmlns:p14="http://schemas.microsoft.com/office/powerpoint/2010/main" val="345841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Autofit/>
          </a:bodyPr>
          <a:lstStyle/>
          <a:p>
            <a:pPr marL="0" indent="0">
              <a:buNone/>
            </a:pPr>
            <a:r>
              <a:rPr lang="sv-SE" sz="1400" dirty="0"/>
              <a:t>Sedan 2022 har Dalarna en </a:t>
            </a:r>
            <a:r>
              <a:rPr lang="sv-SE" sz="1400" u="sng" dirty="0">
                <a:hlinkClick r:id="rId3"/>
              </a:rPr>
              <a:t>länsgemensam strategi</a:t>
            </a:r>
            <a:r>
              <a:rPr lang="sv-SE" sz="1400" dirty="0"/>
              <a:t> med målbild och färdplan för God och nära </a:t>
            </a:r>
            <a:r>
              <a:rPr lang="sv-SE" sz="1400" dirty="0" smtClean="0"/>
              <a:t>vård</a:t>
            </a:r>
            <a:br>
              <a:rPr lang="sv-SE" sz="1400" dirty="0" smtClean="0"/>
            </a:br>
            <a:r>
              <a:rPr lang="sv-SE" sz="1400" dirty="0" smtClean="0"/>
              <a:t>(</a:t>
            </a:r>
            <a:r>
              <a:rPr lang="sv-SE" sz="1400" dirty="0"/>
              <a:t>GNV</a:t>
            </a:r>
            <a:r>
              <a:rPr lang="sv-SE" sz="1400" dirty="0" smtClean="0"/>
              <a:t>). I </a:t>
            </a:r>
            <a:r>
              <a:rPr lang="sv-SE" sz="1400" dirty="0"/>
              <a:t>Färdplanen framgår hur länet tillsammans, både lokalt och regionalt, ska ta oss till målbilden och följa upp arbetet. </a:t>
            </a:r>
            <a:r>
              <a:rPr lang="sv-SE" sz="1400" dirty="0" smtClean="0"/>
              <a:t/>
            </a:r>
            <a:br>
              <a:rPr lang="sv-SE" sz="1400" dirty="0" smtClean="0"/>
            </a:br>
            <a:r>
              <a:rPr lang="sv-SE" sz="1400" dirty="0" smtClean="0"/>
              <a:t>Färdplanen </a:t>
            </a:r>
            <a:r>
              <a:rPr lang="sv-SE" sz="1400" dirty="0"/>
              <a:t>blir därmed kartan för vår gemensamma resa.</a:t>
            </a:r>
          </a:p>
          <a:p>
            <a:pPr marL="0" indent="0">
              <a:buNone/>
            </a:pPr>
            <a:r>
              <a:rPr lang="sv-SE" sz="1400" dirty="0"/>
              <a:t>För att åstadkomma detta krävs en organisering som kan styra och leda helheten i länet. Det som kan kallas för ett läns systemledning </a:t>
            </a:r>
            <a:r>
              <a:rPr lang="sv-SE" sz="1400" dirty="0" smtClean="0"/>
              <a:t>för</a:t>
            </a:r>
            <a:br>
              <a:rPr lang="sv-SE" sz="1400" dirty="0" smtClean="0"/>
            </a:br>
            <a:r>
              <a:rPr lang="sv-SE" sz="1400" dirty="0" smtClean="0"/>
              <a:t>God </a:t>
            </a:r>
            <a:r>
              <a:rPr lang="sv-SE" sz="1400" dirty="0"/>
              <a:t>och nära vård. Systemledningen ansvarar för hela omställningens implementering, resultat, uppföljning och utveckling. </a:t>
            </a:r>
          </a:p>
          <a:p>
            <a:pPr marL="0" indent="0">
              <a:buNone/>
            </a:pPr>
            <a:r>
              <a:rPr lang="sv-SE" sz="1400" dirty="0"/>
              <a:t>Färdplanen beskriver olika regionala </a:t>
            </a:r>
            <a:r>
              <a:rPr lang="sv-SE" sz="1400" dirty="0" smtClean="0"/>
              <a:t>stödverktyg bl.a. </a:t>
            </a:r>
            <a:r>
              <a:rPr lang="sv-SE" sz="1400" b="1" dirty="0" smtClean="0"/>
              <a:t>regional årsrapport</a:t>
            </a:r>
            <a:r>
              <a:rPr lang="sv-SE" sz="1400" dirty="0" smtClean="0"/>
              <a:t>, vilken kan presenteras som ett underlag till länets systemledning. Årsrapporten kan ses som en del i en process som bidrar till den Regionala handlingsplanen.</a:t>
            </a:r>
          </a:p>
          <a:p>
            <a:pPr marL="0" indent="0">
              <a:buNone/>
            </a:pPr>
            <a:r>
              <a:rPr lang="sv-SE" sz="1400" dirty="0" smtClean="0"/>
              <a:t>Strategin </a:t>
            </a:r>
            <a:r>
              <a:rPr lang="sv-SE" sz="1400" dirty="0"/>
              <a:t>utgör också en grund för det lokala arbetet med framtagande av lokala planer för God och nära vård. De lokala planerna utgöra konkreta aktivitetsplaner som beskriver hur samverkansarbetet bedrivs på den delregionala nivån. Arbetet på lokal nivå bör anpassas utifrån de specifika förutsättningarna och behoven som föreligger </a:t>
            </a:r>
          </a:p>
          <a:p>
            <a:pPr marL="0" indent="0">
              <a:buNone/>
            </a:pPr>
            <a:r>
              <a:rPr lang="sv-SE" sz="1400" dirty="0"/>
              <a:t>I första hand berör strategi GNV samverkan mellan primärvården i Region Dalarna och länets kommuner, men dessa behöver också samspela med all övrig </a:t>
            </a:r>
            <a:r>
              <a:rPr lang="sv-SE" sz="1400" dirty="0" err="1"/>
              <a:t>hälso-</a:t>
            </a:r>
            <a:r>
              <a:rPr lang="sv-SE" sz="1400" dirty="0"/>
              <a:t> och sjukvård, kommunal omsorg samt socialtjänst och inkluderas i ett bredare folkhälsoarbete. Även andra aktörer inom vård, omsorg samt hälsa kan komma att involveras utifrån lokala förutsättningar </a:t>
            </a:r>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a:t>
            </a:fld>
            <a:endParaRPr lang="sv-SE" dirty="0"/>
          </a:p>
        </p:txBody>
      </p:sp>
      <p:sp>
        <p:nvSpPr>
          <p:cNvPr id="5" name="Rubrik 4"/>
          <p:cNvSpPr>
            <a:spLocks noGrp="1"/>
          </p:cNvSpPr>
          <p:nvPr>
            <p:ph type="title"/>
          </p:nvPr>
        </p:nvSpPr>
        <p:spPr>
          <a:xfrm>
            <a:off x="410546" y="1248505"/>
            <a:ext cx="10416781" cy="1209600"/>
          </a:xfrm>
        </p:spPr>
        <p:txBody>
          <a:bodyPr/>
          <a:lstStyle/>
          <a:p>
            <a:r>
              <a:rPr lang="sv-SE" dirty="0" smtClean="0"/>
              <a:t>Dalarnas länsgemensamma strategi</a:t>
            </a:r>
            <a:br>
              <a:rPr lang="sv-SE" dirty="0" smtClean="0"/>
            </a:br>
            <a:endParaRPr lang="sv-SE" sz="2400" i="1" dirty="0">
              <a:solidFill>
                <a:srgbClr val="C00000"/>
              </a:solidFill>
            </a:endParaRPr>
          </a:p>
        </p:txBody>
      </p:sp>
      <p:pic>
        <p:nvPicPr>
          <p:cNvPr id="6" name="Bildobjekt 5"/>
          <p:cNvPicPr>
            <a:picLocks noChangeAspect="1"/>
          </p:cNvPicPr>
          <p:nvPr/>
        </p:nvPicPr>
        <p:blipFill>
          <a:blip r:embed="rId4"/>
          <a:stretch>
            <a:fillRect/>
          </a:stretch>
        </p:blipFill>
        <p:spPr>
          <a:xfrm rot="442518">
            <a:off x="8752229" y="203753"/>
            <a:ext cx="1613867" cy="2310639"/>
          </a:xfrm>
          <a:prstGeom prst="rect">
            <a:avLst/>
          </a:prstGeom>
        </p:spPr>
      </p:pic>
      <p:sp>
        <p:nvSpPr>
          <p:cNvPr id="7" name="Ellips 6"/>
          <p:cNvSpPr/>
          <p:nvPr/>
        </p:nvSpPr>
        <p:spPr>
          <a:xfrm>
            <a:off x="4673600" y="3748528"/>
            <a:ext cx="1799772" cy="68271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10261600" y="2414562"/>
            <a:ext cx="1930400" cy="94471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smtClean="0"/>
              <a:t>2024 i form av  </a:t>
            </a:r>
            <a:r>
              <a:rPr lang="sv-SE" sz="1400" b="1" dirty="0" smtClean="0"/>
              <a:t>års</a:t>
            </a:r>
            <a:r>
              <a:rPr lang="sv-SE" sz="1400" b="1" u="sng" dirty="0" smtClean="0"/>
              <a:t>berättelse</a:t>
            </a:r>
            <a:r>
              <a:rPr lang="sv-SE" sz="1400" b="1" dirty="0" smtClean="0"/>
              <a:t> i detta format</a:t>
            </a:r>
            <a:r>
              <a:rPr lang="sv-SE" sz="1400" dirty="0" smtClean="0"/>
              <a:t>.</a:t>
            </a:r>
            <a:endParaRPr lang="sv-SE" sz="1400" dirty="0"/>
          </a:p>
        </p:txBody>
      </p:sp>
      <p:cxnSp>
        <p:nvCxnSpPr>
          <p:cNvPr id="10" name="Rak pilkoppling 9"/>
          <p:cNvCxnSpPr/>
          <p:nvPr/>
        </p:nvCxnSpPr>
        <p:spPr>
          <a:xfrm flipV="1">
            <a:off x="6473372" y="3199187"/>
            <a:ext cx="3788228" cy="840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150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30</a:t>
            </a:fld>
            <a:endParaRPr lang="sv-SE" dirty="0"/>
          </a:p>
        </p:txBody>
      </p:sp>
      <p:sp>
        <p:nvSpPr>
          <p:cNvPr id="7" name="Rubrik 6"/>
          <p:cNvSpPr>
            <a:spLocks noGrp="1"/>
          </p:cNvSpPr>
          <p:nvPr>
            <p:ph type="title"/>
          </p:nvPr>
        </p:nvSpPr>
        <p:spPr/>
        <p:txBody>
          <a:bodyPr/>
          <a:lstStyle/>
          <a:p>
            <a:r>
              <a:rPr lang="sv-SE" dirty="0" smtClean="0"/>
              <a:t>Framgångsfaktorer</a:t>
            </a:r>
            <a:endParaRPr lang="sv-SE" dirty="0"/>
          </a:p>
        </p:txBody>
      </p:sp>
      <p:sp>
        <p:nvSpPr>
          <p:cNvPr id="15" name="Rektangulär bildtext 14"/>
          <p:cNvSpPr/>
          <p:nvPr/>
        </p:nvSpPr>
        <p:spPr>
          <a:xfrm>
            <a:off x="1113956" y="2401102"/>
            <a:ext cx="3045090" cy="873040"/>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smtClean="0"/>
              <a:t>Korta beslutsvägar.</a:t>
            </a:r>
            <a:endParaRPr lang="sv-SE" dirty="0"/>
          </a:p>
        </p:txBody>
      </p:sp>
      <p:sp>
        <p:nvSpPr>
          <p:cNvPr id="11" name="Rektangulär bildtext 10"/>
          <p:cNvSpPr/>
          <p:nvPr/>
        </p:nvSpPr>
        <p:spPr>
          <a:xfrm>
            <a:off x="6735095" y="3731032"/>
            <a:ext cx="4837471" cy="1695170"/>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Fått struktur, styrgrupp prioriterar de olika uppdrag som ska göras i arbetsgrupper. Revidering av lokala överenskommelse mellan region och kommuner. Struktur för </a:t>
            </a:r>
            <a:r>
              <a:rPr lang="sv-SE" dirty="0" smtClean="0"/>
              <a:t>omställningen.</a:t>
            </a:r>
            <a:endParaRPr lang="sv-SE" dirty="0"/>
          </a:p>
        </p:txBody>
      </p:sp>
      <p:sp>
        <p:nvSpPr>
          <p:cNvPr id="12" name="Rektangulär bildtext 11"/>
          <p:cNvSpPr/>
          <p:nvPr/>
        </p:nvSpPr>
        <p:spPr>
          <a:xfrm>
            <a:off x="5670108" y="1144287"/>
            <a:ext cx="5304703" cy="1656597"/>
          </a:xfrm>
          <a:prstGeom prst="wedgeRectCallout">
            <a:avLst>
              <a:gd name="adj1" fmla="val -36339"/>
              <a:gd name="adj2" fmla="val 10406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Lokal överenskommelse för God och nära vård är framtagen. I överenskommelsen finns en tydlig struktur för hur samverkan ska fungera inom olika områden. Överenskommelsen utgår från den regionala överenskommelsen.</a:t>
            </a:r>
          </a:p>
        </p:txBody>
      </p:sp>
      <p:sp>
        <p:nvSpPr>
          <p:cNvPr id="10" name="Rektangulär bildtext 9"/>
          <p:cNvSpPr/>
          <p:nvPr/>
        </p:nvSpPr>
        <p:spPr>
          <a:xfrm>
            <a:off x="936796" y="3926455"/>
            <a:ext cx="5286097" cy="1499747"/>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Glesbygd där vi är vana att arbeta med god och nära vård. Endast en vårdcentral att samverka med. Samverkan internt och externt har utvecklats i snabb takt. </a:t>
            </a:r>
          </a:p>
        </p:txBody>
      </p:sp>
    </p:spTree>
    <p:extLst>
      <p:ext uri="{BB962C8B-B14F-4D97-AF65-F5344CB8AC3E}">
        <p14:creationId xmlns:p14="http://schemas.microsoft.com/office/powerpoint/2010/main" val="481742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31</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1113955" y="2401101"/>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A</a:t>
            </a:r>
            <a:r>
              <a:rPr lang="sv-SE" dirty="0" smtClean="0"/>
              <a:t>tt </a:t>
            </a:r>
            <a:r>
              <a:rPr lang="sv-SE" dirty="0"/>
              <a:t>gå från ord till verkstad - vi får inte med oss Regionen så som vi skulle önska och primärvården har inga </a:t>
            </a:r>
            <a:r>
              <a:rPr lang="sv-SE" dirty="0" smtClean="0"/>
              <a:t>resurser.</a:t>
            </a:r>
            <a:endParaRPr lang="sv-SE" dirty="0"/>
          </a:p>
        </p:txBody>
      </p:sp>
      <p:sp>
        <p:nvSpPr>
          <p:cNvPr id="16" name="Rektangulär bildtext 15"/>
          <p:cNvSpPr/>
          <p:nvPr/>
        </p:nvSpPr>
        <p:spPr>
          <a:xfrm>
            <a:off x="1701680" y="4598551"/>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Kompetens, resurser RÖK och LÖK beroende på fokus på uppdrag, Vi arbetar mer i den egna verksamheten än gemensamt.</a:t>
            </a:r>
          </a:p>
        </p:txBody>
      </p:sp>
      <p:sp>
        <p:nvSpPr>
          <p:cNvPr id="19" name="Rektangulär bildtext 18"/>
          <p:cNvSpPr/>
          <p:nvPr/>
        </p:nvSpPr>
        <p:spPr>
          <a:xfrm>
            <a:off x="7276472" y="4057620"/>
            <a:ext cx="4504981" cy="1277656"/>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Svårigheter rörande ekonomi, Region och kommun. Mobilt team haltar pga att Regionen ej har ngn läkare i teamet.</a:t>
            </a:r>
          </a:p>
        </p:txBody>
      </p:sp>
      <p:sp>
        <p:nvSpPr>
          <p:cNvPr id="11" name="Rektangulär bildtext 10"/>
          <p:cNvSpPr/>
          <p:nvPr/>
        </p:nvSpPr>
        <p:spPr>
          <a:xfrm>
            <a:off x="6206662" y="2348311"/>
            <a:ext cx="3917256" cy="986045"/>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F</a:t>
            </a:r>
            <a:r>
              <a:rPr lang="sv-SE" dirty="0" smtClean="0"/>
              <a:t>å </a:t>
            </a:r>
            <a:r>
              <a:rPr lang="sv-SE" dirty="0"/>
              <a:t>förståelse i behov av </a:t>
            </a:r>
            <a:r>
              <a:rPr lang="sv-SE" dirty="0" smtClean="0"/>
              <a:t>samverkan </a:t>
            </a:r>
            <a:r>
              <a:rPr lang="sv-SE" dirty="0"/>
              <a:t>mellan två olika </a:t>
            </a:r>
            <a:r>
              <a:rPr lang="sv-SE" dirty="0" smtClean="0"/>
              <a:t>huvudmän</a:t>
            </a:r>
            <a:r>
              <a:rPr lang="sv-SE" dirty="0"/>
              <a:t>. </a:t>
            </a:r>
          </a:p>
        </p:txBody>
      </p:sp>
      <p:sp>
        <p:nvSpPr>
          <p:cNvPr id="12" name="Rektangulär bildtext 11"/>
          <p:cNvSpPr/>
          <p:nvPr/>
        </p:nvSpPr>
        <p:spPr>
          <a:xfrm>
            <a:off x="5618936" y="486835"/>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Tid och den pressade ekonomiska situationen som både kommunen och regionen har.</a:t>
            </a:r>
          </a:p>
        </p:txBody>
      </p:sp>
    </p:spTree>
    <p:extLst>
      <p:ext uri="{BB962C8B-B14F-4D97-AF65-F5344CB8AC3E}">
        <p14:creationId xmlns:p14="http://schemas.microsoft.com/office/powerpoint/2010/main" val="1643198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a:xfrm>
            <a:off x="9038253" y="6365124"/>
            <a:ext cx="2743200" cy="492876"/>
          </a:xfrm>
        </p:spPr>
        <p:txBody>
          <a:bodyPr/>
          <a:lstStyle/>
          <a:p>
            <a:fld id="{130DDE8C-17E0-4539-9C15-C1E9D231907F}" type="slidenum">
              <a:rPr lang="sv-SE" smtClean="0"/>
              <a:pPr/>
              <a:t>32</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1113955" y="2401101"/>
            <a:ext cx="3979155" cy="98604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Alla behöver prioritera arbetet för god och nära vård. </a:t>
            </a:r>
          </a:p>
        </p:txBody>
      </p:sp>
      <p:sp>
        <p:nvSpPr>
          <p:cNvPr id="16" name="Rektangulär bildtext 15"/>
          <p:cNvSpPr/>
          <p:nvPr/>
        </p:nvSpPr>
        <p:spPr>
          <a:xfrm>
            <a:off x="3103532" y="4168607"/>
            <a:ext cx="3568410" cy="898219"/>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Kompetensförsörjning hos omvårdnadspersonal. </a:t>
            </a:r>
          </a:p>
        </p:txBody>
      </p:sp>
      <p:sp>
        <p:nvSpPr>
          <p:cNvPr id="19" name="Rektangulär bildtext 18"/>
          <p:cNvSpPr/>
          <p:nvPr/>
        </p:nvSpPr>
        <p:spPr>
          <a:xfrm>
            <a:off x="7669762" y="3665138"/>
            <a:ext cx="3715993" cy="937167"/>
          </a:xfrm>
          <a:prstGeom prst="wedgeRectCallout">
            <a:avLst>
              <a:gd name="adj1" fmla="val -44984"/>
              <a:gd name="adj2" fmla="val 101069"/>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Ekonomi och bemanningsbrist.</a:t>
            </a:r>
          </a:p>
        </p:txBody>
      </p:sp>
      <p:sp>
        <p:nvSpPr>
          <p:cNvPr id="11" name="Rektangulär bildtext 10"/>
          <p:cNvSpPr/>
          <p:nvPr/>
        </p:nvSpPr>
        <p:spPr>
          <a:xfrm>
            <a:off x="6206661" y="2348311"/>
            <a:ext cx="4018887" cy="925831"/>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Ansvarsfördelning mellan Regionen och kommunen.</a:t>
            </a:r>
          </a:p>
        </p:txBody>
      </p:sp>
      <p:sp>
        <p:nvSpPr>
          <p:cNvPr id="12" name="Rektangulär bildtext 11"/>
          <p:cNvSpPr/>
          <p:nvPr/>
        </p:nvSpPr>
        <p:spPr>
          <a:xfrm>
            <a:off x="5618936" y="486835"/>
            <a:ext cx="4504981" cy="1277656"/>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Omorganiseringar inom Regionen utifrån ekonomiska aspekter. </a:t>
            </a:r>
          </a:p>
        </p:txBody>
      </p:sp>
    </p:spTree>
    <p:extLst>
      <p:ext uri="{BB962C8B-B14F-4D97-AF65-F5344CB8AC3E}">
        <p14:creationId xmlns:p14="http://schemas.microsoft.com/office/powerpoint/2010/main" val="3690315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33</a:t>
            </a:fld>
            <a:endParaRPr lang="sv-SE" dirty="0"/>
          </a:p>
        </p:txBody>
      </p:sp>
      <p:sp>
        <p:nvSpPr>
          <p:cNvPr id="7" name="Rubrik 6"/>
          <p:cNvSpPr>
            <a:spLocks noGrp="1"/>
          </p:cNvSpPr>
          <p:nvPr>
            <p:ph type="title"/>
          </p:nvPr>
        </p:nvSpPr>
        <p:spPr/>
        <p:txBody>
          <a:bodyPr/>
          <a:lstStyle/>
          <a:p>
            <a:r>
              <a:rPr lang="sv-SE" dirty="0" smtClean="0"/>
              <a:t>Utmaningar</a:t>
            </a:r>
            <a:endParaRPr lang="sv-SE" dirty="0"/>
          </a:p>
        </p:txBody>
      </p:sp>
      <p:sp>
        <p:nvSpPr>
          <p:cNvPr id="15" name="Rektangulär bildtext 14"/>
          <p:cNvSpPr/>
          <p:nvPr/>
        </p:nvSpPr>
        <p:spPr>
          <a:xfrm>
            <a:off x="638133" y="2362349"/>
            <a:ext cx="4421606" cy="1034535"/>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En vårdcentral och ett </a:t>
            </a:r>
            <a:r>
              <a:rPr lang="sv-SE" dirty="0" smtClean="0"/>
              <a:t>bra </a:t>
            </a:r>
            <a:r>
              <a:rPr lang="sv-SE" dirty="0"/>
              <a:t>samarbete leder till korta beslutsvägar.</a:t>
            </a:r>
          </a:p>
        </p:txBody>
      </p:sp>
      <p:sp>
        <p:nvSpPr>
          <p:cNvPr id="11" name="Rektangulär bildtext 10"/>
          <p:cNvSpPr/>
          <p:nvPr/>
        </p:nvSpPr>
        <p:spPr>
          <a:xfrm>
            <a:off x="6096000" y="2180373"/>
            <a:ext cx="4156539" cy="908451"/>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Resurser, personella och ekonomiska.</a:t>
            </a:r>
          </a:p>
        </p:txBody>
      </p:sp>
      <p:sp>
        <p:nvSpPr>
          <p:cNvPr id="12" name="Rektangulär bildtext 11"/>
          <p:cNvSpPr/>
          <p:nvPr/>
        </p:nvSpPr>
        <p:spPr>
          <a:xfrm>
            <a:off x="4035944" y="773302"/>
            <a:ext cx="3751206" cy="840402"/>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Personalkontinuitet och litenheten.</a:t>
            </a:r>
          </a:p>
        </p:txBody>
      </p:sp>
      <p:sp>
        <p:nvSpPr>
          <p:cNvPr id="9" name="Rektangulär bildtext 8"/>
          <p:cNvSpPr/>
          <p:nvPr/>
        </p:nvSpPr>
        <p:spPr>
          <a:xfrm>
            <a:off x="7308630" y="4186050"/>
            <a:ext cx="4747367" cy="1385864"/>
          </a:xfrm>
          <a:prstGeom prst="wedgeRectCallout">
            <a:avLst>
              <a:gd name="adj1" fmla="val -52623"/>
              <a:gd name="adj2" fmla="val 92603"/>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Individrelaterat utifrån hr man har uppfattat sin uppdrag och mandat. Viktigt att samtliga tar ansvar och samverkar framåt. Få till en struktur som är hållbar i alla nivåer. </a:t>
            </a:r>
          </a:p>
        </p:txBody>
      </p:sp>
      <p:sp>
        <p:nvSpPr>
          <p:cNvPr id="10" name="Rektangulär bildtext 9"/>
          <p:cNvSpPr/>
          <p:nvPr/>
        </p:nvSpPr>
        <p:spPr>
          <a:xfrm>
            <a:off x="1993583" y="3935267"/>
            <a:ext cx="4421606" cy="1490974"/>
          </a:xfrm>
          <a:prstGeom prst="wedgeRectCallout">
            <a:avLst>
              <a:gd name="adj1" fmla="val -5044"/>
              <a:gd name="adj2" fmla="val 795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dirty="0">
                <a:solidFill>
                  <a:schemeClr val="bg1"/>
                </a:solidFill>
              </a:rPr>
              <a:t>Hitta tid till samverkan, stora breda organisationer där enskilda funktioner har svårt att svara för alla perspektiv.</a:t>
            </a:r>
          </a:p>
        </p:txBody>
      </p:sp>
    </p:spTree>
    <p:extLst>
      <p:ext uri="{BB962C8B-B14F-4D97-AF65-F5344CB8AC3E}">
        <p14:creationId xmlns:p14="http://schemas.microsoft.com/office/powerpoint/2010/main" val="732433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numCol="2">
            <a:normAutofit fontScale="55000" lnSpcReduction="20000"/>
          </a:bodyPr>
          <a:lstStyle/>
          <a:p>
            <a:pPr marL="0" indent="0">
              <a:buNone/>
            </a:pPr>
            <a:r>
              <a:rPr lang="sv-SE" dirty="0" smtClean="0"/>
              <a:t>Sammanfattningsvis kan följande sägas av rapporteringen för kommunerna och regionen:  </a:t>
            </a:r>
            <a:endParaRPr lang="sv-SE" dirty="0"/>
          </a:p>
          <a:p>
            <a:r>
              <a:rPr lang="sv-SE" dirty="0" smtClean="0"/>
              <a:t>Det </a:t>
            </a:r>
            <a:r>
              <a:rPr lang="sv-SE" dirty="0"/>
              <a:t>pågår en mängd aktiviteter i länet med utvecklingen av den nära vården med primärvården som </a:t>
            </a:r>
            <a:r>
              <a:rPr lang="sv-SE" dirty="0" smtClean="0"/>
              <a:t>nav.</a:t>
            </a:r>
            <a:endParaRPr lang="sv-SE" dirty="0"/>
          </a:p>
          <a:p>
            <a:r>
              <a:rPr lang="sv-SE" dirty="0" smtClean="0"/>
              <a:t>Olika </a:t>
            </a:r>
            <a:r>
              <a:rPr lang="sv-SE" dirty="0"/>
              <a:t>målgrupper berörs av omställningen i olika utsträckning inkl. det hälsofrämjande </a:t>
            </a:r>
            <a:r>
              <a:rPr lang="sv-SE" dirty="0" smtClean="0"/>
              <a:t>arbetet.</a:t>
            </a:r>
            <a:endParaRPr lang="sv-SE" dirty="0"/>
          </a:p>
          <a:p>
            <a:r>
              <a:rPr lang="sv-SE" dirty="0" smtClean="0"/>
              <a:t>Insatser </a:t>
            </a:r>
            <a:r>
              <a:rPr lang="sv-SE" dirty="0"/>
              <a:t>där god och nära vård påverkat inskrivningar till slutenvården respektive den kommunala </a:t>
            </a:r>
            <a:r>
              <a:rPr lang="sv-SE" dirty="0" err="1"/>
              <a:t>hälso-</a:t>
            </a:r>
            <a:r>
              <a:rPr lang="sv-SE" dirty="0"/>
              <a:t> och sjukvården har påvisats i enskilda ärenden men det saknas en breddinförd länsgemensam systematik.</a:t>
            </a:r>
          </a:p>
          <a:p>
            <a:r>
              <a:rPr lang="sv-SE" dirty="0"/>
              <a:t>Lokala systemledningar/styrgrupper stärker samverkan mellan kommun och </a:t>
            </a:r>
            <a:r>
              <a:rPr lang="sv-SE" dirty="0" smtClean="0"/>
              <a:t>region. </a:t>
            </a:r>
            <a:r>
              <a:rPr lang="sv-SE" dirty="0" smtClean="0"/>
              <a:t>Påbörjade </a:t>
            </a:r>
            <a:r>
              <a:rPr lang="sv-SE" dirty="0"/>
              <a:t>arbeten i den lokala kontexten med lokala planer och </a:t>
            </a:r>
            <a:r>
              <a:rPr lang="sv-SE" dirty="0" smtClean="0"/>
              <a:t>överenskommelser</a:t>
            </a:r>
            <a:r>
              <a:rPr lang="sv-SE" dirty="0" smtClean="0"/>
              <a:t>.</a:t>
            </a:r>
          </a:p>
          <a:p>
            <a:pPr marL="0" indent="0">
              <a:buNone/>
            </a:pPr>
            <a:endParaRPr lang="sv-SE" dirty="0"/>
          </a:p>
          <a:p>
            <a:r>
              <a:rPr lang="sv-SE" dirty="0" smtClean="0"/>
              <a:t>Framgång </a:t>
            </a:r>
            <a:r>
              <a:rPr lang="sv-SE" dirty="0"/>
              <a:t>för fasta omsorgskontakter, fortsatta utmaningar med fast </a:t>
            </a:r>
            <a:r>
              <a:rPr lang="sv-SE" dirty="0" smtClean="0"/>
              <a:t>vårdkontakt</a:t>
            </a:r>
            <a:r>
              <a:rPr lang="sv-SE" dirty="0"/>
              <a:t>. Fast vårdkontakt och  patientansvarig sjuksköterska </a:t>
            </a:r>
            <a:r>
              <a:rPr lang="sv-SE" dirty="0" smtClean="0"/>
              <a:t>av </a:t>
            </a:r>
            <a:r>
              <a:rPr lang="sv-SE" dirty="0"/>
              <a:t>vikt för att patienten ska få förutsättningar för medskapande och </a:t>
            </a:r>
            <a:r>
              <a:rPr lang="sv-SE" dirty="0" smtClean="0"/>
              <a:t>delaktighet.</a:t>
            </a:r>
          </a:p>
          <a:p>
            <a:r>
              <a:rPr lang="sv-SE" dirty="0"/>
              <a:t>SIP (Samordnad individuell plan) lika viktig för kommun som för region</a:t>
            </a:r>
          </a:p>
          <a:p>
            <a:r>
              <a:rPr lang="sv-SE" dirty="0" smtClean="0"/>
              <a:t>Utmaningar </a:t>
            </a:r>
            <a:r>
              <a:rPr lang="sv-SE" dirty="0"/>
              <a:t>med </a:t>
            </a:r>
            <a:r>
              <a:rPr lang="sv-SE" dirty="0" smtClean="0"/>
              <a:t>kompetensförsörjningen </a:t>
            </a:r>
            <a:r>
              <a:rPr lang="sv-SE" dirty="0" smtClean="0"/>
              <a:t>finns.</a:t>
            </a:r>
            <a:endParaRPr lang="sv-SE" dirty="0"/>
          </a:p>
          <a:p>
            <a:r>
              <a:rPr lang="sv-SE" dirty="0" smtClean="0"/>
              <a:t>Digitala </a:t>
            </a:r>
            <a:r>
              <a:rPr lang="sv-SE" dirty="0"/>
              <a:t>lösningar för att skapa nära i hela Dalarna ex dokumentation, läkemedelssignering, medicingivare, fjärrtillsyn, videobesök, läkare på distans, mobila team främjar  glesbygd och socioekonomiskt utsatta områden för likvärdig </a:t>
            </a:r>
            <a:r>
              <a:rPr lang="sv-SE" dirty="0" smtClean="0"/>
              <a:t>vård. </a:t>
            </a:r>
          </a:p>
          <a:p>
            <a:r>
              <a:rPr lang="sv-SE" dirty="0" smtClean="0"/>
              <a:t>Insatser </a:t>
            </a:r>
            <a:r>
              <a:rPr lang="sv-SE" dirty="0"/>
              <a:t>tillsammans med civilsamhället stärker det hälsofrämjande och förebyggande arbetet</a:t>
            </a:r>
          </a:p>
          <a:p>
            <a:pPr marL="0" indent="0">
              <a:buNone/>
            </a:pP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34</a:t>
            </a:fld>
            <a:endParaRPr lang="sv-SE" dirty="0"/>
          </a:p>
        </p:txBody>
      </p:sp>
      <p:sp>
        <p:nvSpPr>
          <p:cNvPr id="4" name="Rubrik 3"/>
          <p:cNvSpPr>
            <a:spLocks noGrp="1"/>
          </p:cNvSpPr>
          <p:nvPr>
            <p:ph type="title"/>
          </p:nvPr>
        </p:nvSpPr>
        <p:spPr/>
        <p:txBody>
          <a:bodyPr/>
          <a:lstStyle/>
          <a:p>
            <a:r>
              <a:rPr lang="sv-SE" dirty="0"/>
              <a:t>R</a:t>
            </a:r>
            <a:r>
              <a:rPr lang="sv-SE" dirty="0" smtClean="0"/>
              <a:t>apporteringen </a:t>
            </a:r>
            <a:r>
              <a:rPr lang="sv-SE" dirty="0"/>
              <a:t>till Socialstyrelsen</a:t>
            </a:r>
          </a:p>
        </p:txBody>
      </p:sp>
      <p:sp>
        <p:nvSpPr>
          <p:cNvPr id="7" name="Rektangel 6"/>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8" name="Rektangel 7"/>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388400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a:xfrm>
            <a:off x="410547" y="2439529"/>
            <a:ext cx="5014140" cy="3574439"/>
          </a:xfrm>
        </p:spPr>
        <p:txBody>
          <a:bodyPr>
            <a:normAutofit fontScale="92500" lnSpcReduction="20000"/>
          </a:bodyPr>
          <a:lstStyle/>
          <a:p>
            <a:r>
              <a:rPr lang="sv-SE" dirty="0" err="1" smtClean="0"/>
              <a:t>Samverkansforum</a:t>
            </a:r>
            <a:r>
              <a:rPr lang="sv-SE" dirty="0" smtClean="0"/>
              <a:t> och –träffar</a:t>
            </a:r>
          </a:p>
          <a:p>
            <a:r>
              <a:rPr lang="sv-SE" dirty="0" smtClean="0"/>
              <a:t>Fast omsorgskontakt</a:t>
            </a:r>
          </a:p>
          <a:p>
            <a:r>
              <a:rPr lang="sv-SE" dirty="0" smtClean="0"/>
              <a:t>Utbildningar i personcentrerat arbetssätt</a:t>
            </a:r>
          </a:p>
          <a:p>
            <a:r>
              <a:rPr lang="sv-SE" dirty="0" smtClean="0"/>
              <a:t>Några utvecklingsområden: </a:t>
            </a:r>
            <a:r>
              <a:rPr lang="sv-SE" dirty="0" err="1"/>
              <a:t>ä</a:t>
            </a:r>
            <a:r>
              <a:rPr lang="sv-SE" dirty="0" err="1" smtClean="0"/>
              <a:t>ldrecentraler</a:t>
            </a:r>
            <a:r>
              <a:rPr lang="sv-SE" dirty="0" smtClean="0"/>
              <a:t> i samverkan, </a:t>
            </a:r>
            <a:r>
              <a:rPr lang="sv-SE" dirty="0"/>
              <a:t>sammanhållen vård- och </a:t>
            </a:r>
            <a:r>
              <a:rPr lang="sv-SE" dirty="0" smtClean="0"/>
              <a:t>omsorgs-dokumentation</a:t>
            </a:r>
            <a:r>
              <a:rPr lang="sv-SE" dirty="0"/>
              <a:t>, </a:t>
            </a:r>
            <a:r>
              <a:rPr lang="sv-SE" dirty="0" smtClean="0"/>
              <a:t>distansmonitorering, </a:t>
            </a:r>
            <a:r>
              <a:rPr lang="sv-SE" dirty="0"/>
              <a:t>mobila team och digitala </a:t>
            </a:r>
            <a:r>
              <a:rPr lang="sv-SE" dirty="0" smtClean="0"/>
              <a:t>hjälpmedel. </a:t>
            </a:r>
          </a:p>
          <a:p>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35</a:t>
            </a:fld>
            <a:endParaRPr lang="sv-SE" dirty="0"/>
          </a:p>
        </p:txBody>
      </p:sp>
      <p:sp>
        <p:nvSpPr>
          <p:cNvPr id="5" name="Rubrik 4"/>
          <p:cNvSpPr>
            <a:spLocks noGrp="1"/>
          </p:cNvSpPr>
          <p:nvPr>
            <p:ph type="title"/>
          </p:nvPr>
        </p:nvSpPr>
        <p:spPr/>
        <p:txBody>
          <a:bodyPr/>
          <a:lstStyle/>
          <a:p>
            <a:pPr lvl="0"/>
            <a:r>
              <a:rPr lang="sv-SE" dirty="0"/>
              <a:t>Aktiviteter i länet med primärvården som nav </a:t>
            </a:r>
          </a:p>
        </p:txBody>
      </p:sp>
      <p:sp>
        <p:nvSpPr>
          <p:cNvPr id="7" name="Kommentar i oval 6"/>
          <p:cNvSpPr/>
          <p:nvPr/>
        </p:nvSpPr>
        <p:spPr>
          <a:xfrm>
            <a:off x="5055721" y="2414562"/>
            <a:ext cx="6767313" cy="2349943"/>
          </a:xfrm>
          <a:prstGeom prst="wedgeEllipseCallout">
            <a:avLst>
              <a:gd name="adj1" fmla="val -36841"/>
              <a:gd name="adj2" fmla="val 913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i="1" dirty="0"/>
              <a:t>”Närsjukvårdsplats på vårdcentralen bedrivs i samverkan med regionens läkare och kommunens sjuksköterskor och omvårdnadspersonal. Patienten slipper långa resor och undvikbar inläggning i slutenvården”</a:t>
            </a:r>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79679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9376" y="436276"/>
            <a:ext cx="6911829" cy="594541"/>
          </a:xfrm>
        </p:spPr>
        <p:txBody>
          <a:bodyPr>
            <a:normAutofit fontScale="90000"/>
          </a:bodyPr>
          <a:lstStyle/>
          <a:p>
            <a:r>
              <a:rPr lang="sv-SE" dirty="0"/>
              <a:t>Utvecklingen av den nära vården med primärvården som nav</a:t>
            </a:r>
          </a:p>
        </p:txBody>
      </p:sp>
      <p:sp>
        <p:nvSpPr>
          <p:cNvPr id="3" name="Platshållare för innehåll 2"/>
          <p:cNvSpPr>
            <a:spLocks noGrp="1"/>
          </p:cNvSpPr>
          <p:nvPr>
            <p:ph idx="1"/>
          </p:nvPr>
        </p:nvSpPr>
        <p:spPr>
          <a:xfrm>
            <a:off x="378434" y="1341549"/>
            <a:ext cx="11370906" cy="480988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a:r>
              <a:rPr lang="sv-SE" sz="1000" dirty="0"/>
              <a:t>Från omställningen 2019 har vi </a:t>
            </a:r>
            <a:r>
              <a:rPr lang="sv-SE" sz="1000" dirty="0" smtClean="0"/>
              <a:t>:</a:t>
            </a:r>
            <a:endParaRPr lang="sv-SE" sz="1000" dirty="0"/>
          </a:p>
          <a:p>
            <a:pPr marL="0" algn="ctr"/>
            <a:r>
              <a:rPr lang="sv-SE" sz="1000" dirty="0"/>
              <a:t> </a:t>
            </a:r>
          </a:p>
          <a:p>
            <a:pPr marL="0" algn="ctr"/>
            <a:endParaRPr lang="sv-SE" sz="1000" dirty="0"/>
          </a:p>
          <a:p>
            <a:pPr marL="0" algn="ctr"/>
            <a:endParaRPr lang="sv-SE" sz="1000" dirty="0"/>
          </a:p>
          <a:p>
            <a:pPr marL="0" algn="ctr"/>
            <a:endParaRPr lang="sv-SE" sz="1000" dirty="0"/>
          </a:p>
          <a:p>
            <a:pPr marL="0" algn="ctr"/>
            <a:endParaRPr lang="sv-SE" sz="1000" dirty="0"/>
          </a:p>
          <a:p>
            <a:pPr marL="0" algn="ctr"/>
            <a:endParaRPr lang="sv-SE" sz="1000" dirty="0"/>
          </a:p>
        </p:txBody>
      </p:sp>
      <p:sp>
        <p:nvSpPr>
          <p:cNvPr id="4" name="Platshållare för datum 3"/>
          <p:cNvSpPr>
            <a:spLocks noGrp="1"/>
          </p:cNvSpPr>
          <p:nvPr>
            <p:ph type="dt" sz="half" idx="10"/>
          </p:nvPr>
        </p:nvSpPr>
        <p:spPr/>
        <p:txBody>
          <a:bodyPr/>
          <a:lstStyle/>
          <a:p>
            <a:fld id="{A36EF070-D4A1-4BBC-95E2-C540A084EC01}" type="datetime1">
              <a:rPr lang="sv-SE" smtClean="0"/>
              <a:t>2024-04-10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36</a:t>
            </a:fld>
            <a:endParaRPr lang="sv-SE" dirty="0"/>
          </a:p>
        </p:txBody>
      </p:sp>
      <p:sp>
        <p:nvSpPr>
          <p:cNvPr id="7" name="Ellips 6"/>
          <p:cNvSpPr/>
          <p:nvPr/>
        </p:nvSpPr>
        <p:spPr>
          <a:xfrm>
            <a:off x="3901861" y="1515119"/>
            <a:ext cx="1483190" cy="737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Digitala vård och omsorgsbesök</a:t>
            </a:r>
          </a:p>
        </p:txBody>
      </p:sp>
      <p:sp>
        <p:nvSpPr>
          <p:cNvPr id="8" name="Ellips 7"/>
          <p:cNvSpPr/>
          <p:nvPr/>
        </p:nvSpPr>
        <p:spPr>
          <a:xfrm>
            <a:off x="5778722" y="1607725"/>
            <a:ext cx="1545479" cy="753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Patientdialoger</a:t>
            </a:r>
          </a:p>
        </p:txBody>
      </p:sp>
      <p:sp>
        <p:nvSpPr>
          <p:cNvPr id="9" name="Ellips 8"/>
          <p:cNvSpPr/>
          <p:nvPr/>
        </p:nvSpPr>
        <p:spPr>
          <a:xfrm>
            <a:off x="8344103" y="3190033"/>
            <a:ext cx="887194" cy="49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NPÖ</a:t>
            </a:r>
          </a:p>
        </p:txBody>
      </p:sp>
      <p:sp>
        <p:nvSpPr>
          <p:cNvPr id="10" name="Ellips 9"/>
          <p:cNvSpPr/>
          <p:nvPr/>
        </p:nvSpPr>
        <p:spPr>
          <a:xfrm>
            <a:off x="4586462" y="2487094"/>
            <a:ext cx="1719121" cy="947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Konsultation mellan primärvård och specialiserad vård</a:t>
            </a:r>
          </a:p>
        </p:txBody>
      </p:sp>
      <p:sp>
        <p:nvSpPr>
          <p:cNvPr id="11" name="Ellips 10"/>
          <p:cNvSpPr/>
          <p:nvPr/>
        </p:nvSpPr>
        <p:spPr>
          <a:xfrm>
            <a:off x="7963950" y="3841219"/>
            <a:ext cx="1831625" cy="849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Multiprofessionella team</a:t>
            </a:r>
          </a:p>
        </p:txBody>
      </p:sp>
      <p:sp>
        <p:nvSpPr>
          <p:cNvPr id="12" name="Ellips 11"/>
          <p:cNvSpPr/>
          <p:nvPr/>
        </p:nvSpPr>
        <p:spPr>
          <a:xfrm>
            <a:off x="6358326" y="3311963"/>
            <a:ext cx="1353494" cy="618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Mobila team</a:t>
            </a:r>
          </a:p>
        </p:txBody>
      </p:sp>
      <p:sp>
        <p:nvSpPr>
          <p:cNvPr id="13" name="Ellips 12"/>
          <p:cNvSpPr/>
          <p:nvPr/>
        </p:nvSpPr>
        <p:spPr>
          <a:xfrm>
            <a:off x="2656184" y="2309838"/>
            <a:ext cx="1792570" cy="893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Gemensamma anställningar  mellan region och kommun</a:t>
            </a:r>
          </a:p>
        </p:txBody>
      </p:sp>
      <p:sp>
        <p:nvSpPr>
          <p:cNvPr id="14" name="Ellips 13"/>
          <p:cNvSpPr/>
          <p:nvPr/>
        </p:nvSpPr>
        <p:spPr>
          <a:xfrm>
            <a:off x="1791149" y="3219703"/>
            <a:ext cx="1424674" cy="786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Fast vårdkontakt</a:t>
            </a:r>
          </a:p>
        </p:txBody>
      </p:sp>
      <p:sp>
        <p:nvSpPr>
          <p:cNvPr id="15" name="Ellips 14"/>
          <p:cNvSpPr/>
          <p:nvPr/>
        </p:nvSpPr>
        <p:spPr>
          <a:xfrm>
            <a:off x="3714988" y="3415982"/>
            <a:ext cx="1546587" cy="701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Fast läkarkontakt</a:t>
            </a:r>
          </a:p>
        </p:txBody>
      </p:sp>
      <p:sp>
        <p:nvSpPr>
          <p:cNvPr id="16" name="Ellips 15"/>
          <p:cNvSpPr/>
          <p:nvPr/>
        </p:nvSpPr>
        <p:spPr>
          <a:xfrm>
            <a:off x="9893755" y="4147010"/>
            <a:ext cx="1644836" cy="651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Familjecentraler</a:t>
            </a:r>
          </a:p>
        </p:txBody>
      </p:sp>
      <p:sp>
        <p:nvSpPr>
          <p:cNvPr id="17" name="Ellips 16"/>
          <p:cNvSpPr/>
          <p:nvPr/>
        </p:nvSpPr>
        <p:spPr>
          <a:xfrm>
            <a:off x="7454771" y="1314625"/>
            <a:ext cx="1875580" cy="863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Distansmonitorering/egenmonitorering</a:t>
            </a:r>
          </a:p>
          <a:p>
            <a:pPr algn="ctr"/>
            <a:endParaRPr lang="sv-SE" sz="1000" dirty="0">
              <a:solidFill>
                <a:schemeClr val="tx1"/>
              </a:solidFill>
            </a:endParaRPr>
          </a:p>
        </p:txBody>
      </p:sp>
      <p:sp>
        <p:nvSpPr>
          <p:cNvPr id="18" name="Ellips 17"/>
          <p:cNvSpPr/>
          <p:nvPr/>
        </p:nvSpPr>
        <p:spPr>
          <a:xfrm>
            <a:off x="5907414" y="5345610"/>
            <a:ext cx="1860692" cy="802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Utbildningar i </a:t>
            </a:r>
            <a:r>
              <a:rPr lang="sv-SE" sz="1000" dirty="0">
                <a:solidFill>
                  <a:schemeClr val="tx1"/>
                </a:solidFill>
              </a:rPr>
              <a:t>förändringsledning</a:t>
            </a:r>
            <a:r>
              <a:rPr lang="sv-SE" sz="1000" dirty="0" smtClean="0">
                <a:solidFill>
                  <a:schemeClr val="tx1"/>
                </a:solidFill>
              </a:rPr>
              <a:t>  </a:t>
            </a:r>
            <a:endParaRPr lang="sv-SE" sz="1000" dirty="0">
              <a:solidFill>
                <a:schemeClr val="tx1"/>
              </a:solidFill>
            </a:endParaRPr>
          </a:p>
        </p:txBody>
      </p:sp>
      <p:sp>
        <p:nvSpPr>
          <p:cNvPr id="19" name="Ellips 18"/>
          <p:cNvSpPr/>
          <p:nvPr/>
        </p:nvSpPr>
        <p:spPr>
          <a:xfrm>
            <a:off x="4163097" y="4752356"/>
            <a:ext cx="2178426" cy="804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Utskrivningsprocessen</a:t>
            </a:r>
          </a:p>
        </p:txBody>
      </p:sp>
      <p:sp>
        <p:nvSpPr>
          <p:cNvPr id="20" name="Ellips 19"/>
          <p:cNvSpPr/>
          <p:nvPr/>
        </p:nvSpPr>
        <p:spPr>
          <a:xfrm>
            <a:off x="547069" y="1592029"/>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Webbtidboken</a:t>
            </a:r>
          </a:p>
        </p:txBody>
      </p:sp>
      <p:sp>
        <p:nvSpPr>
          <p:cNvPr id="21" name="Ellips 20"/>
          <p:cNvSpPr/>
          <p:nvPr/>
        </p:nvSpPr>
        <p:spPr>
          <a:xfrm>
            <a:off x="2154114" y="1474844"/>
            <a:ext cx="1550912" cy="6377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dirty="0">
                <a:solidFill>
                  <a:schemeClr val="tx1"/>
                </a:solidFill>
              </a:rPr>
              <a:t>HLR </a:t>
            </a:r>
            <a:r>
              <a:rPr lang="sv-SE" sz="1000" dirty="0">
                <a:solidFill>
                  <a:schemeClr val="tx1"/>
                </a:solidFill>
              </a:rPr>
              <a:t>utbildningar</a:t>
            </a:r>
          </a:p>
        </p:txBody>
      </p:sp>
      <p:sp>
        <p:nvSpPr>
          <p:cNvPr id="22" name="Ellips 21"/>
          <p:cNvSpPr/>
          <p:nvPr/>
        </p:nvSpPr>
        <p:spPr>
          <a:xfrm>
            <a:off x="376472" y="3503780"/>
            <a:ext cx="1113493" cy="830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APL platser</a:t>
            </a:r>
          </a:p>
        </p:txBody>
      </p:sp>
      <p:sp>
        <p:nvSpPr>
          <p:cNvPr id="23" name="Ellips 22"/>
          <p:cNvSpPr/>
          <p:nvPr/>
        </p:nvSpPr>
        <p:spPr>
          <a:xfrm>
            <a:off x="802358" y="4293121"/>
            <a:ext cx="1927540" cy="882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Utbildningar  inom ex personcentrerat arbetssätt</a:t>
            </a:r>
          </a:p>
        </p:txBody>
      </p:sp>
      <p:sp>
        <p:nvSpPr>
          <p:cNvPr id="24" name="Ellips 23"/>
          <p:cNvSpPr/>
          <p:nvPr/>
        </p:nvSpPr>
        <p:spPr>
          <a:xfrm>
            <a:off x="6703076" y="2436195"/>
            <a:ext cx="1798634" cy="7774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Samverkansforum</a:t>
            </a:r>
          </a:p>
        </p:txBody>
      </p:sp>
      <p:sp>
        <p:nvSpPr>
          <p:cNvPr id="25" name="Ellips 24"/>
          <p:cNvSpPr/>
          <p:nvPr/>
        </p:nvSpPr>
        <p:spPr>
          <a:xfrm>
            <a:off x="10031402" y="2908810"/>
            <a:ext cx="1629461" cy="772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Samverkan kring fler målgrupper</a:t>
            </a:r>
          </a:p>
        </p:txBody>
      </p:sp>
      <p:sp>
        <p:nvSpPr>
          <p:cNvPr id="26" name="Ellips 25"/>
          <p:cNvSpPr/>
          <p:nvPr/>
        </p:nvSpPr>
        <p:spPr>
          <a:xfrm>
            <a:off x="8689647" y="2546386"/>
            <a:ext cx="1564648" cy="605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Riktade hälsosamtal</a:t>
            </a:r>
          </a:p>
        </p:txBody>
      </p:sp>
      <p:sp>
        <p:nvSpPr>
          <p:cNvPr id="27" name="Ellips 26"/>
          <p:cNvSpPr/>
          <p:nvPr/>
        </p:nvSpPr>
        <p:spPr>
          <a:xfrm>
            <a:off x="2741953" y="4179675"/>
            <a:ext cx="1651408" cy="989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Rehabiliterande insatser i samverkan</a:t>
            </a:r>
          </a:p>
        </p:txBody>
      </p:sp>
      <p:sp>
        <p:nvSpPr>
          <p:cNvPr id="28" name="Ellips 27"/>
          <p:cNvSpPr/>
          <p:nvPr/>
        </p:nvSpPr>
        <p:spPr>
          <a:xfrm>
            <a:off x="9003939" y="4739008"/>
            <a:ext cx="1416236" cy="650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Praktiknära forskning</a:t>
            </a:r>
          </a:p>
        </p:txBody>
      </p:sp>
      <p:sp>
        <p:nvSpPr>
          <p:cNvPr id="29" name="Ellips 28"/>
          <p:cNvSpPr/>
          <p:nvPr/>
        </p:nvSpPr>
        <p:spPr>
          <a:xfrm>
            <a:off x="6860682" y="4595345"/>
            <a:ext cx="1483421" cy="7136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Patientkontakt</a:t>
            </a:r>
          </a:p>
        </p:txBody>
      </p:sp>
      <p:sp>
        <p:nvSpPr>
          <p:cNvPr id="30" name="Ellips 29"/>
          <p:cNvSpPr/>
          <p:nvPr/>
        </p:nvSpPr>
        <p:spPr>
          <a:xfrm>
            <a:off x="10806831" y="2194836"/>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Inre befäl </a:t>
            </a:r>
            <a:r>
              <a:rPr lang="sv-SE" sz="1000" dirty="0">
                <a:solidFill>
                  <a:schemeClr val="tx1"/>
                </a:solidFill>
              </a:rPr>
              <a:t>larmcentral</a:t>
            </a:r>
          </a:p>
        </p:txBody>
      </p:sp>
      <p:sp>
        <p:nvSpPr>
          <p:cNvPr id="31" name="Ellips 30"/>
          <p:cNvSpPr/>
          <p:nvPr/>
        </p:nvSpPr>
        <p:spPr>
          <a:xfrm>
            <a:off x="304792" y="2546367"/>
            <a:ext cx="1463520" cy="7657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1177 Direkt</a:t>
            </a:r>
          </a:p>
        </p:txBody>
      </p:sp>
      <p:sp>
        <p:nvSpPr>
          <p:cNvPr id="32" name="Ellips 31"/>
          <p:cNvSpPr/>
          <p:nvPr/>
        </p:nvSpPr>
        <p:spPr>
          <a:xfrm>
            <a:off x="9483265" y="1540893"/>
            <a:ext cx="2167101" cy="8771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Specialistbarnhälsovård</a:t>
            </a:r>
          </a:p>
        </p:txBody>
      </p:sp>
      <p:sp>
        <p:nvSpPr>
          <p:cNvPr id="33" name="Ellips 32"/>
          <p:cNvSpPr/>
          <p:nvPr/>
        </p:nvSpPr>
        <p:spPr>
          <a:xfrm>
            <a:off x="2776586" y="5258865"/>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Extra hembesök barn 0-3 år</a:t>
            </a:r>
          </a:p>
        </p:txBody>
      </p:sp>
      <p:sp>
        <p:nvSpPr>
          <p:cNvPr id="34" name="Ellips 33"/>
          <p:cNvSpPr/>
          <p:nvPr/>
        </p:nvSpPr>
        <p:spPr>
          <a:xfrm>
            <a:off x="802358" y="5305636"/>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err="1" smtClean="0">
                <a:solidFill>
                  <a:schemeClr val="tx1"/>
                </a:solidFill>
              </a:rPr>
              <a:t>Appen</a:t>
            </a:r>
            <a:r>
              <a:rPr lang="sv-SE" sz="1000" dirty="0" smtClean="0">
                <a:solidFill>
                  <a:schemeClr val="tx1"/>
                </a:solidFill>
              </a:rPr>
              <a:t> Ung i </a:t>
            </a:r>
            <a:r>
              <a:rPr lang="sv-SE" sz="1000" dirty="0">
                <a:solidFill>
                  <a:schemeClr val="tx1"/>
                </a:solidFill>
              </a:rPr>
              <a:t>Dalarna</a:t>
            </a:r>
          </a:p>
        </p:txBody>
      </p:sp>
      <p:sp>
        <p:nvSpPr>
          <p:cNvPr id="35" name="Ellips 34"/>
          <p:cNvSpPr/>
          <p:nvPr/>
        </p:nvSpPr>
        <p:spPr>
          <a:xfrm>
            <a:off x="7875644" y="5357384"/>
            <a:ext cx="2008235"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Rörelsesatsning i skolan</a:t>
            </a:r>
          </a:p>
        </p:txBody>
      </p:sp>
      <p:sp>
        <p:nvSpPr>
          <p:cNvPr id="36" name="Ellips 35"/>
          <p:cNvSpPr/>
          <p:nvPr/>
        </p:nvSpPr>
        <p:spPr>
          <a:xfrm>
            <a:off x="5492295" y="3986837"/>
            <a:ext cx="1463520" cy="78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Tillsammans för varje barn</a:t>
            </a:r>
          </a:p>
        </p:txBody>
      </p:sp>
      <p:sp>
        <p:nvSpPr>
          <p:cNvPr id="37" name="Rektangel 36"/>
          <p:cNvSpPr/>
          <p:nvPr/>
        </p:nvSpPr>
        <p:spPr>
          <a:xfrm>
            <a:off x="10169857" y="54204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Tree>
    <p:extLst>
      <p:ext uri="{BB962C8B-B14F-4D97-AF65-F5344CB8AC3E}">
        <p14:creationId xmlns:p14="http://schemas.microsoft.com/office/powerpoint/2010/main" val="146921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0"/>
                                        <p:tgtEl>
                                          <p:spTgt spid="12"/>
                                        </p:tgtEl>
                                      </p:cBhvr>
                                    </p:animEffect>
                                    <p:anim calcmode="lin" valueType="num">
                                      <p:cBhvr>
                                        <p:cTn id="110" dur="1000" fill="hold"/>
                                        <p:tgtEl>
                                          <p:spTgt spid="12"/>
                                        </p:tgtEl>
                                        <p:attrNameLst>
                                          <p:attrName>ppt_x</p:attrName>
                                        </p:attrNameLst>
                                      </p:cBhvr>
                                      <p:tavLst>
                                        <p:tav tm="0">
                                          <p:val>
                                            <p:strVal val="#ppt_x"/>
                                          </p:val>
                                        </p:tav>
                                        <p:tav tm="100000">
                                          <p:val>
                                            <p:strVal val="#ppt_x"/>
                                          </p:val>
                                        </p:tav>
                                      </p:tavLst>
                                    </p:anim>
                                    <p:anim calcmode="lin" valueType="num">
                                      <p:cBhvr>
                                        <p:cTn id="111" dur="10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1000"/>
                                        <p:tgtEl>
                                          <p:spTgt spid="19"/>
                                        </p:tgtEl>
                                      </p:cBhvr>
                                    </p:animEffect>
                                    <p:anim calcmode="lin" valueType="num">
                                      <p:cBhvr>
                                        <p:cTn id="116" dur="1000" fill="hold"/>
                                        <p:tgtEl>
                                          <p:spTgt spid="19"/>
                                        </p:tgtEl>
                                        <p:attrNameLst>
                                          <p:attrName>ppt_x</p:attrName>
                                        </p:attrNameLst>
                                      </p:cBhvr>
                                      <p:tavLst>
                                        <p:tav tm="0">
                                          <p:val>
                                            <p:strVal val="#ppt_x"/>
                                          </p:val>
                                        </p:tav>
                                        <p:tav tm="100000">
                                          <p:val>
                                            <p:strVal val="#ppt_x"/>
                                          </p:val>
                                        </p:tav>
                                      </p:tavLst>
                                    </p:anim>
                                    <p:anim calcmode="lin" valueType="num">
                                      <p:cBhvr>
                                        <p:cTn id="117" dur="1000" fill="hold"/>
                                        <p:tgtEl>
                                          <p:spTgt spid="19"/>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ntr" presetSubtype="0" fill="hold" grpId="0" nodeType="after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1000"/>
                                        <p:tgtEl>
                                          <p:spTgt spid="18"/>
                                        </p:tgtEl>
                                      </p:cBhvr>
                                    </p:animEffect>
                                    <p:anim calcmode="lin" valueType="num">
                                      <p:cBhvr>
                                        <p:cTn id="122" dur="1000" fill="hold"/>
                                        <p:tgtEl>
                                          <p:spTgt spid="18"/>
                                        </p:tgtEl>
                                        <p:attrNameLst>
                                          <p:attrName>ppt_x</p:attrName>
                                        </p:attrNameLst>
                                      </p:cBhvr>
                                      <p:tavLst>
                                        <p:tav tm="0">
                                          <p:val>
                                            <p:strVal val="#ppt_x"/>
                                          </p:val>
                                        </p:tav>
                                        <p:tav tm="100000">
                                          <p:val>
                                            <p:strVal val="#ppt_x"/>
                                          </p:val>
                                        </p:tav>
                                      </p:tavLst>
                                    </p:anim>
                                    <p:anim calcmode="lin" valueType="num">
                                      <p:cBhvr>
                                        <p:cTn id="123" dur="1000" fill="hold"/>
                                        <p:tgtEl>
                                          <p:spTgt spid="18"/>
                                        </p:tgtEl>
                                        <p:attrNameLst>
                                          <p:attrName>ppt_y</p:attrName>
                                        </p:attrNameLst>
                                      </p:cBhvr>
                                      <p:tavLst>
                                        <p:tav tm="0">
                                          <p:val>
                                            <p:strVal val="#ppt_y+.1"/>
                                          </p:val>
                                        </p:tav>
                                        <p:tav tm="100000">
                                          <p:val>
                                            <p:strVal val="#ppt_y"/>
                                          </p:val>
                                        </p:tav>
                                      </p:tavLst>
                                    </p:anim>
                                  </p:childTnLst>
                                </p:cTn>
                              </p:par>
                            </p:childTnLst>
                          </p:cTn>
                        </p:par>
                        <p:par>
                          <p:cTn id="124" fill="hold">
                            <p:stCondLst>
                              <p:cond delay="20000"/>
                            </p:stCondLst>
                            <p:childTnLst>
                              <p:par>
                                <p:cTn id="125" presetID="42" presetClass="entr" presetSubtype="0"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childTnLst>
                          </p:cTn>
                        </p:par>
                        <p:par>
                          <p:cTn id="130" fill="hold">
                            <p:stCondLst>
                              <p:cond delay="21000"/>
                            </p:stCondLst>
                            <p:childTnLst>
                              <p:par>
                                <p:cTn id="131" presetID="42" presetClass="entr" presetSubtype="0"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1000"/>
                                        <p:tgtEl>
                                          <p:spTgt spid="25"/>
                                        </p:tgtEl>
                                      </p:cBhvr>
                                    </p:animEffect>
                                    <p:anim calcmode="lin" valueType="num">
                                      <p:cBhvr>
                                        <p:cTn id="134" dur="1000" fill="hold"/>
                                        <p:tgtEl>
                                          <p:spTgt spid="25"/>
                                        </p:tgtEl>
                                        <p:attrNameLst>
                                          <p:attrName>ppt_x</p:attrName>
                                        </p:attrNameLst>
                                      </p:cBhvr>
                                      <p:tavLst>
                                        <p:tav tm="0">
                                          <p:val>
                                            <p:strVal val="#ppt_x"/>
                                          </p:val>
                                        </p:tav>
                                        <p:tav tm="100000">
                                          <p:val>
                                            <p:strVal val="#ppt_x"/>
                                          </p:val>
                                        </p:tav>
                                      </p:tavLst>
                                    </p:anim>
                                    <p:anim calcmode="lin" valueType="num">
                                      <p:cBhvr>
                                        <p:cTn id="135" dur="1000" fill="hold"/>
                                        <p:tgtEl>
                                          <p:spTgt spid="25"/>
                                        </p:tgtEl>
                                        <p:attrNameLst>
                                          <p:attrName>ppt_y</p:attrName>
                                        </p:attrNameLst>
                                      </p:cBhvr>
                                      <p:tavLst>
                                        <p:tav tm="0">
                                          <p:val>
                                            <p:strVal val="#ppt_y+.1"/>
                                          </p:val>
                                        </p:tav>
                                        <p:tav tm="100000">
                                          <p:val>
                                            <p:strVal val="#ppt_y"/>
                                          </p:val>
                                        </p:tav>
                                      </p:tavLst>
                                    </p:anim>
                                  </p:childTnLst>
                                </p:cTn>
                              </p:par>
                            </p:childTnLst>
                          </p:cTn>
                        </p:par>
                        <p:par>
                          <p:cTn id="136" fill="hold">
                            <p:stCondLst>
                              <p:cond delay="22000"/>
                            </p:stCondLst>
                            <p:childTnLst>
                              <p:par>
                                <p:cTn id="137" presetID="42" presetClass="entr" presetSubtype="0" fill="hold" grpId="0"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1000"/>
                                        <p:tgtEl>
                                          <p:spTgt spid="9"/>
                                        </p:tgtEl>
                                      </p:cBhvr>
                                    </p:animEffect>
                                    <p:anim calcmode="lin" valueType="num">
                                      <p:cBhvr>
                                        <p:cTn id="140" dur="1000" fill="hold"/>
                                        <p:tgtEl>
                                          <p:spTgt spid="9"/>
                                        </p:tgtEl>
                                        <p:attrNameLst>
                                          <p:attrName>ppt_x</p:attrName>
                                        </p:attrNameLst>
                                      </p:cBhvr>
                                      <p:tavLst>
                                        <p:tav tm="0">
                                          <p:val>
                                            <p:strVal val="#ppt_x"/>
                                          </p:val>
                                        </p:tav>
                                        <p:tav tm="100000">
                                          <p:val>
                                            <p:strVal val="#ppt_x"/>
                                          </p:val>
                                        </p:tav>
                                      </p:tavLst>
                                    </p:anim>
                                    <p:anim calcmode="lin" valueType="num">
                                      <p:cBhvr>
                                        <p:cTn id="141" dur="1000" fill="hold"/>
                                        <p:tgtEl>
                                          <p:spTgt spid="9"/>
                                        </p:tgtEl>
                                        <p:attrNameLst>
                                          <p:attrName>ppt_y</p:attrName>
                                        </p:attrNameLst>
                                      </p:cBhvr>
                                      <p:tavLst>
                                        <p:tav tm="0">
                                          <p:val>
                                            <p:strVal val="#ppt_y+.1"/>
                                          </p:val>
                                        </p:tav>
                                        <p:tav tm="100000">
                                          <p:val>
                                            <p:strVal val="#ppt_y"/>
                                          </p:val>
                                        </p:tav>
                                      </p:tavLst>
                                    </p:anim>
                                  </p:childTnLst>
                                </p:cTn>
                              </p:par>
                            </p:childTnLst>
                          </p:cTn>
                        </p:par>
                        <p:par>
                          <p:cTn id="142" fill="hold">
                            <p:stCondLst>
                              <p:cond delay="23000"/>
                            </p:stCondLst>
                            <p:childTnLst>
                              <p:par>
                                <p:cTn id="143" presetID="42" presetClass="entr" presetSubtype="0"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1000" fill="hold"/>
                                        <p:tgtEl>
                                          <p:spTgt spid="32"/>
                                        </p:tgtEl>
                                        <p:attrNameLst>
                                          <p:attrName>ppt_y</p:attrName>
                                        </p:attrNameLst>
                                      </p:cBhvr>
                                      <p:tavLst>
                                        <p:tav tm="0">
                                          <p:val>
                                            <p:strVal val="#ppt_y+.1"/>
                                          </p:val>
                                        </p:tav>
                                        <p:tav tm="100000">
                                          <p:val>
                                            <p:strVal val="#ppt_y"/>
                                          </p:val>
                                        </p:tav>
                                      </p:tavLst>
                                    </p:anim>
                                  </p:childTnLst>
                                </p:cTn>
                              </p:par>
                            </p:childTnLst>
                          </p:cTn>
                        </p:par>
                        <p:par>
                          <p:cTn id="148" fill="hold">
                            <p:stCondLst>
                              <p:cond delay="24000"/>
                            </p:stCondLst>
                            <p:childTnLst>
                              <p:par>
                                <p:cTn id="149" presetID="42" presetClass="entr" presetSubtype="0"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1000"/>
                                        <p:tgtEl>
                                          <p:spTgt spid="17"/>
                                        </p:tgtEl>
                                      </p:cBhvr>
                                    </p:animEffect>
                                    <p:anim calcmode="lin" valueType="num">
                                      <p:cBhvr>
                                        <p:cTn id="152" dur="1000" fill="hold"/>
                                        <p:tgtEl>
                                          <p:spTgt spid="17"/>
                                        </p:tgtEl>
                                        <p:attrNameLst>
                                          <p:attrName>ppt_x</p:attrName>
                                        </p:attrNameLst>
                                      </p:cBhvr>
                                      <p:tavLst>
                                        <p:tav tm="0">
                                          <p:val>
                                            <p:strVal val="#ppt_x"/>
                                          </p:val>
                                        </p:tav>
                                        <p:tav tm="100000">
                                          <p:val>
                                            <p:strVal val="#ppt_x"/>
                                          </p:val>
                                        </p:tav>
                                      </p:tavLst>
                                    </p:anim>
                                    <p:anim calcmode="lin" valueType="num">
                                      <p:cBhvr>
                                        <p:cTn id="153" dur="1000" fill="hold"/>
                                        <p:tgtEl>
                                          <p:spTgt spid="17"/>
                                        </p:tgtEl>
                                        <p:attrNameLst>
                                          <p:attrName>ppt_y</p:attrName>
                                        </p:attrNameLst>
                                      </p:cBhvr>
                                      <p:tavLst>
                                        <p:tav tm="0">
                                          <p:val>
                                            <p:strVal val="#ppt_y+.1"/>
                                          </p:val>
                                        </p:tav>
                                        <p:tav tm="100000">
                                          <p:val>
                                            <p:strVal val="#ppt_y"/>
                                          </p:val>
                                        </p:tav>
                                      </p:tavLst>
                                    </p:anim>
                                  </p:childTnLst>
                                </p:cTn>
                              </p:par>
                            </p:childTnLst>
                          </p:cTn>
                        </p:par>
                        <p:par>
                          <p:cTn id="154" fill="hold">
                            <p:stCondLst>
                              <p:cond delay="25000"/>
                            </p:stCondLst>
                            <p:childTnLst>
                              <p:par>
                                <p:cTn id="155" presetID="42" presetClass="entr" presetSubtype="0" fill="hold" grpId="0"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fade">
                                      <p:cBhvr>
                                        <p:cTn id="157" dur="1000"/>
                                        <p:tgtEl>
                                          <p:spTgt spid="8"/>
                                        </p:tgtEl>
                                      </p:cBhvr>
                                    </p:animEffect>
                                    <p:anim calcmode="lin" valueType="num">
                                      <p:cBhvr>
                                        <p:cTn id="158" dur="1000" fill="hold"/>
                                        <p:tgtEl>
                                          <p:spTgt spid="8"/>
                                        </p:tgtEl>
                                        <p:attrNameLst>
                                          <p:attrName>ppt_x</p:attrName>
                                        </p:attrNameLst>
                                      </p:cBhvr>
                                      <p:tavLst>
                                        <p:tav tm="0">
                                          <p:val>
                                            <p:strVal val="#ppt_x"/>
                                          </p:val>
                                        </p:tav>
                                        <p:tav tm="100000">
                                          <p:val>
                                            <p:strVal val="#ppt_x"/>
                                          </p:val>
                                        </p:tav>
                                      </p:tavLst>
                                    </p:anim>
                                    <p:anim calcmode="lin" valueType="num">
                                      <p:cBhvr>
                                        <p:cTn id="159" dur="1000" fill="hold"/>
                                        <p:tgtEl>
                                          <p:spTgt spid="8"/>
                                        </p:tgtEl>
                                        <p:attrNameLst>
                                          <p:attrName>ppt_y</p:attrName>
                                        </p:attrNameLst>
                                      </p:cBhvr>
                                      <p:tavLst>
                                        <p:tav tm="0">
                                          <p:val>
                                            <p:strVal val="#ppt_y+.1"/>
                                          </p:val>
                                        </p:tav>
                                        <p:tav tm="100000">
                                          <p:val>
                                            <p:strVal val="#ppt_y"/>
                                          </p:val>
                                        </p:tav>
                                      </p:tavLst>
                                    </p:anim>
                                  </p:childTnLst>
                                </p:cTn>
                              </p:par>
                            </p:childTnLst>
                          </p:cTn>
                        </p:par>
                        <p:par>
                          <p:cTn id="160" fill="hold">
                            <p:stCondLst>
                              <p:cond delay="26000"/>
                            </p:stCondLst>
                            <p:childTnLst>
                              <p:par>
                                <p:cTn id="161" presetID="42" presetClass="entr" presetSubtype="0" fill="hold" grpId="0" nodeType="after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fade">
                                      <p:cBhvr>
                                        <p:cTn id="163" dur="1000"/>
                                        <p:tgtEl>
                                          <p:spTgt spid="31"/>
                                        </p:tgtEl>
                                      </p:cBhvr>
                                    </p:animEffect>
                                    <p:anim calcmode="lin" valueType="num">
                                      <p:cBhvr>
                                        <p:cTn id="164" dur="1000" fill="hold"/>
                                        <p:tgtEl>
                                          <p:spTgt spid="31"/>
                                        </p:tgtEl>
                                        <p:attrNameLst>
                                          <p:attrName>ppt_x</p:attrName>
                                        </p:attrNameLst>
                                      </p:cBhvr>
                                      <p:tavLst>
                                        <p:tav tm="0">
                                          <p:val>
                                            <p:strVal val="#ppt_x"/>
                                          </p:val>
                                        </p:tav>
                                        <p:tav tm="100000">
                                          <p:val>
                                            <p:strVal val="#ppt_x"/>
                                          </p:val>
                                        </p:tav>
                                      </p:tavLst>
                                    </p:anim>
                                    <p:anim calcmode="lin" valueType="num">
                                      <p:cBhvr>
                                        <p:cTn id="165" dur="1000" fill="hold"/>
                                        <p:tgtEl>
                                          <p:spTgt spid="31"/>
                                        </p:tgtEl>
                                        <p:attrNameLst>
                                          <p:attrName>ppt_y</p:attrName>
                                        </p:attrNameLst>
                                      </p:cBhvr>
                                      <p:tavLst>
                                        <p:tav tm="0">
                                          <p:val>
                                            <p:strVal val="#ppt_y+.1"/>
                                          </p:val>
                                        </p:tav>
                                        <p:tav tm="100000">
                                          <p:val>
                                            <p:strVal val="#ppt_y"/>
                                          </p:val>
                                        </p:tav>
                                      </p:tavLst>
                                    </p:anim>
                                  </p:childTnLst>
                                </p:cTn>
                              </p:par>
                            </p:childTnLst>
                          </p:cTn>
                        </p:par>
                        <p:par>
                          <p:cTn id="166" fill="hold">
                            <p:stCondLst>
                              <p:cond delay="27000"/>
                            </p:stCondLst>
                            <p:childTnLst>
                              <p:par>
                                <p:cTn id="167" presetID="42" presetClass="entr" presetSubtype="0" fill="hold" grpId="0" nodeType="after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1000"/>
                                        <p:tgtEl>
                                          <p:spTgt spid="33"/>
                                        </p:tgtEl>
                                      </p:cBhvr>
                                    </p:animEffect>
                                    <p:anim calcmode="lin" valueType="num">
                                      <p:cBhvr>
                                        <p:cTn id="170" dur="1000" fill="hold"/>
                                        <p:tgtEl>
                                          <p:spTgt spid="33"/>
                                        </p:tgtEl>
                                        <p:attrNameLst>
                                          <p:attrName>ppt_x</p:attrName>
                                        </p:attrNameLst>
                                      </p:cBhvr>
                                      <p:tavLst>
                                        <p:tav tm="0">
                                          <p:val>
                                            <p:strVal val="#ppt_x"/>
                                          </p:val>
                                        </p:tav>
                                        <p:tav tm="100000">
                                          <p:val>
                                            <p:strVal val="#ppt_x"/>
                                          </p:val>
                                        </p:tav>
                                      </p:tavLst>
                                    </p:anim>
                                    <p:anim calcmode="lin" valueType="num">
                                      <p:cBhvr>
                                        <p:cTn id="171" dur="1000" fill="hold"/>
                                        <p:tgtEl>
                                          <p:spTgt spid="33"/>
                                        </p:tgtEl>
                                        <p:attrNameLst>
                                          <p:attrName>ppt_y</p:attrName>
                                        </p:attrNameLst>
                                      </p:cBhvr>
                                      <p:tavLst>
                                        <p:tav tm="0">
                                          <p:val>
                                            <p:strVal val="#ppt_y+.1"/>
                                          </p:val>
                                        </p:tav>
                                        <p:tav tm="100000">
                                          <p:val>
                                            <p:strVal val="#ppt_y"/>
                                          </p:val>
                                        </p:tav>
                                      </p:tavLst>
                                    </p:anim>
                                  </p:childTnLst>
                                </p:cTn>
                              </p:par>
                            </p:childTnLst>
                          </p:cTn>
                        </p:par>
                        <p:par>
                          <p:cTn id="172" fill="hold">
                            <p:stCondLst>
                              <p:cond delay="28000"/>
                            </p:stCondLst>
                            <p:childTnLst>
                              <p:par>
                                <p:cTn id="173" presetID="42" presetClass="entr" presetSubtype="0"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fade">
                                      <p:cBhvr>
                                        <p:cTn id="175" dur="1000"/>
                                        <p:tgtEl>
                                          <p:spTgt spid="36"/>
                                        </p:tgtEl>
                                      </p:cBhvr>
                                    </p:animEffect>
                                    <p:anim calcmode="lin" valueType="num">
                                      <p:cBhvr>
                                        <p:cTn id="176" dur="1000" fill="hold"/>
                                        <p:tgtEl>
                                          <p:spTgt spid="36"/>
                                        </p:tgtEl>
                                        <p:attrNameLst>
                                          <p:attrName>ppt_x</p:attrName>
                                        </p:attrNameLst>
                                      </p:cBhvr>
                                      <p:tavLst>
                                        <p:tav tm="0">
                                          <p:val>
                                            <p:strVal val="#ppt_x"/>
                                          </p:val>
                                        </p:tav>
                                        <p:tav tm="100000">
                                          <p:val>
                                            <p:strVal val="#ppt_x"/>
                                          </p:val>
                                        </p:tav>
                                      </p:tavLst>
                                    </p:anim>
                                    <p:anim calcmode="lin" valueType="num">
                                      <p:cBhvr>
                                        <p:cTn id="177" dur="1000" fill="hold"/>
                                        <p:tgtEl>
                                          <p:spTgt spid="36"/>
                                        </p:tgtEl>
                                        <p:attrNameLst>
                                          <p:attrName>ppt_y</p:attrName>
                                        </p:attrNameLst>
                                      </p:cBhvr>
                                      <p:tavLst>
                                        <p:tav tm="0">
                                          <p:val>
                                            <p:strVal val="#ppt_y+.1"/>
                                          </p:val>
                                        </p:tav>
                                        <p:tav tm="100000">
                                          <p:val>
                                            <p:strVal val="#ppt_y"/>
                                          </p:val>
                                        </p:tav>
                                      </p:tavLst>
                                    </p:anim>
                                  </p:childTnLst>
                                </p:cTn>
                              </p:par>
                            </p:childTnLst>
                          </p:cTn>
                        </p:par>
                        <p:par>
                          <p:cTn id="178" fill="hold">
                            <p:stCondLst>
                              <p:cond delay="29000"/>
                            </p:stCondLst>
                            <p:childTnLst>
                              <p:par>
                                <p:cTn id="179" presetID="42" presetClass="entr" presetSubtype="0" fill="hold" grpId="0" nodeType="afterEffect">
                                  <p:stCondLst>
                                    <p:cond delay="0"/>
                                  </p:stCondLst>
                                  <p:childTnLst>
                                    <p:set>
                                      <p:cBhvr>
                                        <p:cTn id="180" dur="1" fill="hold">
                                          <p:stCondLst>
                                            <p:cond delay="0"/>
                                          </p:stCondLst>
                                        </p:cTn>
                                        <p:tgtEl>
                                          <p:spTgt spid="11"/>
                                        </p:tgtEl>
                                        <p:attrNameLst>
                                          <p:attrName>style.visibility</p:attrName>
                                        </p:attrNameLst>
                                      </p:cBhvr>
                                      <p:to>
                                        <p:strVal val="visible"/>
                                      </p:to>
                                    </p:set>
                                    <p:animEffect transition="in" filter="fade">
                                      <p:cBhvr>
                                        <p:cTn id="181" dur="1000"/>
                                        <p:tgtEl>
                                          <p:spTgt spid="11"/>
                                        </p:tgtEl>
                                      </p:cBhvr>
                                    </p:animEffect>
                                    <p:anim calcmode="lin" valueType="num">
                                      <p:cBhvr>
                                        <p:cTn id="182" dur="1000" fill="hold"/>
                                        <p:tgtEl>
                                          <p:spTgt spid="11"/>
                                        </p:tgtEl>
                                        <p:attrNameLst>
                                          <p:attrName>ppt_x</p:attrName>
                                        </p:attrNameLst>
                                      </p:cBhvr>
                                      <p:tavLst>
                                        <p:tav tm="0">
                                          <p:val>
                                            <p:strVal val="#ppt_x"/>
                                          </p:val>
                                        </p:tav>
                                        <p:tav tm="100000">
                                          <p:val>
                                            <p:strVal val="#ppt_x"/>
                                          </p:val>
                                        </p:tav>
                                      </p:tavLst>
                                    </p:anim>
                                    <p:anim calcmode="lin" valueType="num">
                                      <p:cBhvr>
                                        <p:cTn id="18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7" y="2439529"/>
            <a:ext cx="6359221" cy="3574439"/>
          </a:xfrm>
        </p:spPr>
        <p:txBody>
          <a:bodyPr>
            <a:normAutofit lnSpcReduction="10000"/>
          </a:bodyPr>
          <a:lstStyle/>
          <a:p>
            <a:r>
              <a:rPr lang="sv-SE" dirty="0" smtClean="0"/>
              <a:t>Främst kopplat till </a:t>
            </a:r>
            <a:r>
              <a:rPr lang="sv-SE" dirty="0"/>
              <a:t>regional primärvård, kommunal </a:t>
            </a:r>
            <a:r>
              <a:rPr lang="sv-SE" dirty="0" err="1"/>
              <a:t>hälso-</a:t>
            </a:r>
            <a:r>
              <a:rPr lang="sv-SE" dirty="0"/>
              <a:t> och sjukvård, äldreomsorg, barn och unga samt </a:t>
            </a:r>
            <a:r>
              <a:rPr lang="sv-SE" dirty="0" smtClean="0"/>
              <a:t/>
            </a:r>
            <a:br>
              <a:rPr lang="sv-SE" dirty="0" smtClean="0"/>
            </a:br>
            <a:r>
              <a:rPr lang="sv-SE" dirty="0" smtClean="0"/>
              <a:t>skadligt bruk </a:t>
            </a:r>
            <a:r>
              <a:rPr lang="sv-SE" dirty="0"/>
              <a:t>och beroende. </a:t>
            </a:r>
            <a:endParaRPr lang="sv-SE" dirty="0" smtClean="0"/>
          </a:p>
          <a:p>
            <a:r>
              <a:rPr lang="sv-SE" dirty="0" smtClean="0"/>
              <a:t>Några utvecklingsområden:</a:t>
            </a:r>
            <a:br>
              <a:rPr lang="sv-SE" dirty="0" smtClean="0"/>
            </a:br>
            <a:r>
              <a:rPr lang="sv-SE" dirty="0" smtClean="0"/>
              <a:t>Samverkan med tandvård, företagshälsa, ambulanssjukvård och specialiserad </a:t>
            </a:r>
            <a:r>
              <a:rPr lang="sv-SE" dirty="0" err="1" smtClean="0"/>
              <a:t>hälso-</a:t>
            </a:r>
            <a:r>
              <a:rPr lang="sv-SE" dirty="0"/>
              <a:t> </a:t>
            </a:r>
            <a:r>
              <a:rPr lang="sv-SE" dirty="0" smtClean="0"/>
              <a:t>och sjukvård.</a:t>
            </a:r>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37</a:t>
            </a:fld>
            <a:endParaRPr lang="sv-SE" dirty="0"/>
          </a:p>
        </p:txBody>
      </p:sp>
      <p:sp>
        <p:nvSpPr>
          <p:cNvPr id="4" name="Rubrik 3"/>
          <p:cNvSpPr>
            <a:spLocks noGrp="1"/>
          </p:cNvSpPr>
          <p:nvPr>
            <p:ph type="title"/>
          </p:nvPr>
        </p:nvSpPr>
        <p:spPr/>
        <p:txBody>
          <a:bodyPr/>
          <a:lstStyle/>
          <a:p>
            <a:pPr lvl="0"/>
            <a:r>
              <a:rPr lang="sv-SE" dirty="0"/>
              <a:t>Påbörjade arbeten i den lokala kontexten med lokala planer och överenskommelser</a:t>
            </a:r>
          </a:p>
        </p:txBody>
      </p:sp>
      <p:sp>
        <p:nvSpPr>
          <p:cNvPr id="5" name="Kommentar i oval 4"/>
          <p:cNvSpPr/>
          <p:nvPr/>
        </p:nvSpPr>
        <p:spPr>
          <a:xfrm>
            <a:off x="5936941" y="2439529"/>
            <a:ext cx="5982344" cy="1948891"/>
          </a:xfrm>
          <a:prstGeom prst="wedgeEllipseCallout">
            <a:avLst>
              <a:gd name="adj1" fmla="val -36841"/>
              <a:gd name="adj2" fmla="val 913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sv-SE" i="1" dirty="0">
                <a:solidFill>
                  <a:schemeClr val="bg1"/>
                </a:solidFill>
              </a:rPr>
              <a:t>”Regelbundna avstämningsmöten och verksamhetsnära samverkan mellan professioner i patient- brukarmöten med fokus på GNV, ger direkt </a:t>
            </a:r>
            <a:r>
              <a:rPr lang="sv-SE" i="1" dirty="0" smtClean="0">
                <a:solidFill>
                  <a:schemeClr val="bg1"/>
                </a:solidFill>
              </a:rPr>
              <a:t>effekt.”</a:t>
            </a:r>
            <a:endParaRPr lang="sv-SE" dirty="0">
              <a:solidFill>
                <a:schemeClr val="bg1"/>
              </a:solidFill>
            </a:endParaRPr>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2730856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r>
              <a:rPr lang="sv-SE" dirty="0" smtClean="0"/>
              <a:t>Insatser för många olika målgrupper pågår i länet. </a:t>
            </a:r>
          </a:p>
          <a:p>
            <a:r>
              <a:rPr lang="sv-SE" dirty="0" smtClean="0"/>
              <a:t>Arbete </a:t>
            </a:r>
            <a:r>
              <a:rPr lang="sv-SE" dirty="0" smtClean="0"/>
              <a:t>pågår för målgrupperna äldre och personer med komplexa behov, barn och unga och personer med psykisk ohälsa.</a:t>
            </a:r>
          </a:p>
          <a:p>
            <a:r>
              <a:rPr lang="sv-SE" dirty="0" smtClean="0"/>
              <a:t>Arbetet </a:t>
            </a:r>
            <a:r>
              <a:rPr lang="sv-SE" dirty="0"/>
              <a:t>gentemot målgruppen personer med funktionsnedsättning </a:t>
            </a:r>
            <a:r>
              <a:rPr lang="sv-SE" dirty="0" smtClean="0"/>
              <a:t>är </a:t>
            </a:r>
            <a:r>
              <a:rPr lang="sv-SE" dirty="0" smtClean="0"/>
              <a:t>underrepresenterat i synnerhet när det gäller kommunernas redovisning. </a:t>
            </a: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38</a:t>
            </a:fld>
            <a:endParaRPr lang="sv-SE" dirty="0"/>
          </a:p>
        </p:txBody>
      </p:sp>
      <p:sp>
        <p:nvSpPr>
          <p:cNvPr id="4" name="Rubrik 3"/>
          <p:cNvSpPr>
            <a:spLocks noGrp="1"/>
          </p:cNvSpPr>
          <p:nvPr>
            <p:ph type="title"/>
          </p:nvPr>
        </p:nvSpPr>
        <p:spPr/>
        <p:txBody>
          <a:bodyPr/>
          <a:lstStyle/>
          <a:p>
            <a:pPr lvl="0"/>
            <a:r>
              <a:rPr lang="sv-SE" dirty="0" smtClean="0"/>
              <a:t>Ojämlikt </a:t>
            </a:r>
            <a:r>
              <a:rPr lang="sv-SE" dirty="0"/>
              <a:t>mellan målgrupper</a:t>
            </a:r>
          </a:p>
        </p:txBody>
      </p:sp>
      <p:sp>
        <p:nvSpPr>
          <p:cNvPr id="7" name="Rektangel 6"/>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8" name="Rektangel 7"/>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966376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r>
              <a:rPr lang="sv-SE" dirty="0" smtClean="0"/>
              <a:t>Påvisas </a:t>
            </a:r>
            <a:r>
              <a:rPr lang="sv-SE" dirty="0" smtClean="0"/>
              <a:t>i enskilda ärenden men saknas breddinförd </a:t>
            </a:r>
            <a:r>
              <a:rPr lang="sv-SE" dirty="0"/>
              <a:t>länsgemensam </a:t>
            </a:r>
            <a:r>
              <a:rPr lang="sv-SE" dirty="0" smtClean="0"/>
              <a:t>systematik.</a:t>
            </a:r>
          </a:p>
          <a:p>
            <a:r>
              <a:rPr lang="sv-SE" dirty="0" smtClean="0"/>
              <a:t>Behov </a:t>
            </a:r>
            <a:r>
              <a:rPr lang="sv-SE" dirty="0"/>
              <a:t>av utökad specialiserad palliativ vård i </a:t>
            </a:r>
            <a:r>
              <a:rPr lang="sv-SE" dirty="0" smtClean="0"/>
              <a:t>hemmet.</a:t>
            </a:r>
          </a:p>
          <a:p>
            <a:r>
              <a:rPr lang="sv-SE" dirty="0" smtClean="0"/>
              <a:t>Behov av bättre </a:t>
            </a:r>
            <a:r>
              <a:rPr lang="sv-SE" dirty="0"/>
              <a:t>samverkan med den specialiserade </a:t>
            </a:r>
            <a:r>
              <a:rPr lang="sv-SE" dirty="0" smtClean="0"/>
              <a:t>slutenvården.</a:t>
            </a:r>
            <a:endParaRPr lang="sv-SE"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39</a:t>
            </a:fld>
            <a:endParaRPr lang="sv-SE" dirty="0"/>
          </a:p>
        </p:txBody>
      </p:sp>
      <p:sp>
        <p:nvSpPr>
          <p:cNvPr id="4" name="Rubrik 3"/>
          <p:cNvSpPr>
            <a:spLocks noGrp="1"/>
          </p:cNvSpPr>
          <p:nvPr>
            <p:ph type="title"/>
          </p:nvPr>
        </p:nvSpPr>
        <p:spPr/>
        <p:txBody>
          <a:bodyPr>
            <a:normAutofit/>
          </a:bodyPr>
          <a:lstStyle/>
          <a:p>
            <a:pPr lvl="0"/>
            <a:r>
              <a:rPr lang="sv-SE" sz="3000" dirty="0"/>
              <a:t>Insatser där god och nära vård påverkat inskrivningar </a:t>
            </a:r>
          </a:p>
        </p:txBody>
      </p:sp>
      <p:sp>
        <p:nvSpPr>
          <p:cNvPr id="6" name="Rektangel 5"/>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800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a:t>
            </a:fld>
            <a:endParaRPr lang="sv-SE" dirty="0"/>
          </a:p>
        </p:txBody>
      </p:sp>
      <p:sp>
        <p:nvSpPr>
          <p:cNvPr id="5" name="Rubrik 4"/>
          <p:cNvSpPr>
            <a:spLocks noGrp="1"/>
          </p:cNvSpPr>
          <p:nvPr>
            <p:ph type="title"/>
          </p:nvPr>
        </p:nvSpPr>
        <p:spPr/>
        <p:txBody>
          <a:bodyPr/>
          <a:lstStyle/>
          <a:p>
            <a:r>
              <a:rPr lang="sv-SE" dirty="0" smtClean="0"/>
              <a:t>Årlig uppföljning – Hur går det för oss?</a:t>
            </a:r>
            <a:endParaRPr lang="sv-SE" dirty="0"/>
          </a:p>
        </p:txBody>
      </p:sp>
      <p:sp>
        <p:nvSpPr>
          <p:cNvPr id="2" name="Platshållare för innehåll 1"/>
          <p:cNvSpPr>
            <a:spLocks noGrp="1"/>
          </p:cNvSpPr>
          <p:nvPr>
            <p:ph idx="1"/>
          </p:nvPr>
        </p:nvSpPr>
        <p:spPr/>
        <p:txBody>
          <a:bodyPr/>
          <a:lstStyle/>
          <a:p>
            <a:pPr marL="0" indent="0">
              <a:buNone/>
            </a:pPr>
            <a:r>
              <a:rPr lang="sv-SE" dirty="0"/>
              <a:t>Resultat behöver följas upp och analyseras systematiskt för att verksamheterna ska kunna förändra och förbättra arbetet. Uppföljning och analys ska ske på både </a:t>
            </a:r>
            <a:r>
              <a:rPr lang="sv-SE" b="1" dirty="0"/>
              <a:t>lokal</a:t>
            </a:r>
            <a:r>
              <a:rPr lang="sv-SE" dirty="0"/>
              <a:t> och </a:t>
            </a:r>
            <a:r>
              <a:rPr lang="sv-SE" b="1" dirty="0"/>
              <a:t>regional</a:t>
            </a:r>
            <a:r>
              <a:rPr lang="sv-SE" dirty="0"/>
              <a:t> nivå. </a:t>
            </a:r>
            <a:endParaRPr lang="sv-SE" dirty="0" smtClean="0"/>
          </a:p>
          <a:p>
            <a:pPr marL="0" indent="0">
              <a:buNone/>
            </a:pPr>
            <a:r>
              <a:rPr lang="sv-SE" dirty="0" smtClean="0"/>
              <a:t>Eftersom </a:t>
            </a:r>
            <a:r>
              <a:rPr lang="sv-SE" dirty="0"/>
              <a:t>omställningen rör både struktur och kultur kommer flera redskap att användas för att följa helheten, dessa kommer </a:t>
            </a:r>
            <a:r>
              <a:rPr lang="sv-SE" dirty="0" smtClean="0"/>
              <a:t>med tiden att </a:t>
            </a:r>
            <a:r>
              <a:rPr lang="sv-SE" dirty="0"/>
              <a:t>vidareutvecklas</a:t>
            </a:r>
            <a:r>
              <a:rPr lang="sv-SE" dirty="0" smtClean="0"/>
              <a:t>.</a:t>
            </a:r>
          </a:p>
        </p:txBody>
      </p:sp>
      <p:pic>
        <p:nvPicPr>
          <p:cNvPr id="7"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705">
            <a:off x="9649562" y="263546"/>
            <a:ext cx="727364" cy="188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0131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8828046" cy="3574439"/>
          </a:xfrm>
        </p:spPr>
        <p:txBody>
          <a:bodyPr>
            <a:normAutofit fontScale="55000" lnSpcReduction="20000"/>
          </a:bodyPr>
          <a:lstStyle/>
          <a:p>
            <a:r>
              <a:rPr lang="sv-SE" dirty="0" smtClean="0"/>
              <a:t>Förbättrade väntetider</a:t>
            </a:r>
            <a:endParaRPr lang="sv-SE" dirty="0"/>
          </a:p>
          <a:p>
            <a:r>
              <a:rPr lang="sv-SE" dirty="0"/>
              <a:t>Tillgänglighetsarbete ex </a:t>
            </a:r>
          </a:p>
          <a:p>
            <a:pPr lvl="1"/>
            <a:r>
              <a:rPr lang="sv-SE" dirty="0"/>
              <a:t>Bedömningsenhet Vansbro</a:t>
            </a:r>
          </a:p>
          <a:p>
            <a:pPr lvl="1"/>
            <a:r>
              <a:rPr lang="sv-SE" dirty="0"/>
              <a:t>Samarbetad vård</a:t>
            </a:r>
          </a:p>
          <a:p>
            <a:pPr lvl="1"/>
            <a:r>
              <a:rPr lang="sv-SE" dirty="0"/>
              <a:t>Ungdomshälsa</a:t>
            </a:r>
          </a:p>
          <a:p>
            <a:pPr lvl="1"/>
            <a:r>
              <a:rPr lang="sv-SE" dirty="0"/>
              <a:t>Familjecentraler</a:t>
            </a:r>
          </a:p>
          <a:p>
            <a:r>
              <a:rPr lang="sv-SE" dirty="0"/>
              <a:t>Utvecklad vistelsekub för bättre samplanering</a:t>
            </a:r>
          </a:p>
          <a:p>
            <a:r>
              <a:rPr lang="sv-SE" dirty="0"/>
              <a:t>Pilotprojekt samordning av slutenvård och undvika slutenvård </a:t>
            </a:r>
          </a:p>
          <a:p>
            <a:r>
              <a:rPr lang="sv-SE" dirty="0"/>
              <a:t>Akuten och primärvårdens samverkan för uppföljning på rätt vårdnivå</a:t>
            </a:r>
          </a:p>
          <a:p>
            <a:r>
              <a:rPr lang="sv-SE" dirty="0"/>
              <a:t>Under 2024 intensifieras vårdplatsarbetet för bättre vårdövergångar</a:t>
            </a:r>
          </a:p>
          <a:p>
            <a:r>
              <a:rPr lang="sv-SE" dirty="0"/>
              <a:t>Primärvården har arbetat med att utöka bokningsbara tider, inrättat bedömningsenhet, infört digital rond, förstärkt kontaktvägar, infört mobila arbetssätt och Närvårdsplats Särna</a:t>
            </a:r>
          </a:p>
          <a:p>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40</a:t>
            </a:fld>
            <a:endParaRPr lang="sv-SE" dirty="0"/>
          </a:p>
        </p:txBody>
      </p:sp>
      <p:sp>
        <p:nvSpPr>
          <p:cNvPr id="5" name="Rubrik 4"/>
          <p:cNvSpPr>
            <a:spLocks noGrp="1"/>
          </p:cNvSpPr>
          <p:nvPr>
            <p:ph type="title"/>
          </p:nvPr>
        </p:nvSpPr>
        <p:spPr/>
        <p:txBody>
          <a:bodyPr>
            <a:normAutofit/>
          </a:bodyPr>
          <a:lstStyle/>
          <a:p>
            <a:r>
              <a:rPr lang="sv-SE" dirty="0" smtClean="0"/>
              <a:t>Viktigaste effekterna och resultaten  </a:t>
            </a:r>
            <a:endParaRPr lang="sv-SE" dirty="0"/>
          </a:p>
        </p:txBody>
      </p:sp>
      <p:sp>
        <p:nvSpPr>
          <p:cNvPr id="6" name="Rektangel 5"/>
          <p:cNvSpPr/>
          <p:nvPr/>
        </p:nvSpPr>
        <p:spPr>
          <a:xfrm>
            <a:off x="9744189" y="5192385"/>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Tree>
    <p:extLst>
      <p:ext uri="{BB962C8B-B14F-4D97-AF65-F5344CB8AC3E}">
        <p14:creationId xmlns:p14="http://schemas.microsoft.com/office/powerpoint/2010/main" val="70024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10546" y="2414562"/>
            <a:ext cx="11370906" cy="3574439"/>
          </a:xfrm>
        </p:spPr>
        <p:txBody>
          <a:bodyPr>
            <a:normAutofit/>
          </a:bodyPr>
          <a:lstStyle/>
          <a:p>
            <a:r>
              <a:rPr lang="sv-SE" sz="2000" dirty="0" smtClean="0"/>
              <a:t>En </a:t>
            </a:r>
            <a:r>
              <a:rPr lang="sv-SE" sz="2000" dirty="0"/>
              <a:t>majoritet av Dalarnas kommuner har inrättat fasta </a:t>
            </a:r>
            <a:r>
              <a:rPr lang="sv-SE" sz="2000" dirty="0" smtClean="0"/>
              <a:t>omsorgskontakter.</a:t>
            </a:r>
          </a:p>
          <a:p>
            <a:r>
              <a:rPr lang="sv-SE" sz="2000" dirty="0" smtClean="0"/>
              <a:t>Tillgång till läkare - kvarstående utmaning. </a:t>
            </a:r>
          </a:p>
          <a:p>
            <a:r>
              <a:rPr lang="sv-SE" sz="2000" dirty="0" smtClean="0"/>
              <a:t>Svårigheter följa upp tillgång till fast vårdkontakt</a:t>
            </a:r>
            <a:r>
              <a:rPr lang="sv-SE" sz="2000" dirty="0" smtClean="0"/>
              <a:t>?</a:t>
            </a:r>
          </a:p>
          <a:p>
            <a:r>
              <a:rPr lang="sv-SE" sz="2000" dirty="0"/>
              <a:t>Fast vårdkontakt och </a:t>
            </a:r>
            <a:r>
              <a:rPr lang="sv-SE" sz="2000" dirty="0" smtClean="0"/>
              <a:t>patientansvarig </a:t>
            </a:r>
            <a:r>
              <a:rPr lang="sv-SE" sz="2000" dirty="0"/>
              <a:t>sjuksköterska </a:t>
            </a:r>
            <a:r>
              <a:rPr lang="sv-SE" sz="2000" dirty="0" smtClean="0"/>
              <a:t>är av </a:t>
            </a:r>
            <a:r>
              <a:rPr lang="sv-SE" sz="2000" dirty="0"/>
              <a:t>vikt för att patienten ska få förutsättningar för medskapande och </a:t>
            </a:r>
            <a:r>
              <a:rPr lang="sv-SE" sz="2000" dirty="0" smtClean="0"/>
              <a:t>delaktighet.</a:t>
            </a:r>
          </a:p>
          <a:p>
            <a:r>
              <a:rPr lang="sv-SE" sz="2000" dirty="0" smtClean="0"/>
              <a:t>Information </a:t>
            </a:r>
            <a:r>
              <a:rPr lang="sv-SE" sz="2000" dirty="0"/>
              <a:t>på 1177 till patient gällande vem som är deras läkarkontakt</a:t>
            </a:r>
          </a:p>
          <a:p>
            <a:endParaRPr lang="sv-SE" sz="2000" dirty="0"/>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41</a:t>
            </a:fld>
            <a:endParaRPr lang="sv-SE" dirty="0"/>
          </a:p>
        </p:txBody>
      </p:sp>
      <p:sp>
        <p:nvSpPr>
          <p:cNvPr id="5" name="Rubrik 4"/>
          <p:cNvSpPr>
            <a:spLocks noGrp="1"/>
          </p:cNvSpPr>
          <p:nvPr>
            <p:ph type="title"/>
          </p:nvPr>
        </p:nvSpPr>
        <p:spPr/>
        <p:txBody>
          <a:bodyPr/>
          <a:lstStyle/>
          <a:p>
            <a:r>
              <a:rPr lang="sv-SE" dirty="0"/>
              <a:t>Fasta vård- och </a:t>
            </a:r>
            <a:r>
              <a:rPr lang="sv-SE" dirty="0" smtClean="0"/>
              <a:t>omsorgskontakter</a:t>
            </a:r>
            <a:endParaRPr lang="sv-SE" b="0" dirty="0"/>
          </a:p>
        </p:txBody>
      </p:sp>
      <p:sp>
        <p:nvSpPr>
          <p:cNvPr id="8" name="Rektangel 7"/>
          <p:cNvSpPr/>
          <p:nvPr/>
        </p:nvSpPr>
        <p:spPr>
          <a:xfrm>
            <a:off x="10017457"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268036"/>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2522580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9668874" cy="3267588"/>
          </a:xfrm>
        </p:spPr>
        <p:txBody>
          <a:bodyPr>
            <a:normAutofit fontScale="70000" lnSpcReduction="20000"/>
          </a:bodyPr>
          <a:lstStyle/>
          <a:p>
            <a:r>
              <a:rPr lang="sv-SE" dirty="0" smtClean="0"/>
              <a:t>Gäller både </a:t>
            </a:r>
            <a:r>
              <a:rPr lang="sv-SE" dirty="0"/>
              <a:t>legitimerad och icke-legitimerad personal. </a:t>
            </a:r>
            <a:endParaRPr lang="sv-SE" dirty="0"/>
          </a:p>
          <a:p>
            <a:r>
              <a:rPr lang="sv-SE" dirty="0" smtClean="0"/>
              <a:t>Utmaningar </a:t>
            </a:r>
            <a:r>
              <a:rPr lang="sv-SE" dirty="0" smtClean="0"/>
              <a:t>ur flera </a:t>
            </a:r>
            <a:r>
              <a:rPr lang="sv-SE" dirty="0" smtClean="0"/>
              <a:t>perspektiv</a:t>
            </a:r>
          </a:p>
          <a:p>
            <a:pPr marL="0" indent="0">
              <a:buNone/>
            </a:pPr>
            <a:r>
              <a:rPr lang="sv-SE" dirty="0" smtClean="0"/>
              <a:t>- Rekrytering </a:t>
            </a:r>
          </a:p>
          <a:p>
            <a:pPr marL="0" indent="0">
              <a:buNone/>
            </a:pPr>
            <a:r>
              <a:rPr lang="sv-SE" dirty="0" smtClean="0"/>
              <a:t>- Behålla personal </a:t>
            </a:r>
          </a:p>
          <a:p>
            <a:pPr marL="0" indent="0">
              <a:buNone/>
            </a:pPr>
            <a:r>
              <a:rPr lang="sv-SE" dirty="0" smtClean="0"/>
              <a:t>- Matchning av kompetens och behov </a:t>
            </a:r>
          </a:p>
          <a:p>
            <a:r>
              <a:rPr lang="sv-SE" sz="2400" dirty="0" smtClean="0"/>
              <a:t>Både </a:t>
            </a:r>
            <a:r>
              <a:rPr lang="sv-SE" sz="2400" dirty="0"/>
              <a:t>kommunerna och </a:t>
            </a:r>
            <a:r>
              <a:rPr lang="sv-SE" sz="2400" dirty="0"/>
              <a:t>regionen</a:t>
            </a:r>
            <a:r>
              <a:rPr lang="sv-SE" sz="2400" dirty="0"/>
              <a:t> har arbetet med att förbättra förutsättningarna för vidareutbildning och kompetenshöjande insatser. </a:t>
            </a:r>
            <a:endParaRPr lang="sv-SE" sz="2400" dirty="0" smtClean="0"/>
          </a:p>
          <a:p>
            <a:r>
              <a:rPr lang="sv-SE" dirty="0" smtClean="0"/>
              <a:t>Saknar </a:t>
            </a:r>
            <a:r>
              <a:rPr lang="sv-SE" dirty="0"/>
              <a:t>en gemensam  kompetensförsörjningsplan mellan regionen och dess 15 kommuner</a:t>
            </a:r>
          </a:p>
          <a:p>
            <a:pPr lvl="1"/>
            <a:endParaRPr lang="sv-SE" dirty="0" smtClean="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42</a:t>
            </a:fld>
            <a:endParaRPr lang="sv-SE" dirty="0"/>
          </a:p>
        </p:txBody>
      </p:sp>
      <p:sp>
        <p:nvSpPr>
          <p:cNvPr id="5" name="Rubrik 4"/>
          <p:cNvSpPr>
            <a:spLocks noGrp="1"/>
          </p:cNvSpPr>
          <p:nvPr>
            <p:ph type="title"/>
          </p:nvPr>
        </p:nvSpPr>
        <p:spPr/>
        <p:txBody>
          <a:bodyPr/>
          <a:lstStyle/>
          <a:p>
            <a:pPr lvl="0"/>
            <a:r>
              <a:rPr lang="sv-SE" dirty="0"/>
              <a:t>Utmaningar med kompetensförsörjningen</a:t>
            </a:r>
          </a:p>
        </p:txBody>
      </p:sp>
      <p:sp>
        <p:nvSpPr>
          <p:cNvPr id="8" name="Rektangel 7"/>
          <p:cNvSpPr/>
          <p:nvPr/>
        </p:nvSpPr>
        <p:spPr>
          <a:xfrm>
            <a:off x="10017457" y="5488754"/>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Region</a:t>
            </a:r>
            <a:endParaRPr lang="sv-SE" dirty="0"/>
          </a:p>
        </p:txBody>
      </p:sp>
      <p:sp>
        <p:nvSpPr>
          <p:cNvPr id="9" name="Rektangel 8"/>
          <p:cNvSpPr/>
          <p:nvPr/>
        </p:nvSpPr>
        <p:spPr>
          <a:xfrm>
            <a:off x="8153400" y="5488754"/>
            <a:ext cx="1763996" cy="745932"/>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Kommun</a:t>
            </a:r>
            <a:endParaRPr lang="sv-SE" dirty="0"/>
          </a:p>
        </p:txBody>
      </p:sp>
    </p:spTree>
    <p:extLst>
      <p:ext uri="{BB962C8B-B14F-4D97-AF65-F5344CB8AC3E}">
        <p14:creationId xmlns:p14="http://schemas.microsoft.com/office/powerpoint/2010/main" val="1163140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a:bodyPr>
          <a:lstStyle/>
          <a:p>
            <a:pPr lvl="0"/>
            <a:r>
              <a:rPr lang="sv-SE" dirty="0"/>
              <a:t>Årlig </a:t>
            </a:r>
            <a:r>
              <a:rPr lang="sv-SE" dirty="0" smtClean="0"/>
              <a:t>konferens i samverkan </a:t>
            </a:r>
            <a:r>
              <a:rPr lang="sv-SE" dirty="0"/>
              <a:t>– årets tema var samverkan</a:t>
            </a:r>
          </a:p>
          <a:p>
            <a:pPr lvl="0"/>
            <a:r>
              <a:rPr lang="sv-SE" dirty="0"/>
              <a:t>Regionalt nätverk startades upp 2023</a:t>
            </a:r>
          </a:p>
          <a:p>
            <a:pPr lvl="0"/>
            <a:r>
              <a:rPr lang="sv-SE" dirty="0"/>
              <a:t>Inbjudan till lärprocess som startade upp i början av 2024</a:t>
            </a:r>
          </a:p>
          <a:p>
            <a:pPr lvl="0"/>
            <a:r>
              <a:rPr lang="sv-SE" dirty="0"/>
              <a:t>Spridning av strategin har fortsatt</a:t>
            </a:r>
          </a:p>
          <a:p>
            <a:pPr lvl="0"/>
            <a:r>
              <a:rPr lang="sv-SE" dirty="0"/>
              <a:t>Stöd till lokala systemledningar</a:t>
            </a:r>
          </a:p>
        </p:txBody>
      </p:sp>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43</a:t>
            </a:fld>
            <a:endParaRPr lang="sv-SE" dirty="0"/>
          </a:p>
        </p:txBody>
      </p:sp>
      <p:sp>
        <p:nvSpPr>
          <p:cNvPr id="4" name="Rubrik 3"/>
          <p:cNvSpPr>
            <a:spLocks noGrp="1"/>
          </p:cNvSpPr>
          <p:nvPr>
            <p:ph type="title"/>
          </p:nvPr>
        </p:nvSpPr>
        <p:spPr/>
        <p:txBody>
          <a:bodyPr/>
          <a:lstStyle/>
          <a:p>
            <a:r>
              <a:rPr lang="sv-SE" dirty="0" smtClean="0"/>
              <a:t>Regionalt stöd under 2023</a:t>
            </a:r>
            <a:endParaRPr lang="sv-SE" dirty="0"/>
          </a:p>
        </p:txBody>
      </p:sp>
    </p:spTree>
    <p:extLst>
      <p:ext uri="{BB962C8B-B14F-4D97-AF65-F5344CB8AC3E}">
        <p14:creationId xmlns:p14="http://schemas.microsoft.com/office/powerpoint/2010/main" val="547419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Hur ser det ut hos er?</a:t>
            </a:r>
          </a:p>
          <a:p>
            <a:endParaRPr lang="sv-SE" dirty="0"/>
          </a:p>
          <a:p>
            <a:r>
              <a:rPr lang="sv-SE" dirty="0" smtClean="0"/>
              <a:t>Kontakta oss gärna om ni önskar kopia på just era svar från Forms-formuläret:</a:t>
            </a:r>
            <a:br>
              <a:rPr lang="sv-SE" dirty="0" smtClean="0"/>
            </a:br>
            <a:r>
              <a:rPr lang="sv-SE" dirty="0" smtClean="0">
                <a:hlinkClick r:id="rId3"/>
              </a:rPr>
              <a:t>rss.dalarna@regiondalarna.se</a:t>
            </a:r>
            <a:r>
              <a:rPr lang="sv-SE" dirty="0" smtClean="0"/>
              <a:t> </a:t>
            </a:r>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44</a:t>
            </a:fld>
            <a:endParaRPr lang="sv-SE" dirty="0"/>
          </a:p>
        </p:txBody>
      </p:sp>
      <p:sp>
        <p:nvSpPr>
          <p:cNvPr id="5" name="Rubrik 4"/>
          <p:cNvSpPr>
            <a:spLocks noGrp="1"/>
          </p:cNvSpPr>
          <p:nvPr>
            <p:ph type="title"/>
          </p:nvPr>
        </p:nvSpPr>
        <p:spPr/>
        <p:txBody>
          <a:bodyPr/>
          <a:lstStyle/>
          <a:p>
            <a:r>
              <a:rPr lang="sv-SE" dirty="0" smtClean="0"/>
              <a:t>Avslutningsvis	</a:t>
            </a:r>
            <a:endParaRPr lang="sv-SE" dirty="0"/>
          </a:p>
        </p:txBody>
      </p:sp>
    </p:spTree>
    <p:extLst>
      <p:ext uri="{BB962C8B-B14F-4D97-AF65-F5344CB8AC3E}">
        <p14:creationId xmlns:p14="http://schemas.microsoft.com/office/powerpoint/2010/main" val="1350091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RSS Dalarna - april 2024</a:t>
            </a:r>
            <a:endParaRPr lang="sv-SE" dirty="0"/>
          </a:p>
        </p:txBody>
      </p:sp>
      <p:sp>
        <p:nvSpPr>
          <p:cNvPr id="3" name="Platshållare för bildnummer 2"/>
          <p:cNvSpPr>
            <a:spLocks noGrp="1"/>
          </p:cNvSpPr>
          <p:nvPr>
            <p:ph type="sldNum" sz="quarter" idx="12"/>
          </p:nvPr>
        </p:nvSpPr>
        <p:spPr/>
        <p:txBody>
          <a:bodyPr/>
          <a:lstStyle/>
          <a:p>
            <a:fld id="{130DDE8C-17E0-4539-9C15-C1E9D231907F}" type="slidenum">
              <a:rPr lang="sv-SE" smtClean="0"/>
              <a:pPr/>
              <a:t>45</a:t>
            </a:fld>
            <a:endParaRPr lang="sv-SE" dirty="0"/>
          </a:p>
        </p:txBody>
      </p:sp>
      <p:pic>
        <p:nvPicPr>
          <p:cNvPr id="5" name="Platshållare för innehåll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2088" y="1283677"/>
            <a:ext cx="4750067" cy="4712188"/>
          </a:xfrm>
          <a:prstGeom prst="rect">
            <a:avLst/>
          </a:prstGeom>
        </p:spPr>
      </p:pic>
      <p:sp>
        <p:nvSpPr>
          <p:cNvPr id="6" name="Kommentar i oval 5"/>
          <p:cNvSpPr/>
          <p:nvPr/>
        </p:nvSpPr>
        <p:spPr>
          <a:xfrm>
            <a:off x="561474" y="1522213"/>
            <a:ext cx="3300614" cy="2117558"/>
          </a:xfrm>
          <a:prstGeom prst="wedgeEllipseCallout">
            <a:avLst>
              <a:gd name="adj1" fmla="val 40111"/>
              <a:gd name="adj2" fmla="val 8371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Lycka till med det fortsatta omställningsarbetet under 2024!</a:t>
            </a:r>
            <a:br>
              <a:rPr lang="sv-SE" dirty="0" smtClean="0"/>
            </a:br>
            <a:r>
              <a:rPr lang="sv-SE" dirty="0" smtClean="0"/>
              <a:t/>
            </a:r>
            <a:br>
              <a:rPr lang="sv-SE" dirty="0" smtClean="0"/>
            </a:br>
            <a:r>
              <a:rPr lang="sv-SE" dirty="0" smtClean="0"/>
              <a:t>Vi ses! </a:t>
            </a:r>
            <a:r>
              <a:rPr lang="sv-SE" dirty="0" smtClean="0">
                <a:sym typeface="Wingdings" panose="05000000000000000000" pitchFamily="2" charset="2"/>
              </a:rPr>
              <a:t></a:t>
            </a:r>
            <a:r>
              <a:rPr lang="sv-SE" dirty="0" smtClean="0"/>
              <a:t> </a:t>
            </a:r>
            <a:endParaRPr lang="sv-SE" dirty="0"/>
          </a:p>
        </p:txBody>
      </p:sp>
    </p:spTree>
    <p:extLst>
      <p:ext uri="{BB962C8B-B14F-4D97-AF65-F5344CB8AC3E}">
        <p14:creationId xmlns:p14="http://schemas.microsoft.com/office/powerpoint/2010/main" val="2556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5</a:t>
            </a:fld>
            <a:endParaRPr lang="sv-SE" dirty="0"/>
          </a:p>
        </p:txBody>
      </p:sp>
      <p:sp>
        <p:nvSpPr>
          <p:cNvPr id="5" name="Rubrik 4"/>
          <p:cNvSpPr>
            <a:spLocks noGrp="1"/>
          </p:cNvSpPr>
          <p:nvPr>
            <p:ph type="title"/>
          </p:nvPr>
        </p:nvSpPr>
        <p:spPr/>
        <p:txBody>
          <a:bodyPr/>
          <a:lstStyle/>
          <a:p>
            <a:r>
              <a:rPr lang="sv-SE" dirty="0" smtClean="0"/>
              <a:t>Årlig uppföljning – Hur går det för oss?</a:t>
            </a:r>
            <a:endParaRPr lang="sv-SE" dirty="0"/>
          </a:p>
        </p:txBody>
      </p:sp>
      <p:sp>
        <p:nvSpPr>
          <p:cNvPr id="2" name="Platshållare för innehåll 1"/>
          <p:cNvSpPr>
            <a:spLocks noGrp="1"/>
          </p:cNvSpPr>
          <p:nvPr>
            <p:ph idx="1"/>
          </p:nvPr>
        </p:nvSpPr>
        <p:spPr/>
        <p:txBody>
          <a:bodyPr>
            <a:normAutofit/>
          </a:bodyPr>
          <a:lstStyle/>
          <a:p>
            <a:pPr marL="0" indent="0">
              <a:buNone/>
            </a:pPr>
            <a:endParaRPr lang="sv-SE" dirty="0" smtClean="0"/>
          </a:p>
          <a:p>
            <a:pPr marL="0" indent="0">
              <a:buNone/>
            </a:pPr>
            <a:r>
              <a:rPr lang="sv-SE" dirty="0" smtClean="0"/>
              <a:t>Uppföljningen </a:t>
            </a:r>
            <a:r>
              <a:rPr lang="sv-SE" dirty="0"/>
              <a:t>av God och nära vård i region och kommuner </a:t>
            </a:r>
            <a:r>
              <a:rPr lang="sv-SE" dirty="0" smtClean="0"/>
              <a:t>sker </a:t>
            </a:r>
            <a:r>
              <a:rPr lang="sv-SE" dirty="0"/>
              <a:t>på tre sätt: </a:t>
            </a:r>
            <a:endParaRPr lang="sv-SE" dirty="0" smtClean="0"/>
          </a:p>
          <a:p>
            <a:pPr marL="0" indent="0">
              <a:buNone/>
            </a:pPr>
            <a:endParaRPr lang="sv-SE" dirty="0"/>
          </a:p>
          <a:p>
            <a:pPr marL="457200" indent="-457200">
              <a:buFont typeface="+mj-lt"/>
              <a:buAutoNum type="arabicPeriod"/>
            </a:pPr>
            <a:r>
              <a:rPr lang="sv-SE" dirty="0" smtClean="0"/>
              <a:t>Nyckeltal</a:t>
            </a:r>
          </a:p>
          <a:p>
            <a:pPr marL="457200" indent="-457200">
              <a:buFont typeface="+mj-lt"/>
              <a:buAutoNum type="arabicPeriod"/>
            </a:pPr>
            <a:r>
              <a:rPr lang="sv-SE" dirty="0" smtClean="0"/>
              <a:t>Självskattning</a:t>
            </a:r>
          </a:p>
          <a:p>
            <a:pPr marL="457200" indent="-457200">
              <a:buFont typeface="+mj-lt"/>
              <a:buAutoNum type="arabicPeriod"/>
            </a:pPr>
            <a:r>
              <a:rPr lang="sv-SE" dirty="0" smtClean="0"/>
              <a:t>Aktiviteter</a:t>
            </a:r>
            <a:endParaRPr lang="sv-SE" dirty="0"/>
          </a:p>
        </p:txBody>
      </p:sp>
      <p:pic>
        <p:nvPicPr>
          <p:cNvPr id="7"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705">
            <a:off x="9649562" y="263546"/>
            <a:ext cx="727364" cy="1882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305" y="3785234"/>
            <a:ext cx="1134783" cy="1933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7207" y="4206999"/>
            <a:ext cx="1357094" cy="1365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1355" y="4959363"/>
            <a:ext cx="1895950" cy="1225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3501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8"/>
            <a:ext cx="11370906" cy="3574439"/>
          </a:xfrm>
        </p:spPr>
        <p:txBody>
          <a:bodyPr/>
          <a:lstStyle/>
          <a:p>
            <a:r>
              <a:rPr lang="sv-SE" dirty="0" smtClean="0"/>
              <a:t>Digitalt formulär</a:t>
            </a:r>
          </a:p>
          <a:p>
            <a:pPr lvl="1"/>
            <a:r>
              <a:rPr lang="sv-SE" dirty="0" smtClean="0"/>
              <a:t>Det lokala samverkansarbetet</a:t>
            </a:r>
          </a:p>
          <a:p>
            <a:pPr lvl="1"/>
            <a:r>
              <a:rPr lang="sv-SE" dirty="0" smtClean="0"/>
              <a:t>Självskattningsfrågor</a:t>
            </a:r>
          </a:p>
          <a:p>
            <a:pPr lvl="1"/>
            <a:endParaRPr lang="sv-SE" dirty="0"/>
          </a:p>
          <a:p>
            <a:r>
              <a:rPr lang="sv-SE" dirty="0" smtClean="0"/>
              <a:t>Rapportering till Socialstyrelsen</a:t>
            </a:r>
          </a:p>
          <a:p>
            <a:pPr lvl="1"/>
            <a:r>
              <a:rPr lang="sv-SE" dirty="0" smtClean="0"/>
              <a:t>Från kommunerna och </a:t>
            </a:r>
            <a:r>
              <a:rPr lang="sv-SE" dirty="0" smtClean="0"/>
              <a:t>regionen</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6</a:t>
            </a:fld>
            <a:endParaRPr lang="sv-SE" dirty="0"/>
          </a:p>
        </p:txBody>
      </p:sp>
      <p:sp>
        <p:nvSpPr>
          <p:cNvPr id="5" name="Rubrik 4"/>
          <p:cNvSpPr>
            <a:spLocks noGrp="1"/>
          </p:cNvSpPr>
          <p:nvPr>
            <p:ph type="title"/>
          </p:nvPr>
        </p:nvSpPr>
        <p:spPr/>
        <p:txBody>
          <a:bodyPr/>
          <a:lstStyle/>
          <a:p>
            <a:r>
              <a:rPr lang="sv-SE" dirty="0" smtClean="0"/>
              <a:t>Underlag för årsberättelsen 2023</a:t>
            </a:r>
            <a:endParaRPr lang="sv-SE" dirty="0"/>
          </a:p>
        </p:txBody>
      </p:sp>
      <p:pic>
        <p:nvPicPr>
          <p:cNvPr id="6" name="Bildobjekt 5"/>
          <p:cNvPicPr>
            <a:picLocks noChangeAspect="1"/>
          </p:cNvPicPr>
          <p:nvPr/>
        </p:nvPicPr>
        <p:blipFill>
          <a:blip r:embed="rId3"/>
          <a:stretch>
            <a:fillRect/>
          </a:stretch>
        </p:blipFill>
        <p:spPr>
          <a:xfrm>
            <a:off x="5780890" y="2647052"/>
            <a:ext cx="4641455" cy="1972553"/>
          </a:xfrm>
          <a:prstGeom prst="rect">
            <a:avLst/>
          </a:prstGeom>
        </p:spPr>
      </p:pic>
    </p:spTree>
    <p:extLst>
      <p:ext uri="{BB962C8B-B14F-4D97-AF65-F5344CB8AC3E}">
        <p14:creationId xmlns:p14="http://schemas.microsoft.com/office/powerpoint/2010/main" val="160768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2439529"/>
            <a:ext cx="6875624" cy="3574439"/>
          </a:xfrm>
        </p:spPr>
        <p:txBody>
          <a:bodyPr>
            <a:normAutofit lnSpcReduction="10000"/>
          </a:bodyPr>
          <a:lstStyle/>
          <a:p>
            <a:r>
              <a:rPr lang="sv-SE" dirty="0" smtClean="0"/>
              <a:t>Systemledningarna finns!</a:t>
            </a:r>
          </a:p>
          <a:p>
            <a:r>
              <a:rPr lang="sv-SE" dirty="0" smtClean="0"/>
              <a:t>Vi jobbar med alla delmål!</a:t>
            </a:r>
          </a:p>
          <a:p>
            <a:r>
              <a:rPr lang="sv-SE" dirty="0" smtClean="0"/>
              <a:t>Vi gör många olika typer av aktiviteter i God och nära vård-anda</a:t>
            </a:r>
          </a:p>
          <a:p>
            <a:r>
              <a:rPr lang="sv-SE" dirty="0" smtClean="0"/>
              <a:t>Utmaningar för att öka tempo och hålla riktningen</a:t>
            </a:r>
          </a:p>
          <a:p>
            <a:r>
              <a:rPr lang="sv-SE" dirty="0" smtClean="0"/>
              <a:t>Samverkan – hur går det </a:t>
            </a:r>
            <a:r>
              <a:rPr lang="sv-SE" u="sng" dirty="0" smtClean="0"/>
              <a:t>egentligen?</a:t>
            </a:r>
            <a:endParaRPr lang="sv-SE" dirty="0"/>
          </a:p>
        </p:txBody>
      </p:sp>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7</a:t>
            </a:fld>
            <a:endParaRPr lang="sv-SE" dirty="0"/>
          </a:p>
        </p:txBody>
      </p:sp>
      <p:sp>
        <p:nvSpPr>
          <p:cNvPr id="5" name="Rubrik 4"/>
          <p:cNvSpPr>
            <a:spLocks noGrp="1"/>
          </p:cNvSpPr>
          <p:nvPr>
            <p:ph type="title"/>
          </p:nvPr>
        </p:nvSpPr>
        <p:spPr/>
        <p:txBody>
          <a:bodyPr/>
          <a:lstStyle/>
          <a:p>
            <a:r>
              <a:rPr lang="sv-SE" dirty="0" smtClean="0"/>
              <a:t>Sammanfattande nulägesbild</a:t>
            </a:r>
            <a:br>
              <a:rPr lang="sv-SE" dirty="0" smtClean="0"/>
            </a:br>
            <a:endParaRPr lang="sv-SE" sz="2400" dirty="0">
              <a:solidFill>
                <a:srgbClr val="C00000"/>
              </a:solidFill>
            </a:endParaRPr>
          </a:p>
        </p:txBody>
      </p:sp>
      <p:pic>
        <p:nvPicPr>
          <p:cNvPr id="6" name="Bildobjekt 5"/>
          <p:cNvPicPr>
            <a:picLocks noChangeAspect="1"/>
          </p:cNvPicPr>
          <p:nvPr/>
        </p:nvPicPr>
        <p:blipFill>
          <a:blip r:embed="rId3"/>
          <a:stretch>
            <a:fillRect/>
          </a:stretch>
        </p:blipFill>
        <p:spPr>
          <a:xfrm>
            <a:off x="7768893" y="1230186"/>
            <a:ext cx="3762375" cy="4552950"/>
          </a:xfrm>
          <a:prstGeom prst="rect">
            <a:avLst/>
          </a:prstGeom>
        </p:spPr>
      </p:pic>
      <p:sp>
        <p:nvSpPr>
          <p:cNvPr id="7" name="textruta 6"/>
          <p:cNvSpPr txBox="1"/>
          <p:nvPr/>
        </p:nvSpPr>
        <p:spPr>
          <a:xfrm>
            <a:off x="7878885" y="5769661"/>
            <a:ext cx="3659308" cy="276999"/>
          </a:xfrm>
          <a:prstGeom prst="rect">
            <a:avLst/>
          </a:prstGeom>
          <a:noFill/>
        </p:spPr>
        <p:txBody>
          <a:bodyPr wrap="square" rtlCol="0">
            <a:spAutoFit/>
          </a:bodyPr>
          <a:lstStyle/>
          <a:p>
            <a:r>
              <a:rPr lang="sv-SE" sz="1200" i="1" dirty="0"/>
              <a:t>Att driva omställningen till Nära </a:t>
            </a:r>
            <a:r>
              <a:rPr lang="sv-SE" sz="1200" i="1" dirty="0" smtClean="0"/>
              <a:t>vård, SKR, 2020</a:t>
            </a:r>
            <a:endParaRPr lang="sv-SE" sz="1200" i="1" dirty="0"/>
          </a:p>
        </p:txBody>
      </p:sp>
    </p:spTree>
    <p:extLst>
      <p:ext uri="{BB962C8B-B14F-4D97-AF65-F5344CB8AC3E}">
        <p14:creationId xmlns:p14="http://schemas.microsoft.com/office/powerpoint/2010/main" val="404480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RSS Dalarna - april 2024</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8</a:t>
            </a:fld>
            <a:endParaRPr lang="sv-SE" dirty="0"/>
          </a:p>
        </p:txBody>
      </p:sp>
      <p:sp>
        <p:nvSpPr>
          <p:cNvPr id="5" name="Rubrik 4"/>
          <p:cNvSpPr>
            <a:spLocks noGrp="1"/>
          </p:cNvSpPr>
          <p:nvPr>
            <p:ph type="title"/>
          </p:nvPr>
        </p:nvSpPr>
        <p:spPr>
          <a:xfrm>
            <a:off x="572537" y="998443"/>
            <a:ext cx="10416781" cy="1209600"/>
          </a:xfrm>
        </p:spPr>
        <p:txBody>
          <a:bodyPr>
            <a:normAutofit/>
          </a:bodyPr>
          <a:lstStyle/>
          <a:p>
            <a:r>
              <a:rPr lang="sv-SE" sz="3000" dirty="0" smtClean="0"/>
              <a:t>Finns en lokal </a:t>
            </a:r>
            <a:r>
              <a:rPr lang="sv-SE" sz="3000" dirty="0"/>
              <a:t>systemledning formerad i din </a:t>
            </a:r>
            <a:r>
              <a:rPr lang="sv-SE" sz="3000" dirty="0" smtClean="0"/>
              <a:t>kommun/kommuner?</a:t>
            </a:r>
            <a:endParaRPr lang="sv-SE" sz="3000" dirty="0">
              <a:solidFill>
                <a:srgbClr val="FF0000"/>
              </a:solidFill>
            </a:endParaRPr>
          </a:p>
        </p:txBody>
      </p:sp>
      <p:sp>
        <p:nvSpPr>
          <p:cNvPr id="6" name="Högerpil 5"/>
          <p:cNvSpPr/>
          <p:nvPr/>
        </p:nvSpPr>
        <p:spPr>
          <a:xfrm rot="19386460">
            <a:off x="6517831" y="4057399"/>
            <a:ext cx="3076184" cy="111481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378761" y="2651855"/>
            <a:ext cx="4402167" cy="1938992"/>
          </a:xfrm>
          <a:prstGeom prst="rect">
            <a:avLst/>
          </a:prstGeom>
          <a:noFill/>
        </p:spPr>
        <p:txBody>
          <a:bodyPr wrap="none" lIns="91440" tIns="45720" rIns="91440" bIns="45720">
            <a:spAutoFit/>
          </a:bodyPr>
          <a:lstStyle/>
          <a:p>
            <a:r>
              <a:rPr lang="sv-SE"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Ja</a:t>
            </a:r>
          </a:p>
          <a:p>
            <a:endParaRPr lang="sv-SE"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sv-SE"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Formering pågår </a:t>
            </a:r>
          </a:p>
        </p:txBody>
      </p:sp>
      <p:sp>
        <p:nvSpPr>
          <p:cNvPr id="10" name="Kommentar i oval 9"/>
          <p:cNvSpPr/>
          <p:nvPr/>
        </p:nvSpPr>
        <p:spPr>
          <a:xfrm>
            <a:off x="9339602" y="2166124"/>
            <a:ext cx="2140502" cy="1570586"/>
          </a:xfrm>
          <a:prstGeom prst="wedgeEllipseCallout">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Vi är på gång!</a:t>
            </a:r>
            <a:endParaRPr lang="sv-SE" sz="2400" dirty="0"/>
          </a:p>
        </p:txBody>
      </p:sp>
      <p:sp>
        <p:nvSpPr>
          <p:cNvPr id="11" name="Ellips 10"/>
          <p:cNvSpPr/>
          <p:nvPr/>
        </p:nvSpPr>
        <p:spPr>
          <a:xfrm>
            <a:off x="2165248" y="2196541"/>
            <a:ext cx="1806551" cy="1147166"/>
          </a:xfrm>
          <a:prstGeom prst="ellipse">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14 </a:t>
            </a:r>
            <a:r>
              <a:rPr lang="sv-SE" sz="2400" dirty="0" err="1" smtClean="0"/>
              <a:t>st</a:t>
            </a:r>
            <a:endParaRPr lang="sv-SE" sz="2400" dirty="0"/>
          </a:p>
        </p:txBody>
      </p:sp>
      <p:sp>
        <p:nvSpPr>
          <p:cNvPr id="12" name="Ellips 11"/>
          <p:cNvSpPr/>
          <p:nvPr/>
        </p:nvSpPr>
        <p:spPr>
          <a:xfrm>
            <a:off x="4904101" y="2945872"/>
            <a:ext cx="1806551" cy="1147166"/>
          </a:xfrm>
          <a:prstGeom prst="ellipse">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smtClean="0"/>
              <a:t>1 </a:t>
            </a:r>
            <a:r>
              <a:rPr lang="sv-SE" sz="2400" dirty="0" err="1" smtClean="0"/>
              <a:t>st</a:t>
            </a:r>
            <a:endParaRPr lang="sv-SE" sz="2400" dirty="0"/>
          </a:p>
        </p:txBody>
      </p:sp>
    </p:spTree>
    <p:extLst>
      <p:ext uri="{BB962C8B-B14F-4D97-AF65-F5344CB8AC3E}">
        <p14:creationId xmlns:p14="http://schemas.microsoft.com/office/powerpoint/2010/main" val="1677208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 1: </a:t>
            </a:r>
            <a:r>
              <a:rPr lang="sv-SE" dirty="0"/>
              <a:t>N</a:t>
            </a:r>
            <a:r>
              <a:rPr lang="sv-SE" dirty="0" smtClean="0"/>
              <a:t>yckeltal</a:t>
            </a:r>
            <a:endParaRPr lang="sv-SE" dirty="0"/>
          </a:p>
        </p:txBody>
      </p:sp>
      <p:sp>
        <p:nvSpPr>
          <p:cNvPr id="3" name="Platshållare för text 2"/>
          <p:cNvSpPr>
            <a:spLocks noGrp="1"/>
          </p:cNvSpPr>
          <p:nvPr>
            <p:ph type="body"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RSS Dalarna - april 2024</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9</a:t>
            </a:fld>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812" y="659422"/>
            <a:ext cx="2786217" cy="28029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80889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4265</TotalTime>
  <Words>6957</Words>
  <Application>Microsoft Office PowerPoint</Application>
  <PresentationFormat>Bredbild</PresentationFormat>
  <Paragraphs>628</Paragraphs>
  <Slides>45</Slides>
  <Notes>38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45</vt:i4>
      </vt:variant>
    </vt:vector>
  </HeadingPairs>
  <TitlesOfParts>
    <vt:vector size="51" baseType="lpstr">
      <vt:lpstr>Arial</vt:lpstr>
      <vt:lpstr>Calibri</vt:lpstr>
      <vt:lpstr>Chronicle Text G1</vt:lpstr>
      <vt:lpstr>Chronicle Text G1 Semi</vt:lpstr>
      <vt:lpstr>Wingdings</vt:lpstr>
      <vt:lpstr>VCdag</vt:lpstr>
      <vt:lpstr>Regional årsberättelse 2023 God och Nära vård i Dalarna</vt:lpstr>
      <vt:lpstr>Innehåll</vt:lpstr>
      <vt:lpstr>Dalarnas länsgemensamma strategi </vt:lpstr>
      <vt:lpstr>Årlig uppföljning – Hur går det för oss?</vt:lpstr>
      <vt:lpstr>Årlig uppföljning – Hur går det för oss?</vt:lpstr>
      <vt:lpstr>Underlag för årsberättelsen 2023</vt:lpstr>
      <vt:lpstr>Sammanfattande nulägesbild </vt:lpstr>
      <vt:lpstr>Finns en lokal systemledning formerad i din kommun/kommuner?</vt:lpstr>
      <vt:lpstr>Del 1: Nyckeltal</vt:lpstr>
      <vt:lpstr>Infografiken</vt:lpstr>
      <vt:lpstr>Förbättringar av infografiken 2024</vt:lpstr>
      <vt:lpstr>Nästa steg – Hur går det på din hemmaplan?</vt:lpstr>
      <vt:lpstr>Koladas sammanställningar för Dalarnas infografik</vt:lpstr>
      <vt:lpstr>Del 2: Självskattning</vt:lpstr>
      <vt:lpstr>Självskattning God och nära vård i Dalarna</vt:lpstr>
      <vt:lpstr>Självskattningen – ”resans riktning”</vt:lpstr>
      <vt:lpstr>Hur går det för oss?</vt:lpstr>
      <vt:lpstr>Nära för mig</vt:lpstr>
      <vt:lpstr>Nära för alla</vt:lpstr>
      <vt:lpstr>Nära i hela Dalarna</vt:lpstr>
      <vt:lpstr>Nära mellan oss</vt:lpstr>
      <vt:lpstr>Nära till hälsa</vt:lpstr>
      <vt:lpstr>PowerPoint-presentation</vt:lpstr>
      <vt:lpstr>Reflektera lokalt!</vt:lpstr>
      <vt:lpstr>Del 3: Aktiviteter</vt:lpstr>
      <vt:lpstr>I detta avsnitt presenteras:</vt:lpstr>
      <vt:lpstr>De lokala systemledningarna rapporterar </vt:lpstr>
      <vt:lpstr>Framgångsfaktorer</vt:lpstr>
      <vt:lpstr>Framgångsfaktorer</vt:lpstr>
      <vt:lpstr>Framgångsfaktorer</vt:lpstr>
      <vt:lpstr>Utmaningar</vt:lpstr>
      <vt:lpstr>Utmaningar</vt:lpstr>
      <vt:lpstr>Utmaningar</vt:lpstr>
      <vt:lpstr>Rapporteringen till Socialstyrelsen</vt:lpstr>
      <vt:lpstr>Aktiviteter i länet med primärvården som nav </vt:lpstr>
      <vt:lpstr>Utvecklingen av den nära vården med primärvården som nav</vt:lpstr>
      <vt:lpstr>Påbörjade arbeten i den lokala kontexten med lokala planer och överenskommelser</vt:lpstr>
      <vt:lpstr>Ojämlikt mellan målgrupper</vt:lpstr>
      <vt:lpstr>Insatser där god och nära vård påverkat inskrivningar </vt:lpstr>
      <vt:lpstr>Viktigaste effekterna och resultaten  </vt:lpstr>
      <vt:lpstr>Fasta vård- och omsorgskontakter</vt:lpstr>
      <vt:lpstr>Utmaningar med kompetensförsörjningen</vt:lpstr>
      <vt:lpstr>Regionalt stöd under 2023</vt:lpstr>
      <vt:lpstr>Avslutningsvis </vt:lpstr>
      <vt:lpstr>PowerPoint-presentation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Högkvist Maria /Ledningsstöd och strategi Hälso- och sjukvård Dalarna /Falun</cp:lastModifiedBy>
  <cp:revision>178</cp:revision>
  <dcterms:created xsi:type="dcterms:W3CDTF">2023-03-20T05:57:20Z</dcterms:created>
  <dcterms:modified xsi:type="dcterms:W3CDTF">2024-04-10T18:33:13Z</dcterms:modified>
</cp:coreProperties>
</file>