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7" r:id="rId2"/>
    <p:sldId id="263" r:id="rId3"/>
    <p:sldId id="262" r:id="rId4"/>
    <p:sldId id="271" r:id="rId5"/>
    <p:sldId id="260" r:id="rId6"/>
    <p:sldId id="297" r:id="rId7"/>
    <p:sldId id="259" r:id="rId8"/>
    <p:sldId id="261"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2" r:id="rId24"/>
    <p:sldId id="31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74B4BD-5A42-472C-9DF9-3788FA7E042A}" type="datetimeFigureOut">
              <a:rPr lang="sv-SE" smtClean="0"/>
              <a:t>2021-08-24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48DF21-2BA0-4D77-A819-C4964720924D}" type="slidenum">
              <a:rPr lang="sv-SE" smtClean="0"/>
              <a:t>‹#›</a:t>
            </a:fld>
            <a:endParaRPr lang="sv-SE"/>
          </a:p>
        </p:txBody>
      </p:sp>
    </p:spTree>
    <p:extLst>
      <p:ext uri="{BB962C8B-B14F-4D97-AF65-F5344CB8AC3E}">
        <p14:creationId xmlns:p14="http://schemas.microsoft.com/office/powerpoint/2010/main" val="3246970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024901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Framåt ambition att alla tre</a:t>
            </a:r>
            <a:r>
              <a:rPr lang="sv-SE" baseline="0" dirty="0" smtClean="0"/>
              <a:t> ÖK följer samma mall. </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9</a:t>
            </a:fld>
            <a:endParaRPr lang="sv-SE"/>
          </a:p>
        </p:txBody>
      </p:sp>
    </p:spTree>
    <p:extLst>
      <p:ext uri="{BB962C8B-B14F-4D97-AF65-F5344CB8AC3E}">
        <p14:creationId xmlns:p14="http://schemas.microsoft.com/office/powerpoint/2010/main" val="2801348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smtClean="0"/>
              <a:t>Klicka här för att ändra 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om du vill redigera mall för underrubrikformat</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1171835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25455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56910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260627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4285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69851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59441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94190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63839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2021-08-24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98996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04A0FC31-B428-425A-8A13-FEDAED7D0917}" type="datetimeFigureOut">
              <a:rPr lang="sv-SE" smtClean="0"/>
              <a:t>2021-08-24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90466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Klicka här för att ändra 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04A0FC31-B428-425A-8A13-FEDAED7D0917}" type="datetimeFigureOut">
              <a:rPr lang="sv-SE" smtClean="0"/>
              <a:t>2021-08-24</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07801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04A0FC31-B428-425A-8A13-FEDAED7D0917}" type="datetimeFigureOut">
              <a:rPr lang="sv-SE" smtClean="0"/>
              <a:t>2021-08-24</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154692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A0FC31-B428-425A-8A13-FEDAED7D0917}" type="datetimeFigureOut">
              <a:rPr lang="sv-SE" smtClean="0"/>
              <a:t>2021-08-24</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86186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smtClean="0"/>
              <a:t>Klicka här för att ändra 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04A0FC31-B428-425A-8A13-FEDAED7D0917}" type="datetimeFigureOut">
              <a:rPr lang="sv-SE" smtClean="0"/>
              <a:t>2021-08-24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507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04A0FC31-B428-425A-8A13-FEDAED7D0917}" type="datetimeFigureOut">
              <a:rPr lang="sv-SE" smtClean="0"/>
              <a:t>2021-08-24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897556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A0FC31-B428-425A-8A13-FEDAED7D0917}" type="datetimeFigureOut">
              <a:rPr lang="sv-SE" smtClean="0"/>
              <a:t>2021-08-24</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9CFBD02-8E70-4333-A163-CE03A6548610}" type="slidenum">
              <a:rPr lang="sv-SE" smtClean="0"/>
              <a:t>‹#›</a:t>
            </a:fld>
            <a:endParaRPr lang="sv-SE"/>
          </a:p>
        </p:txBody>
      </p:sp>
    </p:spTree>
    <p:extLst>
      <p:ext uri="{BB962C8B-B14F-4D97-AF65-F5344CB8AC3E}">
        <p14:creationId xmlns:p14="http://schemas.microsoft.com/office/powerpoint/2010/main" val="646667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pPr algn="ctr"/>
            <a:r>
              <a:rPr lang="sv-SE" sz="4900" dirty="0"/>
              <a:t>Länsövergripande överenskommelse om samverkan </a:t>
            </a:r>
            <a:r>
              <a:rPr lang="sv-SE" sz="4900" dirty="0" smtClean="0"/>
              <a:t>för barns och ungas hälsa</a:t>
            </a:r>
            <a:r>
              <a:rPr lang="sv-SE" sz="3600" dirty="0" smtClean="0"/>
              <a:t/>
            </a:r>
            <a:br>
              <a:rPr lang="sv-SE" sz="3600" dirty="0" smtClean="0"/>
            </a:br>
            <a:endParaRPr lang="sv-SE" sz="3600" dirty="0"/>
          </a:p>
        </p:txBody>
      </p:sp>
      <p:sp>
        <p:nvSpPr>
          <p:cNvPr id="3" name="Underrubrik 2"/>
          <p:cNvSpPr>
            <a:spLocks noGrp="1"/>
          </p:cNvSpPr>
          <p:nvPr>
            <p:ph type="subTitle" idx="1"/>
          </p:nvPr>
        </p:nvSpPr>
        <p:spPr>
          <a:xfrm>
            <a:off x="1524000" y="3838575"/>
            <a:ext cx="9144000" cy="2655358"/>
          </a:xfrm>
        </p:spPr>
        <p:txBody>
          <a:bodyPr>
            <a:normAutofit/>
          </a:bodyPr>
          <a:lstStyle/>
          <a:p>
            <a:pPr algn="l"/>
            <a:r>
              <a:rPr lang="sv-SE" dirty="0" smtClean="0"/>
              <a:t/>
            </a:r>
            <a:br>
              <a:rPr lang="sv-SE" dirty="0" smtClean="0"/>
            </a:br>
            <a:endParaRPr lang="sv-SE" dirty="0" smtClean="0"/>
          </a:p>
          <a:p>
            <a:endParaRPr lang="sv-SE" dirty="0" smtClean="0"/>
          </a:p>
          <a:p>
            <a:r>
              <a:rPr lang="sv-SE" dirty="0" smtClean="0"/>
              <a:t>Välfärdsrådet</a:t>
            </a:r>
            <a:endParaRPr lang="sv-SE" dirty="0" smtClean="0"/>
          </a:p>
          <a:p>
            <a:r>
              <a:rPr lang="sv-SE" smtClean="0"/>
              <a:t>26</a:t>
            </a:r>
            <a:r>
              <a:rPr lang="sv-SE" smtClean="0"/>
              <a:t>/8 </a:t>
            </a:r>
            <a:r>
              <a:rPr lang="sv-SE" dirty="0" smtClean="0"/>
              <a:t>- 2021</a:t>
            </a:r>
            <a:endParaRPr lang="sv-SE" dirty="0"/>
          </a:p>
        </p:txBody>
      </p:sp>
    </p:spTree>
    <p:extLst>
      <p:ext uri="{BB962C8B-B14F-4D97-AF65-F5344CB8AC3E}">
        <p14:creationId xmlns:p14="http://schemas.microsoft.com/office/powerpoint/2010/main" val="2054725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Utgångspunkter</a:t>
            </a:r>
            <a:br>
              <a:rPr lang="sv-SE" dirty="0"/>
            </a:br>
            <a:endParaRPr lang="sv-SE" dirty="0"/>
          </a:p>
        </p:txBody>
      </p:sp>
      <p:sp>
        <p:nvSpPr>
          <p:cNvPr id="3" name="Platshållare för innehåll 2"/>
          <p:cNvSpPr>
            <a:spLocks noGrp="1"/>
          </p:cNvSpPr>
          <p:nvPr>
            <p:ph idx="1"/>
          </p:nvPr>
        </p:nvSpPr>
        <p:spPr/>
        <p:txBody>
          <a:bodyPr>
            <a:normAutofit/>
          </a:bodyPr>
          <a:lstStyle/>
          <a:p>
            <a:r>
              <a:rPr lang="sv-SE" dirty="0" smtClean="0"/>
              <a:t>FN:S Konvention om mänskliga rättigheter</a:t>
            </a:r>
          </a:p>
          <a:p>
            <a:r>
              <a:rPr lang="sv-SE" dirty="0" smtClean="0"/>
              <a:t>Barnkonventionen</a:t>
            </a:r>
          </a:p>
          <a:p>
            <a:r>
              <a:rPr lang="sv-SE" dirty="0" smtClean="0"/>
              <a:t>Agenda </a:t>
            </a:r>
            <a:r>
              <a:rPr lang="sv-SE" dirty="0"/>
              <a:t>2030 - de globala målen för hållbar </a:t>
            </a:r>
            <a:r>
              <a:rPr lang="sv-SE" dirty="0" smtClean="0"/>
              <a:t>utveckling</a:t>
            </a:r>
          </a:p>
          <a:p>
            <a:r>
              <a:rPr lang="sv-SE" dirty="0" smtClean="0"/>
              <a:t>Jämställdhet och jämlikhet</a:t>
            </a:r>
          </a:p>
          <a:p>
            <a:r>
              <a:rPr lang="sv-SE" dirty="0" smtClean="0"/>
              <a:t>God och nära vård</a:t>
            </a:r>
          </a:p>
          <a:p>
            <a:r>
              <a:rPr lang="sv-SE" dirty="0" smtClean="0"/>
              <a:t>Skyldighet att samverka</a:t>
            </a:r>
          </a:p>
          <a:p>
            <a:r>
              <a:rPr lang="sv-SE" dirty="0" smtClean="0"/>
              <a:t>Barns bästa</a:t>
            </a:r>
          </a:p>
          <a:p>
            <a:r>
              <a:rPr lang="sv-SE" dirty="0" smtClean="0"/>
              <a:t>Hitta en struktur för </a:t>
            </a:r>
            <a:r>
              <a:rPr lang="sv-SE" smtClean="0"/>
              <a:t>en sammanhållen </a:t>
            </a:r>
            <a:r>
              <a:rPr lang="sv-SE" dirty="0" smtClean="0"/>
              <a:t>regional överenskommelse som skapar förutsättningar för starka lokala överenskommelser med ökad likvärdighet</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10</a:t>
            </a:fld>
            <a:endParaRPr lang="sv-SE"/>
          </a:p>
        </p:txBody>
      </p:sp>
    </p:spTree>
    <p:extLst>
      <p:ext uri="{BB962C8B-B14F-4D97-AF65-F5344CB8AC3E}">
        <p14:creationId xmlns:p14="http://schemas.microsoft.com/office/powerpoint/2010/main" val="622140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Disposition</a:t>
            </a:r>
            <a:endParaRPr lang="sv-SE" dirty="0"/>
          </a:p>
        </p:txBody>
      </p:sp>
      <p:sp>
        <p:nvSpPr>
          <p:cNvPr id="3" name="Platshållare för innehåll 2"/>
          <p:cNvSpPr>
            <a:spLocks noGrp="1"/>
          </p:cNvSpPr>
          <p:nvPr>
            <p:ph idx="1"/>
          </p:nvPr>
        </p:nvSpPr>
        <p:spPr/>
        <p:txBody>
          <a:bodyPr>
            <a:normAutofit fontScale="77500" lnSpcReduction="20000"/>
          </a:bodyPr>
          <a:lstStyle/>
          <a:p>
            <a:pPr marL="0" indent="88900">
              <a:buNone/>
            </a:pPr>
            <a:r>
              <a:rPr lang="sv-SE" dirty="0" smtClean="0"/>
              <a:t>1. Inledning</a:t>
            </a:r>
            <a:r>
              <a:rPr lang="sv-SE" dirty="0"/>
              <a:t>	</a:t>
            </a:r>
          </a:p>
          <a:p>
            <a:pPr marL="0" indent="88900">
              <a:buNone/>
            </a:pPr>
            <a:r>
              <a:rPr lang="sv-SE" dirty="0" smtClean="0"/>
              <a:t>2. Utgångspunkter</a:t>
            </a:r>
            <a:r>
              <a:rPr lang="sv-SE" dirty="0"/>
              <a:t>	</a:t>
            </a:r>
          </a:p>
          <a:p>
            <a:pPr marL="0" indent="88900">
              <a:buNone/>
            </a:pPr>
            <a:r>
              <a:rPr lang="sv-SE" dirty="0" smtClean="0"/>
              <a:t>3. Gemensamt ansvar för kommun och region</a:t>
            </a:r>
          </a:p>
          <a:p>
            <a:pPr marL="0" indent="88900">
              <a:buNone/>
            </a:pPr>
            <a:r>
              <a:rPr lang="sv-SE" dirty="0" smtClean="0"/>
              <a:t>4. Kommunens ansvar</a:t>
            </a:r>
            <a:r>
              <a:rPr lang="sv-SE" dirty="0"/>
              <a:t>	</a:t>
            </a:r>
          </a:p>
          <a:p>
            <a:pPr marL="0" indent="88900">
              <a:buNone/>
            </a:pPr>
            <a:r>
              <a:rPr lang="sv-SE" dirty="0" smtClean="0"/>
              <a:t>5. Regionens ansvar</a:t>
            </a:r>
          </a:p>
          <a:p>
            <a:pPr marL="0" indent="88900">
              <a:buNone/>
            </a:pPr>
            <a:r>
              <a:rPr lang="sv-SE" dirty="0" smtClean="0"/>
              <a:t>6. Särskilt för barn och unga som vårdas utanför det egna hemmet</a:t>
            </a:r>
          </a:p>
          <a:p>
            <a:pPr marL="0" indent="88900">
              <a:buNone/>
            </a:pPr>
            <a:r>
              <a:rPr lang="sv-SE" dirty="0" smtClean="0"/>
              <a:t>7. Lokala </a:t>
            </a:r>
            <a:r>
              <a:rPr lang="sv-SE" dirty="0"/>
              <a:t>överenskommelser	</a:t>
            </a:r>
          </a:p>
          <a:p>
            <a:pPr marL="0" indent="88900">
              <a:buNone/>
            </a:pPr>
            <a:r>
              <a:rPr lang="sv-SE" dirty="0"/>
              <a:t>8</a:t>
            </a:r>
            <a:r>
              <a:rPr lang="sv-SE" dirty="0" smtClean="0"/>
              <a:t>. Implementering</a:t>
            </a:r>
            <a:r>
              <a:rPr lang="sv-SE" dirty="0"/>
              <a:t>	</a:t>
            </a:r>
          </a:p>
          <a:p>
            <a:pPr marL="0" indent="88900">
              <a:buNone/>
            </a:pPr>
            <a:r>
              <a:rPr lang="sv-SE" dirty="0"/>
              <a:t>9</a:t>
            </a:r>
            <a:r>
              <a:rPr lang="sv-SE" dirty="0" smtClean="0"/>
              <a:t>. Uppföljning</a:t>
            </a:r>
            <a:r>
              <a:rPr lang="sv-SE" dirty="0"/>
              <a:t>	</a:t>
            </a:r>
            <a:endParaRPr lang="sv-SE" dirty="0" smtClean="0"/>
          </a:p>
          <a:p>
            <a:pPr marL="0" indent="0">
              <a:buNone/>
            </a:pPr>
            <a:r>
              <a:rPr lang="sv-SE" dirty="0" smtClean="0"/>
              <a:t>10. Avvikelsehantering och hantering av tvister </a:t>
            </a:r>
          </a:p>
          <a:p>
            <a:pPr marL="0" indent="0">
              <a:buNone/>
            </a:pPr>
            <a:r>
              <a:rPr lang="sv-SE" dirty="0" smtClean="0"/>
              <a:t>11. Giltighetstid</a:t>
            </a:r>
            <a:endParaRPr lang="sv-SE" dirty="0"/>
          </a:p>
          <a:p>
            <a:pPr marL="0" indent="0">
              <a:buNone/>
            </a:pPr>
            <a:r>
              <a:rPr lang="sv-SE" dirty="0" smtClean="0"/>
              <a:t>12. Ikraftträdande</a:t>
            </a:r>
            <a:endParaRPr lang="sv-SE" dirty="0"/>
          </a:p>
          <a:p>
            <a:pPr marL="0" indent="0">
              <a:buNone/>
            </a:pPr>
            <a:r>
              <a:rPr lang="sv-SE" dirty="0" smtClean="0"/>
              <a:t>13. Utvärdering </a:t>
            </a:r>
            <a:r>
              <a:rPr lang="sv-SE" dirty="0"/>
              <a:t>och revidering av den regionala </a:t>
            </a:r>
            <a:r>
              <a:rPr lang="sv-SE" dirty="0" smtClean="0"/>
              <a:t>samverkansöverenskommelsen</a:t>
            </a:r>
            <a:endParaRPr lang="sv-SE" dirty="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11</a:t>
            </a:fld>
            <a:endParaRPr lang="sv-SE"/>
          </a:p>
        </p:txBody>
      </p:sp>
    </p:spTree>
    <p:extLst>
      <p:ext uri="{BB962C8B-B14F-4D97-AF65-F5344CB8AC3E}">
        <p14:creationId xmlns:p14="http://schemas.microsoft.com/office/powerpoint/2010/main" val="1758937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Syfte:</a:t>
            </a:r>
            <a:r>
              <a:rPr lang="sv-SE" dirty="0"/>
              <a:t/>
            </a:r>
            <a:br>
              <a:rPr lang="sv-SE" dirty="0"/>
            </a:br>
            <a:endParaRPr lang="sv-SE" sz="2000" dirty="0">
              <a:solidFill>
                <a:srgbClr val="00B050"/>
              </a:solidFill>
              <a:cs typeface="Arial"/>
            </a:endParaRPr>
          </a:p>
        </p:txBody>
      </p:sp>
      <p:sp>
        <p:nvSpPr>
          <p:cNvPr id="3" name="Platshållare för innehåll 2"/>
          <p:cNvSpPr>
            <a:spLocks noGrp="1"/>
          </p:cNvSpPr>
          <p:nvPr>
            <p:ph idx="1"/>
          </p:nvPr>
        </p:nvSpPr>
        <p:spPr/>
        <p:txBody>
          <a:bodyPr vert="horz" lIns="91440" tIns="45720" rIns="91440" bIns="45720" rtlCol="0" anchor="t">
            <a:normAutofit fontScale="92500" lnSpcReduction="20000"/>
          </a:bodyPr>
          <a:lstStyle/>
          <a:p>
            <a:pPr marL="0" indent="0">
              <a:buNone/>
            </a:pPr>
            <a:r>
              <a:rPr lang="sv-SE" b="1" dirty="0"/>
              <a:t>Syftet med överenskommelsen är</a:t>
            </a:r>
            <a:r>
              <a:rPr lang="sv-SE" dirty="0" smtClean="0"/>
              <a:t>:</a:t>
            </a:r>
            <a:endParaRPr lang="sv-SE" dirty="0"/>
          </a:p>
          <a:p>
            <a:pPr lvl="0"/>
            <a:r>
              <a:rPr lang="sv-SE" dirty="0"/>
              <a:t>att stärka samverkan mellan huvudmännen, kommun och region, gällande barns och ungas hälsa/ohälsa, så att barn, unga och i förekommande fall deras vårdnadshavare, upplever att de får ett adekvat, snabbt och sammanhållet stöd utifrån behov. </a:t>
            </a:r>
          </a:p>
          <a:p>
            <a:pPr lvl="0"/>
            <a:r>
              <a:rPr lang="sv-SE" dirty="0"/>
              <a:t>att klargöra huvudmännens specifika ansvarsområden tillika områden som förutsätter ett gemensamt ansvar för vård- och stödinsatser gällande barns och ungas hälsa/ohälsa för att på så vis tillgodose individens behov av stöd utifrån ett helhetsperspektiv. </a:t>
            </a:r>
          </a:p>
          <a:p>
            <a:pPr lvl="0"/>
            <a:r>
              <a:rPr lang="sv-SE" dirty="0"/>
              <a:t>att utveckla verksamheter genom att tillämpa bästa tillgängliga evidens- och erfarenhetsbaserad kunskap i mötet med den enskilda individen.</a:t>
            </a:r>
          </a:p>
          <a:p>
            <a:pPr marL="0" indent="0">
              <a:buNone/>
            </a:pPr>
            <a:r>
              <a:rPr lang="sv-SE" dirty="0"/>
              <a:t> </a:t>
            </a:r>
          </a:p>
          <a:p>
            <a:pPr marL="0" indent="0">
              <a:buNone/>
            </a:pPr>
            <a:r>
              <a:rPr lang="sv-SE" dirty="0"/>
              <a:t>Ytterst sett handlar det om att tillsammans utveckla en behovsanpassad, personcentrerad och sammanhållen stöd- och vårdkedja av hög kvalitet för barn, unga och unga vuxna.</a:t>
            </a:r>
          </a:p>
          <a:p>
            <a:pPr lvl="0"/>
            <a:endParaRPr lang="sv-SE" dirty="0"/>
          </a:p>
          <a:p>
            <a:pPr lvl="1"/>
            <a:endParaRPr lang="sv-SE" b="1" dirty="0"/>
          </a:p>
          <a:p>
            <a:pPr marL="457200" lvl="1" indent="0">
              <a:buNone/>
            </a:pPr>
            <a:endParaRPr lang="sv-SE" b="1" dirty="0"/>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12</a:t>
            </a:fld>
            <a:endParaRPr lang="sv-SE"/>
          </a:p>
        </p:txBody>
      </p:sp>
    </p:spTree>
    <p:extLst>
      <p:ext uri="{BB962C8B-B14F-4D97-AF65-F5344CB8AC3E}">
        <p14:creationId xmlns:p14="http://schemas.microsoft.com/office/powerpoint/2010/main" val="1643660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Målgrupp</a:t>
            </a:r>
            <a:endParaRPr lang="sv-SE" dirty="0"/>
          </a:p>
        </p:txBody>
      </p:sp>
      <p:sp>
        <p:nvSpPr>
          <p:cNvPr id="3" name="Platshållare för innehåll 2"/>
          <p:cNvSpPr>
            <a:spLocks noGrp="1"/>
          </p:cNvSpPr>
          <p:nvPr>
            <p:ph idx="1"/>
          </p:nvPr>
        </p:nvSpPr>
        <p:spPr/>
        <p:txBody>
          <a:bodyPr/>
          <a:lstStyle/>
          <a:p>
            <a:r>
              <a:rPr lang="sv-SE" dirty="0" smtClean="0"/>
              <a:t>Alla barn upp till och med 17 år.</a:t>
            </a:r>
          </a:p>
          <a:p>
            <a:r>
              <a:rPr lang="sv-SE" dirty="0" smtClean="0"/>
              <a:t>Barn och unga upp till och med 20 år som vårdas utanför det egna hemmet.</a:t>
            </a:r>
          </a:p>
          <a:p>
            <a:r>
              <a:rPr lang="sv-SE" dirty="0" smtClean="0"/>
              <a:t>Barn upp till och med 17 år med psykisk funktionsnedsättning.</a:t>
            </a:r>
          </a:p>
          <a:p>
            <a:r>
              <a:rPr lang="sv-SE" dirty="0" smtClean="0"/>
              <a:t>Unga och unga vuxna upp till och med 24 år utifrån ungdomsmottagningens/ungdomshälsans uppdrag.</a:t>
            </a:r>
          </a:p>
          <a:p>
            <a:r>
              <a:rPr lang="sv-SE" dirty="0" smtClean="0"/>
              <a:t>Barn, unga och unga vuxna som ingår i elevhälsans målgrupp.</a:t>
            </a:r>
            <a:endParaRPr lang="sv-SE" dirty="0"/>
          </a:p>
        </p:txBody>
      </p:sp>
    </p:spTree>
    <p:extLst>
      <p:ext uri="{BB962C8B-B14F-4D97-AF65-F5344CB8AC3E}">
        <p14:creationId xmlns:p14="http://schemas.microsoft.com/office/powerpoint/2010/main" val="4102022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Gemensamma mål med överenskommelsen</a:t>
            </a:r>
            <a:r>
              <a:rPr lang="sv-SE" dirty="0"/>
              <a:t/>
            </a:r>
            <a:br>
              <a:rPr lang="sv-SE" dirty="0"/>
            </a:br>
            <a:endParaRPr lang="sv-SE" sz="2000" dirty="0">
              <a:solidFill>
                <a:srgbClr val="00B050"/>
              </a:solidFill>
              <a:cs typeface="Arial"/>
            </a:endParaRPr>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14</a:t>
            </a:fld>
            <a:endParaRPr lang="sv-SE"/>
          </a:p>
        </p:txBody>
      </p:sp>
      <p:sp>
        <p:nvSpPr>
          <p:cNvPr id="7" name="Platshållare för innehåll 6"/>
          <p:cNvSpPr>
            <a:spLocks noGrp="1"/>
          </p:cNvSpPr>
          <p:nvPr>
            <p:ph idx="1"/>
          </p:nvPr>
        </p:nvSpPr>
        <p:spPr/>
        <p:txBody>
          <a:bodyPr/>
          <a:lstStyle/>
          <a:p>
            <a:r>
              <a:rPr lang="sv-SE" dirty="0"/>
              <a:t>att alla barns, ungas och unga vuxnas bästa uppnåeliga hälsa ska säkerställas i hela länet</a:t>
            </a:r>
            <a:r>
              <a:rPr lang="sv-SE" dirty="0" smtClean="0"/>
              <a:t>.</a:t>
            </a:r>
          </a:p>
          <a:p>
            <a:r>
              <a:rPr lang="sv-SE" dirty="0"/>
              <a:t>att förskola, skola, region och socialtjänst samordnar sitt arbete med barn, unga och familjer, gällande såväl främjande och förebyggande arbete som vid indikerat behov av stöd, så att barn, unga och familjer i Dalarna får rätt hjälp i rätt tid.</a:t>
            </a:r>
          </a:p>
          <a:p>
            <a:r>
              <a:rPr lang="sv-SE" dirty="0"/>
              <a:t>att tidiga insatser ges i barnets/den unges naturliga miljö och med samlad kunskap om dennes hela levnadssituation</a:t>
            </a:r>
            <a:r>
              <a:rPr lang="sv-SE" dirty="0" smtClean="0"/>
              <a:t>.</a:t>
            </a:r>
          </a:p>
          <a:p>
            <a:r>
              <a:rPr lang="sv-SE" dirty="0"/>
              <a:t>att överenskommelsen ska utgöra grund för framtagande och implementering av lokala samverkansöverenskommelser i varje enskild kommun gällande barn, unga och unga vuxna.</a:t>
            </a:r>
          </a:p>
          <a:p>
            <a:pPr marL="0" indent="0">
              <a:buNone/>
            </a:pPr>
            <a:endParaRPr lang="sv-SE" dirty="0"/>
          </a:p>
        </p:txBody>
      </p:sp>
    </p:spTree>
    <p:extLst>
      <p:ext uri="{BB962C8B-B14F-4D97-AF65-F5344CB8AC3E}">
        <p14:creationId xmlns:p14="http://schemas.microsoft.com/office/powerpoint/2010/main" val="1633271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Indikatorer för uppföljning</a:t>
            </a:r>
            <a:endParaRPr lang="sv-SE" dirty="0"/>
          </a:p>
        </p:txBody>
      </p:sp>
      <p:sp>
        <p:nvSpPr>
          <p:cNvPr id="3" name="Platshållare för innehåll 2"/>
          <p:cNvSpPr>
            <a:spLocks noGrp="1"/>
          </p:cNvSpPr>
          <p:nvPr>
            <p:ph idx="1"/>
          </p:nvPr>
        </p:nvSpPr>
        <p:spPr/>
        <p:txBody>
          <a:bodyPr>
            <a:normAutofit fontScale="70000" lnSpcReduction="20000"/>
          </a:bodyPr>
          <a:lstStyle/>
          <a:p>
            <a:pPr lvl="0"/>
            <a:r>
              <a:rPr lang="sv-SE" dirty="0"/>
              <a:t>Andel elever i åk 9 som är behöriga till yrkesprogram, hemkommun, andel (%) </a:t>
            </a:r>
            <a:r>
              <a:rPr lang="sv-SE" dirty="0" err="1"/>
              <a:t>Kolada</a:t>
            </a:r>
            <a:r>
              <a:rPr lang="sv-SE" dirty="0"/>
              <a:t> ID: N15428</a:t>
            </a:r>
            <a:r>
              <a:rPr lang="sv-SE" dirty="0" smtClean="0"/>
              <a:t>.</a:t>
            </a:r>
          </a:p>
          <a:p>
            <a:pPr lvl="0"/>
            <a:r>
              <a:rPr lang="sv-SE" dirty="0"/>
              <a:t>17 åringar folkbokförda i Sverige som fullföljt grundskolan. Ej placerade/ placerade andel (%) </a:t>
            </a:r>
            <a:r>
              <a:rPr lang="sv-SE" dirty="0" err="1"/>
              <a:t>Kolada</a:t>
            </a:r>
            <a:r>
              <a:rPr lang="sv-SE" dirty="0"/>
              <a:t> ID: U33606</a:t>
            </a:r>
            <a:r>
              <a:rPr lang="sv-SE" dirty="0" smtClean="0"/>
              <a:t>.</a:t>
            </a:r>
          </a:p>
          <a:p>
            <a:r>
              <a:rPr lang="sv-SE" dirty="0"/>
              <a:t>Invånare 17-24 år som varken arbetar eller studerar, län, andel (%) </a:t>
            </a:r>
            <a:r>
              <a:rPr lang="sv-SE" dirty="0" err="1"/>
              <a:t>Kolada</a:t>
            </a:r>
            <a:r>
              <a:rPr lang="sv-SE" dirty="0"/>
              <a:t> ID: U60700.</a:t>
            </a:r>
          </a:p>
          <a:p>
            <a:pPr lvl="0"/>
            <a:r>
              <a:rPr lang="sv-SE" dirty="0"/>
              <a:t>Invånare 0-24 år som vårdats i slutenvård med psykiatrisk diagnos, antal/100) </a:t>
            </a:r>
            <a:r>
              <a:rPr lang="sv-SE" dirty="0" err="1"/>
              <a:t>Kolada</a:t>
            </a:r>
            <a:r>
              <a:rPr lang="sv-SE" dirty="0"/>
              <a:t> ID: N74900</a:t>
            </a:r>
            <a:r>
              <a:rPr lang="sv-SE" dirty="0" smtClean="0"/>
              <a:t>.</a:t>
            </a:r>
          </a:p>
          <a:p>
            <a:pPr lvl="0"/>
            <a:r>
              <a:rPr lang="sv-SE" dirty="0"/>
              <a:t>Uppgift om i vilken utsträckning samtliga kallade verksamheter har deltagit på SIP-mötena (procent av totala antalet SIP-möten). </a:t>
            </a:r>
            <a:endParaRPr lang="sv-SE" dirty="0" smtClean="0"/>
          </a:p>
          <a:p>
            <a:pPr lvl="0"/>
            <a:r>
              <a:rPr lang="sv-SE" dirty="0"/>
              <a:t>En sammanställning av antal SIP gällande barn och unga upp till och med 17 år inkluderande kön, ålder samt om man har fullföljt planeringen i </a:t>
            </a:r>
            <a:r>
              <a:rPr lang="sv-SE" dirty="0" err="1"/>
              <a:t>SIPen</a:t>
            </a:r>
            <a:r>
              <a:rPr lang="sv-SE" dirty="0" smtClean="0"/>
              <a:t>.</a:t>
            </a:r>
          </a:p>
          <a:p>
            <a:r>
              <a:rPr lang="sv-SE" dirty="0"/>
              <a:t>En sammanställning av antal placerade barn och unga inkluderande kön och ålder.</a:t>
            </a:r>
          </a:p>
          <a:p>
            <a:pPr lvl="0"/>
            <a:r>
              <a:rPr lang="sv-SE" dirty="0"/>
              <a:t>Uppgift om hur stor andel (%) av placerade barn uppdelat på juridiskt kön som har hälsoundersökts i samband med placering. </a:t>
            </a:r>
            <a:endParaRPr lang="sv-SE" dirty="0" smtClean="0"/>
          </a:p>
          <a:p>
            <a:r>
              <a:rPr lang="sv-SE" dirty="0"/>
              <a:t>Hur många lokala avvikelser som utretts och även synergier som kopplas till den regionala överenskommelsen och vad de rört (ej personuppgifter eller andra uppgifter som kan härledas till en specifik individ).</a:t>
            </a:r>
          </a:p>
          <a:p>
            <a:r>
              <a:rPr lang="sv-SE" dirty="0"/>
              <a:t>Om lokal överenskommelse har träffats och vilka implementeringsåtgärder som har genomförts</a:t>
            </a:r>
            <a:r>
              <a:rPr lang="sv-SE" dirty="0" smtClean="0"/>
              <a:t>.</a:t>
            </a:r>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15</a:t>
            </a:fld>
            <a:endParaRPr lang="sv-SE"/>
          </a:p>
        </p:txBody>
      </p:sp>
    </p:spTree>
    <p:extLst>
      <p:ext uri="{BB962C8B-B14F-4D97-AF65-F5344CB8AC3E}">
        <p14:creationId xmlns:p14="http://schemas.microsoft.com/office/powerpoint/2010/main" val="2112074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Sammanhållna verksamheter och arbetssätt</a:t>
            </a:r>
            <a:br>
              <a:rPr lang="sv-SE" dirty="0"/>
            </a:br>
            <a:endParaRPr lang="sv-SE" dirty="0"/>
          </a:p>
        </p:txBody>
      </p:sp>
      <p:sp>
        <p:nvSpPr>
          <p:cNvPr id="3" name="Platshållare för innehåll 2"/>
          <p:cNvSpPr>
            <a:spLocks noGrp="1"/>
          </p:cNvSpPr>
          <p:nvPr>
            <p:ph idx="1"/>
          </p:nvPr>
        </p:nvSpPr>
        <p:spPr/>
        <p:txBody>
          <a:bodyPr/>
          <a:lstStyle/>
          <a:p>
            <a:r>
              <a:rPr lang="sv-SE" dirty="0" smtClean="0"/>
              <a:t>Samverkan 0-6 år: Familjecentraler mm</a:t>
            </a:r>
          </a:p>
          <a:p>
            <a:r>
              <a:rPr lang="sv-SE" dirty="0" smtClean="0"/>
              <a:t>Samverkan 6-12 år: Elevhälsa, primärvård, socialtjänst i samverkan</a:t>
            </a:r>
          </a:p>
          <a:p>
            <a:r>
              <a:rPr lang="sv-SE" dirty="0" smtClean="0"/>
              <a:t>Samverkan 13-24 år: Ungdomsmottagning/Ungdomshälsa</a:t>
            </a:r>
          </a:p>
          <a:p>
            <a:r>
              <a:rPr lang="sv-SE" dirty="0" err="1" smtClean="0"/>
              <a:t>Barnahus</a:t>
            </a:r>
            <a:endParaRPr lang="sv-SE" dirty="0" smtClean="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16</a:t>
            </a:fld>
            <a:endParaRPr lang="sv-SE"/>
          </a:p>
        </p:txBody>
      </p:sp>
    </p:spTree>
    <p:extLst>
      <p:ext uri="{BB962C8B-B14F-4D97-AF65-F5344CB8AC3E}">
        <p14:creationId xmlns:p14="http://schemas.microsoft.com/office/powerpoint/2010/main" val="11002702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Särskilt för barn och unga som vårdas utanför det egna hemmet</a:t>
            </a:r>
            <a:br>
              <a:rPr lang="sv-SE" dirty="0"/>
            </a:br>
            <a:endParaRPr lang="sv-SE" dirty="0"/>
          </a:p>
        </p:txBody>
      </p:sp>
      <p:sp>
        <p:nvSpPr>
          <p:cNvPr id="3" name="Platshållare för innehåll 2"/>
          <p:cNvSpPr>
            <a:spLocks noGrp="1"/>
          </p:cNvSpPr>
          <p:nvPr>
            <p:ph idx="1"/>
          </p:nvPr>
        </p:nvSpPr>
        <p:spPr/>
        <p:txBody>
          <a:bodyPr/>
          <a:lstStyle/>
          <a:p>
            <a:r>
              <a:rPr lang="sv-SE" dirty="0"/>
              <a:t>Definition av </a:t>
            </a:r>
            <a:r>
              <a:rPr lang="sv-SE" dirty="0" smtClean="0"/>
              <a:t>boendeformer</a:t>
            </a:r>
          </a:p>
          <a:p>
            <a:r>
              <a:rPr lang="sv-SE" dirty="0" smtClean="0"/>
              <a:t>Folkbokföring</a:t>
            </a:r>
          </a:p>
          <a:p>
            <a:r>
              <a:rPr lang="sv-SE" dirty="0" smtClean="0"/>
              <a:t>Samverkan </a:t>
            </a:r>
            <a:r>
              <a:rPr lang="sv-SE" dirty="0"/>
              <a:t>och ansvarsfördelning inför vård utanför det egna </a:t>
            </a:r>
            <a:r>
              <a:rPr lang="sv-SE" dirty="0" smtClean="0"/>
              <a:t>hemmet</a:t>
            </a:r>
          </a:p>
          <a:p>
            <a:r>
              <a:rPr lang="sv-SE" dirty="0"/>
              <a:t>Under placering</a:t>
            </a:r>
          </a:p>
          <a:p>
            <a:r>
              <a:rPr lang="sv-SE" dirty="0"/>
              <a:t>Vid </a:t>
            </a:r>
            <a:r>
              <a:rPr lang="sv-SE" dirty="0" smtClean="0"/>
              <a:t>avslut</a:t>
            </a:r>
          </a:p>
          <a:p>
            <a:r>
              <a:rPr lang="sv-SE" dirty="0" smtClean="0"/>
              <a:t>Kostnadsansvar</a:t>
            </a:r>
            <a:endParaRPr lang="sv-SE" dirty="0"/>
          </a:p>
          <a:p>
            <a:endParaRPr lang="sv-SE" b="1" dirty="0"/>
          </a:p>
          <a:p>
            <a:endParaRPr lang="sv-SE" b="1" dirty="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17</a:t>
            </a:fld>
            <a:endParaRPr lang="sv-SE"/>
          </a:p>
        </p:txBody>
      </p:sp>
    </p:spTree>
    <p:extLst>
      <p:ext uri="{BB962C8B-B14F-4D97-AF65-F5344CB8AC3E}">
        <p14:creationId xmlns:p14="http://schemas.microsoft.com/office/powerpoint/2010/main" val="2731624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Lokala överenskommelser</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14995455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Giltighetstid</a:t>
            </a:r>
            <a:r>
              <a:rPr lang="sv-SE" dirty="0"/>
              <a:t/>
            </a:r>
            <a:br>
              <a:rPr lang="sv-SE" dirty="0"/>
            </a:br>
            <a:endParaRPr lang="sv-SE" dirty="0"/>
          </a:p>
        </p:txBody>
      </p:sp>
      <p:sp>
        <p:nvSpPr>
          <p:cNvPr id="3" name="Platshållare för innehåll 2"/>
          <p:cNvSpPr>
            <a:spLocks noGrp="1"/>
          </p:cNvSpPr>
          <p:nvPr>
            <p:ph idx="1"/>
          </p:nvPr>
        </p:nvSpPr>
        <p:spPr/>
        <p:txBody>
          <a:bodyPr/>
          <a:lstStyle/>
          <a:p>
            <a:r>
              <a:rPr lang="sv-SE" dirty="0"/>
              <a:t>Denna överenskommelse gäller från 2022-01-01 – 2025-01-01. Om inte en ny samverkansöverenskommelse tagits fram innan giltighetstidens upphörande men en utvärdering och revidering har påbörjats i enlighet med p. 13 (Utvärdering och revidering av den regionala samverkansöverenskommelsen) förlängs samverkansöverenskommelsen automatiskt med 12 månader</a:t>
            </a:r>
            <a:r>
              <a:rPr lang="sv-SE" dirty="0" smtClean="0"/>
              <a:t>.</a:t>
            </a:r>
          </a:p>
          <a:p>
            <a:r>
              <a:rPr lang="sv-SE" dirty="0" smtClean="0"/>
              <a:t>Behöver vara öppen för förändringar på nationell nivå som kan medföra behov av revideringar på regional nivå.</a:t>
            </a:r>
            <a:endParaRPr lang="sv-SE" dirty="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19</a:t>
            </a:fld>
            <a:endParaRPr lang="sv-SE"/>
          </a:p>
        </p:txBody>
      </p:sp>
    </p:spTree>
    <p:extLst>
      <p:ext uri="{BB962C8B-B14F-4D97-AF65-F5344CB8AC3E}">
        <p14:creationId xmlns:p14="http://schemas.microsoft.com/office/powerpoint/2010/main" val="3820819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a:t>
            </a:r>
            <a:endParaRPr lang="sv-SE" dirty="0"/>
          </a:p>
        </p:txBody>
      </p:sp>
      <p:sp>
        <p:nvSpPr>
          <p:cNvPr id="3" name="Platshållare för innehåll 2"/>
          <p:cNvSpPr>
            <a:spLocks noGrp="1"/>
          </p:cNvSpPr>
          <p:nvPr>
            <p:ph idx="1"/>
          </p:nvPr>
        </p:nvSpPr>
        <p:spPr>
          <a:xfrm>
            <a:off x="410547" y="1825625"/>
            <a:ext cx="8089986" cy="4351337"/>
          </a:xfrm>
        </p:spPr>
        <p:txBody>
          <a:bodyPr>
            <a:normAutofit/>
          </a:bodyPr>
          <a:lstStyle/>
          <a:p>
            <a:r>
              <a:rPr lang="sv-SE" i="1" dirty="0"/>
              <a:t>”Länsövergripande överenskommelse om samverkan och samarbete </a:t>
            </a:r>
            <a:r>
              <a:rPr lang="sv-SE" i="1" dirty="0" smtClean="0"/>
              <a:t>inom </a:t>
            </a:r>
            <a:r>
              <a:rPr lang="sv-SE" i="1" dirty="0"/>
              <a:t>Dalarna, Barn och unga, 0 t.o.m. 17 år med psykisk ohälsa och/eller psykisk funktionsnedsättning” </a:t>
            </a:r>
            <a:r>
              <a:rPr lang="en-US" dirty="0" err="1"/>
              <a:t>har</a:t>
            </a:r>
            <a:r>
              <a:rPr lang="en-US" dirty="0"/>
              <a:t> </a:t>
            </a:r>
            <a:r>
              <a:rPr lang="en-US" dirty="0" err="1"/>
              <a:t>löpt</a:t>
            </a:r>
            <a:r>
              <a:rPr lang="en-US" dirty="0"/>
              <a:t> </a:t>
            </a:r>
            <a:r>
              <a:rPr lang="en-US" dirty="0" err="1"/>
              <a:t>ut.</a:t>
            </a:r>
            <a:r>
              <a:rPr lang="en-US" dirty="0"/>
              <a:t> </a:t>
            </a:r>
            <a:endParaRPr lang="en-US" dirty="0" smtClean="0"/>
          </a:p>
          <a:p>
            <a:r>
              <a:rPr lang="en-US" dirty="0" err="1"/>
              <a:t>B</a:t>
            </a:r>
            <a:r>
              <a:rPr lang="en-US" dirty="0" err="1" smtClean="0"/>
              <a:t>redare</a:t>
            </a:r>
            <a:r>
              <a:rPr lang="en-US" dirty="0" smtClean="0"/>
              <a:t> </a:t>
            </a:r>
            <a:r>
              <a:rPr lang="en-US" dirty="0" err="1"/>
              <a:t>grepp</a:t>
            </a:r>
            <a:r>
              <a:rPr lang="en-US" dirty="0"/>
              <a:t> </a:t>
            </a:r>
            <a:r>
              <a:rPr lang="en-US" dirty="0" err="1"/>
              <a:t>bör</a:t>
            </a:r>
            <a:r>
              <a:rPr lang="en-US" dirty="0"/>
              <a:t> </a:t>
            </a:r>
            <a:r>
              <a:rPr lang="en-US" dirty="0" err="1"/>
              <a:t>tas</a:t>
            </a:r>
            <a:r>
              <a:rPr lang="en-US" dirty="0"/>
              <a:t> </a:t>
            </a:r>
            <a:r>
              <a:rPr lang="en-US" dirty="0" err="1"/>
              <a:t>avseende</a:t>
            </a:r>
            <a:r>
              <a:rPr lang="en-US" dirty="0"/>
              <a:t> </a:t>
            </a:r>
            <a:r>
              <a:rPr lang="en-US" dirty="0" err="1"/>
              <a:t>samverkan</a:t>
            </a:r>
            <a:r>
              <a:rPr lang="en-US" dirty="0"/>
              <a:t> </a:t>
            </a:r>
            <a:r>
              <a:rPr lang="en-US" dirty="0" err="1"/>
              <a:t>kring</a:t>
            </a:r>
            <a:r>
              <a:rPr lang="en-US" dirty="0"/>
              <a:t> barns och </a:t>
            </a:r>
            <a:r>
              <a:rPr lang="en-US" dirty="0" err="1"/>
              <a:t>ungas</a:t>
            </a:r>
            <a:r>
              <a:rPr lang="en-US" dirty="0"/>
              <a:t> </a:t>
            </a:r>
            <a:r>
              <a:rPr lang="en-US" dirty="0" err="1"/>
              <a:t>hälsa</a:t>
            </a:r>
            <a:r>
              <a:rPr lang="en-US" dirty="0"/>
              <a:t> och </a:t>
            </a:r>
            <a:r>
              <a:rPr lang="en-US" dirty="0" err="1"/>
              <a:t>beakta</a:t>
            </a:r>
            <a:r>
              <a:rPr lang="en-US" dirty="0"/>
              <a:t> </a:t>
            </a:r>
            <a:r>
              <a:rPr lang="en-US" dirty="0" err="1"/>
              <a:t>möjligheten</a:t>
            </a:r>
            <a:r>
              <a:rPr lang="en-US" dirty="0"/>
              <a:t> </a:t>
            </a:r>
            <a:r>
              <a:rPr lang="en-US" dirty="0" err="1"/>
              <a:t>att</a:t>
            </a:r>
            <a:r>
              <a:rPr lang="en-US" dirty="0"/>
              <a:t> </a:t>
            </a:r>
            <a:r>
              <a:rPr lang="en-US" dirty="0" err="1"/>
              <a:t>slå</a:t>
            </a:r>
            <a:r>
              <a:rPr lang="en-US" dirty="0"/>
              <a:t> </a:t>
            </a:r>
            <a:r>
              <a:rPr lang="en-US" dirty="0" err="1"/>
              <a:t>samman</a:t>
            </a:r>
            <a:r>
              <a:rPr lang="en-US" dirty="0"/>
              <a:t> </a:t>
            </a:r>
            <a:r>
              <a:rPr lang="en-US" dirty="0" err="1"/>
              <a:t>andra</a:t>
            </a:r>
            <a:r>
              <a:rPr lang="en-US" dirty="0"/>
              <a:t> </a:t>
            </a:r>
            <a:r>
              <a:rPr lang="en-US" dirty="0" err="1"/>
              <a:t>överenskommelser</a:t>
            </a:r>
            <a:r>
              <a:rPr lang="en-US" dirty="0"/>
              <a:t> </a:t>
            </a:r>
            <a:r>
              <a:rPr lang="en-US" dirty="0" err="1"/>
              <a:t>avseende</a:t>
            </a:r>
            <a:r>
              <a:rPr lang="en-US" dirty="0"/>
              <a:t> </a:t>
            </a:r>
            <a:r>
              <a:rPr lang="en-US" dirty="0" err="1" smtClean="0"/>
              <a:t>målgruppen</a:t>
            </a:r>
            <a:r>
              <a:rPr lang="en-US" dirty="0" smtClean="0"/>
              <a:t> </a:t>
            </a:r>
            <a:r>
              <a:rPr lang="en-US" sz="1600" dirty="0" smtClean="0"/>
              <a:t>(</a:t>
            </a:r>
            <a:r>
              <a:rPr lang="en-US" sz="1600" i="1" dirty="0" err="1" smtClean="0"/>
              <a:t>Beslut</a:t>
            </a:r>
            <a:r>
              <a:rPr lang="en-US" sz="1600" i="1" dirty="0" smtClean="0"/>
              <a:t> i </a:t>
            </a:r>
            <a:r>
              <a:rPr lang="en-US" sz="1600" i="1" dirty="0" err="1"/>
              <a:t>L</a:t>
            </a:r>
            <a:r>
              <a:rPr lang="en-US" sz="1600" i="1" dirty="0" err="1" smtClean="0"/>
              <a:t>änsnätverket</a:t>
            </a:r>
            <a:r>
              <a:rPr lang="en-US" sz="1600" i="1" dirty="0" smtClean="0"/>
              <a:t> för </a:t>
            </a:r>
            <a:r>
              <a:rPr lang="en-US" sz="1600" i="1" dirty="0" err="1"/>
              <a:t>f</a:t>
            </a:r>
            <a:r>
              <a:rPr lang="en-US" sz="1600" i="1" dirty="0" err="1" smtClean="0"/>
              <a:t>örvaltningschefer</a:t>
            </a:r>
            <a:r>
              <a:rPr lang="en-US" sz="1600" i="1" dirty="0" smtClean="0"/>
              <a:t> 191004)</a:t>
            </a:r>
            <a:r>
              <a:rPr lang="en-US" dirty="0" smtClean="0"/>
              <a:t>.</a:t>
            </a:r>
          </a:p>
          <a:p>
            <a:r>
              <a:rPr lang="en-US" dirty="0" err="1" smtClean="0"/>
              <a:t>Uppdragsdirektiv</a:t>
            </a:r>
            <a:r>
              <a:rPr lang="en-US" dirty="0" smtClean="0"/>
              <a:t> till </a:t>
            </a:r>
            <a:r>
              <a:rPr lang="en-US" dirty="0" err="1" smtClean="0"/>
              <a:t>ny</a:t>
            </a:r>
            <a:r>
              <a:rPr lang="en-US" dirty="0" smtClean="0"/>
              <a:t> </a:t>
            </a:r>
            <a:r>
              <a:rPr lang="en-US" dirty="0" err="1" smtClean="0"/>
              <a:t>överenskommelse</a:t>
            </a:r>
            <a:r>
              <a:rPr lang="en-US" dirty="0" smtClean="0"/>
              <a:t> barn och unga 200218. </a:t>
            </a:r>
            <a:endParaRPr lang="sv-SE" dirty="0"/>
          </a:p>
          <a:p>
            <a:pPr marL="0" indent="0">
              <a:buNone/>
            </a:pPr>
            <a:r>
              <a:rPr lang="en-US" dirty="0"/>
              <a:t/>
            </a:r>
            <a:br>
              <a:rPr lang="en-US" dirty="0"/>
            </a:br>
            <a:endParaRPr lang="sv-SE" dirty="0" smtClean="0"/>
          </a:p>
          <a:p>
            <a:endParaRPr lang="sv-SE" dirty="0" smtClean="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a:t>
            </a:fld>
            <a:endParaRPr lang="sv-SE"/>
          </a:p>
        </p:txBody>
      </p:sp>
      <p:pic>
        <p:nvPicPr>
          <p:cNvPr id="8" name="Bildobjekt 7"/>
          <p:cNvPicPr>
            <a:picLocks noChangeAspect="1"/>
          </p:cNvPicPr>
          <p:nvPr/>
        </p:nvPicPr>
        <p:blipFill>
          <a:blip r:embed="rId2"/>
          <a:stretch>
            <a:fillRect/>
          </a:stretch>
        </p:blipFill>
        <p:spPr>
          <a:xfrm>
            <a:off x="8311486" y="204716"/>
            <a:ext cx="3880513" cy="5568287"/>
          </a:xfrm>
          <a:prstGeom prst="rect">
            <a:avLst/>
          </a:prstGeom>
        </p:spPr>
      </p:pic>
    </p:spTree>
    <p:extLst>
      <p:ext uri="{BB962C8B-B14F-4D97-AF65-F5344CB8AC3E}">
        <p14:creationId xmlns:p14="http://schemas.microsoft.com/office/powerpoint/2010/main" val="3743990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Ikraftträdande </a:t>
            </a:r>
          </a:p>
        </p:txBody>
      </p:sp>
      <p:sp>
        <p:nvSpPr>
          <p:cNvPr id="3" name="Platshållare för innehåll 2"/>
          <p:cNvSpPr>
            <a:spLocks noGrp="1"/>
          </p:cNvSpPr>
          <p:nvPr>
            <p:ph idx="1"/>
          </p:nvPr>
        </p:nvSpPr>
        <p:spPr/>
        <p:txBody>
          <a:bodyPr/>
          <a:lstStyle/>
          <a:p>
            <a:r>
              <a:rPr lang="sv-SE" dirty="0" smtClean="0"/>
              <a:t>Denna </a:t>
            </a:r>
            <a:r>
              <a:rPr lang="sv-SE" dirty="0"/>
              <a:t>överenskommelse skall undertecknas skriftligen av parterna genom ordförande och vice ordförande i Länschefsnätverket för förvaltningschefer och i Välfärdsrådet. </a:t>
            </a:r>
          </a:p>
          <a:p>
            <a:r>
              <a:rPr lang="sv-SE" dirty="0"/>
              <a:t>Välfärdsrådet lämnar beslut om rekommendation till kommuner och region att godkänna överenskommelsen. Överenskommelsen ska godkännas av parternas respektive beslutande organ. Varje part beslutar om ordningen för beslut om godkännande av denna överenskommelse.</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20</a:t>
            </a:fld>
            <a:endParaRPr lang="sv-SE"/>
          </a:p>
        </p:txBody>
      </p:sp>
    </p:spTree>
    <p:extLst>
      <p:ext uri="{BB962C8B-B14F-4D97-AF65-F5344CB8AC3E}">
        <p14:creationId xmlns:p14="http://schemas.microsoft.com/office/powerpoint/2010/main" val="25591740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7E917F-7EDF-4B55-B5E0-88E14EB6B0DF}"/>
              </a:ext>
            </a:extLst>
          </p:cNvPr>
          <p:cNvSpPr>
            <a:spLocks noGrp="1"/>
          </p:cNvSpPr>
          <p:nvPr>
            <p:ph type="title"/>
          </p:nvPr>
        </p:nvSpPr>
        <p:spPr/>
        <p:txBody>
          <a:bodyPr/>
          <a:lstStyle/>
          <a:p>
            <a:r>
              <a:rPr lang="sv-SE" dirty="0"/>
              <a:t>Remissvar</a:t>
            </a:r>
          </a:p>
        </p:txBody>
      </p:sp>
      <p:graphicFrame>
        <p:nvGraphicFramePr>
          <p:cNvPr id="4" name="Platshållare för innehåll 3">
            <a:extLst>
              <a:ext uri="{FF2B5EF4-FFF2-40B4-BE49-F238E27FC236}">
                <a16:creationId xmlns:a16="http://schemas.microsoft.com/office/drawing/2014/main" id="{E5D2ABF3-325B-4EC7-B302-117D8A93EF61}"/>
              </a:ext>
            </a:extLst>
          </p:cNvPr>
          <p:cNvGraphicFramePr>
            <a:graphicFrameLocks noGrp="1"/>
          </p:cNvGraphicFramePr>
          <p:nvPr>
            <p:ph idx="1"/>
            <p:extLst/>
          </p:nvPr>
        </p:nvGraphicFramePr>
        <p:xfrm>
          <a:off x="1752600" y="2127824"/>
          <a:ext cx="6915149" cy="3982879"/>
        </p:xfrm>
        <a:graphic>
          <a:graphicData uri="http://schemas.openxmlformats.org/drawingml/2006/table">
            <a:tbl>
              <a:tblPr>
                <a:tableStyleId>{5C22544A-7EE6-4342-B048-85BDC9FD1C3A}</a:tableStyleId>
              </a:tblPr>
              <a:tblGrid>
                <a:gridCol w="3554971">
                  <a:extLst>
                    <a:ext uri="{9D8B030D-6E8A-4147-A177-3AD203B41FA5}">
                      <a16:colId xmlns:a16="http://schemas.microsoft.com/office/drawing/2014/main" val="769401899"/>
                    </a:ext>
                  </a:extLst>
                </a:gridCol>
                <a:gridCol w="3360178">
                  <a:extLst>
                    <a:ext uri="{9D8B030D-6E8A-4147-A177-3AD203B41FA5}">
                      <a16:colId xmlns:a16="http://schemas.microsoft.com/office/drawing/2014/main" val="2437110126"/>
                    </a:ext>
                  </a:extLst>
                </a:gridCol>
              </a:tblGrid>
              <a:tr h="274479">
                <a:tc gridSpan="2">
                  <a:txBody>
                    <a:bodyPr/>
                    <a:lstStyle/>
                    <a:p>
                      <a:pPr algn="ctr" fontAlgn="b"/>
                      <a:r>
                        <a:rPr lang="sv-SE" sz="1600" b="1" u="none" strike="noStrike" dirty="0">
                          <a:effectLst/>
                          <a:latin typeface="Times New Roman" panose="02020603050405020304" pitchFamily="18" charset="0"/>
                          <a:cs typeface="Times New Roman" panose="02020603050405020304" pitchFamily="18" charset="0"/>
                        </a:rPr>
                        <a:t>Remissvar</a:t>
                      </a:r>
                      <a:endParaRPr lang="sv-SE"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hMerge="1">
                  <a:txBody>
                    <a:bodyPr/>
                    <a:lstStyle/>
                    <a:p>
                      <a:endParaRPr lang="sv-SE"/>
                    </a:p>
                  </a:txBody>
                  <a:tcPr/>
                </a:tc>
                <a:extLst>
                  <a:ext uri="{0D108BD9-81ED-4DB2-BD59-A6C34878D82A}">
                    <a16:rowId xmlns:a16="http://schemas.microsoft.com/office/drawing/2014/main" val="2140835552"/>
                  </a:ext>
                </a:extLst>
              </a:tr>
              <a:tr h="3683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Kommunal omsorg och skola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a:effectLst/>
                          <a:latin typeface="Times New Roman" panose="02020603050405020304" pitchFamily="18" charset="0"/>
                          <a:cs typeface="Times New Roman" panose="02020603050405020304" pitchFamily="18" charset="0"/>
                        </a:rPr>
                        <a:t>Vård och omsorgsförvaltningen / Individ och familjeomsorg,</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1458421175"/>
                  </a:ext>
                </a:extLst>
              </a:tr>
              <a:tr h="3683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Samtalsmottagning barn och unga och MBHV i Ludvika/Smedjebacken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a:effectLst/>
                          <a:latin typeface="Times New Roman" panose="02020603050405020304" pitchFamily="18" charset="0"/>
                          <a:cs typeface="Times New Roman" panose="02020603050405020304" pitchFamily="18" charset="0"/>
                        </a:rPr>
                        <a:t>Barn och utbildningsförvaltningen Malung-Sälen</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865727459"/>
                  </a:ext>
                </a:extLst>
              </a:tr>
              <a:tr h="7366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Borlänge kommun verksamheter: Funktionshinderomsorgen, IFO, Förskolan, Grundskolan, Gymnasiet, Elevhälsan, Vuxenutbildningen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Habiliteringen Dalarna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2631317721"/>
                  </a:ext>
                </a:extLst>
              </a:tr>
              <a:tr h="3683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Bildning Avesta / Centrala elevhälsan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Mora kommun, socialförvaltningen, skola och Vårdcentral Mora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3957620246"/>
                  </a:ext>
                </a:extLst>
              </a:tr>
              <a:tr h="184150">
                <a:tc>
                  <a:txBody>
                    <a:bodyPr/>
                    <a:lstStyle/>
                    <a:p>
                      <a:pPr algn="l" fontAlgn="ctr"/>
                      <a:r>
                        <a:rPr lang="sv-SE" sz="1600" u="none" strike="noStrike">
                          <a:effectLst/>
                          <a:latin typeface="Times New Roman" panose="02020603050405020304" pitchFamily="18" charset="0"/>
                          <a:cs typeface="Times New Roman" panose="02020603050405020304" pitchFamily="18" charset="0"/>
                        </a:rPr>
                        <a:t>Skolverksamhet och elevhälsa</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Barnhälsovårdsenheten Dalarna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4130352837"/>
                  </a:ext>
                </a:extLst>
              </a:tr>
              <a:tr h="368300">
                <a:tc>
                  <a:txBody>
                    <a:bodyPr/>
                    <a:lstStyle/>
                    <a:p>
                      <a:pPr algn="l" fontAlgn="ctr"/>
                      <a:r>
                        <a:rPr lang="sv-SE" sz="1600" u="none" strike="noStrike">
                          <a:effectLst/>
                          <a:latin typeface="Times New Roman" panose="02020603050405020304" pitchFamily="18" charset="0"/>
                          <a:cs typeface="Times New Roman" panose="02020603050405020304" pitchFamily="18" charset="0"/>
                        </a:rPr>
                        <a:t>Barn och ungdomsmedicin Dalarna</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Ex-it öppenvårdsmottagning för barn och unga, missbruksenheten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1848770532"/>
                  </a:ext>
                </a:extLst>
              </a:tr>
              <a:tr h="184150">
                <a:tc>
                  <a:txBody>
                    <a:bodyPr/>
                    <a:lstStyle/>
                    <a:p>
                      <a:pPr algn="l" fontAlgn="ctr"/>
                      <a:r>
                        <a:rPr lang="sv-SE" sz="1600" u="none" strike="noStrike">
                          <a:effectLst/>
                          <a:latin typeface="Times New Roman" panose="02020603050405020304" pitchFamily="18" charset="0"/>
                          <a:cs typeface="Times New Roman" panose="02020603050405020304" pitchFamily="18" charset="0"/>
                        </a:rPr>
                        <a:t>Elevhälsan</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Rättviks kommun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1535616811"/>
                  </a:ext>
                </a:extLst>
              </a:tr>
              <a:tr h="184150">
                <a:tc>
                  <a:txBody>
                    <a:bodyPr/>
                    <a:lstStyle/>
                    <a:p>
                      <a:pPr algn="l" fontAlgn="ctr"/>
                      <a:r>
                        <a:rPr lang="de-DE" sz="1600" u="none" strike="noStrike">
                          <a:effectLst/>
                          <a:latin typeface="Times New Roman" panose="02020603050405020304" pitchFamily="18" charset="0"/>
                          <a:cs typeface="Times New Roman" panose="02020603050405020304" pitchFamily="18" charset="0"/>
                        </a:rPr>
                        <a:t>VC Tisken, UM Falun, SBU Falun</a:t>
                      </a:r>
                      <a:endParaRPr lang="de-D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Socialtjänst</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3654230113"/>
                  </a:ext>
                </a:extLst>
              </a:tr>
            </a:tbl>
          </a:graphicData>
        </a:graphic>
      </p:graphicFrame>
      <p:sp>
        <p:nvSpPr>
          <p:cNvPr id="5" name="textruta 4">
            <a:extLst>
              <a:ext uri="{FF2B5EF4-FFF2-40B4-BE49-F238E27FC236}">
                <a16:creationId xmlns:a16="http://schemas.microsoft.com/office/drawing/2014/main" id="{A47DDD24-9853-4604-B946-22FCB0A8DAA3}"/>
              </a:ext>
            </a:extLst>
          </p:cNvPr>
          <p:cNvSpPr txBox="1"/>
          <p:nvPr/>
        </p:nvSpPr>
        <p:spPr>
          <a:xfrm>
            <a:off x="677334" y="1444337"/>
            <a:ext cx="7229475" cy="584775"/>
          </a:xfrm>
          <a:prstGeom prst="rect">
            <a:avLst/>
          </a:prstGeom>
          <a:noFill/>
        </p:spPr>
        <p:txBody>
          <a:bodyPr wrap="square" rtlCol="0">
            <a:spAutoFit/>
          </a:bodyPr>
          <a:lstStyle/>
          <a:p>
            <a:r>
              <a:rPr lang="sv-SE" sz="1600" b="1" dirty="0">
                <a:latin typeface="Times New Roman" panose="02020603050405020304" pitchFamily="18" charset="0"/>
                <a:cs typeface="Times New Roman" panose="02020603050405020304" pitchFamily="18" charset="0"/>
              </a:rPr>
              <a:t>Remissinstanser</a:t>
            </a:r>
            <a:r>
              <a:rPr lang="sv-SE" sz="1600" dirty="0">
                <a:latin typeface="Times New Roman" panose="02020603050405020304" pitchFamily="18" charset="0"/>
                <a:cs typeface="Times New Roman" panose="02020603050405020304" pitchFamily="18" charset="0"/>
              </a:rPr>
              <a:t>: Verksamhetschefer, förvaltningschefer eller motsvarande inom berörda områden</a:t>
            </a:r>
          </a:p>
        </p:txBody>
      </p:sp>
      <p:sp>
        <p:nvSpPr>
          <p:cNvPr id="6" name="textruta 5">
            <a:extLst>
              <a:ext uri="{FF2B5EF4-FFF2-40B4-BE49-F238E27FC236}">
                <a16:creationId xmlns:a16="http://schemas.microsoft.com/office/drawing/2014/main" id="{25419E0A-5BF3-4523-B7FF-310C9BA0DD8A}"/>
              </a:ext>
            </a:extLst>
          </p:cNvPr>
          <p:cNvSpPr txBox="1"/>
          <p:nvPr/>
        </p:nvSpPr>
        <p:spPr>
          <a:xfrm>
            <a:off x="1752600" y="6101178"/>
            <a:ext cx="3564181" cy="584775"/>
          </a:xfrm>
          <a:prstGeom prst="rect">
            <a:avLst/>
          </a:prstGeom>
          <a:noFill/>
        </p:spPr>
        <p:txBody>
          <a:bodyPr wrap="none" rtlCol="0">
            <a:spAutoFit/>
          </a:bodyPr>
          <a:lstStyle/>
          <a:p>
            <a:r>
              <a:rPr lang="sv-SE" sz="1600" b="1" dirty="0">
                <a:latin typeface="Times New Roman" panose="02020603050405020304" pitchFamily="18" charset="0"/>
                <a:cs typeface="Times New Roman" panose="02020603050405020304" pitchFamily="18" charset="0"/>
              </a:rPr>
              <a:t>Verksamheter</a:t>
            </a:r>
          </a:p>
          <a:p>
            <a:r>
              <a:rPr lang="sv-SE" sz="1600" dirty="0">
                <a:latin typeface="Times New Roman" panose="02020603050405020304" pitchFamily="18" charset="0"/>
                <a:cs typeface="Times New Roman" panose="02020603050405020304" pitchFamily="18" charset="0"/>
              </a:rPr>
              <a:t>11 kommun, 4 region samt 1 gemensam</a:t>
            </a:r>
          </a:p>
        </p:txBody>
      </p:sp>
    </p:spTree>
    <p:extLst>
      <p:ext uri="{BB962C8B-B14F-4D97-AF65-F5344CB8AC3E}">
        <p14:creationId xmlns:p14="http://schemas.microsoft.com/office/powerpoint/2010/main" val="2815449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3FB095-519B-42E4-AB68-DFCFC14D45C0}"/>
              </a:ext>
            </a:extLst>
          </p:cNvPr>
          <p:cNvSpPr>
            <a:spLocks noGrp="1"/>
          </p:cNvSpPr>
          <p:nvPr>
            <p:ph idx="1"/>
          </p:nvPr>
        </p:nvSpPr>
        <p:spPr>
          <a:xfrm>
            <a:off x="705909" y="2170114"/>
            <a:ext cx="8596668" cy="3880773"/>
          </a:xfrm>
        </p:spPr>
        <p:txBody>
          <a:bodyPr/>
          <a:lstStyle/>
          <a:p>
            <a:r>
              <a:rPr lang="sv-SE" dirty="0">
                <a:latin typeface="Times New Roman" panose="02020603050405020304" pitchFamily="18" charset="0"/>
                <a:cs typeface="Times New Roman" panose="02020603050405020304" pitchFamily="18" charset="0"/>
              </a:rPr>
              <a:t>Positiv respons på ett samlat dokument för arbetet med barn- och unga</a:t>
            </a:r>
          </a:p>
          <a:p>
            <a:pPr marL="0" indent="0">
              <a:buNone/>
            </a:pPr>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Positivt att skolan involveras på ett tydligare sätt</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Förslag på detaljförändringar i text (uppdelning, styckesindelning etc.): </a:t>
            </a:r>
            <a:r>
              <a:rPr lang="sv-SE" b="1" i="1" dirty="0">
                <a:latin typeface="Times New Roman" panose="02020603050405020304" pitchFamily="18" charset="0"/>
                <a:cs typeface="Times New Roman" panose="02020603050405020304" pitchFamily="18" charset="0"/>
              </a:rPr>
              <a:t>Detta har oftast kunnat bifallas.</a:t>
            </a:r>
          </a:p>
          <a:p>
            <a:endParaRPr lang="sv-SE" b="1" i="1"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Upplevelse att den egna verksamheten/delar av den egna verksamheten glömts bort: </a:t>
            </a:r>
            <a:r>
              <a:rPr lang="sv-SE" b="1" i="1" dirty="0">
                <a:latin typeface="Times New Roman" panose="02020603050405020304" pitchFamily="18" charset="0"/>
                <a:cs typeface="Times New Roman" panose="02020603050405020304" pitchFamily="18" charset="0"/>
              </a:rPr>
              <a:t>Förtydliganden/tillägg av verksamhet har oftast varit möjliga.</a:t>
            </a:r>
          </a:p>
          <a:p>
            <a:endParaRPr lang="sv-SE" dirty="0"/>
          </a:p>
        </p:txBody>
      </p:sp>
      <p:sp>
        <p:nvSpPr>
          <p:cNvPr id="4" name="Rubrik 1">
            <a:extLst>
              <a:ext uri="{FF2B5EF4-FFF2-40B4-BE49-F238E27FC236}">
                <a16:creationId xmlns:a16="http://schemas.microsoft.com/office/drawing/2014/main" id="{006BDAED-2920-4A13-8273-77793A27C781}"/>
              </a:ext>
            </a:extLst>
          </p:cNvPr>
          <p:cNvSpPr txBox="1">
            <a:spLocks/>
          </p:cNvSpPr>
          <p:nvPr/>
        </p:nvSpPr>
        <p:spPr>
          <a:xfrm>
            <a:off x="782109" y="676275"/>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a:t>Remissvar</a:t>
            </a:r>
            <a:endParaRPr lang="sv-SE" dirty="0"/>
          </a:p>
        </p:txBody>
      </p:sp>
    </p:spTree>
    <p:extLst>
      <p:ext uri="{BB962C8B-B14F-4D97-AF65-F5344CB8AC3E}">
        <p14:creationId xmlns:p14="http://schemas.microsoft.com/office/powerpoint/2010/main" val="98487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3FB095-519B-42E4-AB68-DFCFC14D45C0}"/>
              </a:ext>
            </a:extLst>
          </p:cNvPr>
          <p:cNvSpPr>
            <a:spLocks noGrp="1"/>
          </p:cNvSpPr>
          <p:nvPr>
            <p:ph idx="1"/>
          </p:nvPr>
        </p:nvSpPr>
        <p:spPr/>
        <p:txBody>
          <a:bodyPr/>
          <a:lstStyle/>
          <a:p>
            <a:r>
              <a:rPr lang="sv-SE" dirty="0">
                <a:latin typeface="Times New Roman" panose="02020603050405020304" pitchFamily="18" charset="0"/>
                <a:cs typeface="Times New Roman" panose="02020603050405020304" pitchFamily="18" charset="0"/>
              </a:rPr>
              <a:t>Målgruppen för avtalet: </a:t>
            </a:r>
            <a:r>
              <a:rPr lang="sv-SE" b="1" i="1" dirty="0">
                <a:latin typeface="Times New Roman" panose="02020603050405020304" pitchFamily="18" charset="0"/>
                <a:cs typeface="Times New Roman" panose="02020603050405020304" pitchFamily="18" charset="0"/>
              </a:rPr>
              <a:t>Mindre justering gjord.</a:t>
            </a:r>
          </a:p>
          <a:p>
            <a:endParaRPr lang="sv-SE" b="1" i="1"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Elevhälsan uppdrag: </a:t>
            </a:r>
            <a:r>
              <a:rPr lang="sv-SE" b="1" i="1" dirty="0">
                <a:latin typeface="Times New Roman" panose="02020603050405020304" pitchFamily="18" charset="0"/>
                <a:cs typeface="Times New Roman" panose="02020603050405020304" pitchFamily="18" charset="0"/>
              </a:rPr>
              <a:t>Förtydligande av ansvar och möjligheter i enlighet med skollag.</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God och nära vård som begrepp: </a:t>
            </a:r>
            <a:r>
              <a:rPr lang="sv-SE" b="1" i="1" dirty="0">
                <a:latin typeface="Times New Roman" panose="02020603050405020304" pitchFamily="18" charset="0"/>
                <a:cs typeface="Times New Roman" panose="02020603050405020304" pitchFamily="18" charset="0"/>
              </a:rPr>
              <a:t>Remissen skickades ut innan delbetänkanden släpptes.</a:t>
            </a:r>
          </a:p>
          <a:p>
            <a:endParaRPr lang="sv-SE" dirty="0"/>
          </a:p>
          <a:p>
            <a:endParaRPr lang="sv-SE" dirty="0"/>
          </a:p>
        </p:txBody>
      </p:sp>
      <p:sp>
        <p:nvSpPr>
          <p:cNvPr id="4" name="Rubrik 1">
            <a:extLst>
              <a:ext uri="{FF2B5EF4-FFF2-40B4-BE49-F238E27FC236}">
                <a16:creationId xmlns:a16="http://schemas.microsoft.com/office/drawing/2014/main" id="{006BDAED-2920-4A13-8273-77793A27C781}"/>
              </a:ext>
            </a:extLst>
          </p:cNvPr>
          <p:cNvSpPr txBox="1">
            <a:spLocks/>
          </p:cNvSpPr>
          <p:nvPr/>
        </p:nvSpPr>
        <p:spPr>
          <a:xfrm>
            <a:off x="829734"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a:t>Remissvar</a:t>
            </a:r>
            <a:endParaRPr lang="sv-SE" dirty="0"/>
          </a:p>
        </p:txBody>
      </p:sp>
    </p:spTree>
    <p:extLst>
      <p:ext uri="{BB962C8B-B14F-4D97-AF65-F5344CB8AC3E}">
        <p14:creationId xmlns:p14="http://schemas.microsoft.com/office/powerpoint/2010/main" val="4197942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3FB095-519B-42E4-AB68-DFCFC14D45C0}"/>
              </a:ext>
            </a:extLst>
          </p:cNvPr>
          <p:cNvSpPr>
            <a:spLocks noGrp="1"/>
          </p:cNvSpPr>
          <p:nvPr>
            <p:ph idx="1"/>
          </p:nvPr>
        </p:nvSpPr>
        <p:spPr/>
        <p:txBody>
          <a:bodyPr/>
          <a:lstStyle/>
          <a:p>
            <a:pPr marL="0" indent="0">
              <a:buNone/>
            </a:pPr>
            <a:endParaRPr lang="sv-SE" b="1" i="1" dirty="0"/>
          </a:p>
          <a:p>
            <a:r>
              <a:rPr lang="sv-SE" dirty="0" err="1">
                <a:latin typeface="Times New Roman" panose="02020603050405020304" pitchFamily="18" charset="0"/>
                <a:cs typeface="Times New Roman" panose="02020603050405020304" pitchFamily="18" charset="0"/>
              </a:rPr>
              <a:t>ÖKn</a:t>
            </a:r>
            <a:r>
              <a:rPr lang="sv-SE" dirty="0">
                <a:latin typeface="Times New Roman" panose="02020603050405020304" pitchFamily="18" charset="0"/>
                <a:cs typeface="Times New Roman" panose="02020603050405020304" pitchFamily="18" charset="0"/>
              </a:rPr>
              <a:t> ligger för långt fram (i synnerhet samverkan 6-12år och ungdomshälsa):</a:t>
            </a:r>
            <a:r>
              <a:rPr lang="sv-SE" b="1" i="1" dirty="0">
                <a:latin typeface="Times New Roman" panose="02020603050405020304" pitchFamily="18" charset="0"/>
                <a:cs typeface="Times New Roman" panose="02020603050405020304" pitchFamily="18" charset="0"/>
              </a:rPr>
              <a:t> Dessa delar är skrivna för att ge en riktning framåt men ger inte detaljerade krav till den lokala samverkan.</a:t>
            </a:r>
          </a:p>
          <a:p>
            <a:endParaRPr lang="sv-SE" b="1" i="1"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Tydligare reglering efterfrågas: </a:t>
            </a:r>
            <a:r>
              <a:rPr lang="sv-SE" b="1" i="1" dirty="0">
                <a:latin typeface="Times New Roman" panose="02020603050405020304" pitchFamily="18" charset="0"/>
                <a:cs typeface="Times New Roman" panose="02020603050405020304" pitchFamily="18" charset="0"/>
              </a:rPr>
              <a:t>För tydlig reglering skapar begränsat handlingsutrymme för det lokala arbetet. </a:t>
            </a:r>
          </a:p>
          <a:p>
            <a:endParaRPr lang="sv-SE" b="1" i="1" dirty="0"/>
          </a:p>
        </p:txBody>
      </p:sp>
      <p:sp>
        <p:nvSpPr>
          <p:cNvPr id="4" name="Rubrik 1">
            <a:extLst>
              <a:ext uri="{FF2B5EF4-FFF2-40B4-BE49-F238E27FC236}">
                <a16:creationId xmlns:a16="http://schemas.microsoft.com/office/drawing/2014/main" id="{006BDAED-2920-4A13-8273-77793A27C781}"/>
              </a:ext>
            </a:extLst>
          </p:cNvPr>
          <p:cNvSpPr txBox="1">
            <a:spLocks/>
          </p:cNvSpPr>
          <p:nvPr/>
        </p:nvSpPr>
        <p:spPr>
          <a:xfrm>
            <a:off x="829734"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a:t>Remissvar</a:t>
            </a:r>
            <a:endParaRPr lang="sv-SE" dirty="0"/>
          </a:p>
        </p:txBody>
      </p:sp>
    </p:spTree>
    <p:extLst>
      <p:ext uri="{BB962C8B-B14F-4D97-AF65-F5344CB8AC3E}">
        <p14:creationId xmlns:p14="http://schemas.microsoft.com/office/powerpoint/2010/main" val="1915707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Lagstadgad samverkansöverenskommelse: </a:t>
            </a:r>
            <a:endParaRPr lang="sv-SE" dirty="0"/>
          </a:p>
        </p:txBody>
      </p:sp>
      <p:sp>
        <p:nvSpPr>
          <p:cNvPr id="3" name="Platshållare för innehåll 2"/>
          <p:cNvSpPr>
            <a:spLocks noGrp="1"/>
          </p:cNvSpPr>
          <p:nvPr>
            <p:ph idx="1"/>
          </p:nvPr>
        </p:nvSpPr>
        <p:spPr>
          <a:xfrm>
            <a:off x="410547" y="2346158"/>
            <a:ext cx="10028853" cy="3795539"/>
          </a:xfrm>
        </p:spPr>
        <p:txBody>
          <a:bodyPr/>
          <a:lstStyle/>
          <a:p>
            <a:r>
              <a:rPr lang="sv-SE" b="1" i="1" dirty="0">
                <a:solidFill>
                  <a:schemeClr val="tx2">
                    <a:lumMod val="50000"/>
                  </a:schemeClr>
                </a:solidFill>
              </a:rPr>
              <a:t>personer med psykisk funktionsnedsättning,</a:t>
            </a:r>
          </a:p>
          <a:p>
            <a:pPr lvl="0"/>
            <a:r>
              <a:rPr lang="sv-SE" b="1" dirty="0"/>
              <a:t>personer som missbrukar alkohol, narkotika, andra beroendeframkallande medel, läkemedel, dopningsmedel eller spel om pengar, och</a:t>
            </a:r>
          </a:p>
          <a:p>
            <a:pPr lvl="0"/>
            <a:r>
              <a:rPr lang="sv-SE" b="1" i="1" dirty="0">
                <a:solidFill>
                  <a:schemeClr val="tx2">
                    <a:lumMod val="50000"/>
                  </a:schemeClr>
                </a:solidFill>
              </a:rPr>
              <a:t>barn och unga som vårdas utanför det egna hemmet</a:t>
            </a:r>
            <a:r>
              <a:rPr lang="sv-SE" dirty="0"/>
              <a:t>.</a:t>
            </a:r>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a:t>
            </a:fld>
            <a:endParaRPr lang="sv-SE"/>
          </a:p>
        </p:txBody>
      </p:sp>
    </p:spTree>
    <p:extLst>
      <p:ext uri="{BB962C8B-B14F-4D97-AF65-F5344CB8AC3E}">
        <p14:creationId xmlns:p14="http://schemas.microsoft.com/office/powerpoint/2010/main" val="3201122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Utgående dokument</a:t>
            </a:r>
            <a:endParaRPr lang="sv-SE" dirty="0"/>
          </a:p>
        </p:txBody>
      </p:sp>
      <p:sp>
        <p:nvSpPr>
          <p:cNvPr id="3" name="Platshållare för innehåll 2"/>
          <p:cNvSpPr>
            <a:spLocks noGrp="1"/>
          </p:cNvSpPr>
          <p:nvPr>
            <p:ph idx="1"/>
          </p:nvPr>
        </p:nvSpPr>
        <p:spPr/>
        <p:txBody>
          <a:bodyPr>
            <a:normAutofit fontScale="85000" lnSpcReduction="10000"/>
          </a:bodyPr>
          <a:lstStyle/>
          <a:p>
            <a:pPr marL="0" indent="0">
              <a:buNone/>
            </a:pPr>
            <a:r>
              <a:rPr lang="sv-SE" b="1" dirty="0"/>
              <a:t>Följande tidigare dokument utgår och ersätts av denna nya överenskommelse</a:t>
            </a:r>
            <a:r>
              <a:rPr lang="sv-SE" dirty="0"/>
              <a:t>:</a:t>
            </a:r>
          </a:p>
          <a:p>
            <a:pPr lvl="0"/>
            <a:r>
              <a:rPr lang="sv-SE" dirty="0"/>
              <a:t>”Länsövergripande överenskommelse om samverkan och samarbete inom Dalarna, Barn och unga, 0 t.o.m. 17 år med psykisk ohälsa och/eller psykisk funktionsnedsättning”. Giltig </a:t>
            </a:r>
            <a:r>
              <a:rPr lang="sv-SE" dirty="0" smtClean="0"/>
              <a:t>fr.o.m. </a:t>
            </a:r>
            <a:r>
              <a:rPr lang="sv-SE" dirty="0"/>
              <a:t>2017-01-01 </a:t>
            </a:r>
            <a:r>
              <a:rPr lang="sv-SE" dirty="0" smtClean="0"/>
              <a:t>t.o.m. </a:t>
            </a:r>
            <a:r>
              <a:rPr lang="sv-SE" dirty="0"/>
              <a:t>2019-12-31.</a:t>
            </a:r>
          </a:p>
          <a:p>
            <a:pPr lvl="0"/>
            <a:r>
              <a:rPr lang="sv-SE" dirty="0"/>
              <a:t>”Länsövergripande överenskommelse om ungdomsmottagningar” Giltig </a:t>
            </a:r>
            <a:r>
              <a:rPr lang="sv-SE" dirty="0" smtClean="0"/>
              <a:t>fr.o.m. </a:t>
            </a:r>
            <a:r>
              <a:rPr lang="sv-SE" dirty="0"/>
              <a:t>2016-11-01 </a:t>
            </a:r>
            <a:r>
              <a:rPr lang="sv-SE" dirty="0" smtClean="0"/>
              <a:t>t.o.m. </a:t>
            </a:r>
            <a:r>
              <a:rPr lang="sv-SE" dirty="0"/>
              <a:t>2019-10-31.</a:t>
            </a:r>
          </a:p>
          <a:p>
            <a:pPr marL="0" indent="0">
              <a:buNone/>
            </a:pPr>
            <a:r>
              <a:rPr lang="sv-SE" dirty="0"/>
              <a:t> </a:t>
            </a:r>
          </a:p>
          <a:p>
            <a:pPr marL="0" indent="0">
              <a:buNone/>
            </a:pPr>
            <a:r>
              <a:rPr lang="sv-SE" b="1" dirty="0"/>
              <a:t>Gällande placerade barn har följande tidigare dokument </a:t>
            </a:r>
            <a:r>
              <a:rPr lang="sv-SE" b="1" dirty="0" smtClean="0"/>
              <a:t>utgått</a:t>
            </a:r>
            <a:r>
              <a:rPr lang="sv-SE" dirty="0" smtClean="0"/>
              <a:t>:</a:t>
            </a:r>
            <a:endParaRPr lang="sv-SE" dirty="0"/>
          </a:p>
          <a:p>
            <a:pPr lvl="0"/>
            <a:r>
              <a:rPr lang="sv-SE" dirty="0"/>
              <a:t>”Regional samverkansrutin vid familjehemsplacering, för socialtjänst, BVC, förskola och skola. Giltig fr.o.m. 2013-12-17 tills revidering är gjord”.</a:t>
            </a:r>
          </a:p>
          <a:p>
            <a:pPr lvl="0"/>
            <a:r>
              <a:rPr lang="sv-SE" dirty="0"/>
              <a:t>”Länsövergripande överenskommelse om läkarundersökning- för barn som placeras </a:t>
            </a:r>
            <a:r>
              <a:rPr lang="sv-SE" dirty="0" smtClean="0"/>
              <a:t>med (stöd av </a:t>
            </a:r>
            <a:r>
              <a:rPr lang="sv-SE" dirty="0" err="1" smtClean="0"/>
              <a:t>SoL</a:t>
            </a:r>
            <a:r>
              <a:rPr lang="sv-SE" dirty="0" smtClean="0"/>
              <a:t>/LVU). </a:t>
            </a:r>
            <a:r>
              <a:rPr lang="sv-SE" dirty="0"/>
              <a:t>Giltig fr.o.m. 2016-01-01 tills revidering är gjord utifrån nya BBIC”.</a:t>
            </a:r>
          </a:p>
          <a:p>
            <a:pPr lvl="0"/>
            <a:r>
              <a:rPr lang="sv-SE" dirty="0"/>
              <a:t>”Länsövergripande överenskommelse om hälsoundersökning giltig fr.o.m. 2019-02-08 till 2020-01-31”. </a:t>
            </a:r>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a:t>
            </a:fld>
            <a:endParaRPr lang="sv-SE"/>
          </a:p>
        </p:txBody>
      </p:sp>
    </p:spTree>
    <p:extLst>
      <p:ext uri="{BB962C8B-B14F-4D97-AF65-F5344CB8AC3E}">
        <p14:creationId xmlns:p14="http://schemas.microsoft.com/office/powerpoint/2010/main" val="2004477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979170"/>
          </a:xfrm>
        </p:spPr>
        <p:txBody>
          <a:bodyPr/>
          <a:lstStyle/>
          <a:p>
            <a:r>
              <a:rPr lang="sv-SE" dirty="0" smtClean="0"/>
              <a:t>Arbetsprocess                                                                                                                                                               </a:t>
            </a:r>
            <a:endParaRPr lang="sv-SE" dirty="0"/>
          </a:p>
        </p:txBody>
      </p:sp>
      <p:sp>
        <p:nvSpPr>
          <p:cNvPr id="3" name="Platshållare för innehåll 2"/>
          <p:cNvSpPr>
            <a:spLocks noGrp="1"/>
          </p:cNvSpPr>
          <p:nvPr>
            <p:ph idx="1"/>
          </p:nvPr>
        </p:nvSpPr>
        <p:spPr>
          <a:xfrm>
            <a:off x="677334" y="1817371"/>
            <a:ext cx="8596668" cy="4223992"/>
          </a:xfrm>
        </p:spPr>
        <p:txBody>
          <a:bodyPr>
            <a:normAutofit lnSpcReduction="10000"/>
          </a:bodyPr>
          <a:lstStyle/>
          <a:p>
            <a:pPr lvl="1"/>
            <a:r>
              <a:rPr lang="sv-SE" dirty="0" smtClean="0"/>
              <a:t>Uppstart LAG april 2020</a:t>
            </a:r>
          </a:p>
          <a:p>
            <a:pPr lvl="1"/>
            <a:r>
              <a:rPr lang="sv-SE" dirty="0" smtClean="0"/>
              <a:t>9 möten varav:</a:t>
            </a:r>
          </a:p>
          <a:p>
            <a:pPr lvl="1"/>
            <a:r>
              <a:rPr lang="sv-SE" dirty="0" smtClean="0"/>
              <a:t>2 tillsammans med referensgrupp</a:t>
            </a:r>
          </a:p>
          <a:p>
            <a:pPr lvl="1"/>
            <a:r>
              <a:rPr lang="sv-SE" dirty="0" smtClean="0"/>
              <a:t>Arbete i smågrupper där emellan</a:t>
            </a:r>
          </a:p>
          <a:p>
            <a:pPr lvl="1"/>
            <a:r>
              <a:rPr lang="sv-SE" dirty="0" smtClean="0"/>
              <a:t>Möte med kommunutvecklande ungdomar</a:t>
            </a:r>
          </a:p>
          <a:p>
            <a:pPr lvl="1"/>
            <a:r>
              <a:rPr lang="sv-SE" dirty="0" smtClean="0"/>
              <a:t>Remissversion februari 2021 - Remisstid 210301-210416</a:t>
            </a:r>
          </a:p>
          <a:p>
            <a:pPr lvl="1"/>
            <a:r>
              <a:rPr lang="sv-SE" i="1" dirty="0" smtClean="0"/>
              <a:t>Sedan:</a:t>
            </a:r>
          </a:p>
          <a:p>
            <a:pPr lvl="1"/>
            <a:r>
              <a:rPr lang="sv-SE" dirty="0" smtClean="0"/>
              <a:t>Möten i LAG maj 2021 - Remissvaren bearbetas</a:t>
            </a:r>
          </a:p>
          <a:p>
            <a:pPr lvl="1"/>
            <a:r>
              <a:rPr lang="sv-SE" dirty="0" smtClean="0"/>
              <a:t>Ny version till LPO Barn och Unga för synpunkter</a:t>
            </a:r>
          </a:p>
          <a:p>
            <a:pPr lvl="1"/>
            <a:r>
              <a:rPr lang="sv-SE" dirty="0" smtClean="0"/>
              <a:t>Ytterligare revidering</a:t>
            </a:r>
          </a:p>
          <a:p>
            <a:pPr lvl="1"/>
            <a:r>
              <a:rPr lang="sv-SE" dirty="0" smtClean="0"/>
              <a:t>Presentation i Styrgrupp…, Länsnätverket för förvaltningschefer samt Välfärdsrådet</a:t>
            </a:r>
          </a:p>
          <a:p>
            <a:pPr lvl="1"/>
            <a:r>
              <a:rPr lang="sv-SE" i="1" dirty="0" smtClean="0"/>
              <a:t>Efterföljande politiska beslut i Region och kommuner</a:t>
            </a:r>
          </a:p>
          <a:p>
            <a:pPr marL="457200" lvl="1" indent="0">
              <a:buNone/>
            </a:pPr>
            <a:endParaRPr lang="sv-SE" dirty="0"/>
          </a:p>
          <a:p>
            <a:pPr lvl="1"/>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5</a:t>
            </a:fld>
            <a:endParaRPr lang="sv-SE" dirty="0"/>
          </a:p>
        </p:txBody>
      </p:sp>
    </p:spTree>
    <p:extLst>
      <p:ext uri="{BB962C8B-B14F-4D97-AF65-F5344CB8AC3E}">
        <p14:creationId xmlns:p14="http://schemas.microsoft.com/office/powerpoint/2010/main" val="755627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Beaktande av brukarperspektivet</a:t>
            </a:r>
            <a:endParaRPr lang="sv-SE" dirty="0"/>
          </a:p>
        </p:txBody>
      </p:sp>
      <p:sp>
        <p:nvSpPr>
          <p:cNvPr id="3" name="Platshållare för innehåll 2"/>
          <p:cNvSpPr>
            <a:spLocks noGrp="1"/>
          </p:cNvSpPr>
          <p:nvPr>
            <p:ph idx="1"/>
          </p:nvPr>
        </p:nvSpPr>
        <p:spPr/>
        <p:txBody>
          <a:bodyPr/>
          <a:lstStyle/>
          <a:p>
            <a:r>
              <a:rPr lang="sv-SE" dirty="0" smtClean="0"/>
              <a:t>Representant från BUP:s brukarråd med i referensgruppen</a:t>
            </a:r>
          </a:p>
          <a:p>
            <a:r>
              <a:rPr lang="sv-SE" dirty="0" smtClean="0"/>
              <a:t>Stormöte med unga kommunutvecklare i Dalarna om överenskommelsen (juni 2020)</a:t>
            </a:r>
            <a:endParaRPr lang="sv-SE" dirty="0"/>
          </a:p>
        </p:txBody>
      </p:sp>
    </p:spTree>
    <p:extLst>
      <p:ext uri="{BB962C8B-B14F-4D97-AF65-F5344CB8AC3E}">
        <p14:creationId xmlns:p14="http://schemas.microsoft.com/office/powerpoint/2010/main" val="85571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Arbetsgrupp/LAG</a:t>
            </a:r>
            <a:endParaRPr lang="sv-SE" dirty="0"/>
          </a:p>
        </p:txBody>
      </p:sp>
      <p:sp>
        <p:nvSpPr>
          <p:cNvPr id="3" name="Platshållare för innehåll 2"/>
          <p:cNvSpPr>
            <a:spLocks noGrp="1"/>
          </p:cNvSpPr>
          <p:nvPr>
            <p:ph idx="1"/>
          </p:nvPr>
        </p:nvSpPr>
        <p:spPr/>
        <p:txBody>
          <a:bodyPr>
            <a:normAutofit lnSpcReduction="10000"/>
          </a:bodyPr>
          <a:lstStyle/>
          <a:p>
            <a:r>
              <a:rPr lang="en-US" dirty="0"/>
              <a:t>Britta Johnson- </a:t>
            </a:r>
            <a:r>
              <a:rPr lang="en-US" dirty="0" err="1"/>
              <a:t>Utvecklingsledare</a:t>
            </a:r>
            <a:r>
              <a:rPr lang="en-US" dirty="0"/>
              <a:t> </a:t>
            </a:r>
            <a:r>
              <a:rPr lang="en-US" dirty="0" err="1"/>
              <a:t>socialförvaltningen</a:t>
            </a:r>
            <a:r>
              <a:rPr lang="en-US" dirty="0"/>
              <a:t> </a:t>
            </a:r>
            <a:r>
              <a:rPr lang="en-US" dirty="0" smtClean="0"/>
              <a:t>Rättvik</a:t>
            </a:r>
            <a:endParaRPr lang="sv-SE" dirty="0"/>
          </a:p>
          <a:p>
            <a:r>
              <a:rPr lang="en-US" dirty="0"/>
              <a:t>Håkan Landpers- </a:t>
            </a:r>
            <a:r>
              <a:rPr lang="en-US" dirty="0" err="1"/>
              <a:t>Verksamhetsutvecklare</a:t>
            </a:r>
            <a:r>
              <a:rPr lang="en-US" dirty="0"/>
              <a:t> Dalarnas </a:t>
            </a:r>
            <a:r>
              <a:rPr lang="en-US" dirty="0" err="1"/>
              <a:t>ungdomsmottagningar</a:t>
            </a:r>
            <a:r>
              <a:rPr lang="en-US" dirty="0"/>
              <a:t> </a:t>
            </a:r>
            <a:endParaRPr lang="sv-SE" dirty="0"/>
          </a:p>
          <a:p>
            <a:r>
              <a:rPr lang="en-US" dirty="0"/>
              <a:t>John Steen- </a:t>
            </a:r>
            <a:r>
              <a:rPr lang="en-US" dirty="0" err="1"/>
              <a:t>Verksamhetschef</a:t>
            </a:r>
            <a:r>
              <a:rPr lang="en-US" dirty="0"/>
              <a:t> </a:t>
            </a:r>
            <a:r>
              <a:rPr lang="en-US" dirty="0" err="1"/>
              <a:t>Centrala</a:t>
            </a:r>
            <a:r>
              <a:rPr lang="en-US" dirty="0"/>
              <a:t> </a:t>
            </a:r>
            <a:r>
              <a:rPr lang="en-US" dirty="0" err="1"/>
              <a:t>Elevhälsan</a:t>
            </a:r>
            <a:r>
              <a:rPr lang="en-US" dirty="0"/>
              <a:t> och </a:t>
            </a:r>
            <a:r>
              <a:rPr lang="en-US" dirty="0" err="1"/>
              <a:t>Gymnasieskolan</a:t>
            </a:r>
            <a:r>
              <a:rPr lang="en-US" dirty="0"/>
              <a:t> </a:t>
            </a:r>
            <a:endParaRPr lang="sv-SE" dirty="0"/>
          </a:p>
          <a:p>
            <a:r>
              <a:rPr lang="en-US" dirty="0"/>
              <a:t>Magnus Nordahl- </a:t>
            </a:r>
            <a:r>
              <a:rPr lang="en-US" dirty="0" err="1"/>
              <a:t>Sektionschef</a:t>
            </a:r>
            <a:r>
              <a:rPr lang="en-US" dirty="0"/>
              <a:t> </a:t>
            </a:r>
            <a:r>
              <a:rPr lang="en-US" dirty="0" err="1"/>
              <a:t>S</a:t>
            </a:r>
            <a:r>
              <a:rPr lang="en-US" dirty="0" err="1" smtClean="0"/>
              <a:t>ocialförvaltningen</a:t>
            </a:r>
            <a:r>
              <a:rPr lang="en-US" dirty="0" smtClean="0"/>
              <a:t> </a:t>
            </a:r>
            <a:r>
              <a:rPr lang="en-US" dirty="0"/>
              <a:t>barn och </a:t>
            </a:r>
            <a:r>
              <a:rPr lang="en-US" dirty="0" err="1"/>
              <a:t>familj</a:t>
            </a:r>
            <a:r>
              <a:rPr lang="en-US" dirty="0"/>
              <a:t> </a:t>
            </a:r>
            <a:endParaRPr lang="sv-SE" dirty="0"/>
          </a:p>
          <a:p>
            <a:r>
              <a:rPr lang="en-US" dirty="0"/>
              <a:t>Max </a:t>
            </a:r>
            <a:r>
              <a:rPr lang="en-US" dirty="0" err="1"/>
              <a:t>Jonsson</a:t>
            </a:r>
            <a:r>
              <a:rPr lang="sv-SE" dirty="0"/>
              <a:t>: </a:t>
            </a:r>
            <a:r>
              <a:rPr lang="en-US" dirty="0" err="1"/>
              <a:t>Socialt</a:t>
            </a:r>
            <a:r>
              <a:rPr lang="en-US" dirty="0"/>
              <a:t> </a:t>
            </a:r>
            <a:r>
              <a:rPr lang="en-US" dirty="0" err="1"/>
              <a:t>ansvarig</a:t>
            </a:r>
            <a:r>
              <a:rPr lang="en-US" dirty="0"/>
              <a:t> </a:t>
            </a:r>
            <a:r>
              <a:rPr lang="en-US" dirty="0" err="1"/>
              <a:t>socionom</a:t>
            </a:r>
            <a:r>
              <a:rPr lang="en-US" dirty="0"/>
              <a:t> Avesta                      </a:t>
            </a:r>
            <a:endParaRPr lang="sv-SE" dirty="0"/>
          </a:p>
          <a:p>
            <a:r>
              <a:rPr lang="en-US" dirty="0"/>
              <a:t>Lisa Wolgast Tångring - </a:t>
            </a:r>
            <a:r>
              <a:rPr lang="en-US" dirty="0" err="1"/>
              <a:t>Vårdutvecklare</a:t>
            </a:r>
            <a:r>
              <a:rPr lang="en-US" dirty="0"/>
              <a:t> MHV och BHV, MBHV-</a:t>
            </a:r>
            <a:r>
              <a:rPr lang="en-US" dirty="0" err="1"/>
              <a:t>psykolog</a:t>
            </a:r>
            <a:r>
              <a:rPr lang="en-US" dirty="0"/>
              <a:t> </a:t>
            </a:r>
            <a:endParaRPr lang="en-US" dirty="0" smtClean="0"/>
          </a:p>
          <a:p>
            <a:r>
              <a:rPr lang="en-US" dirty="0" smtClean="0"/>
              <a:t>Anette Junger- </a:t>
            </a:r>
            <a:r>
              <a:rPr lang="en-US" dirty="0" err="1" smtClean="0"/>
              <a:t>Vårdutvecklare</a:t>
            </a:r>
            <a:r>
              <a:rPr lang="en-US" dirty="0" smtClean="0"/>
              <a:t> BUP        </a:t>
            </a:r>
          </a:p>
          <a:p>
            <a:r>
              <a:rPr lang="en-US" dirty="0" smtClean="0"/>
              <a:t>Linda </a:t>
            </a:r>
            <a:r>
              <a:rPr lang="en-US" dirty="0"/>
              <a:t>Gunnarsson- </a:t>
            </a:r>
            <a:r>
              <a:rPr lang="en-US" dirty="0" err="1"/>
              <a:t>Läkare</a:t>
            </a:r>
            <a:r>
              <a:rPr lang="en-US" dirty="0"/>
              <a:t> barn och ungdomsmedicin </a:t>
            </a:r>
            <a:endParaRPr lang="en-US" dirty="0" smtClean="0"/>
          </a:p>
          <a:p>
            <a:r>
              <a:rPr lang="en-US" dirty="0" err="1" smtClean="0"/>
              <a:t>Stina</a:t>
            </a:r>
            <a:r>
              <a:rPr lang="en-US" dirty="0" smtClean="0"/>
              <a:t> </a:t>
            </a:r>
            <a:r>
              <a:rPr lang="en-US" dirty="0" err="1"/>
              <a:t>Taugböl</a:t>
            </a:r>
            <a:r>
              <a:rPr lang="en-US" dirty="0"/>
              <a:t>- </a:t>
            </a:r>
            <a:r>
              <a:rPr lang="en-US" dirty="0" err="1"/>
              <a:t>Metodutvecklare</a:t>
            </a:r>
            <a:r>
              <a:rPr lang="en-US" dirty="0"/>
              <a:t> </a:t>
            </a:r>
            <a:r>
              <a:rPr lang="en-US" dirty="0" err="1"/>
              <a:t>socialförvaltningen</a:t>
            </a:r>
            <a:r>
              <a:rPr lang="en-US" dirty="0"/>
              <a:t> Mora     </a:t>
            </a:r>
            <a:endParaRPr lang="en-US" dirty="0" smtClean="0"/>
          </a:p>
          <a:p>
            <a:r>
              <a:rPr lang="en-US" dirty="0" smtClean="0"/>
              <a:t>Sandra </a:t>
            </a:r>
            <a:r>
              <a:rPr lang="en-US" dirty="0"/>
              <a:t>Jansson Perälä- </a:t>
            </a:r>
            <a:r>
              <a:rPr lang="en-US" dirty="0" err="1"/>
              <a:t>Avdelningschef</a:t>
            </a:r>
            <a:r>
              <a:rPr lang="en-US" dirty="0"/>
              <a:t> </a:t>
            </a:r>
            <a:r>
              <a:rPr lang="en-US" dirty="0" err="1"/>
              <a:t>Habiliteringen</a:t>
            </a:r>
            <a:r>
              <a:rPr lang="en-US" dirty="0"/>
              <a:t> </a:t>
            </a:r>
            <a:r>
              <a:rPr lang="en-US" dirty="0" smtClean="0"/>
              <a:t>Ludvika/Borlänge</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7</a:t>
            </a:fld>
            <a:endParaRPr lang="sv-SE"/>
          </a:p>
        </p:txBody>
      </p:sp>
    </p:spTree>
    <p:extLst>
      <p:ext uri="{BB962C8B-B14F-4D97-AF65-F5344CB8AC3E}">
        <p14:creationId xmlns:p14="http://schemas.microsoft.com/office/powerpoint/2010/main" val="4033774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Remissinstanser</a:t>
            </a:r>
            <a:endParaRPr lang="sv-SE" dirty="0"/>
          </a:p>
        </p:txBody>
      </p:sp>
      <p:sp>
        <p:nvSpPr>
          <p:cNvPr id="3" name="Platshållare för innehåll 2"/>
          <p:cNvSpPr>
            <a:spLocks noGrp="1"/>
          </p:cNvSpPr>
          <p:nvPr>
            <p:ph idx="1"/>
          </p:nvPr>
        </p:nvSpPr>
        <p:spPr>
          <a:xfrm>
            <a:off x="677334" y="1428751"/>
            <a:ext cx="8596668" cy="4612612"/>
          </a:xfrm>
        </p:spPr>
        <p:txBody>
          <a:bodyPr>
            <a:normAutofit fontScale="85000" lnSpcReduction="20000"/>
          </a:bodyPr>
          <a:lstStyle/>
          <a:p>
            <a:r>
              <a:rPr lang="en-US" dirty="0"/>
              <a:t>Dalarnas 15 </a:t>
            </a:r>
            <a:r>
              <a:rPr lang="en-US" dirty="0" err="1"/>
              <a:t>kommuners</a:t>
            </a:r>
            <a:r>
              <a:rPr lang="en-US" dirty="0"/>
              <a:t> </a:t>
            </a:r>
            <a:r>
              <a:rPr lang="en-US" dirty="0" err="1"/>
              <a:t>funktionsbrevlådor</a:t>
            </a:r>
            <a:endParaRPr lang="sv-SE" dirty="0"/>
          </a:p>
          <a:p>
            <a:r>
              <a:rPr lang="en-US" dirty="0" err="1"/>
              <a:t>Förvaltningschefer</a:t>
            </a:r>
            <a:r>
              <a:rPr lang="en-US" dirty="0"/>
              <a:t> </a:t>
            </a:r>
            <a:r>
              <a:rPr lang="en-US" dirty="0" err="1"/>
              <a:t>socialtjänst</a:t>
            </a:r>
            <a:r>
              <a:rPr lang="en-US" dirty="0"/>
              <a:t> </a:t>
            </a:r>
            <a:endParaRPr lang="sv-SE" dirty="0"/>
          </a:p>
          <a:p>
            <a:r>
              <a:rPr lang="en-US" dirty="0" err="1"/>
              <a:t>Förvaltningschefer</a:t>
            </a:r>
            <a:r>
              <a:rPr lang="en-US" dirty="0"/>
              <a:t> </a:t>
            </a:r>
            <a:r>
              <a:rPr lang="en-US" dirty="0" err="1"/>
              <a:t>skola</a:t>
            </a:r>
            <a:r>
              <a:rPr lang="en-US" dirty="0"/>
              <a:t> </a:t>
            </a:r>
            <a:endParaRPr lang="sv-SE" dirty="0"/>
          </a:p>
          <a:p>
            <a:r>
              <a:rPr lang="en-US" dirty="0" err="1"/>
              <a:t>Verksamhetschefer</a:t>
            </a:r>
            <a:r>
              <a:rPr lang="en-US" dirty="0"/>
              <a:t> </a:t>
            </a:r>
            <a:r>
              <a:rPr lang="en-US" dirty="0" err="1"/>
              <a:t>elevhälsa</a:t>
            </a:r>
            <a:endParaRPr lang="sv-SE" dirty="0"/>
          </a:p>
          <a:p>
            <a:r>
              <a:rPr lang="en-US" dirty="0" err="1"/>
              <a:t>Verksamhetschefer</a:t>
            </a:r>
            <a:r>
              <a:rPr lang="en-US" dirty="0"/>
              <a:t> </a:t>
            </a:r>
            <a:r>
              <a:rPr lang="en-US" dirty="0" err="1"/>
              <a:t>vårdcentral</a:t>
            </a:r>
            <a:r>
              <a:rPr lang="en-US" dirty="0"/>
              <a:t> </a:t>
            </a:r>
            <a:endParaRPr lang="sv-SE" dirty="0"/>
          </a:p>
          <a:p>
            <a:r>
              <a:rPr lang="en-US" dirty="0" err="1"/>
              <a:t>Verksamhetschef</a:t>
            </a:r>
            <a:r>
              <a:rPr lang="en-US" dirty="0"/>
              <a:t> barn- och ungdomspsykiatri</a:t>
            </a:r>
            <a:endParaRPr lang="sv-SE" dirty="0"/>
          </a:p>
          <a:p>
            <a:r>
              <a:rPr lang="en-US" dirty="0" err="1"/>
              <a:t>Verksamhetschef</a:t>
            </a:r>
            <a:r>
              <a:rPr lang="en-US" dirty="0"/>
              <a:t> barn- och </a:t>
            </a:r>
            <a:r>
              <a:rPr lang="en-US" dirty="0" err="1"/>
              <a:t>ungdomshabilitering</a:t>
            </a:r>
            <a:endParaRPr lang="sv-SE" dirty="0"/>
          </a:p>
          <a:p>
            <a:r>
              <a:rPr lang="en-US" dirty="0" err="1"/>
              <a:t>Lokalt</a:t>
            </a:r>
            <a:r>
              <a:rPr lang="en-US" dirty="0"/>
              <a:t> </a:t>
            </a:r>
            <a:r>
              <a:rPr lang="en-US" dirty="0" err="1"/>
              <a:t>programområde</a:t>
            </a:r>
            <a:r>
              <a:rPr lang="en-US" dirty="0"/>
              <a:t> (LPO) barns och </a:t>
            </a:r>
            <a:r>
              <a:rPr lang="en-US" dirty="0" err="1"/>
              <a:t>ungas</a:t>
            </a:r>
            <a:r>
              <a:rPr lang="en-US" dirty="0"/>
              <a:t> </a:t>
            </a:r>
            <a:r>
              <a:rPr lang="en-US" dirty="0" err="1"/>
              <a:t>hälsa</a:t>
            </a:r>
            <a:endParaRPr lang="sv-SE" dirty="0"/>
          </a:p>
          <a:p>
            <a:r>
              <a:rPr lang="en-US" dirty="0" err="1"/>
              <a:t>Lokalt</a:t>
            </a:r>
            <a:r>
              <a:rPr lang="en-US" dirty="0"/>
              <a:t> </a:t>
            </a:r>
            <a:r>
              <a:rPr lang="en-US" dirty="0" err="1"/>
              <a:t>primärvårdsråd</a:t>
            </a:r>
            <a:endParaRPr lang="sv-SE" dirty="0"/>
          </a:p>
          <a:p>
            <a:r>
              <a:rPr lang="en-US" dirty="0"/>
              <a:t>BUPs </a:t>
            </a:r>
            <a:r>
              <a:rPr lang="en-US" dirty="0" err="1"/>
              <a:t>brukarråd</a:t>
            </a:r>
            <a:endParaRPr lang="sv-SE" dirty="0"/>
          </a:p>
          <a:p>
            <a:r>
              <a:rPr lang="en-US" dirty="0" err="1"/>
              <a:t>Referensgrupp</a:t>
            </a:r>
            <a:r>
              <a:rPr lang="en-US" dirty="0"/>
              <a:t> till </a:t>
            </a:r>
            <a:r>
              <a:rPr lang="en-US" dirty="0" err="1"/>
              <a:t>överenskommelsearbetet</a:t>
            </a:r>
            <a:endParaRPr lang="sv-SE" dirty="0"/>
          </a:p>
          <a:p>
            <a:r>
              <a:rPr lang="en-US" dirty="0" err="1"/>
              <a:t>Verksamhetchef</a:t>
            </a:r>
            <a:r>
              <a:rPr lang="en-US" dirty="0"/>
              <a:t> barn- och ungdomsmedicin</a:t>
            </a:r>
            <a:endParaRPr lang="sv-SE" dirty="0"/>
          </a:p>
          <a:p>
            <a:r>
              <a:rPr lang="en-US" dirty="0" err="1"/>
              <a:t>Verksamhetschef</a:t>
            </a:r>
            <a:r>
              <a:rPr lang="en-US" dirty="0"/>
              <a:t> </a:t>
            </a:r>
            <a:r>
              <a:rPr lang="en-US" dirty="0" err="1"/>
              <a:t>barnhälsovårdsenhet</a:t>
            </a:r>
            <a:endParaRPr lang="sv-SE" dirty="0"/>
          </a:p>
          <a:p>
            <a:r>
              <a:rPr lang="en-US" dirty="0" err="1"/>
              <a:t>Mödrahälsovårdsöverläkare</a:t>
            </a:r>
            <a:endParaRPr lang="sv-SE" dirty="0"/>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8</a:t>
            </a:fld>
            <a:endParaRPr lang="sv-SE"/>
          </a:p>
        </p:txBody>
      </p:sp>
    </p:spTree>
    <p:extLst>
      <p:ext uri="{BB962C8B-B14F-4D97-AF65-F5344CB8AC3E}">
        <p14:creationId xmlns:p14="http://schemas.microsoft.com/office/powerpoint/2010/main" val="2633022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Främsta förändringar jämfört med tidigare styrdokument</a:t>
            </a:r>
            <a:endParaRPr lang="sv-SE" dirty="0"/>
          </a:p>
        </p:txBody>
      </p:sp>
      <p:sp>
        <p:nvSpPr>
          <p:cNvPr id="3" name="Platshållare för innehåll 2"/>
          <p:cNvSpPr>
            <a:spLocks noGrp="1"/>
          </p:cNvSpPr>
          <p:nvPr>
            <p:ph idx="1"/>
          </p:nvPr>
        </p:nvSpPr>
        <p:spPr/>
        <p:txBody>
          <a:bodyPr>
            <a:normAutofit/>
          </a:bodyPr>
          <a:lstStyle/>
          <a:p>
            <a:r>
              <a:rPr lang="sv-SE" b="1" i="1" dirty="0" smtClean="0">
                <a:solidFill>
                  <a:schemeClr val="accent2">
                    <a:lumMod val="75000"/>
                  </a:schemeClr>
                </a:solidFill>
              </a:rPr>
              <a:t>Barns och ungas hälsa i stort ingår, inte bara psykisk ohälsa</a:t>
            </a:r>
            <a:endParaRPr lang="sv-SE" dirty="0"/>
          </a:p>
          <a:p>
            <a:r>
              <a:rPr lang="sv-SE" b="1" i="1" dirty="0" smtClean="0">
                <a:solidFill>
                  <a:schemeClr val="accent2">
                    <a:lumMod val="75000"/>
                  </a:schemeClr>
                </a:solidFill>
              </a:rPr>
              <a:t>Ungdomsmottagning och ungdomshälsa är integrerat </a:t>
            </a:r>
          </a:p>
          <a:p>
            <a:r>
              <a:rPr lang="sv-SE" b="1" i="1" dirty="0" smtClean="0">
                <a:solidFill>
                  <a:schemeClr val="accent2">
                    <a:lumMod val="75000"/>
                  </a:schemeClr>
                </a:solidFill>
              </a:rPr>
              <a:t>Inkluderar de två lagstadgade överenskommelserna beträffande:</a:t>
            </a:r>
          </a:p>
          <a:p>
            <a:pPr marL="0" indent="0">
              <a:buNone/>
            </a:pPr>
            <a:r>
              <a:rPr lang="sv-SE" b="1" i="1" dirty="0">
                <a:solidFill>
                  <a:schemeClr val="accent2">
                    <a:lumMod val="75000"/>
                  </a:schemeClr>
                </a:solidFill>
              </a:rPr>
              <a:t>	</a:t>
            </a:r>
            <a:r>
              <a:rPr lang="sv-SE" b="1" i="1" dirty="0" smtClean="0">
                <a:solidFill>
                  <a:schemeClr val="accent2">
                    <a:lumMod val="75000"/>
                  </a:schemeClr>
                </a:solidFill>
              </a:rPr>
              <a:t>1. Barn och unga som vårdas utanför det egna hemmet och</a:t>
            </a:r>
            <a:r>
              <a:rPr lang="sv-SE" b="1" i="1" dirty="0">
                <a:solidFill>
                  <a:schemeClr val="accent2">
                    <a:lumMod val="75000"/>
                  </a:schemeClr>
                </a:solidFill>
              </a:rPr>
              <a:t>	</a:t>
            </a:r>
            <a:r>
              <a:rPr lang="sv-SE" b="1" i="1" dirty="0" smtClean="0">
                <a:solidFill>
                  <a:schemeClr val="accent2">
                    <a:lumMod val="75000"/>
                  </a:schemeClr>
                </a:solidFill>
              </a:rPr>
              <a:t>2. Personer med psykisk funktionsnedsättning (0-17 år)</a:t>
            </a:r>
            <a:endParaRPr lang="sv-SE" b="1" i="1" dirty="0">
              <a:solidFill>
                <a:schemeClr val="accent2">
                  <a:lumMod val="75000"/>
                </a:schemeClr>
              </a:solidFill>
            </a:endParaRPr>
          </a:p>
          <a:p>
            <a:r>
              <a:rPr lang="sv-SE" b="1" i="1" dirty="0" smtClean="0">
                <a:solidFill>
                  <a:schemeClr val="accent2">
                    <a:lumMod val="75000"/>
                  </a:schemeClr>
                </a:solidFill>
              </a:rPr>
              <a:t>Strukturen</a:t>
            </a:r>
            <a:r>
              <a:rPr lang="sv-SE" dirty="0" smtClean="0"/>
              <a:t> </a:t>
            </a:r>
            <a:r>
              <a:rPr lang="sv-SE" dirty="0"/>
              <a:t>har anpassats efter SKR:s senaste vägledning för framtagande av lagstadgade överenskommelser. Likaså är </a:t>
            </a:r>
            <a:r>
              <a:rPr lang="sv-SE" dirty="0" smtClean="0"/>
              <a:t>mallen ny och gemensam med övriga regionala överenskommelser. </a:t>
            </a:r>
            <a:endParaRPr lang="sv-SE" dirty="0"/>
          </a:p>
          <a:p>
            <a:endParaRPr lang="sv-SE" dirty="0"/>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9</a:t>
            </a:fld>
            <a:endParaRPr lang="sv-SE"/>
          </a:p>
        </p:txBody>
      </p:sp>
    </p:spTree>
    <p:extLst>
      <p:ext uri="{BB962C8B-B14F-4D97-AF65-F5344CB8AC3E}">
        <p14:creationId xmlns:p14="http://schemas.microsoft.com/office/powerpoint/2010/main" val="1711446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t">
  <a:themeElements>
    <a:clrScheme name="Fa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587</TotalTime>
  <Words>1728</Words>
  <Application>Microsoft Office PowerPoint</Application>
  <PresentationFormat>Bredbild</PresentationFormat>
  <Paragraphs>218</Paragraphs>
  <Slides>24</Slides>
  <Notes>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24</vt:i4>
      </vt:variant>
    </vt:vector>
  </HeadingPairs>
  <TitlesOfParts>
    <vt:vector size="30" baseType="lpstr">
      <vt:lpstr>Arial</vt:lpstr>
      <vt:lpstr>Calibri</vt:lpstr>
      <vt:lpstr>Times New Roman</vt:lpstr>
      <vt:lpstr>Trebuchet MS</vt:lpstr>
      <vt:lpstr>Wingdings 3</vt:lpstr>
      <vt:lpstr>Fasett</vt:lpstr>
      <vt:lpstr>Länsövergripande överenskommelse om samverkan för barns och ungas hälsa </vt:lpstr>
      <vt:lpstr>Bakgrund</vt:lpstr>
      <vt:lpstr>Lagstadgad samverkansöverenskommelse: </vt:lpstr>
      <vt:lpstr>Utgående dokument</vt:lpstr>
      <vt:lpstr>Arbetsprocess                                                                                                                                                               </vt:lpstr>
      <vt:lpstr>Beaktande av brukarperspektivet</vt:lpstr>
      <vt:lpstr>Arbetsgrupp/LAG</vt:lpstr>
      <vt:lpstr>Remissinstanser</vt:lpstr>
      <vt:lpstr>Främsta förändringar jämfört med tidigare styrdokument</vt:lpstr>
      <vt:lpstr>Utgångspunkter </vt:lpstr>
      <vt:lpstr>Disposition</vt:lpstr>
      <vt:lpstr>Syfte: </vt:lpstr>
      <vt:lpstr>Målgrupp</vt:lpstr>
      <vt:lpstr>Gemensamma mål med överenskommelsen </vt:lpstr>
      <vt:lpstr>Indikatorer för uppföljning</vt:lpstr>
      <vt:lpstr>Sammanhållna verksamheter och arbetssätt </vt:lpstr>
      <vt:lpstr>Särskilt för barn och unga som vårdas utanför det egna hemmet </vt:lpstr>
      <vt:lpstr>Lokala överenskommelser</vt:lpstr>
      <vt:lpstr>Giltighetstid </vt:lpstr>
      <vt:lpstr>Ikraftträdande </vt:lpstr>
      <vt:lpstr>Remissvar</vt:lpstr>
      <vt:lpstr>PowerPoint-presentation</vt:lpstr>
      <vt:lpstr>PowerPoint-presentation</vt:lpstr>
      <vt:lpstr>PowerPoint-presentation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Länsövergripande överenskommelse om samverkan för barns och ungas hälsa </dc:title>
  <dc:creator>Landpers Håkan /Ungdomsmottagning Falun /Falun</dc:creator>
  <cp:lastModifiedBy>Landpers Håkan /Ungdomsmottagning Falun /Falun</cp:lastModifiedBy>
  <cp:revision>55</cp:revision>
  <dcterms:created xsi:type="dcterms:W3CDTF">2021-05-19T11:44:50Z</dcterms:created>
  <dcterms:modified xsi:type="dcterms:W3CDTF">2021-08-24T06:29:29Z</dcterms:modified>
</cp:coreProperties>
</file>