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92" r:id="rId6"/>
  </p:sldMasterIdLst>
  <p:notesMasterIdLst>
    <p:notesMasterId r:id="rId19"/>
  </p:notesMasterIdLst>
  <p:handoutMasterIdLst>
    <p:handoutMasterId r:id="rId20"/>
  </p:handoutMasterIdLst>
  <p:sldIdLst>
    <p:sldId id="256" r:id="rId7"/>
    <p:sldId id="288" r:id="rId8"/>
    <p:sldId id="277" r:id="rId9"/>
    <p:sldId id="278" r:id="rId10"/>
    <p:sldId id="279" r:id="rId11"/>
    <p:sldId id="286" r:id="rId12"/>
    <p:sldId id="281" r:id="rId13"/>
    <p:sldId id="284" r:id="rId14"/>
    <p:sldId id="283" r:id="rId15"/>
    <p:sldId id="287" r:id="rId16"/>
    <p:sldId id="282" r:id="rId17"/>
    <p:sldId id="285" r:id="rId18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vsnitt" id="{2C1026F7-0088-4477-B73C-1312E64D82C6}">
          <p14:sldIdLst>
            <p14:sldId id="256"/>
            <p14:sldId id="288"/>
            <p14:sldId id="277"/>
            <p14:sldId id="278"/>
            <p14:sldId id="279"/>
            <p14:sldId id="286"/>
            <p14:sldId id="281"/>
            <p14:sldId id="284"/>
            <p14:sldId id="283"/>
            <p14:sldId id="287"/>
            <p14:sldId id="282"/>
            <p14:sldId id="285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0" autoAdjust="0"/>
    <p:restoredTop sz="96265" autoAdjust="0"/>
  </p:normalViewPr>
  <p:slideViewPr>
    <p:cSldViewPr snapToGrid="0">
      <p:cViewPr varScale="1">
        <p:scale>
          <a:sx n="61" d="100"/>
          <a:sy n="61" d="100"/>
        </p:scale>
        <p:origin x="776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82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24" Type="http://schemas.openxmlformats.org/officeDocument/2006/relationships/tableStyles" Target="tableStyles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23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278FD9-274F-45DD-8681-13E82509E9F5}" type="datetimeFigureOut">
              <a:rPr lang="sv-SE" smtClean="0">
                <a:latin typeface="Arial" panose="020B0604020202020204" pitchFamily="34" charset="0"/>
                <a:cs typeface="Arial" panose="020B0604020202020204" pitchFamily="34" charset="0"/>
              </a:rPr>
              <a:t>2021-08-26</a:t>
            </a:fld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AD47A8-29E2-4799-924A-9047124D4761}" type="slidenum">
              <a:rPr lang="sv-SE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10403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DE94DB4-BC2A-49E2-AD0D-3F1E0B6714A7}" type="datetimeFigureOut">
              <a:rPr lang="sv-SE" smtClean="0"/>
              <a:pPr/>
              <a:t>2021-08-26</a:t>
            </a:fld>
            <a:endParaRPr lang="sv-SE" dirty="0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F33D500-1297-4EDE-B9F8-A261B42E5E11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090426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ms6Nt5JIJ2E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3D500-1297-4EDE-B9F8-A261B42E5E11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841632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>
                <a:latin typeface="Arial"/>
                <a:cs typeface="Arial"/>
              </a:rPr>
              <a:t>TM</a:t>
            </a:r>
          </a:p>
          <a:p>
            <a:endParaRPr lang="sv-SE" dirty="0">
              <a:latin typeface="Arial"/>
              <a:cs typeface="Arial"/>
            </a:endParaRPr>
          </a:p>
          <a:p>
            <a:r>
              <a:rPr lang="sv-SE" dirty="0">
                <a:latin typeface="Arial"/>
                <a:cs typeface="Arial"/>
                <a:hlinkClick r:id="rId3"/>
              </a:rPr>
              <a:t>Film.</a:t>
            </a:r>
            <a:endParaRPr lang="sv-SE">
              <a:latin typeface="Arial"/>
              <a:cs typeface="Arial"/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33D500-1297-4EDE-B9F8-A261B42E5E11}" type="slidenum">
              <a:rPr lang="sv-SE" smtClean="0"/>
              <a:pPr/>
              <a:t>2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82815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Calibri"/>
                <a:cs typeface="Calibri"/>
              </a:rPr>
              <a:t>TM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33D500-1297-4EDE-B9F8-A261B42E5E11}" type="slidenum">
              <a:rPr lang="sv-SE" smtClean="0"/>
              <a:pPr/>
              <a:t>3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524527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Calibri"/>
                <a:cs typeface="Calibri"/>
              </a:rPr>
              <a:t>TM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33D500-1297-4EDE-B9F8-A261B42E5E11}" type="slidenum">
              <a:rPr lang="sv-SE" smtClean="0"/>
              <a:pPr/>
              <a:t>4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522533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b="1" dirty="0">
                <a:latin typeface="Calibri"/>
                <a:cs typeface="Calibri"/>
              </a:rPr>
              <a:t>TM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35B76AF-8DE4-4D8D-82CB-AC15E46988EC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06196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>
                <a:latin typeface="Arial"/>
                <a:cs typeface="Arial"/>
              </a:rPr>
              <a:t>MH</a:t>
            </a:r>
          </a:p>
          <a:p>
            <a:endParaRPr lang="sv-SE" dirty="0">
              <a:latin typeface="Arial"/>
              <a:cs typeface="Arial"/>
            </a:endParaRPr>
          </a:p>
          <a:p>
            <a:r>
              <a:rPr lang="sv-SE" dirty="0">
                <a:latin typeface="Arial"/>
                <a:cs typeface="Arial"/>
              </a:rPr>
              <a:t>Hej och varmt välkomna till denna lanseringskonferensen om: </a:t>
            </a:r>
            <a:endParaRPr lang="sv-SE"/>
          </a:p>
          <a:p>
            <a:endParaRPr lang="sv-SE" dirty="0"/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sv-SE" dirty="0">
                <a:latin typeface="Arial"/>
                <a:cs typeface="Arial"/>
              </a:rPr>
              <a:t>- den reviderade länsövergripande samverkansöverenskommelsen för missbruk och beroende </a:t>
            </a:r>
            <a:endParaRPr lang="en-US" dirty="0">
              <a:latin typeface="Arial"/>
              <a:cs typeface="Arial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sv-SE" dirty="0">
                <a:latin typeface="Arial"/>
                <a:cs typeface="Arial"/>
              </a:rPr>
              <a:t>- det nya nationella vård- och insatsprogrammet för missbruk och beroende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sv-SE" dirty="0">
              <a:latin typeface="Arial"/>
              <a:cs typeface="Arial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sv-SE" dirty="0">
                <a:latin typeface="Arial"/>
                <a:cs typeface="Arial"/>
              </a:rPr>
              <a:t>Ni kommer få alla bilder efter dagen och vi kommer nu ge er praktisk information.  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sv-SE" dirty="0"/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3D500-1297-4EDE-B9F8-A261B42E5E11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815327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Calibri"/>
                <a:cs typeface="Calibri"/>
              </a:rPr>
              <a:t>HF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33D500-1297-4EDE-B9F8-A261B42E5E11}" type="slidenum">
              <a:rPr lang="sv-SE" smtClean="0"/>
              <a:pPr/>
              <a:t>9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602529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410701"/>
            <a:ext cx="9144000" cy="3241878"/>
          </a:xfrm>
        </p:spPr>
        <p:txBody>
          <a:bodyPr anchor="b"/>
          <a:lstStyle>
            <a:lvl1pPr algn="ctr">
              <a:defRPr sz="6000" b="1"/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838575"/>
            <a:ext cx="9144000" cy="1790699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 smtClean="0"/>
          </a:p>
        </p:txBody>
      </p:sp>
      <p:cxnSp>
        <p:nvCxnSpPr>
          <p:cNvPr id="13" name="Rak 12"/>
          <p:cNvCxnSpPr/>
          <p:nvPr userDrawn="1"/>
        </p:nvCxnSpPr>
        <p:spPr>
          <a:xfrm>
            <a:off x="1524000" y="3710861"/>
            <a:ext cx="9144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Bildobjekt 1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5307" y="390071"/>
            <a:ext cx="1016146" cy="969723"/>
          </a:xfrm>
          <a:prstGeom prst="rect">
            <a:avLst/>
          </a:prstGeom>
        </p:spPr>
      </p:pic>
      <p:sp>
        <p:nvSpPr>
          <p:cNvPr id="11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fld id="{FC5DA319-72F1-4F70-9BE7-0CBB4F12E5D2}" type="datetime1">
              <a:rPr lang="sv-SE" smtClean="0"/>
              <a:t>2021-08-26</a:t>
            </a:fld>
            <a:endParaRPr lang="sv-SE" dirty="0"/>
          </a:p>
        </p:txBody>
      </p:sp>
      <p:sp>
        <p:nvSpPr>
          <p:cNvPr id="12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4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01785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 userDrawn="1"/>
        </p:nvSpPr>
        <p:spPr>
          <a:xfrm>
            <a:off x="1" y="6356351"/>
            <a:ext cx="12192000" cy="50164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6"/>
            <a:ext cx="10619402" cy="1210581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10547" y="1825625"/>
            <a:ext cx="11370906" cy="4351337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A36EF070-D4A1-4BBC-95E2-C540A084EC01}" type="datetime1">
              <a:rPr lang="sv-SE" smtClean="0"/>
              <a:t>2021-08-26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4" name="Rektangel 13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5" name="Bildobjekt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82379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7" y="1709738"/>
            <a:ext cx="11358206" cy="2852737"/>
          </a:xfrm>
        </p:spPr>
        <p:txBody>
          <a:bodyPr anchor="b"/>
          <a:lstStyle>
            <a:lvl1pPr>
              <a:defRPr sz="6000"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10547" y="4589463"/>
            <a:ext cx="11358206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1" name="Rektangel 10"/>
          <p:cNvSpPr/>
          <p:nvPr userDrawn="1"/>
        </p:nvSpPr>
        <p:spPr>
          <a:xfrm>
            <a:off x="1" y="6356350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D775DD86-983D-4097-A028-87EAC6BF841B}" type="datetime1">
              <a:rPr lang="sv-SE" smtClean="0"/>
              <a:t>2021-08-26</a:t>
            </a:fld>
            <a:endParaRPr lang="sv-SE" dirty="0"/>
          </a:p>
        </p:txBody>
      </p:sp>
      <p:sp>
        <p:nvSpPr>
          <p:cNvPr id="13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4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0" name="Rektangel 9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7" name="Bildobjekt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05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5"/>
            <a:ext cx="10603074" cy="1206500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10547" y="1825625"/>
            <a:ext cx="5609253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199" y="1825625"/>
            <a:ext cx="5609253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12" name="Rektangel 11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21684484-201B-44CD-9746-00FED4EFCD5B}" type="datetime1">
              <a:rPr lang="sv-SE" smtClean="0"/>
              <a:t>2021-08-26</a:t>
            </a:fld>
            <a:endParaRPr lang="sv-SE" dirty="0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5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ektangel 10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8" name="Bildobjekt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7717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5"/>
            <a:ext cx="10619402" cy="1235075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10548" y="1690687"/>
            <a:ext cx="5587028" cy="8143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10548" y="2505075"/>
            <a:ext cx="5587028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90687"/>
            <a:ext cx="5609252" cy="8143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199" y="2505075"/>
            <a:ext cx="5609253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14" name="Rektangel 13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33C59008-A271-48C6-B77D-A5EBCC61C08A}" type="datetime1">
              <a:rPr lang="sv-SE" smtClean="0"/>
              <a:t>2021-08-26</a:t>
            </a:fld>
            <a:endParaRPr lang="sv-SE" dirty="0"/>
          </a:p>
        </p:txBody>
      </p:sp>
      <p:sp>
        <p:nvSpPr>
          <p:cNvPr id="16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7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3" name="Rektangel 12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20" name="Bildobjekt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0497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7" y="365126"/>
            <a:ext cx="10611239" cy="1216024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10" name="Rektangel 9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D0905C11-AE40-4DD3-B577-1575C80BAAED}" type="datetime1">
              <a:rPr lang="sv-SE" smtClean="0"/>
              <a:t>2021-08-26</a:t>
            </a:fld>
            <a:endParaRPr lang="sv-SE" dirty="0"/>
          </a:p>
        </p:txBody>
      </p:sp>
      <p:sp>
        <p:nvSpPr>
          <p:cNvPr id="12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3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Rektangel 8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6" name="Bildobjekt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83998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 userDrawn="1"/>
        </p:nvSpPr>
        <p:spPr>
          <a:xfrm>
            <a:off x="1" y="6356350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B4152674-6AB9-4668-8AED-4226128661A6}" type="datetime1">
              <a:rPr lang="sv-SE" smtClean="0"/>
              <a:t>2021-08-26</a:t>
            </a:fld>
            <a:endParaRPr lang="sv-SE" dirty="0"/>
          </a:p>
        </p:txBody>
      </p:sp>
      <p:sp>
        <p:nvSpPr>
          <p:cNvPr id="11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2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8" name="Rektangel 7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5" name="Bildobjekt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50620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457200"/>
            <a:ext cx="4361478" cy="1600200"/>
          </a:xfrm>
        </p:spPr>
        <p:txBody>
          <a:bodyPr anchor="b"/>
          <a:lstStyle>
            <a:lvl1pPr>
              <a:defRPr sz="3200"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1085851"/>
            <a:ext cx="5675312" cy="5019674"/>
          </a:xfrm>
        </p:spPr>
        <p:txBody>
          <a:bodyPr/>
          <a:lstStyle>
            <a:lvl1pPr>
              <a:defRPr sz="3200" b="1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10548" y="2057401"/>
            <a:ext cx="4361478" cy="404812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2" name="Rektangel 11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6401B1E7-2B4C-4E93-9B83-9D444BAB3785}" type="datetime1">
              <a:rPr lang="sv-SE" smtClean="0"/>
              <a:t>2021-08-26</a:t>
            </a:fld>
            <a:endParaRPr lang="sv-SE" dirty="0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5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ektangel 10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8" name="Bildobjekt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83547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457200"/>
            <a:ext cx="4361478" cy="1600200"/>
          </a:xfrm>
        </p:spPr>
        <p:txBody>
          <a:bodyPr anchor="b"/>
          <a:lstStyle>
            <a:lvl1pPr>
              <a:defRPr sz="3200"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1085850"/>
            <a:ext cx="5658984" cy="5029200"/>
          </a:xfrm>
        </p:spPr>
        <p:txBody>
          <a:bodyPr/>
          <a:lstStyle>
            <a:lvl1pPr marL="0" indent="0">
              <a:buNone/>
              <a:defRPr sz="3200" b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10548" y="2057400"/>
            <a:ext cx="4361478" cy="405023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2" name="Rektangel 11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7037B5D3-587F-424B-B03D-31C4263C7226}" type="datetime1">
              <a:rPr lang="sv-SE" smtClean="0"/>
              <a:t>2021-08-26</a:t>
            </a:fld>
            <a:endParaRPr lang="sv-SE" dirty="0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5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ektangel 10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8" name="Bildobjekt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2073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FF4FD-A897-495D-BDCD-BC1A3ECAF875}" type="datetime1">
              <a:rPr lang="sv-SE" smtClean="0"/>
              <a:t>2021-08-26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DDE8C-17E0-4539-9C15-C1E9D231907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69200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</p:sldLayoutIdLst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egiondalarna.se/plus/vard/halsa-och-valfard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egiondalarna.se/plus/vard/halsa-och-valfard/lanseringskonferens-missbruk-beroende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459345" y="1084955"/>
            <a:ext cx="9144000" cy="1491990"/>
          </a:xfrm>
          <a:solidFill>
            <a:schemeClr val="bg2"/>
          </a:solidFill>
        </p:spPr>
        <p:txBody>
          <a:bodyPr>
            <a:noAutofit/>
          </a:bodyPr>
          <a:lstStyle/>
          <a:p>
            <a:r>
              <a:rPr lang="sv-SE" sz="3600" b="0" dirty="0"/>
              <a:t/>
            </a:r>
            <a:br>
              <a:rPr lang="sv-SE" sz="3600" b="0" dirty="0"/>
            </a:br>
            <a:r>
              <a:rPr lang="sv-SE" sz="36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Rapport från den regionala samverkans- och stödstrukturen (RSS Dalarna)</a:t>
            </a:r>
            <a:endParaRPr lang="sv-SE" sz="3600" b="0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" name="Rubrik 1"/>
          <p:cNvSpPr txBox="1">
            <a:spLocks/>
          </p:cNvSpPr>
          <p:nvPr/>
        </p:nvSpPr>
        <p:spPr>
          <a:xfrm>
            <a:off x="1537854" y="3749645"/>
            <a:ext cx="9144000" cy="149199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20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Välfärdsrådet 26 augusti 2021</a:t>
            </a:r>
          </a:p>
          <a:p>
            <a:r>
              <a:rPr lang="sv-SE" sz="20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Avdelningen för hälsa och välfärd, Region Dalarna (RSS Dalarna)</a:t>
            </a:r>
          </a:p>
          <a:p>
            <a:r>
              <a:rPr lang="sv-SE" sz="20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Tanja Mårtensson </a:t>
            </a:r>
          </a:p>
          <a:p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3988373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med rundade hörn 2"/>
          <p:cNvSpPr/>
          <p:nvPr/>
        </p:nvSpPr>
        <p:spPr>
          <a:xfrm>
            <a:off x="5721275" y="4393011"/>
            <a:ext cx="2217870" cy="11256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rgbClr val="FF0000"/>
                </a:solidFill>
              </a:rPr>
              <a:t>Särskilda insatser med stöd av ÖK psykisk hälsa</a:t>
            </a:r>
            <a:endParaRPr lang="sv-SE" dirty="0"/>
          </a:p>
        </p:txBody>
      </p:sp>
      <p:sp>
        <p:nvSpPr>
          <p:cNvPr id="4" name="Rektangel med rundade hörn 3"/>
          <p:cNvSpPr/>
          <p:nvPr/>
        </p:nvSpPr>
        <p:spPr>
          <a:xfrm>
            <a:off x="3575122" y="386371"/>
            <a:ext cx="2536529" cy="146307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rgbClr val="FF0000"/>
                </a:solidFill>
              </a:rPr>
              <a:t>Implementering </a:t>
            </a:r>
            <a:r>
              <a:rPr lang="sv-SE" dirty="0">
                <a:solidFill>
                  <a:srgbClr val="FF0000"/>
                </a:solidFill>
              </a:rPr>
              <a:t>av regional ÖK missbruk/beroende + VIP</a:t>
            </a:r>
            <a:endParaRPr lang="sv-SE" dirty="0"/>
          </a:p>
        </p:txBody>
      </p:sp>
      <p:sp>
        <p:nvSpPr>
          <p:cNvPr id="5" name="Rektangel med rundade hörn 4"/>
          <p:cNvSpPr/>
          <p:nvPr/>
        </p:nvSpPr>
        <p:spPr>
          <a:xfrm>
            <a:off x="6290580" y="2151529"/>
            <a:ext cx="1961388" cy="121920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rgbClr val="FF0000"/>
                </a:solidFill>
              </a:rPr>
              <a:t>Övergripande stöd för implementering</a:t>
            </a:r>
            <a:endParaRPr lang="sv-SE" dirty="0"/>
          </a:p>
        </p:txBody>
      </p:sp>
      <p:sp>
        <p:nvSpPr>
          <p:cNvPr id="9" name="Rektangel med rundade hörn 8"/>
          <p:cNvSpPr/>
          <p:nvPr/>
        </p:nvSpPr>
        <p:spPr>
          <a:xfrm>
            <a:off x="1142574" y="3961136"/>
            <a:ext cx="2011682" cy="126551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dirty="0">
                <a:solidFill>
                  <a:srgbClr val="FF0000"/>
                </a:solidFill>
              </a:rPr>
              <a:t>Fokusområde Barn och unga</a:t>
            </a:r>
          </a:p>
        </p:txBody>
      </p:sp>
      <p:grpSp>
        <p:nvGrpSpPr>
          <p:cNvPr id="11" name="Grupp 10"/>
          <p:cNvGrpSpPr/>
          <p:nvPr/>
        </p:nvGrpSpPr>
        <p:grpSpPr>
          <a:xfrm>
            <a:off x="1113756" y="1425118"/>
            <a:ext cx="1967968" cy="1344680"/>
            <a:chOff x="4618707" y="583402"/>
            <a:chExt cx="1062147" cy="675837"/>
          </a:xfrm>
        </p:grpSpPr>
        <p:sp>
          <p:nvSpPr>
            <p:cNvPr id="12" name="Rektangel med rundade hörn 11"/>
            <p:cNvSpPr/>
            <p:nvPr/>
          </p:nvSpPr>
          <p:spPr>
            <a:xfrm>
              <a:off x="4641104" y="583402"/>
              <a:ext cx="1039750" cy="675837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textruta 12"/>
            <p:cNvSpPr txBox="1"/>
            <p:nvPr/>
          </p:nvSpPr>
          <p:spPr>
            <a:xfrm>
              <a:off x="4618707" y="623811"/>
              <a:ext cx="973766" cy="60985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0480" tIns="30480" rIns="30480" bIns="30480" numCol="1" spcCol="1270" anchor="ctr" anchorCtr="0">
              <a:noAutofit/>
            </a:bodyPr>
            <a:lstStyle/>
            <a:p>
              <a:pPr lvl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sv-SE" kern="1200" dirty="0">
                  <a:solidFill>
                    <a:srgbClr val="FF0000"/>
                  </a:solidFill>
                </a:rPr>
                <a:t>Behovsanalys</a:t>
              </a:r>
              <a:endParaRPr lang="sv-SE" kern="1200" dirty="0"/>
            </a:p>
          </p:txBody>
        </p:sp>
      </p:grpSp>
      <p:sp>
        <p:nvSpPr>
          <p:cNvPr id="14" name="Ellips 13"/>
          <p:cNvSpPr/>
          <p:nvPr/>
        </p:nvSpPr>
        <p:spPr>
          <a:xfrm>
            <a:off x="3575123" y="2389993"/>
            <a:ext cx="2536529" cy="1830597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dirty="0" smtClean="0">
                <a:solidFill>
                  <a:schemeClr val="tx1"/>
                </a:solidFill>
              </a:rPr>
              <a:t>Löpande revidering av regional </a:t>
            </a:r>
            <a:r>
              <a:rPr lang="sv-SE" sz="1600" dirty="0">
                <a:solidFill>
                  <a:schemeClr val="tx1"/>
                </a:solidFill>
              </a:rPr>
              <a:t>handlingsplan psykisk </a:t>
            </a:r>
            <a:r>
              <a:rPr lang="sv-SE" sz="1600" dirty="0" smtClean="0">
                <a:solidFill>
                  <a:schemeClr val="tx1"/>
                </a:solidFill>
              </a:rPr>
              <a:t>hälsa 20121-2023</a:t>
            </a:r>
            <a:endParaRPr lang="sv-SE" sz="1600" i="1" dirty="0">
              <a:solidFill>
                <a:schemeClr val="tx1"/>
              </a:solidFill>
            </a:endParaRPr>
          </a:p>
        </p:txBody>
      </p:sp>
      <p:sp>
        <p:nvSpPr>
          <p:cNvPr id="15" name="Rektangel 14"/>
          <p:cNvSpPr/>
          <p:nvPr/>
        </p:nvSpPr>
        <p:spPr>
          <a:xfrm>
            <a:off x="9846016" y="5059319"/>
            <a:ext cx="1591730" cy="91655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v-SE" sz="1400" dirty="0" err="1" smtClean="0">
                <a:solidFill>
                  <a:schemeClr val="tx1"/>
                </a:solidFill>
              </a:rPr>
              <a:t>Ungdoms-mottagningar</a:t>
            </a:r>
            <a:endParaRPr lang="sv-SE" sz="1400" dirty="0">
              <a:solidFill>
                <a:schemeClr val="tx1"/>
              </a:solidFill>
            </a:endParaRPr>
          </a:p>
        </p:txBody>
      </p:sp>
      <p:sp>
        <p:nvSpPr>
          <p:cNvPr id="16" name="Rektangel 15"/>
          <p:cNvSpPr/>
          <p:nvPr/>
        </p:nvSpPr>
        <p:spPr>
          <a:xfrm>
            <a:off x="9846016" y="3835739"/>
            <a:ext cx="1506982" cy="95914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400">
                <a:solidFill>
                  <a:schemeClr val="tx1"/>
                </a:solidFill>
              </a:rPr>
              <a:t>Brukarinflytande-</a:t>
            </a:r>
          </a:p>
        </p:txBody>
      </p:sp>
      <p:sp>
        <p:nvSpPr>
          <p:cNvPr id="17" name="Rektangel 16"/>
          <p:cNvSpPr/>
          <p:nvPr/>
        </p:nvSpPr>
        <p:spPr>
          <a:xfrm>
            <a:off x="8162876" y="5061473"/>
            <a:ext cx="1504212" cy="914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400" dirty="0">
                <a:solidFill>
                  <a:schemeClr val="tx1"/>
                </a:solidFill>
              </a:rPr>
              <a:t>Suicidprevention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18" name="Rektangel 17"/>
          <p:cNvSpPr/>
          <p:nvPr/>
        </p:nvSpPr>
        <p:spPr>
          <a:xfrm>
            <a:off x="8118073" y="3880484"/>
            <a:ext cx="1549015" cy="914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400" dirty="0" smtClean="0">
                <a:solidFill>
                  <a:srgbClr val="FF0000"/>
                </a:solidFill>
              </a:rPr>
              <a:t>Fokusområde </a:t>
            </a:r>
            <a:r>
              <a:rPr lang="sv-SE" sz="1400" dirty="0" smtClean="0"/>
              <a:t>Samsjuklighet</a:t>
            </a:r>
            <a:endParaRPr lang="sv-SE" sz="1400" dirty="0"/>
          </a:p>
        </p:txBody>
      </p:sp>
      <p:sp>
        <p:nvSpPr>
          <p:cNvPr id="20" name="Rektangel 19"/>
          <p:cNvSpPr/>
          <p:nvPr/>
        </p:nvSpPr>
        <p:spPr>
          <a:xfrm>
            <a:off x="234695" y="376339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400" dirty="0">
                <a:solidFill>
                  <a:schemeClr val="tx1"/>
                </a:solidFill>
              </a:rPr>
              <a:t>En samlad </a:t>
            </a:r>
            <a:r>
              <a:rPr lang="sv-SE" sz="1400" dirty="0" smtClean="0">
                <a:solidFill>
                  <a:schemeClr val="tx1"/>
                </a:solidFill>
              </a:rPr>
              <a:t>UH</a:t>
            </a:r>
            <a:endParaRPr lang="sv-SE" sz="1400" dirty="0">
              <a:solidFill>
                <a:schemeClr val="tx1"/>
              </a:solidFill>
            </a:endParaRPr>
          </a:p>
        </p:txBody>
      </p:sp>
      <p:sp>
        <p:nvSpPr>
          <p:cNvPr id="21" name="Rektangel 20"/>
          <p:cNvSpPr/>
          <p:nvPr/>
        </p:nvSpPr>
        <p:spPr>
          <a:xfrm>
            <a:off x="262674" y="5030996"/>
            <a:ext cx="107363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 smtClean="0">
                <a:solidFill>
                  <a:schemeClr val="tx1"/>
                </a:solidFill>
              </a:rPr>
              <a:t>Utredning ”Mini-Maria</a:t>
            </a:r>
            <a:r>
              <a:rPr lang="sv-SE" sz="1400" dirty="0">
                <a:solidFill>
                  <a:schemeClr val="tx1"/>
                </a:solidFill>
              </a:rPr>
              <a:t>”</a:t>
            </a:r>
          </a:p>
        </p:txBody>
      </p:sp>
      <p:cxnSp>
        <p:nvCxnSpPr>
          <p:cNvPr id="23" name="Rak pilkoppling 22"/>
          <p:cNvCxnSpPr/>
          <p:nvPr/>
        </p:nvCxnSpPr>
        <p:spPr>
          <a:xfrm flipV="1">
            <a:off x="2666198" y="3550371"/>
            <a:ext cx="959998" cy="58415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Rak pilkoppling 23"/>
          <p:cNvCxnSpPr>
            <a:endCxn id="14" idx="1"/>
          </p:cNvCxnSpPr>
          <p:nvPr/>
        </p:nvCxnSpPr>
        <p:spPr>
          <a:xfrm>
            <a:off x="3081724" y="2256576"/>
            <a:ext cx="864865" cy="40150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Rak pilkoppling 24"/>
          <p:cNvCxnSpPr/>
          <p:nvPr/>
        </p:nvCxnSpPr>
        <p:spPr>
          <a:xfrm>
            <a:off x="4711854" y="1868150"/>
            <a:ext cx="0" cy="53251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Rak pilkoppling 35"/>
          <p:cNvCxnSpPr>
            <a:endCxn id="14" idx="7"/>
          </p:cNvCxnSpPr>
          <p:nvPr/>
        </p:nvCxnSpPr>
        <p:spPr>
          <a:xfrm flipH="1">
            <a:off x="5740186" y="2389992"/>
            <a:ext cx="550394" cy="26808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Rak pilkoppling 36"/>
          <p:cNvCxnSpPr/>
          <p:nvPr/>
        </p:nvCxnSpPr>
        <p:spPr>
          <a:xfrm flipH="1" flipV="1">
            <a:off x="5852160" y="3835739"/>
            <a:ext cx="660877" cy="55727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Nedåtpil 46"/>
          <p:cNvSpPr/>
          <p:nvPr/>
        </p:nvSpPr>
        <p:spPr>
          <a:xfrm>
            <a:off x="4611174" y="4245018"/>
            <a:ext cx="558085" cy="1480373"/>
          </a:xfrm>
          <a:prstGeom prst="downArrow">
            <a:avLst/>
          </a:prstGeom>
          <a:noFill/>
          <a:ln>
            <a:solidFill>
              <a:schemeClr val="accent6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8" name="Rektangel 47"/>
          <p:cNvSpPr/>
          <p:nvPr/>
        </p:nvSpPr>
        <p:spPr>
          <a:xfrm>
            <a:off x="1888320" y="5822703"/>
            <a:ext cx="6274556" cy="33855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57150"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sv-SE" sz="1600" dirty="0">
                <a:solidFill>
                  <a:schemeClr val="tx1"/>
                </a:solidFill>
              </a:rPr>
              <a:t>Underlag för prioriteringar och genomförande av konkreta åtgärder.  </a:t>
            </a:r>
          </a:p>
        </p:txBody>
      </p:sp>
      <p:sp>
        <p:nvSpPr>
          <p:cNvPr id="28" name="Kommentar i oval 27"/>
          <p:cNvSpPr/>
          <p:nvPr/>
        </p:nvSpPr>
        <p:spPr>
          <a:xfrm>
            <a:off x="876380" y="223707"/>
            <a:ext cx="2130875" cy="1175527"/>
          </a:xfrm>
          <a:prstGeom prst="wedgeEllipse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b="1" dirty="0" smtClean="0">
                <a:solidFill>
                  <a:schemeClr val="tx2"/>
                </a:solidFill>
              </a:rPr>
              <a:t>Arbetet pågår</a:t>
            </a:r>
          </a:p>
        </p:txBody>
      </p:sp>
      <p:sp>
        <p:nvSpPr>
          <p:cNvPr id="29" name="Kommentar i oval 28"/>
          <p:cNvSpPr/>
          <p:nvPr/>
        </p:nvSpPr>
        <p:spPr>
          <a:xfrm>
            <a:off x="150697" y="2725823"/>
            <a:ext cx="1737623" cy="931283"/>
          </a:xfrm>
          <a:prstGeom prst="wedgeEllipse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dirty="0" smtClean="0">
                <a:solidFill>
                  <a:schemeClr val="tx2"/>
                </a:solidFill>
              </a:rPr>
              <a:t>Uppdrag har getts till LPO </a:t>
            </a:r>
            <a:r>
              <a:rPr lang="sv-SE" sz="1600" dirty="0">
                <a:solidFill>
                  <a:schemeClr val="tx2"/>
                </a:solidFill>
              </a:rPr>
              <a:t>B</a:t>
            </a:r>
            <a:r>
              <a:rPr lang="sv-SE" sz="1600" dirty="0" smtClean="0">
                <a:solidFill>
                  <a:schemeClr val="tx2"/>
                </a:solidFill>
              </a:rPr>
              <a:t>oU</a:t>
            </a:r>
            <a:endParaRPr lang="sv-SE" sz="1600" dirty="0">
              <a:solidFill>
                <a:schemeClr val="tx2"/>
              </a:solidFill>
            </a:endParaRPr>
          </a:p>
        </p:txBody>
      </p:sp>
      <p:sp>
        <p:nvSpPr>
          <p:cNvPr id="30" name="Kommentar i oval 29"/>
          <p:cNvSpPr/>
          <p:nvPr/>
        </p:nvSpPr>
        <p:spPr>
          <a:xfrm>
            <a:off x="8511676" y="2888320"/>
            <a:ext cx="1562490" cy="947419"/>
          </a:xfrm>
          <a:prstGeom prst="wedgeEllipse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dirty="0" smtClean="0">
                <a:solidFill>
                  <a:schemeClr val="tx2"/>
                </a:solidFill>
              </a:rPr>
              <a:t>Bostad först </a:t>
            </a:r>
            <a:r>
              <a:rPr lang="sv-SE" sz="1600" dirty="0" err="1" smtClean="0">
                <a:solidFill>
                  <a:schemeClr val="tx2"/>
                </a:solidFill>
              </a:rPr>
              <a:t>Blg</a:t>
            </a:r>
            <a:r>
              <a:rPr lang="sv-SE" sz="1600" dirty="0" smtClean="0">
                <a:solidFill>
                  <a:schemeClr val="tx2"/>
                </a:solidFill>
              </a:rPr>
              <a:t>-psykiatri</a:t>
            </a:r>
            <a:endParaRPr lang="sv-SE" sz="1600" dirty="0">
              <a:solidFill>
                <a:schemeClr val="tx2"/>
              </a:solidFill>
            </a:endParaRPr>
          </a:p>
        </p:txBody>
      </p:sp>
      <p:sp>
        <p:nvSpPr>
          <p:cNvPr id="33" name="Kommentar i oval 32"/>
          <p:cNvSpPr/>
          <p:nvPr/>
        </p:nvSpPr>
        <p:spPr>
          <a:xfrm>
            <a:off x="8082592" y="4498150"/>
            <a:ext cx="2314279" cy="1159218"/>
          </a:xfrm>
          <a:prstGeom prst="wedgeEllipse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 smtClean="0">
                <a:solidFill>
                  <a:schemeClr val="tx2"/>
                </a:solidFill>
              </a:rPr>
              <a:t>Arbete m strategi Vansbro-projektet, </a:t>
            </a:r>
            <a:r>
              <a:rPr lang="sv-SE" sz="1400" dirty="0" err="1" smtClean="0">
                <a:solidFill>
                  <a:schemeClr val="tx2"/>
                </a:solidFill>
              </a:rPr>
              <a:t>Sucide</a:t>
            </a:r>
            <a:r>
              <a:rPr lang="sv-SE" sz="1400" dirty="0" smtClean="0">
                <a:solidFill>
                  <a:schemeClr val="tx2"/>
                </a:solidFill>
              </a:rPr>
              <a:t> </a:t>
            </a:r>
            <a:r>
              <a:rPr lang="sv-SE" sz="1400" dirty="0" err="1" smtClean="0">
                <a:solidFill>
                  <a:schemeClr val="tx2"/>
                </a:solidFill>
              </a:rPr>
              <a:t>Zero</a:t>
            </a:r>
            <a:r>
              <a:rPr lang="sv-SE" sz="1400" dirty="0" smtClean="0">
                <a:solidFill>
                  <a:schemeClr val="tx2"/>
                </a:solidFill>
              </a:rPr>
              <a:t>  m.m.</a:t>
            </a:r>
            <a:endParaRPr lang="sv-SE" sz="1400" dirty="0">
              <a:solidFill>
                <a:schemeClr val="tx2"/>
              </a:solidFill>
            </a:endParaRPr>
          </a:p>
        </p:txBody>
      </p:sp>
      <p:sp>
        <p:nvSpPr>
          <p:cNvPr id="34" name="Kommentar i oval 33"/>
          <p:cNvSpPr/>
          <p:nvPr/>
        </p:nvSpPr>
        <p:spPr>
          <a:xfrm>
            <a:off x="9991468" y="3026271"/>
            <a:ext cx="1858431" cy="1040637"/>
          </a:xfrm>
          <a:prstGeom prst="wedgeEllipse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dirty="0" smtClean="0">
                <a:solidFill>
                  <a:schemeClr val="tx2"/>
                </a:solidFill>
              </a:rPr>
              <a:t>BISAM Vecka 40</a:t>
            </a:r>
            <a:endParaRPr lang="sv-SE" sz="1600" dirty="0">
              <a:solidFill>
                <a:schemeClr val="tx2"/>
              </a:solidFill>
            </a:endParaRPr>
          </a:p>
        </p:txBody>
      </p:sp>
      <p:sp>
        <p:nvSpPr>
          <p:cNvPr id="35" name="Kommentar i oval 34"/>
          <p:cNvSpPr/>
          <p:nvPr/>
        </p:nvSpPr>
        <p:spPr>
          <a:xfrm>
            <a:off x="10599507" y="4677790"/>
            <a:ext cx="1858431" cy="1040637"/>
          </a:xfrm>
          <a:prstGeom prst="wedgeEllipse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dirty="0" smtClean="0">
                <a:solidFill>
                  <a:schemeClr val="tx2"/>
                </a:solidFill>
              </a:rPr>
              <a:t>Projekt pågår</a:t>
            </a:r>
            <a:endParaRPr lang="sv-SE" sz="1600" dirty="0">
              <a:solidFill>
                <a:schemeClr val="tx2"/>
              </a:solidFill>
            </a:endParaRPr>
          </a:p>
        </p:txBody>
      </p:sp>
      <p:sp>
        <p:nvSpPr>
          <p:cNvPr id="39" name="Vågrät rullning 38"/>
          <p:cNvSpPr/>
          <p:nvPr/>
        </p:nvSpPr>
        <p:spPr>
          <a:xfrm>
            <a:off x="8812386" y="-202839"/>
            <a:ext cx="3571474" cy="2166494"/>
          </a:xfrm>
          <a:prstGeom prst="horizontalScroll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 dirty="0">
                <a:solidFill>
                  <a:schemeClr val="tx2"/>
                </a:solidFill>
              </a:rPr>
              <a:t>Fortsatt utvecklingsarbete av samverkan inom psykisk hälsa och missbruk och </a:t>
            </a:r>
            <a:r>
              <a:rPr lang="sv-SE" b="1" dirty="0" smtClean="0">
                <a:solidFill>
                  <a:schemeClr val="tx2"/>
                </a:solidFill>
              </a:rPr>
              <a:t>beroende</a:t>
            </a:r>
          </a:p>
          <a:p>
            <a:pPr algn="ctr"/>
            <a:r>
              <a:rPr lang="sv-SE" b="1" dirty="0" smtClean="0">
                <a:solidFill>
                  <a:schemeClr val="tx2"/>
                </a:solidFill>
              </a:rPr>
              <a:t>Beslut LCHNV dec 2020</a:t>
            </a:r>
            <a:endParaRPr lang="sv-SE" b="1" dirty="0">
              <a:solidFill>
                <a:schemeClr val="tx2"/>
              </a:solidFill>
            </a:endParaRPr>
          </a:p>
        </p:txBody>
      </p:sp>
      <p:sp>
        <p:nvSpPr>
          <p:cNvPr id="42" name="Kommentar i oval 41"/>
          <p:cNvSpPr/>
          <p:nvPr/>
        </p:nvSpPr>
        <p:spPr>
          <a:xfrm>
            <a:off x="5670091" y="187787"/>
            <a:ext cx="2412501" cy="1170750"/>
          </a:xfrm>
          <a:prstGeom prst="wedgeEllipseCallou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b="1" dirty="0" smtClean="0">
                <a:solidFill>
                  <a:schemeClr val="tx1"/>
                </a:solidFill>
              </a:rPr>
              <a:t>3 sep lanserings-konferens</a:t>
            </a:r>
          </a:p>
          <a:p>
            <a:pPr algn="ctr"/>
            <a:r>
              <a:rPr lang="sv-SE" sz="16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r>
              <a:rPr lang="sv-SE" sz="1600" b="1" dirty="0" smtClean="0">
                <a:solidFill>
                  <a:schemeClr val="tx1"/>
                </a:solidFill>
              </a:rPr>
              <a:t>160 anmälda!</a:t>
            </a:r>
            <a:endParaRPr lang="sv-SE" sz="1600" b="1" dirty="0">
              <a:solidFill>
                <a:schemeClr val="tx1"/>
              </a:solidFill>
            </a:endParaRPr>
          </a:p>
        </p:txBody>
      </p:sp>
      <p:sp>
        <p:nvSpPr>
          <p:cNvPr id="41" name="Kommentar i oval 40"/>
          <p:cNvSpPr/>
          <p:nvPr/>
        </p:nvSpPr>
        <p:spPr>
          <a:xfrm>
            <a:off x="6111651" y="1505517"/>
            <a:ext cx="3190004" cy="980433"/>
          </a:xfrm>
          <a:prstGeom prst="wedgeEllipseCallou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b="1" dirty="0" smtClean="0">
                <a:solidFill>
                  <a:schemeClr val="tx1"/>
                </a:solidFill>
              </a:rPr>
              <a:t>Övergripande upplägg presenteras 3 sep. Arbetet startar i höst. </a:t>
            </a:r>
            <a:endParaRPr lang="sv-SE" sz="1600" b="1" dirty="0">
              <a:solidFill>
                <a:schemeClr val="tx1"/>
              </a:solidFill>
            </a:endParaRPr>
          </a:p>
        </p:txBody>
      </p:sp>
      <p:sp>
        <p:nvSpPr>
          <p:cNvPr id="43" name="Kommentar i oval 42"/>
          <p:cNvSpPr/>
          <p:nvPr/>
        </p:nvSpPr>
        <p:spPr>
          <a:xfrm>
            <a:off x="1126482" y="4619834"/>
            <a:ext cx="3572073" cy="1450905"/>
          </a:xfrm>
          <a:prstGeom prst="wedgeEllipseCallou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b="1" dirty="0" smtClean="0">
                <a:solidFill>
                  <a:schemeClr val="tx1"/>
                </a:solidFill>
              </a:rPr>
              <a:t>LCHNV beslut 11 juni. Uppdragsbeskrivning tas fram förankras. LPO psykisk hälsa styrgrupp</a:t>
            </a:r>
            <a:endParaRPr lang="sv-SE" sz="1600" b="1" dirty="0">
              <a:solidFill>
                <a:schemeClr val="tx1"/>
              </a:solidFill>
            </a:endParaRPr>
          </a:p>
        </p:txBody>
      </p:sp>
      <p:sp>
        <p:nvSpPr>
          <p:cNvPr id="44" name="Kommentar i oval 43"/>
          <p:cNvSpPr/>
          <p:nvPr/>
        </p:nvSpPr>
        <p:spPr>
          <a:xfrm>
            <a:off x="9559371" y="2789913"/>
            <a:ext cx="3101002" cy="1456733"/>
          </a:xfrm>
          <a:prstGeom prst="wedgeEllipseCallou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b="1" dirty="0" smtClean="0">
                <a:solidFill>
                  <a:schemeClr val="tx1"/>
                </a:solidFill>
              </a:rPr>
              <a:t>BISAM permanent funktion</a:t>
            </a:r>
            <a:endParaRPr lang="sv-SE" sz="1600" b="1" dirty="0">
              <a:solidFill>
                <a:schemeClr val="tx1"/>
              </a:solidFill>
            </a:endParaRPr>
          </a:p>
        </p:txBody>
      </p:sp>
      <p:sp>
        <p:nvSpPr>
          <p:cNvPr id="45" name="Kommentar i oval 44"/>
          <p:cNvSpPr/>
          <p:nvPr/>
        </p:nvSpPr>
        <p:spPr>
          <a:xfrm>
            <a:off x="8615621" y="1834139"/>
            <a:ext cx="3101002" cy="1456733"/>
          </a:xfrm>
          <a:prstGeom prst="wedgeEllipseCallou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b="1" dirty="0" smtClean="0">
                <a:solidFill>
                  <a:schemeClr val="tx1"/>
                </a:solidFill>
              </a:rPr>
              <a:t>Utvecklingsledare anställd särskilt uppdrag samsjuklighet. Start 20 sep. </a:t>
            </a:r>
            <a:endParaRPr lang="sv-SE" sz="1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3184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1" grpId="0" animBg="1"/>
      <p:bldP spid="43" grpId="0" animBg="1"/>
      <p:bldP spid="44" grpId="0" animBg="1"/>
      <p:bldP spid="4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RSS kvinnofrid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I SKR:s kvinnofridssatsning har de regionala samverkans- och stödstrukturerna för socialtjänst och närliggande </a:t>
            </a:r>
            <a:r>
              <a:rPr lang="sv-SE" dirty="0" err="1"/>
              <a:t>hälso-</a:t>
            </a:r>
            <a:r>
              <a:rPr lang="sv-SE" dirty="0"/>
              <a:t> och sjukvård (RSS) möjlighet att ansöka om medel. </a:t>
            </a:r>
            <a:endParaRPr lang="sv-SE" dirty="0" smtClean="0"/>
          </a:p>
          <a:p>
            <a:r>
              <a:rPr lang="sv-SE" dirty="0" smtClean="0"/>
              <a:t>Medlen </a:t>
            </a:r>
            <a:r>
              <a:rPr lang="sv-SE" dirty="0"/>
              <a:t>omfattar 400 000 kronor per län och år, samt 600 000 kronor per de tre storstadslänen per år. </a:t>
            </a:r>
            <a:endParaRPr lang="sv-SE" dirty="0" smtClean="0"/>
          </a:p>
          <a:p>
            <a:r>
              <a:rPr lang="sv-SE" dirty="0" smtClean="0"/>
              <a:t>Satsningen </a:t>
            </a:r>
            <a:r>
              <a:rPr lang="sv-SE" dirty="0"/>
              <a:t>förväntas pågå under tre år </a:t>
            </a:r>
            <a:r>
              <a:rPr lang="sv-SE" dirty="0" smtClean="0"/>
              <a:t>framöver (2021-2023). 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2021-08-26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11</a:t>
            </a:fld>
            <a:endParaRPr lang="sv-SE" dirty="0"/>
          </a:p>
        </p:txBody>
      </p:sp>
      <p:sp>
        <p:nvSpPr>
          <p:cNvPr id="7" name="Kommentar i oval 6"/>
          <p:cNvSpPr/>
          <p:nvPr/>
        </p:nvSpPr>
        <p:spPr>
          <a:xfrm>
            <a:off x="6702739" y="368892"/>
            <a:ext cx="3101002" cy="1456733"/>
          </a:xfrm>
          <a:prstGeom prst="wedgeEllipseCallou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b="1" dirty="0" smtClean="0">
                <a:solidFill>
                  <a:schemeClr val="tx1"/>
                </a:solidFill>
              </a:rPr>
              <a:t>Utvecklingsledare anställd särskilt uppdrag kvinnofrid 50 %. Start 11 okt </a:t>
            </a:r>
            <a:endParaRPr lang="sv-SE" sz="1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4912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Övrigt på gång inom RSS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LPO Rehab </a:t>
            </a:r>
            <a:r>
              <a:rPr lang="sv-SE" dirty="0" err="1" smtClean="0"/>
              <a:t>hab</a:t>
            </a:r>
            <a:r>
              <a:rPr lang="sv-SE" dirty="0" smtClean="0"/>
              <a:t> hjälpmedel: Samverkan kring syn &amp; hörselinstruktörer</a:t>
            </a:r>
          </a:p>
          <a:p>
            <a:r>
              <a:rPr lang="sv-SE" dirty="0" smtClean="0"/>
              <a:t>LPO Barn och unga: Implementering av en sammanhållen UH</a:t>
            </a:r>
          </a:p>
          <a:p>
            <a:r>
              <a:rPr lang="sv-SE" dirty="0" smtClean="0"/>
              <a:t>Nomineringar pågår till regional styrgrupp för välfärdsteknik</a:t>
            </a:r>
          </a:p>
          <a:p>
            <a:r>
              <a:rPr lang="sv-SE" dirty="0" smtClean="0"/>
              <a:t>Fortsättning God och nära vård- </a:t>
            </a:r>
            <a:r>
              <a:rPr lang="sv-SE" dirty="0" smtClean="0"/>
              <a:t>kommunerna regional strategisk funktion/projektledare </a:t>
            </a:r>
            <a:r>
              <a:rPr lang="sv-SE" dirty="0" smtClean="0"/>
              <a:t>from </a:t>
            </a:r>
            <a:r>
              <a:rPr lang="sv-SE" dirty="0" smtClean="0"/>
              <a:t>2022 och framåt? </a:t>
            </a:r>
            <a:endParaRPr lang="sv-SE" dirty="0" smtClean="0"/>
          </a:p>
          <a:p>
            <a:r>
              <a:rPr lang="sv-SE" dirty="0" smtClean="0"/>
              <a:t>Nomineringar </a:t>
            </a:r>
            <a:r>
              <a:rPr lang="sv-SE" dirty="0" err="1" smtClean="0"/>
              <a:t>LPOer</a:t>
            </a:r>
            <a:r>
              <a:rPr lang="sv-SE" dirty="0" smtClean="0"/>
              <a:t>, NPO, NAG…</a:t>
            </a:r>
          </a:p>
          <a:p>
            <a:r>
              <a:rPr lang="sv-SE" dirty="0"/>
              <a:t>Yrkesresan rekrytering klar, Mora kommun Stina </a:t>
            </a:r>
            <a:r>
              <a:rPr lang="sv-SE" dirty="0" err="1" smtClean="0"/>
              <a:t>Taugböl</a:t>
            </a:r>
            <a:r>
              <a:rPr lang="sv-SE" dirty="0" smtClean="0"/>
              <a:t> 1 dec</a:t>
            </a:r>
            <a:endParaRPr lang="sv-SE" dirty="0"/>
          </a:p>
          <a:p>
            <a:endParaRPr lang="sv-SE" dirty="0" smtClean="0"/>
          </a:p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2021-08-26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12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50465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/>
              <a:t>Vad är RSS?</a:t>
            </a:r>
            <a:endParaRPr lang="sv-SE">
              <a:cs typeface="Arial"/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10547" y="1825625"/>
            <a:ext cx="11370906" cy="7806055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buNone/>
            </a:pPr>
            <a:r>
              <a:rPr lang="sv-SE" sz="2400">
                <a:ea typeface="+mn-lt"/>
                <a:cs typeface="+mn-lt"/>
              </a:rPr>
              <a:t>-RSS = regionala samverkans- och stödstrukturer </a:t>
            </a:r>
            <a:endParaRPr lang="en-US"/>
          </a:p>
          <a:p>
            <a:pPr>
              <a:buNone/>
            </a:pPr>
            <a:r>
              <a:rPr lang="sv-SE" sz="2400">
                <a:ea typeface="+mn-lt"/>
                <a:cs typeface="+mn-lt"/>
              </a:rPr>
              <a:t>-stödjer </a:t>
            </a:r>
            <a:r>
              <a:rPr lang="sv-SE" sz="2400" b="1">
                <a:ea typeface="+mn-lt"/>
                <a:cs typeface="+mn-lt"/>
              </a:rPr>
              <a:t>samverkan och utveckling</a:t>
            </a:r>
            <a:r>
              <a:rPr lang="sv-SE" sz="2400">
                <a:ea typeface="+mn-lt"/>
                <a:cs typeface="+mn-lt"/>
              </a:rPr>
              <a:t> inom socialtjänst och näraliggande hälso- och sjukvård </a:t>
            </a:r>
            <a:endParaRPr lang="sv-SE">
              <a:ea typeface="+mn-lt"/>
              <a:cs typeface="+mn-lt"/>
            </a:endParaRPr>
          </a:p>
          <a:p>
            <a:pPr>
              <a:buNone/>
            </a:pPr>
            <a:r>
              <a:rPr lang="sv-SE" sz="2400">
                <a:ea typeface="+mn-lt"/>
                <a:cs typeface="+mn-lt"/>
              </a:rPr>
              <a:t>-finns i varje län </a:t>
            </a:r>
            <a:endParaRPr lang="sv-SE"/>
          </a:p>
          <a:p>
            <a:pPr marL="0" indent="0">
              <a:lnSpc>
                <a:spcPct val="110000"/>
              </a:lnSpc>
              <a:buNone/>
            </a:pPr>
            <a:endParaRPr lang="sv-SE" sz="2400" dirty="0">
              <a:cs typeface="Arial"/>
            </a:endParaRPr>
          </a:p>
          <a:p>
            <a:pPr marL="0" indent="0" fontAlgn="base">
              <a:lnSpc>
                <a:spcPct val="110000"/>
              </a:lnSpc>
              <a:buNone/>
            </a:pPr>
            <a:endParaRPr lang="sv-SE" dirty="0"/>
          </a:p>
          <a:p>
            <a:pPr marL="0" indent="0" fontAlgn="base">
              <a:lnSpc>
                <a:spcPct val="110000"/>
              </a:lnSpc>
              <a:buNone/>
            </a:pPr>
            <a:endParaRPr lang="sv-SE" sz="2000" dirty="0"/>
          </a:p>
        </p:txBody>
      </p:sp>
      <p:pic>
        <p:nvPicPr>
          <p:cNvPr id="7" name="Platshållare för innehåll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54865" y="3432501"/>
            <a:ext cx="3654470" cy="260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0763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8C1D7B-3DC0-48B0-A195-CED5C93C36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Arial"/>
              </a:rPr>
              <a:t>Vad gör RSS Dalarna?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C2C48C-722B-429C-BC58-C7F3BCE871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>
                <a:ea typeface="+mn-lt"/>
                <a:cs typeface="+mn-lt"/>
              </a:rPr>
              <a:t>RSS </a:t>
            </a:r>
            <a:r>
              <a:rPr lang="en-US" dirty="0" err="1">
                <a:ea typeface="+mn-lt"/>
                <a:cs typeface="+mn-lt"/>
              </a:rPr>
              <a:t>stödjer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kommuner</a:t>
            </a:r>
            <a:r>
              <a:rPr lang="en-US" dirty="0">
                <a:ea typeface="+mn-lt"/>
                <a:cs typeface="+mn-lt"/>
              </a:rPr>
              <a:t> och </a:t>
            </a:r>
            <a:r>
              <a:rPr lang="en-US" dirty="0" err="1">
                <a:ea typeface="+mn-lt"/>
                <a:cs typeface="+mn-lt"/>
              </a:rPr>
              <a:t>regioner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att</a:t>
            </a:r>
            <a:r>
              <a:rPr lang="en-US" dirty="0">
                <a:ea typeface="+mn-lt"/>
                <a:cs typeface="+mn-lt"/>
              </a:rPr>
              <a:t>: </a:t>
            </a:r>
            <a:endParaRPr lang="en-US" dirty="0">
              <a:cs typeface="Arial"/>
            </a:endParaRPr>
          </a:p>
          <a:p>
            <a:pPr marL="0" indent="0">
              <a:buNone/>
            </a:pPr>
            <a:r>
              <a:rPr lang="en-US" dirty="0">
                <a:ea typeface="+mn-lt"/>
                <a:cs typeface="+mn-lt"/>
              </a:rPr>
              <a:t>- </a:t>
            </a:r>
            <a:r>
              <a:rPr lang="en-US" b="1" dirty="0" err="1">
                <a:ea typeface="+mn-lt"/>
                <a:cs typeface="+mn-lt"/>
              </a:rPr>
              <a:t>samverka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regionalt</a:t>
            </a:r>
            <a:endParaRPr lang="en-US" dirty="0" err="1">
              <a:cs typeface="Arial"/>
            </a:endParaRPr>
          </a:p>
          <a:p>
            <a:pPr marL="0" indent="0">
              <a:buNone/>
            </a:pPr>
            <a:r>
              <a:rPr lang="en-US" dirty="0">
                <a:ea typeface="+mn-lt"/>
                <a:cs typeface="+mn-lt"/>
              </a:rPr>
              <a:t>- </a:t>
            </a:r>
            <a:r>
              <a:rPr lang="en-US" b="1" dirty="0" err="1">
                <a:ea typeface="+mn-lt"/>
                <a:cs typeface="+mn-lt"/>
              </a:rPr>
              <a:t>utveckla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kunskap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och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evidensbaserad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praktik</a:t>
            </a:r>
            <a:endParaRPr lang="en-US" dirty="0" err="1">
              <a:cs typeface="Arial"/>
            </a:endParaRPr>
          </a:p>
          <a:p>
            <a:pPr marL="548640" indent="0">
              <a:buNone/>
            </a:pPr>
            <a:r>
              <a:rPr lang="en-US" sz="2000" dirty="0">
                <a:ea typeface="+mn-lt"/>
                <a:cs typeface="+mn-lt"/>
              </a:rPr>
              <a:t>- </a:t>
            </a:r>
            <a:r>
              <a:rPr lang="en-US" sz="2000" dirty="0" err="1">
                <a:ea typeface="+mn-lt"/>
                <a:cs typeface="+mn-lt"/>
              </a:rPr>
              <a:t>identifiera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behov</a:t>
            </a:r>
            <a:endParaRPr lang="en-US" sz="2000" dirty="0" err="1">
              <a:cs typeface="Arial"/>
            </a:endParaRPr>
          </a:p>
          <a:p>
            <a:pPr marL="548640" indent="0">
              <a:buNone/>
            </a:pPr>
            <a:r>
              <a:rPr lang="en-US" sz="2000" dirty="0">
                <a:ea typeface="+mn-lt"/>
                <a:cs typeface="+mn-lt"/>
              </a:rPr>
              <a:t>- </a:t>
            </a:r>
            <a:r>
              <a:rPr lang="en-US" sz="2000" dirty="0" err="1">
                <a:ea typeface="+mn-lt"/>
                <a:cs typeface="+mn-lt"/>
              </a:rPr>
              <a:t>samla</a:t>
            </a:r>
            <a:r>
              <a:rPr lang="en-US" sz="2000" dirty="0">
                <a:ea typeface="+mn-lt"/>
                <a:cs typeface="+mn-lt"/>
              </a:rPr>
              <a:t>/</a:t>
            </a:r>
            <a:r>
              <a:rPr lang="en-US" sz="2000" dirty="0" err="1">
                <a:ea typeface="+mn-lt"/>
                <a:cs typeface="+mn-lt"/>
              </a:rPr>
              <a:t>sprida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bästa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tillgängliga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kunskap</a:t>
            </a:r>
            <a:r>
              <a:rPr lang="en-US" sz="2000" dirty="0">
                <a:ea typeface="+mn-lt"/>
                <a:cs typeface="+mn-lt"/>
              </a:rPr>
              <a:t>, </a:t>
            </a:r>
            <a:r>
              <a:rPr lang="en-US" sz="2000" dirty="0" err="1">
                <a:ea typeface="+mn-lt"/>
                <a:cs typeface="+mn-lt"/>
              </a:rPr>
              <a:t>beprövad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erfarenhet</a:t>
            </a:r>
            <a:endParaRPr lang="en-US" sz="2000" dirty="0" err="1">
              <a:cs typeface="Arial"/>
            </a:endParaRPr>
          </a:p>
          <a:p>
            <a:pPr marL="548640" indent="0">
              <a:buNone/>
            </a:pPr>
            <a:r>
              <a:rPr lang="en-US" sz="2000" dirty="0">
                <a:ea typeface="+mn-lt"/>
                <a:cs typeface="+mn-lt"/>
              </a:rPr>
              <a:t>- </a:t>
            </a:r>
            <a:r>
              <a:rPr lang="en-US" sz="2000" dirty="0" err="1">
                <a:ea typeface="+mn-lt"/>
                <a:cs typeface="+mn-lt"/>
              </a:rPr>
              <a:t>stödja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systematisk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uppföljning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och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analys</a:t>
            </a:r>
            <a:endParaRPr lang="en-US" sz="2000" dirty="0" err="1">
              <a:cs typeface="Arial"/>
            </a:endParaRPr>
          </a:p>
          <a:p>
            <a:pPr marL="548640" indent="0">
              <a:buNone/>
            </a:pPr>
            <a:r>
              <a:rPr lang="en-US" sz="2000" dirty="0">
                <a:ea typeface="+mn-lt"/>
                <a:cs typeface="+mn-lt"/>
              </a:rPr>
              <a:t>- </a:t>
            </a:r>
            <a:r>
              <a:rPr lang="en-US" sz="2000" dirty="0" err="1">
                <a:ea typeface="+mn-lt"/>
                <a:cs typeface="+mn-lt"/>
              </a:rPr>
              <a:t>stödja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systematiskt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förbättring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och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implementering</a:t>
            </a:r>
            <a:endParaRPr lang="en-US" sz="2000" dirty="0" err="1">
              <a:cs typeface="Arial"/>
            </a:endParaRPr>
          </a:p>
          <a:p>
            <a:pPr marL="548640" indent="0">
              <a:buNone/>
            </a:pPr>
            <a:r>
              <a:rPr lang="en-US" sz="2000" dirty="0">
                <a:ea typeface="+mn-lt"/>
                <a:cs typeface="+mn-lt"/>
              </a:rPr>
              <a:t>- </a:t>
            </a:r>
            <a:r>
              <a:rPr lang="en-US" sz="2000" dirty="0" err="1">
                <a:ea typeface="+mn-lt"/>
                <a:cs typeface="+mn-lt"/>
              </a:rPr>
              <a:t>stödja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kompetensutveckling</a:t>
            </a:r>
            <a:endParaRPr lang="en-US" sz="2000" dirty="0" err="1">
              <a:cs typeface="Arial"/>
            </a:endParaRPr>
          </a:p>
          <a:p>
            <a:pPr marL="548640" indent="0">
              <a:buNone/>
            </a:pPr>
            <a:r>
              <a:rPr lang="sv-SE" sz="2000" dirty="0">
                <a:ea typeface="+mn-lt"/>
                <a:cs typeface="+mn-lt"/>
              </a:rPr>
              <a:t>- verka för </a:t>
            </a:r>
            <a:r>
              <a:rPr lang="sv-SE" sz="2000" dirty="0" smtClean="0">
                <a:ea typeface="+mn-lt"/>
                <a:cs typeface="+mn-lt"/>
              </a:rPr>
              <a:t>brukarinflytande </a:t>
            </a:r>
            <a:r>
              <a:rPr lang="sv-SE" sz="2000" dirty="0">
                <a:ea typeface="+mn-lt"/>
                <a:cs typeface="+mn-lt"/>
              </a:rPr>
              <a:t>och delaktighet</a:t>
            </a:r>
            <a:endParaRPr lang="en-US" sz="2000" dirty="0">
              <a:cs typeface="Arial"/>
            </a:endParaRPr>
          </a:p>
          <a:p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80148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Hur </a:t>
            </a:r>
            <a:r>
              <a:rPr lang="sv-SE" dirty="0" smtClean="0"/>
              <a:t>ser RSS Dalarnas struktur ut?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sv-SE" sz="2400" dirty="0"/>
              <a:t>RSS Dalarna drivs genom</a:t>
            </a:r>
            <a:r>
              <a:rPr lang="sv-SE" sz="2400" b="1" dirty="0"/>
              <a:t> Avdelningen för hälsa och välfärd</a:t>
            </a:r>
            <a:r>
              <a:rPr lang="sv-SE" sz="2400" dirty="0"/>
              <a:t>, Region Dalarna</a:t>
            </a:r>
            <a:endParaRPr lang="sv-SE" sz="2400" dirty="0">
              <a:cs typeface="Arial"/>
            </a:endParaRPr>
          </a:p>
          <a:p>
            <a:pPr marL="0" indent="0">
              <a:buNone/>
            </a:pPr>
            <a:r>
              <a:rPr lang="sv-SE" sz="2400" dirty="0">
                <a:cs typeface="Arial"/>
                <a:hlinkClick r:id="rId3"/>
              </a:rPr>
              <a:t>Länk till PLUS</a:t>
            </a:r>
            <a:endParaRPr lang="sv-SE" sz="2400" dirty="0">
              <a:cs typeface="Arial"/>
            </a:endParaRPr>
          </a:p>
          <a:p>
            <a:pPr marL="0" indent="0">
              <a:buNone/>
            </a:pPr>
            <a:r>
              <a:rPr lang="sv-SE" sz="2400" dirty="0">
                <a:cs typeface="Arial"/>
              </a:rPr>
              <a:t>Uppdragsgivare:</a:t>
            </a:r>
            <a:endParaRPr lang="sv-SE" sz="2400" dirty="0">
              <a:ea typeface="+mn-lt"/>
              <a:cs typeface="+mn-lt"/>
            </a:endParaRPr>
          </a:p>
          <a:p>
            <a:pPr marL="0" indent="0">
              <a:buNone/>
            </a:pPr>
            <a:endParaRPr lang="sv-SE" sz="2400" dirty="0">
              <a:cs typeface="Arial"/>
            </a:endParaRPr>
          </a:p>
          <a:p>
            <a:pPr marL="0" indent="0">
              <a:buNone/>
            </a:pPr>
            <a:endParaRPr lang="sv-SE" sz="2400" dirty="0">
              <a:cs typeface="Arial"/>
            </a:endParaRPr>
          </a:p>
          <a:p>
            <a:pPr marL="342900" indent="-342900"/>
            <a:endParaRPr lang="sv-SE" sz="2400" dirty="0">
              <a:cs typeface="Arial"/>
            </a:endParaRPr>
          </a:p>
          <a:p>
            <a:pPr marL="342900" indent="-342900"/>
            <a:endParaRPr lang="sv-SE" sz="2400" dirty="0">
              <a:cs typeface="Arial"/>
            </a:endParaRPr>
          </a:p>
          <a:p>
            <a:pPr marL="342900" indent="-342900"/>
            <a:endParaRPr lang="sv-SE" sz="2400" dirty="0">
              <a:cs typeface="Arial"/>
            </a:endParaRPr>
          </a:p>
          <a:p>
            <a:pPr marL="342900" indent="-342900"/>
            <a:r>
              <a:rPr lang="sv-SE" sz="2400" dirty="0" smtClean="0">
                <a:cs typeface="Arial"/>
              </a:rPr>
              <a:t>RSS medarbetare processleder uppdrag i </a:t>
            </a:r>
            <a:r>
              <a:rPr lang="sv-SE" sz="2400" dirty="0">
                <a:cs typeface="Arial"/>
              </a:rPr>
              <a:t>olika </a:t>
            </a:r>
            <a:r>
              <a:rPr lang="sv-SE" sz="2400" b="1" dirty="0">
                <a:cs typeface="Arial"/>
              </a:rPr>
              <a:t>arbetsgrupper</a:t>
            </a:r>
            <a:endParaRPr lang="sv-SE" dirty="0">
              <a:cs typeface="Arial"/>
            </a:endParaRPr>
          </a:p>
          <a:p>
            <a:pPr marL="342900" indent="-342900"/>
            <a:r>
              <a:rPr lang="sv-SE" sz="2400" dirty="0">
                <a:cs typeface="Arial"/>
              </a:rPr>
              <a:t>Förankrar och säkerställer kvalitet </a:t>
            </a:r>
            <a:r>
              <a:rPr lang="sv-SE" sz="2400" dirty="0" smtClean="0">
                <a:cs typeface="Arial"/>
              </a:rPr>
              <a:t>via </a:t>
            </a:r>
            <a:r>
              <a:rPr lang="sv-SE" sz="2400" b="1" dirty="0">
                <a:cs typeface="Arial"/>
              </a:rPr>
              <a:t>referensgrupper</a:t>
            </a:r>
            <a:endParaRPr lang="sv-SE" sz="2400" dirty="0">
              <a:cs typeface="Arial"/>
            </a:endParaRPr>
          </a:p>
        </p:txBody>
      </p:sp>
      <p:sp>
        <p:nvSpPr>
          <p:cNvPr id="8" name="Rektangel: rundade hörn 9">
            <a:extLst>
              <a:ext uri="{FF2B5EF4-FFF2-40B4-BE49-F238E27FC236}">
                <a16:creationId xmlns:a16="http://schemas.microsoft.com/office/drawing/2014/main" id="{4DD092B4-EDEE-4DB2-B1BD-8D7A138B4213}"/>
              </a:ext>
            </a:extLst>
          </p:cNvPr>
          <p:cNvSpPr/>
          <p:nvPr/>
        </p:nvSpPr>
        <p:spPr>
          <a:xfrm>
            <a:off x="4207929" y="3177940"/>
            <a:ext cx="3469068" cy="108176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b="1" dirty="0"/>
              <a:t>Länsnätverket för förvaltningschefer (LCHNV) region och kommun</a:t>
            </a:r>
          </a:p>
        </p:txBody>
      </p:sp>
      <p:sp>
        <p:nvSpPr>
          <p:cNvPr id="10" name="Rektangel: rundade hörn 10">
            <a:extLst>
              <a:ext uri="{FF2B5EF4-FFF2-40B4-BE49-F238E27FC236}">
                <a16:creationId xmlns:a16="http://schemas.microsoft.com/office/drawing/2014/main" id="{1008B2CA-C630-445E-8D49-93CBB278EC71}"/>
              </a:ext>
            </a:extLst>
          </p:cNvPr>
          <p:cNvSpPr/>
          <p:nvPr/>
        </p:nvSpPr>
        <p:spPr>
          <a:xfrm>
            <a:off x="4106259" y="4340119"/>
            <a:ext cx="3672408" cy="673231"/>
          </a:xfrm>
          <a:prstGeom prst="roundRect">
            <a:avLst/>
          </a:prstGeom>
          <a:ln w="2857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dirty="0"/>
              <a:t>Styrgrupp LCHNV</a:t>
            </a:r>
          </a:p>
        </p:txBody>
      </p:sp>
      <p:sp>
        <p:nvSpPr>
          <p:cNvPr id="14" name="Rektangel: rundade hörn 9">
            <a:extLst>
              <a:ext uri="{FF2B5EF4-FFF2-40B4-BE49-F238E27FC236}">
                <a16:creationId xmlns:a16="http://schemas.microsoft.com/office/drawing/2014/main" id="{CE6B6952-F632-4926-AA3B-0ACA2FC03ADA}"/>
              </a:ext>
            </a:extLst>
          </p:cNvPr>
          <p:cNvSpPr/>
          <p:nvPr/>
        </p:nvSpPr>
        <p:spPr>
          <a:xfrm>
            <a:off x="7744357" y="3192506"/>
            <a:ext cx="3375437" cy="1039193"/>
          </a:xfrm>
          <a:prstGeom prst="roundRect">
            <a:avLst>
              <a:gd name="adj" fmla="val 13376"/>
            </a:avLst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b="1" dirty="0"/>
              <a:t>Socialchefsnätverket (SCHNV)</a:t>
            </a:r>
          </a:p>
          <a:p>
            <a:pPr algn="ctr"/>
            <a:r>
              <a:rPr lang="sv-SE" b="1" dirty="0"/>
              <a:t>18 socialchefer</a:t>
            </a:r>
          </a:p>
        </p:txBody>
      </p:sp>
      <p:sp>
        <p:nvSpPr>
          <p:cNvPr id="16" name="Rektangel: rundade hörn 9">
            <a:extLst>
              <a:ext uri="{FF2B5EF4-FFF2-40B4-BE49-F238E27FC236}">
                <a16:creationId xmlns:a16="http://schemas.microsoft.com/office/drawing/2014/main" id="{207E4EF6-47D1-4DC3-9D1E-CAB8B40DD341}"/>
              </a:ext>
            </a:extLst>
          </p:cNvPr>
          <p:cNvSpPr/>
          <p:nvPr/>
        </p:nvSpPr>
        <p:spPr>
          <a:xfrm>
            <a:off x="840386" y="3207504"/>
            <a:ext cx="3265873" cy="10522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b="1" dirty="0"/>
              <a:t>Välfärdsrådet</a:t>
            </a:r>
          </a:p>
          <a:p>
            <a:pPr algn="ctr"/>
            <a:r>
              <a:rPr lang="sv-SE" b="1" dirty="0"/>
              <a:t>Samverkan politik kommun och region socialnämnder+ presidiet HSN</a:t>
            </a:r>
          </a:p>
        </p:txBody>
      </p:sp>
    </p:spTree>
    <p:extLst>
      <p:ext uri="{BB962C8B-B14F-4D97-AF65-F5344CB8AC3E}">
        <p14:creationId xmlns:p14="http://schemas.microsoft.com/office/powerpoint/2010/main" val="619944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Kommunerna i </a:t>
            </a:r>
            <a:r>
              <a:rPr lang="sv-SE" dirty="0" smtClean="0"/>
              <a:t>regionernas struktur för kunskapsstyrning</a:t>
            </a:r>
            <a:endParaRPr lang="sv-SE" dirty="0"/>
          </a:p>
        </p:txBody>
      </p:sp>
      <p:sp>
        <p:nvSpPr>
          <p:cNvPr id="4" name="Rektangel med rundade hörn 3"/>
          <p:cNvSpPr/>
          <p:nvPr/>
        </p:nvSpPr>
        <p:spPr>
          <a:xfrm>
            <a:off x="3413111" y="2005088"/>
            <a:ext cx="4908721" cy="721527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  <a:p>
            <a:pPr algn="ctr"/>
            <a:r>
              <a:rPr lang="sv-SE" dirty="0"/>
              <a:t>26 NPO varav 6 NPO med kommunrepresentanter </a:t>
            </a:r>
          </a:p>
          <a:p>
            <a:pPr algn="ctr"/>
            <a:endParaRPr lang="sv-SE" dirty="0"/>
          </a:p>
        </p:txBody>
      </p:sp>
      <p:sp>
        <p:nvSpPr>
          <p:cNvPr id="5" name="Rektangel med rundade hörn 4"/>
          <p:cNvSpPr/>
          <p:nvPr/>
        </p:nvSpPr>
        <p:spPr>
          <a:xfrm>
            <a:off x="3234822" y="3688422"/>
            <a:ext cx="5020620" cy="627312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tx1"/>
                </a:solidFill>
              </a:rPr>
              <a:t>6 RPO med kommunrepresentanter</a:t>
            </a:r>
          </a:p>
        </p:txBody>
      </p:sp>
      <p:sp>
        <p:nvSpPr>
          <p:cNvPr id="6" name="Rektangel med rundade hörn 5"/>
          <p:cNvSpPr/>
          <p:nvPr/>
        </p:nvSpPr>
        <p:spPr>
          <a:xfrm>
            <a:off x="3576938" y="2867833"/>
            <a:ext cx="1080000" cy="7200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400" dirty="0"/>
              <a:t>Psykisk hälsa</a:t>
            </a:r>
          </a:p>
        </p:txBody>
      </p:sp>
      <p:sp>
        <p:nvSpPr>
          <p:cNvPr id="7" name="Rektangel med rundade hörn 6"/>
          <p:cNvSpPr/>
          <p:nvPr/>
        </p:nvSpPr>
        <p:spPr>
          <a:xfrm>
            <a:off x="2396648" y="2857958"/>
            <a:ext cx="1080000" cy="7200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400" dirty="0"/>
              <a:t>Äldres hälsa</a:t>
            </a:r>
          </a:p>
        </p:txBody>
      </p:sp>
      <p:sp>
        <p:nvSpPr>
          <p:cNvPr id="8" name="Rektangel med rundade hörn 7"/>
          <p:cNvSpPr/>
          <p:nvPr/>
        </p:nvSpPr>
        <p:spPr>
          <a:xfrm>
            <a:off x="7092006" y="2879275"/>
            <a:ext cx="1080000" cy="7200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400" dirty="0" err="1"/>
              <a:t>Levn</a:t>
            </a:r>
            <a:r>
              <a:rPr lang="sv-SE" sz="1400" dirty="0"/>
              <a:t>.-vanor</a:t>
            </a:r>
          </a:p>
        </p:txBody>
      </p:sp>
      <p:sp>
        <p:nvSpPr>
          <p:cNvPr id="9" name="Rektangel med rundade hörn 8"/>
          <p:cNvSpPr/>
          <p:nvPr/>
        </p:nvSpPr>
        <p:spPr>
          <a:xfrm>
            <a:off x="5913092" y="2868711"/>
            <a:ext cx="1080000" cy="7200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400" dirty="0"/>
              <a:t>Rehab, </a:t>
            </a:r>
            <a:r>
              <a:rPr lang="sv-SE" sz="1400" dirty="0" err="1"/>
              <a:t>hab</a:t>
            </a:r>
            <a:r>
              <a:rPr lang="sv-SE" sz="1400" dirty="0"/>
              <a:t>, </a:t>
            </a:r>
            <a:r>
              <a:rPr lang="sv-SE" sz="1400" dirty="0" err="1"/>
              <a:t>hjälpm</a:t>
            </a:r>
            <a:r>
              <a:rPr lang="sv-SE" sz="1400" dirty="0"/>
              <a:t>.</a:t>
            </a:r>
          </a:p>
        </p:txBody>
      </p:sp>
      <p:sp>
        <p:nvSpPr>
          <p:cNvPr id="10" name="Rektangel med rundade hörn 9"/>
          <p:cNvSpPr/>
          <p:nvPr/>
        </p:nvSpPr>
        <p:spPr>
          <a:xfrm>
            <a:off x="4745015" y="2872404"/>
            <a:ext cx="1080000" cy="7200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400" dirty="0"/>
              <a:t>Barn o unga</a:t>
            </a:r>
          </a:p>
        </p:txBody>
      </p:sp>
      <p:sp>
        <p:nvSpPr>
          <p:cNvPr id="11" name="Rektangel med rundade hörn 10"/>
          <p:cNvSpPr/>
          <p:nvPr/>
        </p:nvSpPr>
        <p:spPr>
          <a:xfrm>
            <a:off x="8255442" y="2864750"/>
            <a:ext cx="1080000" cy="7200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400" dirty="0"/>
              <a:t>Primär-</a:t>
            </a:r>
            <a:r>
              <a:rPr lang="sv-SE" sz="1400" dirty="0" err="1"/>
              <a:t>vårdsråd</a:t>
            </a:r>
            <a:endParaRPr lang="sv-SE" sz="1400" dirty="0"/>
          </a:p>
        </p:txBody>
      </p:sp>
      <p:sp>
        <p:nvSpPr>
          <p:cNvPr id="15" name="Ellips 14"/>
          <p:cNvSpPr/>
          <p:nvPr/>
        </p:nvSpPr>
        <p:spPr>
          <a:xfrm>
            <a:off x="5324082" y="5317387"/>
            <a:ext cx="914400" cy="914400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tx1"/>
                </a:solidFill>
              </a:rPr>
              <a:t>LAG</a:t>
            </a:r>
          </a:p>
        </p:txBody>
      </p:sp>
      <p:sp>
        <p:nvSpPr>
          <p:cNvPr id="32" name="Rektangel med rundade hörn 31"/>
          <p:cNvSpPr/>
          <p:nvPr/>
        </p:nvSpPr>
        <p:spPr>
          <a:xfrm>
            <a:off x="3270973" y="4519434"/>
            <a:ext cx="5050860" cy="600221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tx1"/>
                </a:solidFill>
              </a:rPr>
              <a:t>6 LPO med kommunrepresentanter</a:t>
            </a:r>
          </a:p>
        </p:txBody>
      </p:sp>
      <p:sp>
        <p:nvSpPr>
          <p:cNvPr id="3" name="textruta 2"/>
          <p:cNvSpPr txBox="1"/>
          <p:nvPr/>
        </p:nvSpPr>
        <p:spPr>
          <a:xfrm>
            <a:off x="182739" y="4634878"/>
            <a:ext cx="32303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smtClean="0"/>
              <a:t>LPO= Lokalt programområde </a:t>
            </a:r>
            <a:endParaRPr lang="sv-SE" dirty="0"/>
          </a:p>
        </p:txBody>
      </p:sp>
      <p:sp>
        <p:nvSpPr>
          <p:cNvPr id="14" name="textruta 13"/>
          <p:cNvSpPr txBox="1"/>
          <p:nvPr/>
        </p:nvSpPr>
        <p:spPr>
          <a:xfrm>
            <a:off x="182739" y="3709301"/>
            <a:ext cx="30520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RPO= (Sjukvårds)regionalt programområde </a:t>
            </a:r>
            <a:endParaRPr lang="sv-SE" dirty="0"/>
          </a:p>
        </p:txBody>
      </p:sp>
      <p:sp>
        <p:nvSpPr>
          <p:cNvPr id="16" name="textruta 15"/>
          <p:cNvSpPr txBox="1"/>
          <p:nvPr/>
        </p:nvSpPr>
        <p:spPr>
          <a:xfrm>
            <a:off x="0" y="2141059"/>
            <a:ext cx="36150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N</a:t>
            </a:r>
            <a:r>
              <a:rPr lang="sv-SE" dirty="0" smtClean="0"/>
              <a:t>PO= Nationellt programområde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98624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Samordning av strukturerna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2021-08-26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6</a:t>
            </a:fld>
            <a:endParaRPr lang="sv-SE" dirty="0"/>
          </a:p>
        </p:txBody>
      </p:sp>
      <p:sp>
        <p:nvSpPr>
          <p:cNvPr id="7" name="Rektangel: rundade hörn 9">
            <a:extLst>
              <a:ext uri="{FF2B5EF4-FFF2-40B4-BE49-F238E27FC236}">
                <a16:creationId xmlns:a16="http://schemas.microsoft.com/office/drawing/2014/main" id="{4DD092B4-EDEE-4DB2-B1BD-8D7A138B4213}"/>
              </a:ext>
            </a:extLst>
          </p:cNvPr>
          <p:cNvSpPr/>
          <p:nvPr/>
        </p:nvSpPr>
        <p:spPr>
          <a:xfrm>
            <a:off x="3943336" y="1846125"/>
            <a:ext cx="3469068" cy="108176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b="1" dirty="0"/>
              <a:t>Länsnätverket för förvaltningschefer (LCHNV) region och kommun</a:t>
            </a:r>
          </a:p>
        </p:txBody>
      </p:sp>
      <p:sp>
        <p:nvSpPr>
          <p:cNvPr id="8" name="Rektangel: rundade hörn 10">
            <a:extLst>
              <a:ext uri="{FF2B5EF4-FFF2-40B4-BE49-F238E27FC236}">
                <a16:creationId xmlns:a16="http://schemas.microsoft.com/office/drawing/2014/main" id="{1008B2CA-C630-445E-8D49-93CBB278EC71}"/>
              </a:ext>
            </a:extLst>
          </p:cNvPr>
          <p:cNvSpPr/>
          <p:nvPr/>
        </p:nvSpPr>
        <p:spPr>
          <a:xfrm>
            <a:off x="3841666" y="2961124"/>
            <a:ext cx="3672408" cy="673231"/>
          </a:xfrm>
          <a:prstGeom prst="roundRect">
            <a:avLst/>
          </a:prstGeom>
          <a:ln w="2857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dirty="0"/>
              <a:t>Styrgrupp LCHNV</a:t>
            </a:r>
          </a:p>
        </p:txBody>
      </p:sp>
      <p:sp>
        <p:nvSpPr>
          <p:cNvPr id="9" name="Rektangel: rundade hörn 9">
            <a:extLst>
              <a:ext uri="{FF2B5EF4-FFF2-40B4-BE49-F238E27FC236}">
                <a16:creationId xmlns:a16="http://schemas.microsoft.com/office/drawing/2014/main" id="{CE6B6952-F632-4926-AA3B-0ACA2FC03ADA}"/>
              </a:ext>
            </a:extLst>
          </p:cNvPr>
          <p:cNvSpPr/>
          <p:nvPr/>
        </p:nvSpPr>
        <p:spPr>
          <a:xfrm>
            <a:off x="7778667" y="1856832"/>
            <a:ext cx="3375437" cy="1039193"/>
          </a:xfrm>
          <a:prstGeom prst="roundRect">
            <a:avLst>
              <a:gd name="adj" fmla="val 13376"/>
            </a:avLst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b="1" dirty="0"/>
              <a:t>Socialchefsnätverket (SCHNV)</a:t>
            </a:r>
          </a:p>
          <a:p>
            <a:pPr algn="ctr"/>
            <a:r>
              <a:rPr lang="sv-SE" b="1" dirty="0"/>
              <a:t>18 socialchefer</a:t>
            </a:r>
          </a:p>
        </p:txBody>
      </p:sp>
      <p:sp>
        <p:nvSpPr>
          <p:cNvPr id="10" name="Rektangel: rundade hörn 9">
            <a:extLst>
              <a:ext uri="{FF2B5EF4-FFF2-40B4-BE49-F238E27FC236}">
                <a16:creationId xmlns:a16="http://schemas.microsoft.com/office/drawing/2014/main" id="{207E4EF6-47D1-4DC3-9D1E-CAB8B40DD341}"/>
              </a:ext>
            </a:extLst>
          </p:cNvPr>
          <p:cNvSpPr/>
          <p:nvPr/>
        </p:nvSpPr>
        <p:spPr>
          <a:xfrm>
            <a:off x="410547" y="1846125"/>
            <a:ext cx="3265873" cy="10522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b="1" dirty="0"/>
              <a:t>Välfärdsrådet</a:t>
            </a:r>
          </a:p>
          <a:p>
            <a:pPr algn="ctr"/>
            <a:r>
              <a:rPr lang="sv-SE" b="1" dirty="0"/>
              <a:t>Samverkan politik kommun och region socialnämnder+ presidiet HSN</a:t>
            </a:r>
          </a:p>
        </p:txBody>
      </p:sp>
      <p:sp>
        <p:nvSpPr>
          <p:cNvPr id="11" name="Rektangel med rundade hörn 10"/>
          <p:cNvSpPr/>
          <p:nvPr/>
        </p:nvSpPr>
        <p:spPr>
          <a:xfrm>
            <a:off x="3275979" y="3637519"/>
            <a:ext cx="1080000" cy="7200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400" dirty="0"/>
              <a:t>Psykisk hälsa</a:t>
            </a:r>
          </a:p>
        </p:txBody>
      </p:sp>
      <p:sp>
        <p:nvSpPr>
          <p:cNvPr id="12" name="Rektangel med rundade hörn 11"/>
          <p:cNvSpPr/>
          <p:nvPr/>
        </p:nvSpPr>
        <p:spPr>
          <a:xfrm>
            <a:off x="2043483" y="3681944"/>
            <a:ext cx="1080000" cy="7200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400" dirty="0"/>
              <a:t>Äldres hälsa</a:t>
            </a:r>
          </a:p>
        </p:txBody>
      </p:sp>
      <p:sp>
        <p:nvSpPr>
          <p:cNvPr id="13" name="Rektangel med rundade hörn 12"/>
          <p:cNvSpPr/>
          <p:nvPr/>
        </p:nvSpPr>
        <p:spPr>
          <a:xfrm>
            <a:off x="7087828" y="3589266"/>
            <a:ext cx="1080000" cy="7200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400" dirty="0" err="1"/>
              <a:t>Levn</a:t>
            </a:r>
            <a:r>
              <a:rPr lang="sv-SE" sz="1400" dirty="0"/>
              <a:t>.-vanor</a:t>
            </a:r>
          </a:p>
        </p:txBody>
      </p:sp>
      <p:sp>
        <p:nvSpPr>
          <p:cNvPr id="14" name="Rektangel med rundade hörn 13"/>
          <p:cNvSpPr/>
          <p:nvPr/>
        </p:nvSpPr>
        <p:spPr>
          <a:xfrm>
            <a:off x="5848352" y="3625135"/>
            <a:ext cx="1080000" cy="7200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400" dirty="0"/>
              <a:t>Rehab, </a:t>
            </a:r>
            <a:r>
              <a:rPr lang="sv-SE" sz="1400" dirty="0" err="1"/>
              <a:t>hab</a:t>
            </a:r>
            <a:r>
              <a:rPr lang="sv-SE" sz="1400" dirty="0"/>
              <a:t>, </a:t>
            </a:r>
            <a:r>
              <a:rPr lang="sv-SE" sz="1400" dirty="0" err="1"/>
              <a:t>hjälpm</a:t>
            </a:r>
            <a:r>
              <a:rPr lang="sv-SE" sz="1400" dirty="0"/>
              <a:t>.</a:t>
            </a:r>
          </a:p>
        </p:txBody>
      </p:sp>
      <p:sp>
        <p:nvSpPr>
          <p:cNvPr id="15" name="Rektangel med rundade hörn 14"/>
          <p:cNvSpPr/>
          <p:nvPr/>
        </p:nvSpPr>
        <p:spPr>
          <a:xfrm>
            <a:off x="4542845" y="3625135"/>
            <a:ext cx="1080000" cy="7200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400" dirty="0"/>
              <a:t>Barn o unga</a:t>
            </a:r>
          </a:p>
        </p:txBody>
      </p:sp>
      <p:sp>
        <p:nvSpPr>
          <p:cNvPr id="16" name="Rektangel med rundade hörn 15"/>
          <p:cNvSpPr/>
          <p:nvPr/>
        </p:nvSpPr>
        <p:spPr>
          <a:xfrm>
            <a:off x="8386385" y="3622791"/>
            <a:ext cx="1080000" cy="7200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400" dirty="0"/>
              <a:t>Primär-</a:t>
            </a:r>
            <a:r>
              <a:rPr lang="sv-SE" sz="1400" dirty="0" err="1"/>
              <a:t>vårdsråd</a:t>
            </a:r>
            <a:endParaRPr lang="sv-SE" sz="1400" dirty="0"/>
          </a:p>
        </p:txBody>
      </p:sp>
      <p:sp>
        <p:nvSpPr>
          <p:cNvPr id="18" name="Platshållare för innehåll 17"/>
          <p:cNvSpPr>
            <a:spLocks noGrp="1"/>
          </p:cNvSpPr>
          <p:nvPr>
            <p:ph idx="1"/>
          </p:nvPr>
        </p:nvSpPr>
        <p:spPr>
          <a:xfrm>
            <a:off x="9685269" y="3587198"/>
            <a:ext cx="1344681" cy="785155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indent="0" algn="ctr">
              <a:buNone/>
            </a:pPr>
            <a:r>
              <a:rPr lang="sv-SE" sz="1400" dirty="0" smtClean="0"/>
              <a:t>Övr. regionala styrgrupper</a:t>
            </a:r>
            <a:endParaRPr lang="sv-SE" sz="1400" dirty="0"/>
          </a:p>
        </p:txBody>
      </p:sp>
      <p:sp>
        <p:nvSpPr>
          <p:cNvPr id="19" name="Rektangel 18"/>
          <p:cNvSpPr/>
          <p:nvPr/>
        </p:nvSpPr>
        <p:spPr>
          <a:xfrm>
            <a:off x="3247304" y="4727381"/>
            <a:ext cx="3017765" cy="369332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sv-SE" b="1" dirty="0" smtClean="0">
                <a:cs typeface="Arial"/>
              </a:rPr>
              <a:t>Arbetsgrupper </a:t>
            </a:r>
            <a:r>
              <a:rPr lang="sv-SE" b="1" dirty="0" err="1" smtClean="0">
                <a:cs typeface="Arial"/>
              </a:rPr>
              <a:t>gnm</a:t>
            </a:r>
            <a:r>
              <a:rPr lang="sv-SE" b="1" dirty="0" smtClean="0">
                <a:cs typeface="Arial"/>
              </a:rPr>
              <a:t> RSS</a:t>
            </a:r>
            <a:endParaRPr lang="sv-SE" dirty="0"/>
          </a:p>
        </p:txBody>
      </p:sp>
      <p:sp>
        <p:nvSpPr>
          <p:cNvPr id="21" name="Ellips 20"/>
          <p:cNvSpPr/>
          <p:nvPr/>
        </p:nvSpPr>
        <p:spPr>
          <a:xfrm>
            <a:off x="7087828" y="4483330"/>
            <a:ext cx="914400" cy="914400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tx1"/>
                </a:solidFill>
              </a:rPr>
              <a:t>LAG</a:t>
            </a:r>
          </a:p>
        </p:txBody>
      </p:sp>
      <p:sp>
        <p:nvSpPr>
          <p:cNvPr id="23" name="Ellips 22"/>
          <p:cNvSpPr/>
          <p:nvPr/>
        </p:nvSpPr>
        <p:spPr>
          <a:xfrm>
            <a:off x="79198" y="5128458"/>
            <a:ext cx="3597222" cy="110157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LPO-samordnare Stefan Nielsen </a:t>
            </a:r>
            <a:endParaRPr lang="sv-SE" dirty="0"/>
          </a:p>
        </p:txBody>
      </p:sp>
      <p:sp>
        <p:nvSpPr>
          <p:cNvPr id="24" name="Högerpil 23"/>
          <p:cNvSpPr/>
          <p:nvPr/>
        </p:nvSpPr>
        <p:spPr>
          <a:xfrm rot="18951071">
            <a:off x="1163693" y="4522886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5" name="textruta 24"/>
          <p:cNvSpPr txBox="1"/>
          <p:nvPr/>
        </p:nvSpPr>
        <p:spPr>
          <a:xfrm>
            <a:off x="519062" y="3726431"/>
            <a:ext cx="1264544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v-SE" dirty="0" err="1" smtClean="0"/>
              <a:t>LPOer</a:t>
            </a:r>
            <a:r>
              <a:rPr lang="sv-SE" dirty="0" smtClean="0"/>
              <a:t>: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76951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med rundade hörn 2"/>
          <p:cNvSpPr/>
          <p:nvPr/>
        </p:nvSpPr>
        <p:spPr>
          <a:xfrm>
            <a:off x="5721275" y="4393011"/>
            <a:ext cx="2217870" cy="11256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rgbClr val="FF0000"/>
                </a:solidFill>
              </a:rPr>
              <a:t>Särskilda insatser med stöd av ÖK psykisk hälsa</a:t>
            </a:r>
            <a:endParaRPr lang="sv-SE" dirty="0"/>
          </a:p>
        </p:txBody>
      </p:sp>
      <p:sp>
        <p:nvSpPr>
          <p:cNvPr id="4" name="Rektangel med rundade hörn 3"/>
          <p:cNvSpPr/>
          <p:nvPr/>
        </p:nvSpPr>
        <p:spPr>
          <a:xfrm>
            <a:off x="3575122" y="386371"/>
            <a:ext cx="2536529" cy="146307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rgbClr val="FF0000"/>
                </a:solidFill>
              </a:rPr>
              <a:t>Implementering </a:t>
            </a:r>
            <a:r>
              <a:rPr lang="sv-SE" dirty="0">
                <a:solidFill>
                  <a:srgbClr val="FF0000"/>
                </a:solidFill>
              </a:rPr>
              <a:t>av regional ÖK missbruk/beroende + VIP</a:t>
            </a:r>
            <a:endParaRPr lang="sv-SE" dirty="0"/>
          </a:p>
        </p:txBody>
      </p:sp>
      <p:sp>
        <p:nvSpPr>
          <p:cNvPr id="5" name="Rektangel med rundade hörn 4"/>
          <p:cNvSpPr/>
          <p:nvPr/>
        </p:nvSpPr>
        <p:spPr>
          <a:xfrm>
            <a:off x="6290580" y="2151529"/>
            <a:ext cx="1961388" cy="121920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rgbClr val="FF0000"/>
                </a:solidFill>
              </a:rPr>
              <a:t>Övergripande stöd för implementering</a:t>
            </a:r>
            <a:endParaRPr lang="sv-SE" dirty="0"/>
          </a:p>
        </p:txBody>
      </p:sp>
      <p:sp>
        <p:nvSpPr>
          <p:cNvPr id="9" name="Rektangel med rundade hörn 8"/>
          <p:cNvSpPr/>
          <p:nvPr/>
        </p:nvSpPr>
        <p:spPr>
          <a:xfrm>
            <a:off x="1142574" y="3961136"/>
            <a:ext cx="2011682" cy="126551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dirty="0">
                <a:solidFill>
                  <a:srgbClr val="FF0000"/>
                </a:solidFill>
              </a:rPr>
              <a:t>Fokusområde Barn och unga</a:t>
            </a:r>
          </a:p>
        </p:txBody>
      </p:sp>
      <p:grpSp>
        <p:nvGrpSpPr>
          <p:cNvPr id="11" name="Grupp 10"/>
          <p:cNvGrpSpPr/>
          <p:nvPr/>
        </p:nvGrpSpPr>
        <p:grpSpPr>
          <a:xfrm>
            <a:off x="1113756" y="1425118"/>
            <a:ext cx="1967968" cy="1344680"/>
            <a:chOff x="4618707" y="583402"/>
            <a:chExt cx="1062147" cy="675837"/>
          </a:xfrm>
        </p:grpSpPr>
        <p:sp>
          <p:nvSpPr>
            <p:cNvPr id="12" name="Rektangel med rundade hörn 11"/>
            <p:cNvSpPr/>
            <p:nvPr/>
          </p:nvSpPr>
          <p:spPr>
            <a:xfrm>
              <a:off x="4641104" y="583402"/>
              <a:ext cx="1039750" cy="675837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textruta 12"/>
            <p:cNvSpPr txBox="1"/>
            <p:nvPr/>
          </p:nvSpPr>
          <p:spPr>
            <a:xfrm>
              <a:off x="4618707" y="623811"/>
              <a:ext cx="973766" cy="60985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0480" tIns="30480" rIns="30480" bIns="30480" numCol="1" spcCol="1270" anchor="ctr" anchorCtr="0">
              <a:noAutofit/>
            </a:bodyPr>
            <a:lstStyle/>
            <a:p>
              <a:pPr lvl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sv-SE" kern="1200" dirty="0">
                  <a:solidFill>
                    <a:srgbClr val="FF0000"/>
                  </a:solidFill>
                </a:rPr>
                <a:t>Behovsanalys</a:t>
              </a:r>
              <a:endParaRPr lang="sv-SE" kern="1200" dirty="0"/>
            </a:p>
          </p:txBody>
        </p:sp>
      </p:grpSp>
      <p:sp>
        <p:nvSpPr>
          <p:cNvPr id="14" name="Ellips 13"/>
          <p:cNvSpPr/>
          <p:nvPr/>
        </p:nvSpPr>
        <p:spPr>
          <a:xfrm>
            <a:off x="3575123" y="2389993"/>
            <a:ext cx="2536529" cy="1830597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dirty="0" smtClean="0">
                <a:solidFill>
                  <a:schemeClr val="tx1"/>
                </a:solidFill>
              </a:rPr>
              <a:t>Löpande revidering av regional </a:t>
            </a:r>
            <a:r>
              <a:rPr lang="sv-SE" sz="1600" dirty="0">
                <a:solidFill>
                  <a:schemeClr val="tx1"/>
                </a:solidFill>
              </a:rPr>
              <a:t>handlingsplan psykisk </a:t>
            </a:r>
            <a:r>
              <a:rPr lang="sv-SE" sz="1600" dirty="0" smtClean="0">
                <a:solidFill>
                  <a:schemeClr val="tx1"/>
                </a:solidFill>
              </a:rPr>
              <a:t>hälsa 20121-2023</a:t>
            </a:r>
            <a:endParaRPr lang="sv-SE" sz="1600" i="1" dirty="0">
              <a:solidFill>
                <a:schemeClr val="tx1"/>
              </a:solidFill>
            </a:endParaRPr>
          </a:p>
        </p:txBody>
      </p:sp>
      <p:sp>
        <p:nvSpPr>
          <p:cNvPr id="15" name="Rektangel 14"/>
          <p:cNvSpPr/>
          <p:nvPr/>
        </p:nvSpPr>
        <p:spPr>
          <a:xfrm>
            <a:off x="9846016" y="5059319"/>
            <a:ext cx="1591730" cy="91655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v-SE" sz="1400" dirty="0" err="1" smtClean="0">
                <a:solidFill>
                  <a:schemeClr val="tx1"/>
                </a:solidFill>
              </a:rPr>
              <a:t>Ungdoms-mottagningar</a:t>
            </a:r>
            <a:endParaRPr lang="sv-SE" sz="1400" dirty="0">
              <a:solidFill>
                <a:schemeClr val="tx1"/>
              </a:solidFill>
            </a:endParaRPr>
          </a:p>
        </p:txBody>
      </p:sp>
      <p:sp>
        <p:nvSpPr>
          <p:cNvPr id="16" name="Rektangel 15"/>
          <p:cNvSpPr/>
          <p:nvPr/>
        </p:nvSpPr>
        <p:spPr>
          <a:xfrm>
            <a:off x="9846016" y="3835739"/>
            <a:ext cx="1506982" cy="95914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400">
                <a:solidFill>
                  <a:schemeClr val="tx1"/>
                </a:solidFill>
              </a:rPr>
              <a:t>Brukarinflytande-</a:t>
            </a:r>
          </a:p>
        </p:txBody>
      </p:sp>
      <p:sp>
        <p:nvSpPr>
          <p:cNvPr id="17" name="Rektangel 16"/>
          <p:cNvSpPr/>
          <p:nvPr/>
        </p:nvSpPr>
        <p:spPr>
          <a:xfrm>
            <a:off x="8162876" y="5061473"/>
            <a:ext cx="1504212" cy="914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400" dirty="0">
                <a:solidFill>
                  <a:schemeClr val="tx1"/>
                </a:solidFill>
              </a:rPr>
              <a:t>Suicidprevention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18" name="Rektangel 17"/>
          <p:cNvSpPr/>
          <p:nvPr/>
        </p:nvSpPr>
        <p:spPr>
          <a:xfrm>
            <a:off x="8118073" y="3880484"/>
            <a:ext cx="1549015" cy="914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400" dirty="0" smtClean="0">
                <a:solidFill>
                  <a:srgbClr val="FF0000"/>
                </a:solidFill>
              </a:rPr>
              <a:t>Fokusområde </a:t>
            </a:r>
            <a:r>
              <a:rPr lang="sv-SE" sz="1400" dirty="0" smtClean="0"/>
              <a:t>Samsjuklighet</a:t>
            </a:r>
            <a:endParaRPr lang="sv-SE" sz="1400" dirty="0"/>
          </a:p>
        </p:txBody>
      </p:sp>
      <p:sp>
        <p:nvSpPr>
          <p:cNvPr id="20" name="Rektangel 19"/>
          <p:cNvSpPr/>
          <p:nvPr/>
        </p:nvSpPr>
        <p:spPr>
          <a:xfrm>
            <a:off x="234695" y="376339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400" dirty="0">
                <a:solidFill>
                  <a:schemeClr val="tx1"/>
                </a:solidFill>
              </a:rPr>
              <a:t>En samlad </a:t>
            </a:r>
            <a:r>
              <a:rPr lang="sv-SE" sz="1400" dirty="0" smtClean="0">
                <a:solidFill>
                  <a:schemeClr val="tx1"/>
                </a:solidFill>
              </a:rPr>
              <a:t>UH</a:t>
            </a:r>
            <a:endParaRPr lang="sv-SE" sz="1400" dirty="0">
              <a:solidFill>
                <a:schemeClr val="tx1"/>
              </a:solidFill>
            </a:endParaRPr>
          </a:p>
        </p:txBody>
      </p:sp>
      <p:sp>
        <p:nvSpPr>
          <p:cNvPr id="21" name="Rektangel 20"/>
          <p:cNvSpPr/>
          <p:nvPr/>
        </p:nvSpPr>
        <p:spPr>
          <a:xfrm>
            <a:off x="262674" y="5030996"/>
            <a:ext cx="107363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 smtClean="0">
                <a:solidFill>
                  <a:schemeClr val="tx1"/>
                </a:solidFill>
              </a:rPr>
              <a:t>Utredning ”Mini-Maria</a:t>
            </a:r>
            <a:r>
              <a:rPr lang="sv-SE" sz="1400" dirty="0">
                <a:solidFill>
                  <a:schemeClr val="tx1"/>
                </a:solidFill>
              </a:rPr>
              <a:t>”</a:t>
            </a:r>
          </a:p>
        </p:txBody>
      </p:sp>
      <p:cxnSp>
        <p:nvCxnSpPr>
          <p:cNvPr id="23" name="Rak pilkoppling 22"/>
          <p:cNvCxnSpPr/>
          <p:nvPr/>
        </p:nvCxnSpPr>
        <p:spPr>
          <a:xfrm flipV="1">
            <a:off x="2666198" y="3550371"/>
            <a:ext cx="959998" cy="58415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Rak pilkoppling 23"/>
          <p:cNvCxnSpPr>
            <a:endCxn id="14" idx="1"/>
          </p:cNvCxnSpPr>
          <p:nvPr/>
        </p:nvCxnSpPr>
        <p:spPr>
          <a:xfrm>
            <a:off x="3081724" y="2256576"/>
            <a:ext cx="864865" cy="40150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Rak pilkoppling 24"/>
          <p:cNvCxnSpPr/>
          <p:nvPr/>
        </p:nvCxnSpPr>
        <p:spPr>
          <a:xfrm>
            <a:off x="4711854" y="1868150"/>
            <a:ext cx="0" cy="53251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Rak pilkoppling 35"/>
          <p:cNvCxnSpPr>
            <a:endCxn id="14" idx="7"/>
          </p:cNvCxnSpPr>
          <p:nvPr/>
        </p:nvCxnSpPr>
        <p:spPr>
          <a:xfrm flipH="1">
            <a:off x="5740186" y="2389992"/>
            <a:ext cx="550394" cy="26808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Rak pilkoppling 36"/>
          <p:cNvCxnSpPr/>
          <p:nvPr/>
        </p:nvCxnSpPr>
        <p:spPr>
          <a:xfrm flipH="1" flipV="1">
            <a:off x="5852160" y="3835739"/>
            <a:ext cx="660877" cy="55727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Nedåtpil 46"/>
          <p:cNvSpPr/>
          <p:nvPr/>
        </p:nvSpPr>
        <p:spPr>
          <a:xfrm>
            <a:off x="4611174" y="4245018"/>
            <a:ext cx="558085" cy="1480373"/>
          </a:xfrm>
          <a:prstGeom prst="downArrow">
            <a:avLst/>
          </a:prstGeom>
          <a:noFill/>
          <a:ln>
            <a:solidFill>
              <a:schemeClr val="accent6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8" name="Rektangel 47"/>
          <p:cNvSpPr/>
          <p:nvPr/>
        </p:nvSpPr>
        <p:spPr>
          <a:xfrm>
            <a:off x="1888320" y="5822703"/>
            <a:ext cx="6274556" cy="33855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57150"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sv-SE" sz="1600" dirty="0">
                <a:solidFill>
                  <a:schemeClr val="tx1"/>
                </a:solidFill>
              </a:rPr>
              <a:t>Underlag för prioriteringar och genomförande av konkreta åtgärder.  </a:t>
            </a:r>
          </a:p>
        </p:txBody>
      </p:sp>
      <p:sp>
        <p:nvSpPr>
          <p:cNvPr id="27" name="Kommentar i oval 26"/>
          <p:cNvSpPr/>
          <p:nvPr/>
        </p:nvSpPr>
        <p:spPr>
          <a:xfrm>
            <a:off x="6304445" y="1250596"/>
            <a:ext cx="1858431" cy="1040637"/>
          </a:xfrm>
          <a:prstGeom prst="wedgeEllipse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dirty="0" smtClean="0">
                <a:solidFill>
                  <a:schemeClr val="tx2"/>
                </a:solidFill>
              </a:rPr>
              <a:t>Arbetet pågår </a:t>
            </a:r>
            <a:endParaRPr lang="sv-SE" sz="1600" dirty="0">
              <a:solidFill>
                <a:schemeClr val="tx2"/>
              </a:solidFill>
            </a:endParaRPr>
          </a:p>
        </p:txBody>
      </p:sp>
      <p:sp>
        <p:nvSpPr>
          <p:cNvPr id="28" name="Kommentar i oval 27"/>
          <p:cNvSpPr/>
          <p:nvPr/>
        </p:nvSpPr>
        <p:spPr>
          <a:xfrm>
            <a:off x="876380" y="223707"/>
            <a:ext cx="2130875" cy="1175527"/>
          </a:xfrm>
          <a:prstGeom prst="wedgeEllipse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b="1" dirty="0" smtClean="0">
                <a:solidFill>
                  <a:schemeClr val="tx2"/>
                </a:solidFill>
              </a:rPr>
              <a:t>Arbetet pågår</a:t>
            </a:r>
          </a:p>
        </p:txBody>
      </p:sp>
      <p:sp>
        <p:nvSpPr>
          <p:cNvPr id="29" name="Kommentar i oval 28"/>
          <p:cNvSpPr/>
          <p:nvPr/>
        </p:nvSpPr>
        <p:spPr>
          <a:xfrm>
            <a:off x="150697" y="2725823"/>
            <a:ext cx="1737623" cy="931283"/>
          </a:xfrm>
          <a:prstGeom prst="wedgeEllipse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dirty="0" smtClean="0">
                <a:solidFill>
                  <a:schemeClr val="tx2"/>
                </a:solidFill>
              </a:rPr>
              <a:t>Uppdrag har getts till LPO </a:t>
            </a:r>
            <a:r>
              <a:rPr lang="sv-SE" sz="1600" dirty="0">
                <a:solidFill>
                  <a:schemeClr val="tx2"/>
                </a:solidFill>
              </a:rPr>
              <a:t>B</a:t>
            </a:r>
            <a:r>
              <a:rPr lang="sv-SE" sz="1600" dirty="0" smtClean="0">
                <a:solidFill>
                  <a:schemeClr val="tx2"/>
                </a:solidFill>
              </a:rPr>
              <a:t>oU</a:t>
            </a:r>
            <a:endParaRPr lang="sv-SE" sz="1600" dirty="0">
              <a:solidFill>
                <a:schemeClr val="tx2"/>
              </a:solidFill>
            </a:endParaRPr>
          </a:p>
        </p:txBody>
      </p:sp>
      <p:sp>
        <p:nvSpPr>
          <p:cNvPr id="30" name="Kommentar i oval 29"/>
          <p:cNvSpPr/>
          <p:nvPr/>
        </p:nvSpPr>
        <p:spPr>
          <a:xfrm>
            <a:off x="8511676" y="2888320"/>
            <a:ext cx="1562490" cy="947419"/>
          </a:xfrm>
          <a:prstGeom prst="wedgeEllipse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dirty="0" smtClean="0">
                <a:solidFill>
                  <a:schemeClr val="tx2"/>
                </a:solidFill>
              </a:rPr>
              <a:t>Bostad först </a:t>
            </a:r>
            <a:r>
              <a:rPr lang="sv-SE" sz="1600" dirty="0" err="1" smtClean="0">
                <a:solidFill>
                  <a:schemeClr val="tx2"/>
                </a:solidFill>
              </a:rPr>
              <a:t>Blg</a:t>
            </a:r>
            <a:r>
              <a:rPr lang="sv-SE" sz="1600" dirty="0" smtClean="0">
                <a:solidFill>
                  <a:schemeClr val="tx2"/>
                </a:solidFill>
              </a:rPr>
              <a:t>-psykiatri</a:t>
            </a:r>
            <a:endParaRPr lang="sv-SE" sz="1600" dirty="0">
              <a:solidFill>
                <a:schemeClr val="tx2"/>
              </a:solidFill>
            </a:endParaRPr>
          </a:p>
        </p:txBody>
      </p:sp>
      <p:sp>
        <p:nvSpPr>
          <p:cNvPr id="31" name="Kommentar i oval 30"/>
          <p:cNvSpPr/>
          <p:nvPr/>
        </p:nvSpPr>
        <p:spPr>
          <a:xfrm>
            <a:off x="1071779" y="4868374"/>
            <a:ext cx="1740078" cy="947419"/>
          </a:xfrm>
          <a:prstGeom prst="wedgeEllipse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dirty="0" smtClean="0">
                <a:solidFill>
                  <a:schemeClr val="tx2"/>
                </a:solidFill>
              </a:rPr>
              <a:t>Starta utredning?</a:t>
            </a:r>
            <a:endParaRPr lang="sv-SE" sz="1600" dirty="0">
              <a:solidFill>
                <a:schemeClr val="tx2"/>
              </a:solidFill>
            </a:endParaRPr>
          </a:p>
        </p:txBody>
      </p:sp>
      <p:sp>
        <p:nvSpPr>
          <p:cNvPr id="33" name="Kommentar i oval 32"/>
          <p:cNvSpPr/>
          <p:nvPr/>
        </p:nvSpPr>
        <p:spPr>
          <a:xfrm>
            <a:off x="8082592" y="4498150"/>
            <a:ext cx="2314279" cy="1159218"/>
          </a:xfrm>
          <a:prstGeom prst="wedgeEllipse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 smtClean="0">
                <a:solidFill>
                  <a:schemeClr val="tx2"/>
                </a:solidFill>
              </a:rPr>
              <a:t>Arbete m strategi Vansbro-projektet, </a:t>
            </a:r>
            <a:r>
              <a:rPr lang="sv-SE" sz="1400" dirty="0" err="1" smtClean="0">
                <a:solidFill>
                  <a:schemeClr val="tx2"/>
                </a:solidFill>
              </a:rPr>
              <a:t>Sucide</a:t>
            </a:r>
            <a:r>
              <a:rPr lang="sv-SE" sz="1400" dirty="0" smtClean="0">
                <a:solidFill>
                  <a:schemeClr val="tx2"/>
                </a:solidFill>
              </a:rPr>
              <a:t> </a:t>
            </a:r>
            <a:r>
              <a:rPr lang="sv-SE" sz="1400" dirty="0" err="1" smtClean="0">
                <a:solidFill>
                  <a:schemeClr val="tx2"/>
                </a:solidFill>
              </a:rPr>
              <a:t>Zero</a:t>
            </a:r>
            <a:r>
              <a:rPr lang="sv-SE" sz="1400" dirty="0" smtClean="0">
                <a:solidFill>
                  <a:schemeClr val="tx2"/>
                </a:solidFill>
              </a:rPr>
              <a:t>  m.m.</a:t>
            </a:r>
            <a:endParaRPr lang="sv-SE" sz="1400" dirty="0">
              <a:solidFill>
                <a:schemeClr val="tx2"/>
              </a:solidFill>
            </a:endParaRPr>
          </a:p>
        </p:txBody>
      </p:sp>
      <p:sp>
        <p:nvSpPr>
          <p:cNvPr id="34" name="Kommentar i oval 33"/>
          <p:cNvSpPr/>
          <p:nvPr/>
        </p:nvSpPr>
        <p:spPr>
          <a:xfrm>
            <a:off x="9991468" y="3026271"/>
            <a:ext cx="1858431" cy="1040637"/>
          </a:xfrm>
          <a:prstGeom prst="wedgeEllipse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dirty="0" smtClean="0">
                <a:solidFill>
                  <a:schemeClr val="tx2"/>
                </a:solidFill>
              </a:rPr>
              <a:t>BISAM Vecka 40</a:t>
            </a:r>
            <a:endParaRPr lang="sv-SE" sz="1600" dirty="0">
              <a:solidFill>
                <a:schemeClr val="tx2"/>
              </a:solidFill>
            </a:endParaRPr>
          </a:p>
        </p:txBody>
      </p:sp>
      <p:sp>
        <p:nvSpPr>
          <p:cNvPr id="35" name="Kommentar i oval 34"/>
          <p:cNvSpPr/>
          <p:nvPr/>
        </p:nvSpPr>
        <p:spPr>
          <a:xfrm>
            <a:off x="10599507" y="4677790"/>
            <a:ext cx="1858431" cy="1040637"/>
          </a:xfrm>
          <a:prstGeom prst="wedgeEllipse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dirty="0" smtClean="0">
                <a:solidFill>
                  <a:schemeClr val="tx2"/>
                </a:solidFill>
              </a:rPr>
              <a:t>Projekt pågår</a:t>
            </a:r>
            <a:endParaRPr lang="sv-SE" sz="1600" dirty="0">
              <a:solidFill>
                <a:schemeClr val="tx2"/>
              </a:solidFill>
            </a:endParaRPr>
          </a:p>
        </p:txBody>
      </p:sp>
      <p:sp>
        <p:nvSpPr>
          <p:cNvPr id="38" name="Kommentar i oval 37"/>
          <p:cNvSpPr/>
          <p:nvPr/>
        </p:nvSpPr>
        <p:spPr>
          <a:xfrm>
            <a:off x="5361364" y="-48444"/>
            <a:ext cx="1858431" cy="1040637"/>
          </a:xfrm>
          <a:prstGeom prst="wedgeEllipse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dirty="0" smtClean="0">
                <a:solidFill>
                  <a:schemeClr val="tx2"/>
                </a:solidFill>
              </a:rPr>
              <a:t>Arbetet pågår</a:t>
            </a:r>
            <a:endParaRPr lang="sv-SE" sz="1600" dirty="0">
              <a:solidFill>
                <a:schemeClr val="tx2"/>
              </a:solidFill>
            </a:endParaRPr>
          </a:p>
        </p:txBody>
      </p:sp>
      <p:sp>
        <p:nvSpPr>
          <p:cNvPr id="39" name="Vågrät rullning 38"/>
          <p:cNvSpPr/>
          <p:nvPr/>
        </p:nvSpPr>
        <p:spPr>
          <a:xfrm>
            <a:off x="8812386" y="-202839"/>
            <a:ext cx="3571474" cy="2166494"/>
          </a:xfrm>
          <a:prstGeom prst="horizontalScroll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 dirty="0">
                <a:solidFill>
                  <a:schemeClr val="tx2"/>
                </a:solidFill>
              </a:rPr>
              <a:t>Fortsatt utvecklingsarbete av samverkan inom psykisk hälsa och missbruk och </a:t>
            </a:r>
            <a:r>
              <a:rPr lang="sv-SE" b="1" dirty="0" smtClean="0">
                <a:solidFill>
                  <a:schemeClr val="tx2"/>
                </a:solidFill>
              </a:rPr>
              <a:t>beroende</a:t>
            </a:r>
          </a:p>
          <a:p>
            <a:pPr algn="ctr"/>
            <a:r>
              <a:rPr lang="sv-SE" b="1" dirty="0" smtClean="0">
                <a:solidFill>
                  <a:schemeClr val="tx2"/>
                </a:solidFill>
              </a:rPr>
              <a:t>Beslut LCHNV dec 2020</a:t>
            </a:r>
            <a:endParaRPr lang="sv-SE" b="1" dirty="0">
              <a:solidFill>
                <a:schemeClr val="tx2"/>
              </a:solidFill>
            </a:endParaRPr>
          </a:p>
        </p:txBody>
      </p:sp>
      <p:sp>
        <p:nvSpPr>
          <p:cNvPr id="40" name="Kommentar i oval 39"/>
          <p:cNvSpPr/>
          <p:nvPr/>
        </p:nvSpPr>
        <p:spPr>
          <a:xfrm>
            <a:off x="9136766" y="1940902"/>
            <a:ext cx="1676546" cy="1032353"/>
          </a:xfrm>
          <a:prstGeom prst="wedgeEllipse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dirty="0" smtClean="0">
                <a:solidFill>
                  <a:schemeClr val="tx2"/>
                </a:solidFill>
              </a:rPr>
              <a:t>Personell resurs RSS </a:t>
            </a:r>
            <a:endParaRPr lang="sv-SE" sz="1600" dirty="0">
              <a:solidFill>
                <a:schemeClr val="tx2"/>
              </a:solidFill>
            </a:endParaRPr>
          </a:p>
        </p:txBody>
      </p:sp>
      <p:sp>
        <p:nvSpPr>
          <p:cNvPr id="42" name="Kommentar i oval 41"/>
          <p:cNvSpPr/>
          <p:nvPr/>
        </p:nvSpPr>
        <p:spPr>
          <a:xfrm>
            <a:off x="6392357" y="-21210"/>
            <a:ext cx="2331229" cy="1271805"/>
          </a:xfrm>
          <a:prstGeom prst="wedgeEllipseCallou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b="1" dirty="0">
                <a:solidFill>
                  <a:schemeClr val="tx1"/>
                </a:solidFill>
              </a:rPr>
              <a:t>3 sep lanserings-konferens</a:t>
            </a:r>
          </a:p>
          <a:p>
            <a:pPr algn="ctr"/>
            <a:r>
              <a:rPr lang="sv-SE" sz="16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r>
              <a:rPr lang="sv-SE" sz="1600" b="1" dirty="0">
                <a:solidFill>
                  <a:schemeClr val="tx1"/>
                </a:solidFill>
              </a:rPr>
              <a:t>160 anmälda!</a:t>
            </a:r>
          </a:p>
        </p:txBody>
      </p:sp>
    </p:spTree>
    <p:extLst>
      <p:ext uri="{BB962C8B-B14F-4D97-AF65-F5344CB8AC3E}">
        <p14:creationId xmlns:p14="http://schemas.microsoft.com/office/powerpoint/2010/main" val="3867342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v-SE" sz="4000" dirty="0" smtClean="0"/>
              <a:t>Lanseringskonferens 3 sep 2021	</a:t>
            </a:r>
            <a:br>
              <a:rPr lang="sv-SE" sz="4000" dirty="0" smtClean="0"/>
            </a:br>
            <a:endParaRPr lang="sv-SE" sz="4000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2493264" y="3798845"/>
            <a:ext cx="7205472" cy="2470785"/>
          </a:xfrm>
        </p:spPr>
        <p:txBody>
          <a:bodyPr>
            <a:noAutofit/>
          </a:bodyPr>
          <a:lstStyle/>
          <a:p>
            <a:pPr algn="l"/>
            <a:r>
              <a:rPr lang="sv-SE" sz="2800" dirty="0" smtClean="0"/>
              <a:t>- </a:t>
            </a:r>
            <a:r>
              <a:rPr lang="sv-SE" sz="2800" b="1" dirty="0"/>
              <a:t>D</a:t>
            </a:r>
            <a:r>
              <a:rPr lang="sv-SE" sz="2800" b="1" dirty="0" smtClean="0"/>
              <a:t>en reviderade länsövergripande samverkansöverenskommelsen för missbruk och beroende </a:t>
            </a:r>
          </a:p>
          <a:p>
            <a:pPr algn="l"/>
            <a:r>
              <a:rPr lang="sv-SE" sz="2800" b="1" dirty="0" smtClean="0"/>
              <a:t>- Det nya nationella vård- och insatsprogrammet (VIP) för missbruk och beroende </a:t>
            </a:r>
          </a:p>
          <a:p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2263254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Program</a:t>
            </a:r>
            <a:endParaRPr lang="sv-SE" dirty="0"/>
          </a:p>
        </p:txBody>
      </p:sp>
      <p:graphicFrame>
        <p:nvGraphicFramePr>
          <p:cNvPr id="7" name="Platshållare för innehåll 6"/>
          <p:cNvGraphicFramePr>
            <a:graphicFrameLocks noGrp="1"/>
          </p:cNvGraphicFramePr>
          <p:nvPr>
            <p:ph idx="1"/>
            <p:extLst/>
          </p:nvPr>
        </p:nvGraphicFramePr>
        <p:xfrm>
          <a:off x="553356" y="1351643"/>
          <a:ext cx="8066330" cy="4913966"/>
        </p:xfrm>
        <a:graphic>
          <a:graphicData uri="http://schemas.openxmlformats.org/drawingml/2006/table">
            <a:tbl>
              <a:tblPr>
                <a:tableStyleId>{8799B23B-EC83-4686-B30A-512413B5E67A}</a:tableStyleId>
              </a:tblPr>
              <a:tblGrid>
                <a:gridCol w="1728335">
                  <a:extLst>
                    <a:ext uri="{9D8B030D-6E8A-4147-A177-3AD203B41FA5}">
                      <a16:colId xmlns:a16="http://schemas.microsoft.com/office/drawing/2014/main" val="1446790708"/>
                    </a:ext>
                  </a:extLst>
                </a:gridCol>
                <a:gridCol w="6337995">
                  <a:extLst>
                    <a:ext uri="{9D8B030D-6E8A-4147-A177-3AD203B41FA5}">
                      <a16:colId xmlns:a16="http://schemas.microsoft.com/office/drawing/2014/main" val="1504398664"/>
                    </a:ext>
                  </a:extLst>
                </a:gridCol>
              </a:tblGrid>
              <a:tr h="274450">
                <a:tc>
                  <a:txBody>
                    <a:bodyPr/>
                    <a:lstStyle/>
                    <a:p>
                      <a:pPr algn="l" rtl="0" fontAlgn="base"/>
                      <a:r>
                        <a:rPr lang="sv-SE" sz="1400" b="1" dirty="0">
                          <a:effectLst/>
                        </a:rPr>
                        <a:t>Kl. 9:00-9:20</a:t>
                      </a:r>
                      <a:endParaRPr lang="sv-SE" sz="1400" dirty="0">
                        <a:effectLst/>
                      </a:endParaRPr>
                    </a:p>
                  </a:txBody>
                  <a:tcPr marT="22860" marB="2286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sv-SE" sz="1400" b="1" dirty="0">
                          <a:effectLst/>
                        </a:rPr>
                        <a:t>Inledning</a:t>
                      </a:r>
                      <a:endParaRPr lang="sv-SE" sz="1400" b="1" i="0">
                        <a:effectLst/>
                      </a:endParaRPr>
                    </a:p>
                  </a:txBody>
                  <a:tcPr marT="22860" marB="22860"/>
                </a:tc>
                <a:extLst>
                  <a:ext uri="{0D108BD9-81ED-4DB2-BD59-A6C34878D82A}">
                    <a16:rowId xmlns:a16="http://schemas.microsoft.com/office/drawing/2014/main" val="1647870844"/>
                  </a:ext>
                </a:extLst>
              </a:tr>
              <a:tr h="744936">
                <a:tc>
                  <a:txBody>
                    <a:bodyPr/>
                    <a:lstStyle/>
                    <a:p>
                      <a:pPr algn="l" rtl="0" fontAlgn="base"/>
                      <a:r>
                        <a:rPr lang="sv-SE" sz="1400" dirty="0">
                          <a:effectLst/>
                        </a:rPr>
                        <a:t>Kl. 9:20-9:50 </a:t>
                      </a:r>
                      <a:endParaRPr lang="sv-SE" sz="1400" b="0" i="0">
                        <a:effectLst/>
                      </a:endParaRPr>
                    </a:p>
                  </a:txBody>
                  <a:tcPr marT="22860" marB="2286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sv-SE" sz="1400" dirty="0">
                          <a:effectLst/>
                        </a:rPr>
                        <a:t>Om</a:t>
                      </a:r>
                      <a:r>
                        <a:rPr lang="sv-SE" sz="1400" baseline="0" dirty="0">
                          <a:effectLst/>
                        </a:rPr>
                        <a:t> samverkansöverenskommelsen</a:t>
                      </a:r>
                    </a:p>
                    <a:p>
                      <a:pPr marL="171450" indent="-171450" algn="l" rtl="0" fontAlgn="base">
                        <a:buFontTx/>
                        <a:buChar char="-"/>
                      </a:pPr>
                      <a:r>
                        <a:rPr lang="sv-SE" sz="1400" dirty="0">
                          <a:effectLst/>
                        </a:rPr>
                        <a:t>Nationellt perspektiv</a:t>
                      </a:r>
                      <a:r>
                        <a:rPr lang="sv-SE" sz="1400" baseline="0" dirty="0">
                          <a:effectLst/>
                        </a:rPr>
                        <a:t> från </a:t>
                      </a:r>
                      <a:r>
                        <a:rPr lang="sv-SE" sz="1400" dirty="0">
                          <a:effectLst/>
                        </a:rPr>
                        <a:t>SKR </a:t>
                      </a:r>
                    </a:p>
                    <a:p>
                      <a:pPr marL="171450" indent="-171450" algn="l" rtl="0" fontAlgn="base">
                        <a:buFontTx/>
                        <a:buChar char="-"/>
                      </a:pPr>
                      <a:r>
                        <a:rPr lang="sv-SE" sz="1400" dirty="0">
                          <a:effectLst/>
                        </a:rPr>
                        <a:t>Region Dalarna </a:t>
                      </a:r>
                    </a:p>
                  </a:txBody>
                  <a:tcPr marT="22860" marB="22860"/>
                </a:tc>
                <a:extLst>
                  <a:ext uri="{0D108BD9-81ED-4DB2-BD59-A6C34878D82A}">
                    <a16:rowId xmlns:a16="http://schemas.microsoft.com/office/drawing/2014/main" val="4206226401"/>
                  </a:ext>
                </a:extLst>
              </a:tr>
              <a:tr h="274450">
                <a:tc>
                  <a:txBody>
                    <a:bodyPr/>
                    <a:lstStyle/>
                    <a:p>
                      <a:pPr algn="l" rtl="0" fontAlgn="base"/>
                      <a:r>
                        <a:rPr lang="sv-SE" sz="1400" b="1" dirty="0">
                          <a:effectLst/>
                        </a:rPr>
                        <a:t>Kl. 09:50- 10:00 </a:t>
                      </a:r>
                      <a:endParaRPr lang="sv-SE" sz="1400" b="1" i="0">
                        <a:effectLst/>
                      </a:endParaRPr>
                    </a:p>
                  </a:txBody>
                  <a:tcPr marT="22860" marB="2286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sv-SE" sz="1400" b="1" dirty="0">
                          <a:effectLst/>
                        </a:rPr>
                        <a:t>Paus </a:t>
                      </a:r>
                      <a:endParaRPr lang="sv-SE" sz="1400" b="1" i="0">
                        <a:effectLst/>
                      </a:endParaRPr>
                    </a:p>
                  </a:txBody>
                  <a:tcPr marT="22860" marB="22860"/>
                </a:tc>
                <a:extLst>
                  <a:ext uri="{0D108BD9-81ED-4DB2-BD59-A6C34878D82A}">
                    <a16:rowId xmlns:a16="http://schemas.microsoft.com/office/drawing/2014/main" val="2130958861"/>
                  </a:ext>
                </a:extLst>
              </a:tr>
              <a:tr h="980181">
                <a:tc>
                  <a:txBody>
                    <a:bodyPr/>
                    <a:lstStyle/>
                    <a:p>
                      <a:pPr algn="l" rtl="0" fontAlgn="base"/>
                      <a:r>
                        <a:rPr lang="sv-SE" sz="1400" dirty="0">
                          <a:effectLst/>
                        </a:rPr>
                        <a:t>Kl. 10:00-10:45 </a:t>
                      </a:r>
                      <a:endParaRPr lang="sv-SE" sz="1400" b="0" i="0">
                        <a:effectLst/>
                      </a:endParaRPr>
                    </a:p>
                  </a:txBody>
                  <a:tcPr marT="22860" marB="2286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sv-SE" sz="1400" dirty="0">
                          <a:effectLst/>
                        </a:rPr>
                        <a:t>Om Vård och insatsprogram</a:t>
                      </a:r>
                      <a:endParaRPr lang="sv-SE" sz="1400" baseline="0" dirty="0">
                        <a:effectLst/>
                      </a:endParaRPr>
                    </a:p>
                    <a:p>
                      <a:pPr marL="285750" indent="-285750" algn="l" rtl="0" fontAlgn="base">
                        <a:buFontTx/>
                        <a:buChar char="-"/>
                      </a:pPr>
                      <a:r>
                        <a:rPr lang="sv-SE" sz="1400" baseline="0" dirty="0">
                          <a:effectLst/>
                        </a:rPr>
                        <a:t>VIP - NAG Missbruk och beroende</a:t>
                      </a:r>
                    </a:p>
                    <a:p>
                      <a:pPr marL="285750" lvl="0" indent="-285750" algn="l">
                        <a:buFontTx/>
                        <a:buChar char="-"/>
                      </a:pPr>
                      <a:r>
                        <a:rPr lang="sv-SE" sz="1400" baseline="0" dirty="0">
                          <a:effectLst/>
                        </a:rPr>
                        <a:t>Region Dalarna</a:t>
                      </a:r>
                    </a:p>
                    <a:p>
                      <a:pPr marL="285750" lvl="0" indent="-285750" algn="l">
                        <a:buFontTx/>
                        <a:buChar char="-"/>
                      </a:pPr>
                      <a:r>
                        <a:rPr lang="sv-SE" sz="1400" b="0" i="0" u="none" strike="noStrike" noProof="0" dirty="0">
                          <a:effectLst/>
                          <a:latin typeface="Arial"/>
                        </a:rPr>
                        <a:t>Eventuella frågor</a:t>
                      </a:r>
                      <a:endParaRPr lang="sv-SE" sz="1400" dirty="0">
                        <a:effectLst/>
                      </a:endParaRPr>
                    </a:p>
                  </a:txBody>
                  <a:tcPr marT="22860" marB="22860"/>
                </a:tc>
                <a:extLst>
                  <a:ext uri="{0D108BD9-81ED-4DB2-BD59-A6C34878D82A}">
                    <a16:rowId xmlns:a16="http://schemas.microsoft.com/office/drawing/2014/main" val="1475617482"/>
                  </a:ext>
                </a:extLst>
              </a:tr>
              <a:tr h="274450">
                <a:tc>
                  <a:txBody>
                    <a:bodyPr/>
                    <a:lstStyle/>
                    <a:p>
                      <a:pPr algn="l" rtl="0" fontAlgn="base"/>
                      <a:r>
                        <a:rPr lang="sv-SE" sz="1400" dirty="0">
                          <a:effectLst/>
                        </a:rPr>
                        <a:t>Kl. 10:45-11:00 </a:t>
                      </a:r>
                      <a:endParaRPr lang="sv-SE" sz="1400" b="0" i="0">
                        <a:effectLst/>
                      </a:endParaRPr>
                    </a:p>
                  </a:txBody>
                  <a:tcPr marT="22860" marB="2286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sv-SE" sz="1400" dirty="0">
                          <a:effectLst/>
                        </a:rPr>
                        <a:t>Gemensam övning </a:t>
                      </a:r>
                      <a:r>
                        <a:rPr lang="sv-SE" sz="1400" b="1" dirty="0">
                          <a:effectLst/>
                        </a:rPr>
                        <a:t>ink paus</a:t>
                      </a:r>
                      <a:endParaRPr lang="sv-SE" sz="1400" b="1" i="0">
                        <a:effectLst/>
                      </a:endParaRPr>
                    </a:p>
                  </a:txBody>
                  <a:tcPr marT="22860" marB="22860"/>
                </a:tc>
                <a:extLst>
                  <a:ext uri="{0D108BD9-81ED-4DB2-BD59-A6C34878D82A}">
                    <a16:rowId xmlns:a16="http://schemas.microsoft.com/office/drawing/2014/main" val="2868095696"/>
                  </a:ext>
                </a:extLst>
              </a:tr>
              <a:tr h="274450">
                <a:tc>
                  <a:txBody>
                    <a:bodyPr/>
                    <a:lstStyle/>
                    <a:p>
                      <a:pPr algn="l" rtl="0" fontAlgn="base"/>
                      <a:r>
                        <a:rPr lang="sv-SE" sz="1400" dirty="0">
                          <a:effectLst/>
                        </a:rPr>
                        <a:t>Kl. 11.00-12:00 </a:t>
                      </a:r>
                      <a:endParaRPr lang="sv-SE" sz="1400" b="0" i="0">
                        <a:effectLst/>
                      </a:endParaRPr>
                    </a:p>
                  </a:txBody>
                  <a:tcPr marT="22860" marB="2286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sv-SE" sz="1400" dirty="0">
                          <a:effectLst/>
                        </a:rPr>
                        <a:t>Samsjuklighet och barn och unga - Lotta Borg Skoglund </a:t>
                      </a:r>
                      <a:endParaRPr lang="sv-SE" sz="1400" b="0" i="0">
                        <a:effectLst/>
                      </a:endParaRPr>
                    </a:p>
                  </a:txBody>
                  <a:tcPr marT="22860" marB="22860"/>
                </a:tc>
                <a:extLst>
                  <a:ext uri="{0D108BD9-81ED-4DB2-BD59-A6C34878D82A}">
                    <a16:rowId xmlns:a16="http://schemas.microsoft.com/office/drawing/2014/main" val="1739682798"/>
                  </a:ext>
                </a:extLst>
              </a:tr>
              <a:tr h="274450">
                <a:tc>
                  <a:txBody>
                    <a:bodyPr/>
                    <a:lstStyle/>
                    <a:p>
                      <a:pPr algn="l" rtl="0" fontAlgn="base"/>
                      <a:r>
                        <a:rPr lang="sv-SE" sz="1400" b="1" dirty="0">
                          <a:effectLst/>
                        </a:rPr>
                        <a:t>Kl. 12.00-13:00 </a:t>
                      </a:r>
                      <a:endParaRPr lang="sv-SE" sz="1400" b="1" i="0">
                        <a:effectLst/>
                      </a:endParaRPr>
                    </a:p>
                  </a:txBody>
                  <a:tcPr marT="22860" marB="2286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sv-SE" sz="1400" b="1" dirty="0">
                          <a:effectLst/>
                        </a:rPr>
                        <a:t>Lunch </a:t>
                      </a:r>
                      <a:endParaRPr lang="sv-SE" sz="1400" b="1" i="0">
                        <a:effectLst/>
                      </a:endParaRPr>
                    </a:p>
                  </a:txBody>
                  <a:tcPr marT="22860" marB="22860"/>
                </a:tc>
                <a:extLst>
                  <a:ext uri="{0D108BD9-81ED-4DB2-BD59-A6C34878D82A}">
                    <a16:rowId xmlns:a16="http://schemas.microsoft.com/office/drawing/2014/main" val="2621200459"/>
                  </a:ext>
                </a:extLst>
              </a:tr>
              <a:tr h="522763">
                <a:tc>
                  <a:txBody>
                    <a:bodyPr/>
                    <a:lstStyle/>
                    <a:p>
                      <a:pPr algn="l" rtl="0" fontAlgn="base"/>
                      <a:r>
                        <a:rPr lang="sv-SE" sz="1400" dirty="0">
                          <a:effectLst/>
                        </a:rPr>
                        <a:t>Kl. 13.00-13:45 </a:t>
                      </a:r>
                      <a:endParaRPr lang="sv-SE" sz="1400" b="0" i="0">
                        <a:effectLst/>
                      </a:endParaRPr>
                    </a:p>
                  </a:txBody>
                  <a:tcPr marT="22860" marB="2286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sv-SE" sz="1400" dirty="0">
                          <a:effectLst/>
                        </a:rPr>
                        <a:t>Arbetet framåt - </a:t>
                      </a:r>
                      <a:r>
                        <a:rPr lang="sv-SE" sz="1400" dirty="0"/>
                        <a:t>Implementering av och </a:t>
                      </a:r>
                      <a:br>
                        <a:rPr lang="sv-SE" sz="1400" dirty="0"/>
                      </a:br>
                      <a:r>
                        <a:rPr lang="sv-SE" sz="1400" dirty="0"/>
                        <a:t>i samverkan</a:t>
                      </a:r>
                      <a:r>
                        <a:rPr lang="sv-SE" sz="1400" dirty="0">
                          <a:effectLst/>
                        </a:rPr>
                        <a:t> </a:t>
                      </a:r>
                      <a:endParaRPr lang="sv-SE" sz="1400" b="0" i="0">
                        <a:effectLst/>
                      </a:endParaRPr>
                    </a:p>
                  </a:txBody>
                  <a:tcPr marT="22860" marB="22860"/>
                </a:tc>
                <a:extLst>
                  <a:ext uri="{0D108BD9-81ED-4DB2-BD59-A6C34878D82A}">
                    <a16:rowId xmlns:a16="http://schemas.microsoft.com/office/drawing/2014/main" val="1521935047"/>
                  </a:ext>
                </a:extLst>
              </a:tr>
              <a:tr h="509693">
                <a:tc>
                  <a:txBody>
                    <a:bodyPr/>
                    <a:lstStyle/>
                    <a:p>
                      <a:pPr algn="l" rtl="0" fontAlgn="base"/>
                      <a:r>
                        <a:rPr lang="sv-SE" sz="1400" dirty="0">
                          <a:effectLst/>
                        </a:rPr>
                        <a:t>Kl. 13.45-14:15 </a:t>
                      </a:r>
                      <a:endParaRPr lang="sv-SE" sz="1400" b="0" i="0">
                        <a:effectLst/>
                      </a:endParaRPr>
                    </a:p>
                  </a:txBody>
                  <a:tcPr marT="22860" marB="2286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sv-SE" sz="1400" dirty="0">
                          <a:effectLst/>
                        </a:rPr>
                        <a:t>Inspirationspass</a:t>
                      </a:r>
                      <a:r>
                        <a:rPr lang="sv-SE" sz="1400" baseline="0" dirty="0">
                          <a:effectLst/>
                        </a:rPr>
                        <a:t> om s</a:t>
                      </a:r>
                      <a:r>
                        <a:rPr lang="sv-SE" sz="1400" dirty="0">
                          <a:effectLst/>
                        </a:rPr>
                        <a:t>amverkan Anders Printz Samsjuklighetsutredningen</a:t>
                      </a:r>
                      <a:endParaRPr lang="sv-SE" sz="1400" b="0" i="0">
                        <a:effectLst/>
                      </a:endParaRPr>
                    </a:p>
                  </a:txBody>
                  <a:tcPr marT="22860" marB="22860"/>
                </a:tc>
                <a:extLst>
                  <a:ext uri="{0D108BD9-81ED-4DB2-BD59-A6C34878D82A}">
                    <a16:rowId xmlns:a16="http://schemas.microsoft.com/office/drawing/2014/main" val="2816274884"/>
                  </a:ext>
                </a:extLst>
              </a:tr>
              <a:tr h="509693">
                <a:tc>
                  <a:txBody>
                    <a:bodyPr/>
                    <a:lstStyle/>
                    <a:p>
                      <a:pPr algn="l" rtl="0" fontAlgn="base"/>
                      <a:r>
                        <a:rPr lang="sv-SE" sz="1400" dirty="0">
                          <a:effectLst/>
                        </a:rPr>
                        <a:t>Kl. 14.15-14:45 </a:t>
                      </a:r>
                      <a:endParaRPr lang="sv-SE" sz="1400" b="0" i="0">
                        <a:effectLst/>
                      </a:endParaRPr>
                    </a:p>
                  </a:txBody>
                  <a:tcPr marT="22860" marB="2286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sv-SE" sz="1400" b="0" i="0" u="none" strike="noStrike" noProof="0" dirty="0">
                          <a:effectLst/>
                          <a:latin typeface="Arial"/>
                        </a:rPr>
                        <a:t>Dialog om vägen framåt - pilot </a:t>
                      </a:r>
                      <a:endParaRPr lang="sv-SE" sz="1400" b="0" i="0" dirty="0">
                        <a:effectLst/>
                      </a:endParaRPr>
                    </a:p>
                    <a:p>
                      <a:pPr lvl="0" algn="l">
                        <a:buNone/>
                      </a:pPr>
                      <a:r>
                        <a:rPr lang="sv-SE" sz="1400" dirty="0">
                          <a:effectLst/>
                        </a:rPr>
                        <a:t>- Lokala samtal kommun och region samt brukarrörelse </a:t>
                      </a:r>
                      <a:r>
                        <a:rPr lang="sv-SE" sz="1400" b="1" dirty="0">
                          <a:effectLst/>
                        </a:rPr>
                        <a:t>ink paus</a:t>
                      </a:r>
                      <a:endParaRPr lang="sv-SE" sz="1400" b="1" i="0">
                        <a:effectLst/>
                      </a:endParaRPr>
                    </a:p>
                  </a:txBody>
                  <a:tcPr marT="22860" marB="22860"/>
                </a:tc>
                <a:extLst>
                  <a:ext uri="{0D108BD9-81ED-4DB2-BD59-A6C34878D82A}">
                    <a16:rowId xmlns:a16="http://schemas.microsoft.com/office/drawing/2014/main" val="2436700650"/>
                  </a:ext>
                </a:extLst>
              </a:tr>
              <a:tr h="274450">
                <a:tc>
                  <a:txBody>
                    <a:bodyPr/>
                    <a:lstStyle/>
                    <a:p>
                      <a:pPr algn="l" rtl="0" fontAlgn="base"/>
                      <a:r>
                        <a:rPr lang="sv-SE" sz="1400" b="1" dirty="0">
                          <a:effectLst/>
                        </a:rPr>
                        <a:t>Kl. 14.45-15:00</a:t>
                      </a:r>
                      <a:r>
                        <a:rPr lang="sv-SE" sz="1400" dirty="0">
                          <a:effectLst/>
                        </a:rPr>
                        <a:t> </a:t>
                      </a:r>
                      <a:endParaRPr lang="sv-SE" sz="1400" b="0" i="0">
                        <a:effectLst/>
                      </a:endParaRPr>
                    </a:p>
                  </a:txBody>
                  <a:tcPr marT="22860" marB="2286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sv-SE" sz="1400" b="1" dirty="0">
                          <a:effectLst/>
                        </a:rPr>
                        <a:t>Uppsamling och avslutning</a:t>
                      </a:r>
                      <a:endParaRPr lang="sv-SE" sz="1400" b="1" i="0">
                        <a:effectLst/>
                      </a:endParaRPr>
                    </a:p>
                  </a:txBody>
                  <a:tcPr marT="22860" marB="22860"/>
                </a:tc>
                <a:extLst>
                  <a:ext uri="{0D108BD9-81ED-4DB2-BD59-A6C34878D82A}">
                    <a16:rowId xmlns:a16="http://schemas.microsoft.com/office/drawing/2014/main" val="3822224045"/>
                  </a:ext>
                </a:extLst>
              </a:tr>
            </a:tbl>
          </a:graphicData>
        </a:graphic>
      </p:graphicFrame>
      <p:sp>
        <p:nvSpPr>
          <p:cNvPr id="3" name="Rektangel 2"/>
          <p:cNvSpPr/>
          <p:nvPr/>
        </p:nvSpPr>
        <p:spPr>
          <a:xfrm>
            <a:off x="3153104" y="535219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sv-SE" dirty="0" smtClean="0">
                <a:hlinkClick r:id="rId3"/>
              </a:rPr>
              <a:t>Lanseringskonferens missbruk beroende - Region Dalarna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88066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Cdag">
  <a:themeElements>
    <a:clrScheme name="Ltd">
      <a:dk1>
        <a:sysClr val="windowText" lastClr="000000"/>
      </a:dk1>
      <a:lt1>
        <a:sysClr val="window" lastClr="FFFFFF"/>
      </a:lt1>
      <a:dk2>
        <a:srgbClr val="F15060"/>
      </a:dk2>
      <a:lt2>
        <a:srgbClr val="E7E6E6"/>
      </a:lt2>
      <a:accent1>
        <a:srgbClr val="00B4E4"/>
      </a:accent1>
      <a:accent2>
        <a:srgbClr val="28B29A"/>
      </a:accent2>
      <a:accent3>
        <a:srgbClr val="FFD378"/>
      </a:accent3>
      <a:accent4>
        <a:srgbClr val="AEDDEF"/>
      </a:accent4>
      <a:accent5>
        <a:srgbClr val="6ACEC3"/>
      </a:accent5>
      <a:accent6>
        <a:srgbClr val="FAE9BA"/>
      </a:accent6>
      <a:hlink>
        <a:srgbClr val="0074A2"/>
      </a:hlink>
      <a:folHlink>
        <a:srgbClr val="0074A2"/>
      </a:folHlink>
    </a:clrScheme>
    <a:fontScheme name="Lt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td_standard.potx" id="{151680F3-6FC2-4960-B137-648106B7FBF2}" vid="{FDF325D6-299B-47C8-B8D0-086DBBEE1ED8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Blankett" ma:contentTypeID="0x010100AC92CF2061C10240851FF38CAA99F4B802010010A27C58E3F0514186632C5957A89C4F" ma:contentTypeVersion="135" ma:contentTypeDescription="Skapa ett nytt dokument." ma:contentTypeScope="" ma:versionID="cc0d014734b4527a919424331433cfe0">
  <xsd:schema xmlns:xsd="http://www.w3.org/2001/XMLSchema" xmlns:xs="http://www.w3.org/2001/XMLSchema" xmlns:p="http://schemas.microsoft.com/office/2006/metadata/properties" xmlns:ns2="2f901946-e264-40a9-b252-19c7dedd3add" xmlns:ns3="625733c5-0f95-420a-bdd7-9e1f1bc4aabb" targetNamespace="http://schemas.microsoft.com/office/2006/metadata/properties" ma:root="true" ma:fieldsID="241170c2dbcd7254dcf607298c5ee6d2" ns2:_="" ns3:_="">
    <xsd:import namespace="2f901946-e264-40a9-b252-19c7dedd3add"/>
    <xsd:import namespace="625733c5-0f95-420a-bdd7-9e1f1bc4aabb"/>
    <xsd:element name="properties">
      <xsd:complexType>
        <xsd:sequence>
          <xsd:element name="documentManagement">
            <xsd:complexType>
              <xsd:all>
                <xsd:element ref="ns2:LD_Dokumentansvarig"/>
                <xsd:element ref="ns2:LD_Informationsklass"/>
                <xsd:element ref="ns2:LD_ArbetsrumID" minOccurs="0"/>
                <xsd:element ref="ns2:LD_DokumentID" minOccurs="0"/>
                <xsd:element ref="ns2:LD_Faktaagare" minOccurs="0"/>
                <xsd:element ref="ns2:LD_Version" minOccurs="0"/>
                <xsd:element ref="ns2:LD_GranskatAv" minOccurs="0"/>
                <xsd:element ref="ns2:LD_Dokumentstatus" minOccurs="0"/>
                <xsd:element ref="ns2:LD_Publiceringsstatus" minOccurs="0"/>
                <xsd:element ref="ns2:LD_GodkantAv" minOccurs="0"/>
                <xsd:element ref="ns2:LD_GodkantDatum" minOccurs="0"/>
                <xsd:element ref="ns2:LD_Diarienummer" minOccurs="0"/>
                <xsd:element ref="ns2:LD_Beslutsnummer" minOccurs="0"/>
                <xsd:element ref="ns2:l94247903c2249fd91f98a10a58087d0" minOccurs="0"/>
                <xsd:element ref="ns2:b949fc07257b40f7b02b2d246d41368f" minOccurs="0"/>
                <xsd:element ref="ns2:d35d67994db9475aa58636ebfce59533" minOccurs="0"/>
                <xsd:element ref="ns2:TaxCatchAll" minOccurs="0"/>
                <xsd:element ref="ns2:j125def9988a4544907fddb4a09b1af5" minOccurs="0"/>
                <xsd:element ref="ns2:ib8be5378b304cd19503fe0f13c962e4" minOccurs="0"/>
                <xsd:element ref="ns2:ib626626c2604ac096d2606abc0b50e1" minOccurs="0"/>
                <xsd:element ref="ns2:LD_OldDokumentstatus" minOccurs="0"/>
                <xsd:element ref="ns2:TaxCatchAllLabel" minOccurs="0"/>
                <xsd:element ref="ns2:nf66689e3cec4bcc9e3f4977582c706c" minOccurs="0"/>
                <xsd:element ref="ns2:LD_OldPubliceringsstatus" minOccurs="0"/>
                <xsd:element ref="ns3:_dlc_DocId" minOccurs="0"/>
                <xsd:element ref="ns3:_dlc_DocIdUrl" minOccurs="0"/>
                <xsd:element ref="ns3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901946-e264-40a9-b252-19c7dedd3add" elementFormDefault="qualified">
    <xsd:import namespace="http://schemas.microsoft.com/office/2006/documentManagement/types"/>
    <xsd:import namespace="http://schemas.microsoft.com/office/infopath/2007/PartnerControls"/>
    <xsd:element name="LD_Dokumentansvarig" ma:index="2" ma:displayName="Dokumentansvarig" ma:list="UserInfo" ma:internalName="LD_Dokumentansvarig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D_Informationsklass" ma:index="4" ma:displayName="Informationsklass" ma:default="Intern alla" ma:internalName="LD_Informationsklass" ma:readOnly="false">
      <xsd:simpleType>
        <xsd:restriction base="dms:Choice">
          <xsd:enumeration value="Publik"/>
          <xsd:enumeration value="Intern alla"/>
          <xsd:enumeration value="Intern skyddad"/>
        </xsd:restriction>
      </xsd:simpleType>
    </xsd:element>
    <xsd:element name="LD_ArbetsrumID" ma:index="8" nillable="true" ma:displayName="ArbetsrumID" ma:hidden="true" ma:internalName="LD_ArbetsrumID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D_DokumentID" ma:index="9" nillable="true" ma:displayName="LD DokumentID" ma:hidden="true" ma:internalName="LD_DokumentID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D_Faktaagare" ma:index="10" nillable="true" ma:displayName="Faktaägare" ma:hidden="true" ma:internalName="LD_Faktaagar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D_Version" ma:index="11" nillable="true" ma:displayName="Version" ma:internalName="LD_Version" ma:readOnly="false">
      <xsd:simpleType>
        <xsd:restriction base="dms:Text"/>
      </xsd:simpleType>
    </xsd:element>
    <xsd:element name="LD_GranskatAv" ma:index="12" nillable="true" ma:displayName="Granskat av" ma:list="UserInfo" ma:internalName="LD_GranskatAv" ma:readOnly="fals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D_Dokumentstatus" ma:index="13" nillable="true" ma:displayName="Dokumentstatus" ma:default="Utkast" ma:hidden="true" ma:internalName="LD_Dokumentstatus" ma:readOnly="false">
      <xsd:simpleType>
        <xsd:restriction base="dms:Choice">
          <xsd:enumeration value="Utkast"/>
          <xsd:enumeration value="Granskning pågår"/>
          <xsd:enumeration value="Granskat"/>
          <xsd:enumeration value="Godkännande pågår"/>
          <xsd:enumeration value="Godkänt"/>
          <xsd:enumeration value="Ej godkänt"/>
          <xsd:enumeration value="Publicerat"/>
          <xsd:enumeration value="Godkänt och publicerat"/>
        </xsd:restriction>
      </xsd:simpleType>
    </xsd:element>
    <xsd:element name="LD_Publiceringsstatus" ma:index="14" nillable="true" ma:displayName="Publiceringsstatus" ma:default="Ej publicerat" ma:hidden="true" ma:internalName="LD_Publiceringsstatus" ma:readOnly="false">
      <xsd:simpleType>
        <xsd:restriction base="dms:Choice">
          <xsd:enumeration value="Ej publicerat"/>
          <xsd:enumeration value="Publicering pågår"/>
          <xsd:enumeration value="Publicerat"/>
          <xsd:enumeration value="Avpublicerat"/>
          <xsd:enumeration value="Revidering krävs"/>
          <xsd:enumeration value="Revidering pågår"/>
        </xsd:restriction>
      </xsd:simpleType>
    </xsd:element>
    <xsd:element name="LD_GodkantAv" ma:index="16" nillable="true" ma:displayName="Godkänt av" ma:list="UserInfo" ma:internalName="LD_GodkantAv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D_GodkantDatum" ma:index="17" nillable="true" ma:displayName="Godkänt datum" ma:internalName="LD_GodkantDatum" ma:readOnly="false">
      <xsd:simpleType>
        <xsd:restriction base="dms:DateTime"/>
      </xsd:simpleType>
    </xsd:element>
    <xsd:element name="LD_Diarienummer" ma:index="18" nillable="true" ma:displayName="Diarienummer" ma:internalName="LD_Diarienummer" ma:readOnly="false">
      <xsd:simpleType>
        <xsd:restriction base="dms:Text"/>
      </xsd:simpleType>
    </xsd:element>
    <xsd:element name="LD_Beslutsnummer" ma:index="19" nillable="true" ma:displayName="Beslutsnummer" ma:internalName="LD_Beslutsnummer" ma:readOnly="false">
      <xsd:simpleType>
        <xsd:restriction base="dms:Text"/>
      </xsd:simpleType>
    </xsd:element>
    <xsd:element name="l94247903c2249fd91f98a10a58087d0" ma:index="22" nillable="true" ma:taxonomy="true" ma:internalName="l94247903c2249fd91f98a10a58087d0" ma:taxonomyFieldName="LD_Dokumenttyp" ma:displayName="Dokumenttyp" ma:readOnly="false" ma:fieldId="{59424790-3c22-49fd-91f9-8a10a58087d0}" ma:sspId="e7769dcc-5dd1-4f02-a71f-f2e47d1eab4e" ma:termSetId="0f652e80-21f1-4db9-823c-0c440e78a02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949fc07257b40f7b02b2d246d41368f" ma:index="24" ma:taxonomy="true" ma:internalName="b949fc07257b40f7b02b2d246d41368f" ma:taxonomyFieldName="LD_GallerForVerksamhet" ma:displayName="Gäller för verksamhet" ma:readOnly="false" ma:default="" ma:fieldId="{b949fc07-257b-40f7-b02b-2d246d41368f}" ma:taxonomyMulti="true" ma:sspId="e7769dcc-5dd1-4f02-a71f-f2e47d1eab4e" ma:termSetId="fdc1c8bc-96b8-4ad1-a7fe-19ec9003abb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35d67994db9475aa58636ebfce59533" ma:index="25" nillable="true" ma:taxonomy="true" ma:internalName="d35d67994db9475aa58636ebfce59533" ma:taxonomyFieldName="LD_Sprak" ma:displayName="Språk" ma:readOnly="false" ma:default="1;#sv - svenska|fc4bf42e-8ca5-492e-bdac-5e5e0115cfa8" ma:fieldId="{d35d6799-4db9-475a-a586-36ebfce59533}" ma:sspId="e7769dcc-5dd1-4f02-a71f-f2e47d1eab4e" ma:termSetId="34bdb1d3-4598-4ab4-b025-869b2700dd5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26" nillable="true" ma:displayName="Taxonomy Catch All Column" ma:hidden="true" ma:list="{5f9eefa9-c519-4751-8e96-f509d56a63cf}" ma:internalName="TaxCatchAll" ma:showField="CatchAllData" ma:web="625733c5-0f95-420a-bdd7-9e1f1bc4aab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j125def9988a4544907fddb4a09b1af5" ma:index="29" nillable="true" ma:taxonomy="true" ma:internalName="j125def9988a4544907fddb4a09b1af5" ma:taxonomyFieldName="LD_Nyckelord" ma:displayName="Nyckelord" ma:readOnly="false" ma:fieldId="{3125def9-988a-4544-907f-ddb4a09b1af5}" ma:taxonomyMulti="true" ma:sspId="e7769dcc-5dd1-4f02-a71f-f2e47d1eab4e" ma:termSetId="4e71d024-632f-4c5c-a02d-6b344a2d3997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ib8be5378b304cd19503fe0f13c962e4" ma:index="31" nillable="true" ma:taxonomy="true" ma:internalName="ib8be5378b304cd19503fe0f13c962e4" ma:taxonomyFieldName="LD_Dokumentsamling" ma:displayName="Dokumentsamling" ma:readOnly="false" ma:default="" ma:fieldId="{2b8be537-8b30-4cd1-9503-fe0f13c962e4}" ma:taxonomyMulti="true" ma:sspId="e7769dcc-5dd1-4f02-a71f-f2e47d1eab4e" ma:termSetId="616aacf0-f681-4ad1-9a56-1a611ffe0410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ib626626c2604ac096d2606abc0b50e1" ma:index="33" nillable="true" ma:taxonomy="true" ma:internalName="ib626626c2604ac096d2606abc0b50e1" ma:taxonomyFieldName="LD_Process" ma:displayName="Process" ma:readOnly="false" ma:fieldId="{2b626626-c260-4ac0-96d2-606abc0b50e1}" ma:sspId="e7769dcc-5dd1-4f02-a71f-f2e47d1eab4e" ma:termSetId="76f4019a-91e2-4560-b452-ad5219d4307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LD_OldDokumentstatus" ma:index="34" nillable="true" ma:displayName="Old Dokumentstatus" ma:hidden="true" ma:internalName="LD_OldDokumentstatus" ma:readOnly="false">
      <xsd:simpleType>
        <xsd:restriction base="dms:Text"/>
      </xsd:simpleType>
    </xsd:element>
    <xsd:element name="TaxCatchAllLabel" ma:index="35" nillable="true" ma:displayName="Taxonomy Catch All Column1" ma:hidden="true" ma:list="{5f9eefa9-c519-4751-8e96-f509d56a63cf}" ma:internalName="TaxCatchAllLabel" ma:readOnly="true" ma:showField="CatchAllDataLabel" ma:web="625733c5-0f95-420a-bdd7-9e1f1bc4aab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nf66689e3cec4bcc9e3f4977582c706c" ma:index="37" nillable="true" ma:taxonomy="true" ma:internalName="nf66689e3cec4bcc9e3f4977582c706c" ma:taxonomyFieldName="LD_Ledningssytem" ma:displayName="Ledningssystem" ma:default="" ma:fieldId="{7f66689e-3cec-4bcc-9e3f-4977582c706c}" ma:sspId="e7769dcc-5dd1-4f02-a71f-f2e47d1eab4e" ma:termSetId="829eac8a-34d8-46a0-90b2-b520bdf7847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LD_OldPubliceringsstatus" ma:index="38" nillable="true" ma:displayName="Old Publiceringsstatus" ma:hidden="true" ma:internalName="LD_OldPubliceringsstatus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5733c5-0f95-420a-bdd7-9e1f1bc4aabb" elementFormDefault="qualified">
    <xsd:import namespace="http://schemas.microsoft.com/office/2006/documentManagement/types"/>
    <xsd:import namespace="http://schemas.microsoft.com/office/infopath/2007/PartnerControls"/>
    <xsd:element name="_dlc_DocId" ma:index="39" nillable="true" ma:displayName="Dokument-ID-värde" ma:description="Värdet för dokument-ID som tilldelats till det här objektet." ma:internalName="_dlc_DocId" ma:readOnly="true">
      <xsd:simpleType>
        <xsd:restriction base="dms:Text"/>
      </xsd:simpleType>
    </xsd:element>
    <xsd:element name="_dlc_DocIdUrl" ma:index="40" nillable="true" ma:displayName="Dokument-ID" ma:description="Permanent länk till det här dokumente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41" nillable="true" ma:displayName="Spara ID" ma:description="Behåll ID vid tillägg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36" ma:displayName="Innehållstyp"/>
        <xsd:element ref="dc:title" maxOccurs="1" ma:index="1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SharedContentType xmlns="Microsoft.SharePoint.Taxonomy.ContentTypeSync" SourceId="e7769dcc-5dd1-4f02-a71f-f2e47d1eab4e" ContentTypeId="0x010100AC92CF2061C10240851FF38CAA99F4B80201" PreviousValue="false"/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j125def9988a4544907fddb4a09b1af5 xmlns="2f901946-e264-40a9-b252-19c7dedd3add">
      <Terms xmlns="http://schemas.microsoft.com/office/infopath/2007/PartnerControls"/>
    </j125def9988a4544907fddb4a09b1af5>
    <d35d67994db9475aa58636ebfce59533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sv - svenska</TermName>
          <TermId xmlns="http://schemas.microsoft.com/office/infopath/2007/PartnerControls">fc4bf42e-8ca5-492e-bdac-5e5e0115cfa8</TermId>
        </TermInfo>
      </Terms>
    </d35d67994db9475aa58636ebfce59533>
    <ib8be5378b304cd19503fe0f13c962e4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powerpointmall</TermName>
          <TermId xmlns="http://schemas.microsoft.com/office/infopath/2007/PartnerControls">8a709a16-dce5-48c9-b324-adb936197cd8</TermId>
        </TermInfo>
      </Terms>
    </ib8be5378b304cd19503fe0f13c962e4>
    <b949fc07257b40f7b02b2d246d41368f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LD</TermName>
          <TermId xmlns="http://schemas.microsoft.com/office/infopath/2007/PartnerControls">30ac7822-68c2-42d2-8d58-accf1e3539f2</TermId>
        </TermInfo>
      </Terms>
    </b949fc07257b40f7b02b2d246d41368f>
    <TaxCatchAll xmlns="2f901946-e264-40a9-b252-19c7dedd3add">
      <Value>13</Value>
      <Value>11</Value>
      <Value>3</Value>
      <Value>73</Value>
      <Value>1</Value>
    </TaxCatchAll>
    <LD_Informationsklass xmlns="2f901946-e264-40a9-b252-19c7dedd3add">Intern alla</LD_Informationsklass>
    <ib626626c2604ac096d2606abc0b50e1 xmlns="2f901946-e264-40a9-b252-19c7dedd3add">
      <Terms xmlns="http://schemas.microsoft.com/office/infopath/2007/PartnerControls"/>
    </ib626626c2604ac096d2606abc0b50e1>
    <LD_Dokumentansvarig xmlns="2f901946-e264-40a9-b252-19c7dedd3add">
      <UserInfo>
        <DisplayName>Jansson Markus /Central förvaltning Kommunikationsenhet /Falun</DisplayName>
        <AccountId>34</AccountId>
        <AccountType/>
      </UserInfo>
    </LD_Dokumentansvarig>
    <l94247903c2249fd91f98a10a58087d0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Standarddokument</TermName>
          <TermId xmlns="http://schemas.microsoft.com/office/infopath/2007/PartnerControls">4d12e0b9-1967-41ec-b4ec-5579d11176b8</TermId>
        </TermInfo>
      </Terms>
    </l94247903c2249fd91f98a10a58087d0>
    <LD_GranskatAv xmlns="2f901946-e264-40a9-b252-19c7dedd3add">
      <UserInfo>
        <DisplayName/>
        <AccountId xsi:nil="true"/>
        <AccountType/>
      </UserInfo>
    </LD_GranskatAv>
    <LD_OldPubliceringsstatus xmlns="2f901946-e264-40a9-b252-19c7dedd3add">Avpublicerat</LD_OldPubliceringsstatus>
    <LD_Publiceringsstatus xmlns="2f901946-e264-40a9-b252-19c7dedd3add">Publicering pågår</LD_Publiceringsstatus>
    <LD_Version xmlns="2f901946-e264-40a9-b252-19c7dedd3add">1.0</LD_Version>
    <LD_ArbetsrumID xmlns="2f901946-e264-40a9-b252-19c7dedd3add">
      <Url xsi:nil="true"/>
      <Description xsi:nil="true"/>
    </LD_ArbetsrumID>
    <LD_Faktaagare xmlns="2f901946-e264-40a9-b252-19c7dedd3add">
      <Url xsi:nil="true"/>
      <Description xsi:nil="true"/>
    </LD_Faktaagare>
    <LD_DokumentID xmlns="2f901946-e264-40a9-b252-19c7dedd3add">
      <Url>http://ar.ltdalarna.se/arbetsrum/OHAR4G8V/_layouts/15/DocIdRedir.aspx?ID=A3WFANPAHJDW-1490602897-36</Url>
      <Description>A3WFANPAHJDW-1490602897-36</Description>
    </LD_DokumentID>
    <LD_Dokumentstatus xmlns="2f901946-e264-40a9-b252-19c7dedd3add">Godkänt</LD_Dokumentstatus>
    <LD_OldDokumentstatus xmlns="2f901946-e264-40a9-b252-19c7dedd3add">Godkännande pågår</LD_OldDokumentstatus>
    <LD_Diarienummer xmlns="2f901946-e264-40a9-b252-19c7dedd3add" xsi:nil="true"/>
    <LD_GodkantDatum xmlns="2f901946-e264-40a9-b252-19c7dedd3add">2019-09-30T12:52:34+00:00</LD_GodkantDatum>
    <LD_GodkantAv xmlns="2f901946-e264-40a9-b252-19c7dedd3add">
      <UserInfo>
        <DisplayName>Hwit Elin /Central förvaltning Kommunikationsenhet /Falun</DisplayName>
        <AccountId>29</AccountId>
        <AccountType/>
      </UserInfo>
    </LD_GodkantAv>
    <LD_Beslutsnummer xmlns="2f901946-e264-40a9-b252-19c7dedd3add" xsi:nil="true"/>
    <nf66689e3cec4bcc9e3f4977582c706c xmlns="2f901946-e264-40a9-b252-19c7dedd3add">
      <Terms xmlns="http://schemas.microsoft.com/office/infopath/2007/PartnerControls"/>
    </nf66689e3cec4bcc9e3f4977582c706c>
    <_dlc_DocId xmlns="625733c5-0f95-420a-bdd7-9e1f1bc4aabb">A3WFANPAHJDW-1421341398-45</_dlc_DocId>
    <_dlc_DocIdUrl xmlns="625733c5-0f95-420a-bdd7-9e1f1bc4aabb">
      <Url>http://ar.ltdalarna.se/arbetsrum/OHAR4G8V/publicerat/_layouts/15/DocIdRedir.aspx?ID=A3WFANPAHJDW-1421341398-45</Url>
      <Description>A3WFANPAHJDW-1421341398-45</Description>
    </_dlc_DocIdUrl>
  </documentManagement>
</p:properties>
</file>

<file path=customXml/itemProps1.xml><?xml version="1.0" encoding="utf-8"?>
<ds:datastoreItem xmlns:ds="http://schemas.openxmlformats.org/officeDocument/2006/customXml" ds:itemID="{5FDE11BD-DF21-4180-8915-9E77BB2504E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f901946-e264-40a9-b252-19c7dedd3add"/>
    <ds:schemaRef ds:uri="625733c5-0f95-420a-bdd7-9e1f1bc4aa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96BA2FC-CC64-4B01-956B-48A3425A9EAE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EB908D4C-69A5-4436-ADFD-061832FB1A44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20024E15-E290-4AB3-AE13-73E4633A1C51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C6FB3ADD-DCDF-4A07-9C45-CA476A044990}">
  <ds:schemaRefs>
    <ds:schemaRef ds:uri="http://purl.org/dc/terms/"/>
    <ds:schemaRef ds:uri="625733c5-0f95-420a-bdd7-9e1f1bc4aabb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2f901946-e264-40a9-b252-19c7dedd3add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811</TotalTime>
  <Words>914</Words>
  <Application>Microsoft Office PowerPoint</Application>
  <PresentationFormat>Bredbild</PresentationFormat>
  <Paragraphs>196</Paragraphs>
  <Slides>12</Slides>
  <Notes>7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12</vt:i4>
      </vt:variant>
    </vt:vector>
  </HeadingPairs>
  <TitlesOfParts>
    <vt:vector size="16" baseType="lpstr">
      <vt:lpstr>Arial</vt:lpstr>
      <vt:lpstr>Calibri</vt:lpstr>
      <vt:lpstr>Courier New</vt:lpstr>
      <vt:lpstr>VCdag</vt:lpstr>
      <vt:lpstr> Rapport från den regionala samverkans- och stödstrukturen (RSS Dalarna)</vt:lpstr>
      <vt:lpstr>Vad är RSS?</vt:lpstr>
      <vt:lpstr>Vad gör RSS Dalarna?</vt:lpstr>
      <vt:lpstr>Hur ser RSS Dalarnas struktur ut?</vt:lpstr>
      <vt:lpstr>Kommunerna i regionernas struktur för kunskapsstyrning</vt:lpstr>
      <vt:lpstr>Samordning av strukturerna</vt:lpstr>
      <vt:lpstr>PowerPoint-presentation</vt:lpstr>
      <vt:lpstr>Lanseringskonferens 3 sep 2021  </vt:lpstr>
      <vt:lpstr>Program</vt:lpstr>
      <vt:lpstr>PowerPoint-presentation</vt:lpstr>
      <vt:lpstr>RSS kvinnofrid</vt:lpstr>
      <vt:lpstr>Övrigt på gång inom RSS</vt:lpstr>
    </vt:vector>
  </TitlesOfParts>
  <Company>Landstinget Dalarna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Region Dalarna - Standard Powerpointmall</dc:title>
  <dc:creator>Jansson Markus /Central förvaltning Kommunikationsenhet /Falun</dc:creator>
  <cp:lastModifiedBy>Mårtensson Tanja /Ledningsstöd och strategi Hälso- och sjukvård Dalarna /Falun</cp:lastModifiedBy>
  <cp:revision>30</cp:revision>
  <dcterms:created xsi:type="dcterms:W3CDTF">2016-11-14T14:16:14Z</dcterms:created>
  <dcterms:modified xsi:type="dcterms:W3CDTF">2021-08-26T12:18:27Z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35d67994db9475aa58636ebfce59533">
    <vt:lpwstr>sv - svenska|fc4bf42e-8ca5-492e-bdac-5e5e0115cfa8</vt:lpwstr>
  </property>
  <property fmtid="{D5CDD505-2E9C-101B-9397-08002B2CF9AE}" pid="3" name="ContentTypeId">
    <vt:lpwstr>0x010100AC92CF2061C10240851FF38CAA99F4B802010010A27C58E3F0514186632C5957A89C4F</vt:lpwstr>
  </property>
  <property fmtid="{D5CDD505-2E9C-101B-9397-08002B2CF9AE}" pid="4" name="TaxCatchAll">
    <vt:lpwstr>7;#sv - svenska</vt:lpwstr>
  </property>
  <property fmtid="{D5CDD505-2E9C-101B-9397-08002B2CF9AE}" pid="5" name="LD_GallerForVerksamhet">
    <vt:lpwstr>3;#LD|30ac7822-68c2-42d2-8d58-accf1e3539f2</vt:lpwstr>
  </property>
  <property fmtid="{D5CDD505-2E9C-101B-9397-08002B2CF9AE}" pid="6" name="LD_Process">
    <vt:lpwstr/>
  </property>
  <property fmtid="{D5CDD505-2E9C-101B-9397-08002B2CF9AE}" pid="7" name="LD_Forfattning">
    <vt:lpwstr/>
  </property>
  <property fmtid="{D5CDD505-2E9C-101B-9397-08002B2CF9AE}" pid="8" name="LD_Nyckelord">
    <vt:lpwstr/>
  </property>
  <property fmtid="{D5CDD505-2E9C-101B-9397-08002B2CF9AE}" pid="9" name="LD_Dokumentsamling">
    <vt:lpwstr>73;#powerpointmall|8a709a16-dce5-48c9-b324-adb936197cd8</vt:lpwstr>
  </property>
  <property fmtid="{D5CDD505-2E9C-101B-9397-08002B2CF9AE}" pid="10" name="LD_Dokumenttyp">
    <vt:lpwstr>11;#Standarddokument|4d12e0b9-1967-41ec-b4ec-5579d11176b8</vt:lpwstr>
  </property>
  <property fmtid="{D5CDD505-2E9C-101B-9397-08002B2CF9AE}" pid="11" name="eb7deb89d2814b7b90e1fef0bccd24ec">
    <vt:lpwstr/>
  </property>
  <property fmtid="{D5CDD505-2E9C-101B-9397-08002B2CF9AE}" pid="12" name="c37888536a3e4198892c360a23f46821">
    <vt:lpwstr/>
  </property>
  <property fmtid="{D5CDD505-2E9C-101B-9397-08002B2CF9AE}" pid="13" name="e4631235004c4161a9f23c41f2f2c9d6">
    <vt:lpwstr/>
  </property>
  <property fmtid="{D5CDD505-2E9C-101B-9397-08002B2CF9AE}" pid="14" name="LD_Diagnos">
    <vt:lpwstr/>
  </property>
  <property fmtid="{D5CDD505-2E9C-101B-9397-08002B2CF9AE}" pid="15" name="LD_Sprak">
    <vt:lpwstr>1;#sv - svenska|fc4bf42e-8ca5-492e-bdac-5e5e0115cfa8</vt:lpwstr>
  </property>
  <property fmtid="{D5CDD505-2E9C-101B-9397-08002B2CF9AE}" pid="16" name="LD_MeSHterm">
    <vt:lpwstr/>
  </property>
  <property fmtid="{D5CDD505-2E9C-101B-9397-08002B2CF9AE}" pid="17" name="_dlc_DocIdItemGuid">
    <vt:lpwstr>b1950605-e71d-4556-ba93-ba9f3e2d9387</vt:lpwstr>
  </property>
  <property fmtid="{D5CDD505-2E9C-101B-9397-08002B2CF9AE}" pid="18" name="Granskning">
    <vt:lpwstr/>
  </property>
  <property fmtid="{D5CDD505-2E9C-101B-9397-08002B2CF9AE}" pid="19" name="Order">
    <vt:r8>13100</vt:r8>
  </property>
  <property fmtid="{D5CDD505-2E9C-101B-9397-08002B2CF9AE}" pid="20" name="xd_ProgID">
    <vt:lpwstr/>
  </property>
  <property fmtid="{D5CDD505-2E9C-101B-9397-08002B2CF9AE}" pid="21" name="TemplateUrl">
    <vt:lpwstr/>
  </property>
  <property fmtid="{D5CDD505-2E9C-101B-9397-08002B2CF9AE}" pid="22" name="_CopySource">
    <vt:lpwstr>http://ar.ltdalarna.se/arbetsrum/OHAR4G1Q/4G8V/Lists/informerande/Region Dalarna - Standard Powerpointmall.pptx</vt:lpwstr>
  </property>
  <property fmtid="{D5CDD505-2E9C-101B-9397-08002B2CF9AE}" pid="23" name="Godkännande och publicering">
    <vt:lpwstr>http://ar.ltdalarna.se/arbetsrum/OHAR4G8V/_layouts/15/wrkstat.aspx?List=e2cb74c8-5506-42ab-9948-d2124701e8af&amp;WorkflowInstanceName=2764bc3e-dcb7-4b64-ae73-fd1857e40813, Godkänt</vt:lpwstr>
  </property>
  <property fmtid="{D5CDD505-2E9C-101B-9397-08002B2CF9AE}" pid="24" name="LD_GiltigtTill">
    <vt:filetime>2022-09-30T13:56:29Z</vt:filetime>
  </property>
  <property fmtid="{D5CDD505-2E9C-101B-9397-08002B2CF9AE}" pid="25" name="LD_Ledningssytem">
    <vt:lpwstr/>
  </property>
  <property fmtid="{D5CDD505-2E9C-101B-9397-08002B2CF9AE}" pid="26" name="LD_Gallringsfrist">
    <vt:lpwstr>13;#3 år|8a73ccd2-b425-41f1-973a-0e59e31951c0</vt:lpwstr>
  </property>
  <property fmtid="{D5CDD505-2E9C-101B-9397-08002B2CF9AE}" pid="27" name="eac6bf53512a4c808e5d567ea0a3e5f0">
    <vt:lpwstr>3 år|8a73ccd2-b425-41f1-973a-0e59e31951c0</vt:lpwstr>
  </property>
</Properties>
</file>