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0"/>
  </p:notesMasterIdLst>
  <p:handoutMasterIdLst>
    <p:handoutMasterId r:id="rId11"/>
  </p:handoutMasterIdLst>
  <p:sldIdLst>
    <p:sldId id="256" r:id="rId7"/>
    <p:sldId id="259" r:id="rId8"/>
    <p:sldId id="258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59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6265" autoAdjust="0"/>
  </p:normalViewPr>
  <p:slideViewPr>
    <p:cSldViewPr snapToGrid="0">
      <p:cViewPr varScale="1">
        <p:scale>
          <a:sx n="61" d="100"/>
          <a:sy n="61" d="100"/>
        </p:scale>
        <p:origin x="77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2021-09-24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2021-09-24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2021-09-24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2021-09-24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2021-09-24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2021-09-24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2021-09-24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2021-09-24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2021-09-24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2021-09-24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2021-09-24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2021-09-24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459345" y="1084955"/>
            <a:ext cx="9144000" cy="1491990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sv-SE" sz="3200" b="0" dirty="0"/>
              <a:t/>
            </a:r>
            <a:br>
              <a:rPr lang="sv-SE" sz="3200" b="0" dirty="0"/>
            </a:br>
            <a:r>
              <a:rPr lang="sv-SE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Info Länschefsnätverket 24 september 2021</a:t>
            </a:r>
            <a:endParaRPr lang="sv-SE" sz="3200" b="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1537854" y="3749645"/>
            <a:ext cx="9144000" cy="14919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Tanja Mårtensson </a:t>
            </a:r>
          </a:p>
          <a:p>
            <a:r>
              <a:rPr lang="sv-SE" sz="1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Avdelningen för hälsa och välfärd (RSS Dalarna)</a:t>
            </a:r>
          </a:p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Samverkan kring in- och utskrivning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Extremt läge hos </a:t>
            </a:r>
            <a:r>
              <a:rPr lang="sv-SE" smtClean="0"/>
              <a:t>båda huvudmännen, </a:t>
            </a:r>
            <a:r>
              <a:rPr lang="sv-SE" dirty="0" smtClean="0"/>
              <a:t>pandemi</a:t>
            </a:r>
          </a:p>
          <a:p>
            <a:r>
              <a:rPr lang="sv-SE" dirty="0" smtClean="0"/>
              <a:t>Bättre planering inför sommaren 2022 hitta struktur/mötesformer för verksamhetsnära företrädare</a:t>
            </a:r>
          </a:p>
          <a:p>
            <a:r>
              <a:rPr lang="sv-SE" dirty="0" smtClean="0"/>
              <a:t>Dialogmöte med regionens (alla) divisionschefer i LCHNV inför sommaren 2022</a:t>
            </a:r>
          </a:p>
          <a:p>
            <a:r>
              <a:rPr lang="sv-SE" dirty="0" smtClean="0"/>
              <a:t>Regionens </a:t>
            </a:r>
            <a:r>
              <a:rPr lang="sv-SE" dirty="0"/>
              <a:t>handlingsplan Trygg och säker vård för sköra äldre </a:t>
            </a:r>
            <a:r>
              <a:rPr lang="sv-SE" dirty="0" smtClean="0"/>
              <a:t>– åtgärder redogörs</a:t>
            </a:r>
          </a:p>
          <a:p>
            <a:r>
              <a:rPr lang="sv-SE" dirty="0" smtClean="0"/>
              <a:t>Återuppta samverkan kring SUS- LCHNV </a:t>
            </a:r>
            <a:r>
              <a:rPr lang="sv-SE" u="sng" dirty="0" smtClean="0"/>
              <a:t>beslut </a:t>
            </a:r>
            <a:r>
              <a:rPr lang="sv-SE" dirty="0" smtClean="0"/>
              <a:t>ny om arbetsgrupp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2021-09-24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5596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de hörn 2"/>
          <p:cNvSpPr/>
          <p:nvPr/>
        </p:nvSpPr>
        <p:spPr>
          <a:xfrm>
            <a:off x="5721275" y="4393011"/>
            <a:ext cx="2217870" cy="1125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Särskilda insatser med stöd av ÖK psykisk hälsa</a:t>
            </a:r>
            <a:endParaRPr lang="sv-SE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3575122" y="386371"/>
            <a:ext cx="2536529" cy="1463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0000"/>
                </a:solidFill>
              </a:rPr>
              <a:t>Implementering </a:t>
            </a:r>
            <a:r>
              <a:rPr lang="sv-SE" dirty="0">
                <a:solidFill>
                  <a:srgbClr val="FF0000"/>
                </a:solidFill>
              </a:rPr>
              <a:t>av regional ÖK missbruk/beroende + VIP</a:t>
            </a:r>
            <a:endParaRPr lang="sv-SE" dirty="0"/>
          </a:p>
        </p:txBody>
      </p:sp>
      <p:sp>
        <p:nvSpPr>
          <p:cNvPr id="5" name="Rektangel med rundade hörn 4"/>
          <p:cNvSpPr/>
          <p:nvPr/>
        </p:nvSpPr>
        <p:spPr>
          <a:xfrm>
            <a:off x="6290580" y="2151529"/>
            <a:ext cx="1961388" cy="1219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Övergripande stöd för implementering</a:t>
            </a:r>
            <a:endParaRPr lang="sv-SE" dirty="0"/>
          </a:p>
        </p:txBody>
      </p:sp>
      <p:sp>
        <p:nvSpPr>
          <p:cNvPr id="9" name="Rektangel med rundade hörn 8"/>
          <p:cNvSpPr/>
          <p:nvPr/>
        </p:nvSpPr>
        <p:spPr>
          <a:xfrm>
            <a:off x="1142574" y="3961136"/>
            <a:ext cx="2011682" cy="12655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>
                <a:solidFill>
                  <a:srgbClr val="FF0000"/>
                </a:solidFill>
              </a:rPr>
              <a:t>Fokusområde Barn och unga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1113756" y="1425118"/>
            <a:ext cx="1967968" cy="1344680"/>
            <a:chOff x="4618707" y="583402"/>
            <a:chExt cx="1062147" cy="675837"/>
          </a:xfrm>
        </p:grpSpPr>
        <p:sp>
          <p:nvSpPr>
            <p:cNvPr id="12" name="Rektangel med rundade hörn 11"/>
            <p:cNvSpPr/>
            <p:nvPr/>
          </p:nvSpPr>
          <p:spPr>
            <a:xfrm>
              <a:off x="4641104" y="583402"/>
              <a:ext cx="1039750" cy="67583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ruta 12"/>
            <p:cNvSpPr txBox="1"/>
            <p:nvPr/>
          </p:nvSpPr>
          <p:spPr>
            <a:xfrm>
              <a:off x="4618707" y="623811"/>
              <a:ext cx="973766" cy="609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kern="1200" dirty="0">
                  <a:solidFill>
                    <a:srgbClr val="FF0000"/>
                  </a:solidFill>
                </a:rPr>
                <a:t>Behovsanalys</a:t>
              </a:r>
              <a:endParaRPr lang="sv-SE" kern="1200" dirty="0"/>
            </a:p>
          </p:txBody>
        </p:sp>
      </p:grpSp>
      <p:sp>
        <p:nvSpPr>
          <p:cNvPr id="14" name="Ellips 13"/>
          <p:cNvSpPr/>
          <p:nvPr/>
        </p:nvSpPr>
        <p:spPr>
          <a:xfrm>
            <a:off x="3575123" y="2389993"/>
            <a:ext cx="2536529" cy="183059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Löpande revidering av regional </a:t>
            </a:r>
            <a:r>
              <a:rPr lang="sv-SE" sz="1600" dirty="0">
                <a:solidFill>
                  <a:schemeClr val="tx1"/>
                </a:solidFill>
              </a:rPr>
              <a:t>handlingsplan psykisk </a:t>
            </a:r>
            <a:r>
              <a:rPr lang="sv-SE" sz="1600" dirty="0" smtClean="0">
                <a:solidFill>
                  <a:schemeClr val="tx1"/>
                </a:solidFill>
              </a:rPr>
              <a:t>hälsa 20121-2023</a:t>
            </a:r>
            <a:endParaRPr lang="sv-SE" sz="1600" i="1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9846016" y="5059319"/>
            <a:ext cx="1591730" cy="916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400" dirty="0" err="1" smtClean="0">
                <a:solidFill>
                  <a:schemeClr val="tx1"/>
                </a:solidFill>
              </a:rPr>
              <a:t>Ungdoms-mottagningar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9846016" y="3835739"/>
            <a:ext cx="1506982" cy="9591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tx1"/>
                </a:solidFill>
              </a:rPr>
              <a:t>Brukarinflytande-</a:t>
            </a:r>
          </a:p>
        </p:txBody>
      </p:sp>
      <p:sp>
        <p:nvSpPr>
          <p:cNvPr id="17" name="Rektangel 16"/>
          <p:cNvSpPr/>
          <p:nvPr/>
        </p:nvSpPr>
        <p:spPr>
          <a:xfrm>
            <a:off x="8162876" y="5061473"/>
            <a:ext cx="150421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Suicidprevention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8118073" y="3880484"/>
            <a:ext cx="1549015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FF0000"/>
                </a:solidFill>
              </a:rPr>
              <a:t>Fokusområde </a:t>
            </a:r>
            <a:r>
              <a:rPr lang="sv-SE" sz="1400" dirty="0" smtClean="0"/>
              <a:t>Samsjuklighet</a:t>
            </a:r>
            <a:endParaRPr lang="sv-SE" sz="1400" dirty="0"/>
          </a:p>
        </p:txBody>
      </p:sp>
      <p:sp>
        <p:nvSpPr>
          <p:cNvPr id="20" name="Rektangel 19"/>
          <p:cNvSpPr/>
          <p:nvPr/>
        </p:nvSpPr>
        <p:spPr>
          <a:xfrm>
            <a:off x="234695" y="37633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>
                <a:solidFill>
                  <a:schemeClr val="tx1"/>
                </a:solidFill>
              </a:rPr>
              <a:t>En samlad </a:t>
            </a:r>
            <a:r>
              <a:rPr lang="sv-SE" sz="1400" dirty="0" smtClean="0">
                <a:solidFill>
                  <a:schemeClr val="tx1"/>
                </a:solidFill>
              </a:rPr>
              <a:t>UH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21" name="Rektangel 20"/>
          <p:cNvSpPr/>
          <p:nvPr/>
        </p:nvSpPr>
        <p:spPr>
          <a:xfrm>
            <a:off x="262674" y="5030996"/>
            <a:ext cx="107363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Utredning ”Mini-Maria</a:t>
            </a:r>
            <a:r>
              <a:rPr lang="sv-SE" sz="1400" dirty="0">
                <a:solidFill>
                  <a:schemeClr val="tx1"/>
                </a:solidFill>
              </a:rPr>
              <a:t>”</a:t>
            </a:r>
          </a:p>
        </p:txBody>
      </p:sp>
      <p:cxnSp>
        <p:nvCxnSpPr>
          <p:cNvPr id="23" name="Rak pilkoppling 22"/>
          <p:cNvCxnSpPr/>
          <p:nvPr/>
        </p:nvCxnSpPr>
        <p:spPr>
          <a:xfrm flipV="1">
            <a:off x="2666198" y="3550371"/>
            <a:ext cx="959998" cy="5841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koppling 23"/>
          <p:cNvCxnSpPr>
            <a:endCxn id="14" idx="1"/>
          </p:cNvCxnSpPr>
          <p:nvPr/>
        </p:nvCxnSpPr>
        <p:spPr>
          <a:xfrm>
            <a:off x="3081724" y="2256576"/>
            <a:ext cx="864865" cy="4015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koppling 24"/>
          <p:cNvCxnSpPr/>
          <p:nvPr/>
        </p:nvCxnSpPr>
        <p:spPr>
          <a:xfrm>
            <a:off x="4711854" y="1868150"/>
            <a:ext cx="0" cy="5325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pilkoppling 35"/>
          <p:cNvCxnSpPr>
            <a:endCxn id="14" idx="7"/>
          </p:cNvCxnSpPr>
          <p:nvPr/>
        </p:nvCxnSpPr>
        <p:spPr>
          <a:xfrm flipH="1">
            <a:off x="5740186" y="2389992"/>
            <a:ext cx="550394" cy="2680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k pilkoppling 36"/>
          <p:cNvCxnSpPr/>
          <p:nvPr/>
        </p:nvCxnSpPr>
        <p:spPr>
          <a:xfrm flipH="1" flipV="1">
            <a:off x="5852160" y="3835739"/>
            <a:ext cx="660877" cy="5572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Nedåtpil 46"/>
          <p:cNvSpPr/>
          <p:nvPr/>
        </p:nvSpPr>
        <p:spPr>
          <a:xfrm>
            <a:off x="4611174" y="4245018"/>
            <a:ext cx="558085" cy="1480373"/>
          </a:xfrm>
          <a:prstGeom prst="downArrow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Rektangel 47"/>
          <p:cNvSpPr/>
          <p:nvPr/>
        </p:nvSpPr>
        <p:spPr>
          <a:xfrm>
            <a:off x="1888320" y="5822703"/>
            <a:ext cx="6274556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sz="1600" dirty="0">
                <a:solidFill>
                  <a:schemeClr val="tx1"/>
                </a:solidFill>
              </a:rPr>
              <a:t>Underlag för prioriteringar och genomförande av konkreta åtgärder.  </a:t>
            </a:r>
          </a:p>
        </p:txBody>
      </p:sp>
      <p:sp>
        <p:nvSpPr>
          <p:cNvPr id="27" name="Kommentar i oval 26"/>
          <p:cNvSpPr/>
          <p:nvPr/>
        </p:nvSpPr>
        <p:spPr>
          <a:xfrm>
            <a:off x="6304445" y="1250596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Arbetet pågår 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28" name="Kommentar i oval 27"/>
          <p:cNvSpPr/>
          <p:nvPr/>
        </p:nvSpPr>
        <p:spPr>
          <a:xfrm>
            <a:off x="876380" y="223707"/>
            <a:ext cx="2130875" cy="117552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Arbetet pågår</a:t>
            </a:r>
          </a:p>
        </p:txBody>
      </p:sp>
      <p:sp>
        <p:nvSpPr>
          <p:cNvPr id="29" name="Kommentar i oval 28"/>
          <p:cNvSpPr/>
          <p:nvPr/>
        </p:nvSpPr>
        <p:spPr>
          <a:xfrm>
            <a:off x="150697" y="2725823"/>
            <a:ext cx="1737623" cy="931283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Uppdrag har getts till LPO </a:t>
            </a:r>
            <a:r>
              <a:rPr lang="sv-SE" sz="1600" dirty="0">
                <a:solidFill>
                  <a:schemeClr val="tx2"/>
                </a:solidFill>
              </a:rPr>
              <a:t>B</a:t>
            </a:r>
            <a:r>
              <a:rPr lang="sv-SE" sz="1600" dirty="0" smtClean="0">
                <a:solidFill>
                  <a:schemeClr val="tx2"/>
                </a:solidFill>
              </a:rPr>
              <a:t>oU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0" name="Kommentar i oval 29"/>
          <p:cNvSpPr/>
          <p:nvPr/>
        </p:nvSpPr>
        <p:spPr>
          <a:xfrm>
            <a:off x="8511676" y="2888320"/>
            <a:ext cx="1562490" cy="947419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Bostad först </a:t>
            </a:r>
            <a:r>
              <a:rPr lang="sv-SE" sz="1600" dirty="0" err="1" smtClean="0">
                <a:solidFill>
                  <a:schemeClr val="tx2"/>
                </a:solidFill>
              </a:rPr>
              <a:t>Blg</a:t>
            </a:r>
            <a:r>
              <a:rPr lang="sv-SE" sz="1600" dirty="0" smtClean="0">
                <a:solidFill>
                  <a:schemeClr val="tx2"/>
                </a:solidFill>
              </a:rPr>
              <a:t>-psykiatri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1" name="Kommentar i oval 30"/>
          <p:cNvSpPr/>
          <p:nvPr/>
        </p:nvSpPr>
        <p:spPr>
          <a:xfrm>
            <a:off x="1071779" y="4726966"/>
            <a:ext cx="1935476" cy="108882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Utrednings-direktiv godkänns 17 dec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3" name="Kommentar i oval 32"/>
          <p:cNvSpPr/>
          <p:nvPr/>
        </p:nvSpPr>
        <p:spPr>
          <a:xfrm>
            <a:off x="8082592" y="4498150"/>
            <a:ext cx="2314279" cy="1159218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2"/>
                </a:solidFill>
              </a:rPr>
              <a:t>Arbete m strategi Vansbro-projektet, </a:t>
            </a:r>
            <a:r>
              <a:rPr lang="sv-SE" sz="1400" dirty="0" err="1" smtClean="0">
                <a:solidFill>
                  <a:schemeClr val="tx2"/>
                </a:solidFill>
              </a:rPr>
              <a:t>Sucide</a:t>
            </a:r>
            <a:r>
              <a:rPr lang="sv-SE" sz="1400" dirty="0" smtClean="0">
                <a:solidFill>
                  <a:schemeClr val="tx2"/>
                </a:solidFill>
              </a:rPr>
              <a:t> </a:t>
            </a:r>
            <a:r>
              <a:rPr lang="sv-SE" sz="1400" dirty="0" err="1" smtClean="0">
                <a:solidFill>
                  <a:schemeClr val="tx2"/>
                </a:solidFill>
              </a:rPr>
              <a:t>Zero</a:t>
            </a:r>
            <a:r>
              <a:rPr lang="sv-SE" sz="1400" dirty="0" smtClean="0">
                <a:solidFill>
                  <a:schemeClr val="tx2"/>
                </a:solidFill>
              </a:rPr>
              <a:t>  m.m.</a:t>
            </a:r>
            <a:endParaRPr lang="sv-SE" sz="1400" dirty="0">
              <a:solidFill>
                <a:schemeClr val="tx2"/>
              </a:solidFill>
            </a:endParaRPr>
          </a:p>
        </p:txBody>
      </p:sp>
      <p:sp>
        <p:nvSpPr>
          <p:cNvPr id="34" name="Kommentar i oval 33"/>
          <p:cNvSpPr/>
          <p:nvPr/>
        </p:nvSpPr>
        <p:spPr>
          <a:xfrm>
            <a:off x="9991468" y="3026271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Projekt pågår BISAM Vecka 40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5" name="Kommentar i oval 34"/>
          <p:cNvSpPr/>
          <p:nvPr/>
        </p:nvSpPr>
        <p:spPr>
          <a:xfrm>
            <a:off x="10633091" y="4539000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Projekt pågår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8" name="Kommentar i oval 37"/>
          <p:cNvSpPr/>
          <p:nvPr/>
        </p:nvSpPr>
        <p:spPr>
          <a:xfrm>
            <a:off x="5361364" y="-48444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Arbetet pågår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9" name="Vågrät rullning 38"/>
          <p:cNvSpPr/>
          <p:nvPr/>
        </p:nvSpPr>
        <p:spPr>
          <a:xfrm>
            <a:off x="8656779" y="-91054"/>
            <a:ext cx="3571474" cy="2166494"/>
          </a:xfrm>
          <a:prstGeom prst="horizont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2"/>
                </a:solidFill>
              </a:rPr>
              <a:t>Fortsatt utvecklingsarbete av samverkan inom psykisk hälsa och missbruk och </a:t>
            </a:r>
            <a:r>
              <a:rPr lang="sv-SE" b="1" dirty="0" smtClean="0">
                <a:solidFill>
                  <a:schemeClr val="tx2"/>
                </a:solidFill>
              </a:rPr>
              <a:t>beroende</a:t>
            </a:r>
          </a:p>
          <a:p>
            <a:pPr algn="ctr"/>
            <a:r>
              <a:rPr lang="sv-SE" b="1" dirty="0" smtClean="0">
                <a:solidFill>
                  <a:schemeClr val="tx2"/>
                </a:solidFill>
              </a:rPr>
              <a:t>Beslut LCHNV dec 2020</a:t>
            </a:r>
            <a:endParaRPr lang="sv-SE" b="1" dirty="0">
              <a:solidFill>
                <a:schemeClr val="tx2"/>
              </a:solidFill>
            </a:endParaRPr>
          </a:p>
        </p:txBody>
      </p:sp>
      <p:sp>
        <p:nvSpPr>
          <p:cNvPr id="42" name="Kommentar i oval 41"/>
          <p:cNvSpPr/>
          <p:nvPr/>
        </p:nvSpPr>
        <p:spPr>
          <a:xfrm>
            <a:off x="6532179" y="123977"/>
            <a:ext cx="2184059" cy="1040637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1"/>
                </a:solidFill>
              </a:rPr>
              <a:t>3 sep lanserings-konferensen!</a:t>
            </a:r>
            <a:endParaRPr lang="sv-SE" sz="1600" b="1" dirty="0">
              <a:solidFill>
                <a:schemeClr val="tx1"/>
              </a:solidFill>
            </a:endParaRPr>
          </a:p>
        </p:txBody>
      </p:sp>
      <p:sp>
        <p:nvSpPr>
          <p:cNvPr id="40" name="Kommentar i oval 39"/>
          <p:cNvSpPr/>
          <p:nvPr/>
        </p:nvSpPr>
        <p:spPr>
          <a:xfrm>
            <a:off x="8974220" y="2101606"/>
            <a:ext cx="2072151" cy="951591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Uppdrag samsjuklighet</a:t>
            </a:r>
            <a:endParaRPr lang="sv-SE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6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5" ma:contentTypeDescription="Skapa ett nytt dokument." ma:contentTypeScope="" ma:versionID="cc0d014734b4527a919424331433cfe0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Props1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FDE11BD-DF21-4180-8915-9E77BB250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FB3ADD-DCDF-4A07-9C45-CA476A044990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901946-e264-40a9-b252-19c7dedd3add"/>
    <ds:schemaRef ds:uri="http://purl.org/dc/terms/"/>
    <ds:schemaRef ds:uri="625733c5-0f95-420a-bdd7-9e1f1bc4aabb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184</Words>
  <Application>Microsoft Office PowerPoint</Application>
  <PresentationFormat>Bredbild</PresentationFormat>
  <Paragraphs>38</Paragraphs>
  <Slides>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5" baseType="lpstr">
      <vt:lpstr>Arial</vt:lpstr>
      <vt:lpstr>VCdag</vt:lpstr>
      <vt:lpstr> Info Länschefsnätverket 24 september 2021</vt:lpstr>
      <vt:lpstr>Samverkan kring in- och utskrivning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Mårtensson Tanja /Ledningsstöd och strategi Hälso- och sjukvård Dalarna /Falun</cp:lastModifiedBy>
  <cp:revision>17</cp:revision>
  <dcterms:created xsi:type="dcterms:W3CDTF">2016-11-14T14:16:14Z</dcterms:created>
  <dcterms:modified xsi:type="dcterms:W3CDTF">2021-09-24T07:15:52Z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