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86" r:id="rId3"/>
    <p:sldId id="290" r:id="rId4"/>
    <p:sldId id="288" r:id="rId5"/>
    <p:sldId id="287" r:id="rId6"/>
    <p:sldId id="289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Staph A.xlsx]Blad2!Pivottabell1</c:name>
    <c:fmtId val="2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Staphylococcus aureus i Dalarna</a:t>
            </a:r>
          </a:p>
          <a:p>
            <a:pPr>
              <a:defRPr/>
            </a:pPr>
            <a:r>
              <a:rPr lang="sv-SE" sz="1400" b="1"/>
              <a:t> 1:a halvåret 2022 i procent</a:t>
            </a:r>
          </a:p>
          <a:p>
            <a:pPr>
              <a:defRPr/>
            </a:pPr>
            <a:endParaRPr lang="sv-SE" sz="1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368343824775238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-2.0900901256736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637E-2"/>
              <c:y val="-1.46306308797156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1.46430199738039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38E-2"/>
              <c:y val="-6.275579988773135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117E-2"/>
              <c:y val="-2.091859996257788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65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493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-8.367439985030847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368343824775238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-2.0900901256736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637E-2"/>
              <c:y val="-1.46306308797156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-8.367439985030847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38E-2"/>
              <c:y val="-6.275579988773135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117E-2"/>
              <c:y val="-2.091859996257788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65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493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1.46430199738039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368343824775238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-2.09009012567366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637E-2"/>
              <c:y val="-1.463063087971564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-8.367439985030847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38E-2"/>
              <c:y val="-6.2755799887731353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117E-2"/>
              <c:y val="-2.091859996257788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57878570576165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493E-2"/>
              <c:y val="-7.6700647143695171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1.464301997380398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4.7739741564952261E-2"/>
          <c:y val="0.23393072682087354"/>
          <c:w val="0.81651767427809019"/>
          <c:h val="0.670486095554846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083-48A9-875F-342E64B4C15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083-48A9-875F-342E64B4C15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083-48A9-875F-342E64B4C15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083-48A9-875F-342E64B4C15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083-48A9-875F-342E64B4C15A}"/>
              </c:ext>
            </c:extLst>
          </c:dPt>
          <c:dLbls>
            <c:dLbl>
              <c:idx val="0"/>
              <c:layout>
                <c:manualLayout>
                  <c:x val="4.3683438247752386E-2"/>
                  <c:y val="-8.36036050269465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083-48A9-875F-342E64B4C15A}"/>
                </c:ext>
              </c:extLst>
            </c:dLbl>
            <c:dLbl>
              <c:idx val="1"/>
              <c:layout>
                <c:manualLayout>
                  <c:x val="5.0508975473963692E-2"/>
                  <c:y val="-2.090090125673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083-48A9-875F-342E64B4C15A}"/>
                </c:ext>
              </c:extLst>
            </c:dLbl>
            <c:dLbl>
              <c:idx val="2"/>
              <c:layout>
                <c:manualLayout>
                  <c:x val="4.6413653138236907E-2"/>
                  <c:y val="-1.8810811131063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083-48A9-875F-342E64B4C15A}"/>
                </c:ext>
              </c:extLst>
            </c:dLbl>
            <c:dLbl>
              <c:idx val="3"/>
              <c:layout>
                <c:manualLayout>
                  <c:x val="5.5969405254932637E-2"/>
                  <c:y val="-1.4630630879715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083-48A9-875F-342E64B4C15A}"/>
                </c:ext>
              </c:extLst>
            </c:dLbl>
            <c:dLbl>
              <c:idx val="4"/>
              <c:layout>
                <c:manualLayout>
                  <c:x val="5.3239190364448116E-2"/>
                  <c:y val="-1.2540540754041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083-48A9-875F-342E64B4C1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Erytromycin</c:v>
                </c:pt>
                <c:pt idx="3">
                  <c:v>Klindamycin</c:v>
                </c:pt>
                <c:pt idx="4">
                  <c:v>Ciprofloxacin</c:v>
                </c:pt>
              </c:strCache>
            </c:strRef>
          </c:cat>
          <c:val>
            <c:numRef>
              <c:f>Blad2!$B$4:$B$9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083-48A9-875F-342E64B4C15A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A083-48A9-875F-342E64B4C15A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A083-48A9-875F-342E64B4C15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A083-48A9-875F-342E64B4C15A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A083-48A9-875F-342E64B4C15A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A083-48A9-875F-342E64B4C15A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083-48A9-875F-342E64B4C15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083-48A9-875F-342E64B4C15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083-48A9-875F-342E64B4C15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083-48A9-875F-342E64B4C15A}"/>
                </c:ext>
              </c:extLst>
            </c:dLbl>
            <c:dLbl>
              <c:idx val="4"/>
              <c:layout>
                <c:manualLayout>
                  <c:x val="5.3250220128862741E-2"/>
                  <c:y val="-8.36743998503084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083-48A9-875F-342E64B4C1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Erytromycin</c:v>
                </c:pt>
                <c:pt idx="3">
                  <c:v>Klindamycin</c:v>
                </c:pt>
                <c:pt idx="4">
                  <c:v>Ciprofloxacin</c:v>
                </c:pt>
              </c:strCache>
            </c:strRef>
          </c:cat>
          <c:val>
            <c:numRef>
              <c:f>Blad2!$C$4:$C$9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083-48A9-875F-342E64B4C15A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A083-48A9-875F-342E64B4C15A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A083-48A9-875F-342E64B4C15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A083-48A9-875F-342E64B4C15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A083-48A9-875F-342E64B4C15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A083-48A9-875F-342E64B4C15A}"/>
              </c:ext>
            </c:extLst>
          </c:dPt>
          <c:dLbls>
            <c:dLbl>
              <c:idx val="0"/>
              <c:layout>
                <c:manualLayout>
                  <c:x val="4.5057878570576138E-2"/>
                  <c:y val="-6.27557998877313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A083-48A9-875F-342E64B4C15A}"/>
                </c:ext>
              </c:extLst>
            </c:dLbl>
            <c:dLbl>
              <c:idx val="1"/>
              <c:layout>
                <c:manualLayout>
                  <c:x val="5.4615610388577117E-2"/>
                  <c:y val="-2.0918599962577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A083-48A9-875F-342E64B4C15A}"/>
                </c:ext>
              </c:extLst>
            </c:dLbl>
            <c:dLbl>
              <c:idx val="2"/>
              <c:layout>
                <c:manualLayout>
                  <c:x val="4.5057878570576165E-2"/>
                  <c:y val="-7.67006471436951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A083-48A9-875F-342E64B4C15A}"/>
                </c:ext>
              </c:extLst>
            </c:dLbl>
            <c:dLbl>
              <c:idx val="3"/>
              <c:layout>
                <c:manualLayout>
                  <c:x val="5.5981000648291493E-2"/>
                  <c:y val="-7.67006471436951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A083-48A9-875F-342E64B4C15A}"/>
                </c:ext>
              </c:extLst>
            </c:dLbl>
            <c:dLbl>
              <c:idx val="4"/>
              <c:layout>
                <c:manualLayout>
                  <c:x val="5.3250220128862741E-2"/>
                  <c:y val="1.4643019973803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A083-48A9-875F-342E64B4C1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Erytromycin</c:v>
                </c:pt>
                <c:pt idx="3">
                  <c:v>Klindamycin</c:v>
                </c:pt>
                <c:pt idx="4">
                  <c:v>Ciprofloxacin</c:v>
                </c:pt>
              </c:strCache>
            </c:strRef>
          </c:cat>
          <c:val>
            <c:numRef>
              <c:f>Blad2!$D$4:$D$9</c:f>
              <c:numCache>
                <c:formatCode>General</c:formatCode>
                <c:ptCount val="5"/>
                <c:pt idx="0">
                  <c:v>98</c:v>
                </c:pt>
                <c:pt idx="1">
                  <c:v>97</c:v>
                </c:pt>
                <c:pt idx="2">
                  <c:v>94</c:v>
                </c:pt>
                <c:pt idx="3">
                  <c:v>95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A083-48A9-875F-342E64B4C1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Betahemolyserande str.xlsx]Blad2!Pivottabell1</c:name>
    <c:fmtId val="2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Betahemolyserande Streptokocker grupp A</a:t>
            </a:r>
          </a:p>
          <a:p>
            <a:pPr>
              <a:defRPr/>
            </a:pPr>
            <a:r>
              <a:rPr lang="sv-SE" sz="1400" b="1"/>
              <a:t> i Dalarna 1:a halvåret 2022 i procent</a:t>
            </a:r>
          </a:p>
          <a:p>
            <a:pPr>
              <a:defRPr/>
            </a:pPr>
            <a:endParaRPr lang="sv-SE" sz="1400"/>
          </a:p>
        </c:rich>
      </c:tx>
      <c:layout>
        <c:manualLayout>
          <c:xMode val="edge"/>
          <c:yMode val="edge"/>
          <c:x val="0.2824796777248943"/>
          <c:y val="5.353185029793358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88267399663194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59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8482986914830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23268830290493E-2"/>
              <c:y val="1.045929998128863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71178116772045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0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46430199738041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71178116772045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0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46430199738041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88267399663194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59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8482986914830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23268830290493E-2"/>
              <c:y val="1.045929998128863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71178116772045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5022012886274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15610388577068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464301997380413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19439609433878E-2"/>
              <c:y val="-1.882673996631948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8100064829159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84829869148309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23268830290493E-2"/>
              <c:y val="1.045929998128863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903-4CD7-9599-ABD44FF42186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903-4CD7-9599-ABD44FF42186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903-4CD7-9599-ABD44FF4218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903-4CD7-9599-ABD44FF42186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03-4CD7-9599-ABD44FF42186}"/>
                </c:ext>
              </c:extLst>
            </c:dLbl>
            <c:dLbl>
              <c:idx val="1"/>
              <c:layout>
                <c:manualLayout>
                  <c:x val="5.871178116772045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903-4CD7-9599-ABD44FF42186}"/>
                </c:ext>
              </c:extLst>
            </c:dLbl>
            <c:dLbl>
              <c:idx val="2"/>
              <c:layout>
                <c:manualLayout>
                  <c:x val="5.32502201288627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903-4CD7-9599-ABD44FF42186}"/>
                </c:ext>
              </c:extLst>
            </c:dLbl>
            <c:dLbl>
              <c:idx val="3"/>
              <c:layout>
                <c:manualLayout>
                  <c:x val="5.461561038857706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903-4CD7-9599-ABD44FF421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Blad2!$B$4:$B$8</c:f>
              <c:numCache>
                <c:formatCode>General</c:formatCode>
                <c:ptCount val="4"/>
                <c:pt idx="0">
                  <c:v>0</c:v>
                </c:pt>
                <c:pt idx="1">
                  <c:v>6</c:v>
                </c:pt>
                <c:pt idx="2">
                  <c:v>6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903-4CD7-9599-ABD44FF42186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3903-4CD7-9599-ABD44FF42186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3903-4CD7-9599-ABD44FF42186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3903-4CD7-9599-ABD44FF4218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903-4CD7-9599-ABD44FF42186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903-4CD7-9599-ABD44FF4218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903-4CD7-9599-ABD44FF4218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903-4CD7-9599-ABD44FF42186}"/>
                </c:ext>
              </c:extLst>
            </c:dLbl>
            <c:dLbl>
              <c:idx val="3"/>
              <c:layout>
                <c:manualLayout>
                  <c:x val="5.0519439609433878E-2"/>
                  <c:y val="-1.4643019973804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3903-4CD7-9599-ABD44FF421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Blad2!$C$4:$C$8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903-4CD7-9599-ABD44FF42186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3903-4CD7-9599-ABD44FF42186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3903-4CD7-9599-ABD44FF42186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3903-4CD7-9599-ABD44FF42186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3903-4CD7-9599-ABD44FF42186}"/>
              </c:ext>
            </c:extLst>
          </c:dPt>
          <c:dLbls>
            <c:dLbl>
              <c:idx val="0"/>
              <c:layout>
                <c:manualLayout>
                  <c:x val="5.0519439609433878E-2"/>
                  <c:y val="-1.8826739966319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3903-4CD7-9599-ABD44FF42186}"/>
                </c:ext>
              </c:extLst>
            </c:dLbl>
            <c:dLbl>
              <c:idx val="1"/>
              <c:layout>
                <c:manualLayout>
                  <c:x val="5.59810006482915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3903-4CD7-9599-ABD44FF42186}"/>
                </c:ext>
              </c:extLst>
            </c:dLbl>
            <c:dLbl>
              <c:idx val="2"/>
              <c:layout>
                <c:manualLayout>
                  <c:x val="5.188482986914830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3903-4CD7-9599-ABD44FF42186}"/>
                </c:ext>
              </c:extLst>
            </c:dLbl>
            <c:dLbl>
              <c:idx val="3"/>
              <c:layout>
                <c:manualLayout>
                  <c:x val="4.6423268830290493E-2"/>
                  <c:y val="1.0459299981288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3903-4CD7-9599-ABD44FF421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Erytromycin</c:v>
                </c:pt>
                <c:pt idx="2">
                  <c:v>Klindamycin</c:v>
                </c:pt>
                <c:pt idx="3">
                  <c:v>Tetracyklin</c:v>
                </c:pt>
              </c:strCache>
            </c:strRef>
          </c:cat>
          <c:val>
            <c:numRef>
              <c:f>Blad2!$D$4:$D$8</c:f>
              <c:numCache>
                <c:formatCode>General</c:formatCode>
                <c:ptCount val="4"/>
                <c:pt idx="0">
                  <c:v>100</c:v>
                </c:pt>
                <c:pt idx="1">
                  <c:v>94</c:v>
                </c:pt>
                <c:pt idx="2">
                  <c:v>94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903-4CD7-9599-ABD44FF42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6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Pneumokocker.xlsx]Blad2!Pivottabell1</c:name>
    <c:fmtId val="19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Pneumokocker i Dalarna</a:t>
            </a:r>
          </a:p>
          <a:p>
            <a:pPr>
              <a:defRPr/>
            </a:pPr>
            <a:r>
              <a:rPr lang="sv-SE" sz="1400" b="1"/>
              <a:t> 1:a halvåret 2022 i procent</a:t>
            </a:r>
          </a:p>
          <a:p>
            <a:pPr>
              <a:defRPr/>
            </a:pPr>
            <a:endParaRPr lang="sv-SE" sz="1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13513518851049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8E-2"/>
              <c:y val="-4.38918926391469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81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31E-2"/>
              <c:y val="-0.12958558779176715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4.180180251347326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48545692994643E-2"/>
              <c:y val="-4.389189263914707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7.10630642729046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44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0.108684686535030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13513518851049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8E-2"/>
              <c:y val="-4.38918926391469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81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31E-2"/>
              <c:y val="-0.12958558779176715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4.180180251347326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48545692994643E-2"/>
              <c:y val="-4.389189263914707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7.10630642729046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44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0.108684686535030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135135188510498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8E-2"/>
              <c:y val="-4.38918926391469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81E-2"/>
              <c:y val="-1.881081113106300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31E-2"/>
              <c:y val="-0.12958558779176715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6413653138236907E-2"/>
              <c:y val="-4.180180251347326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48545692994643E-2"/>
              <c:y val="-4.389189263914707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7.1063064272904625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44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5.225225314184142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-0.1086846865350305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151-4E9F-965A-5DEE4FD2717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151-4E9F-965A-5DEE4FD2717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151-4E9F-965A-5DEE4FD2717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151-4E9F-965A-5DEE4FD2717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151-4E9F-965A-5DEE4FD2717A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151-4E9F-965A-5DEE4FD2717A}"/>
              </c:ext>
            </c:extLst>
          </c:dPt>
          <c:dLbls>
            <c:dLbl>
              <c:idx val="0"/>
              <c:layout>
                <c:manualLayout>
                  <c:x val="6.0064727590659527E-2"/>
                  <c:y val="-2.0900901256736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151-4E9F-965A-5DEE4FD2717A}"/>
                </c:ext>
              </c:extLst>
            </c:dLbl>
            <c:dLbl>
              <c:idx val="1"/>
              <c:layout>
                <c:manualLayout>
                  <c:x val="5.1874082919205956E-2"/>
                  <c:y val="-3.1351351885104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151-4E9F-965A-5DEE4FD2717A}"/>
                </c:ext>
              </c:extLst>
            </c:dLbl>
            <c:dLbl>
              <c:idx val="2"/>
              <c:layout>
                <c:manualLayout>
                  <c:x val="4.914386802872138E-2"/>
                  <c:y val="-4.38918926391469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151-4E9F-965A-5DEE4FD2717A}"/>
                </c:ext>
              </c:extLst>
            </c:dLbl>
            <c:dLbl>
              <c:idx val="3"/>
              <c:layout>
                <c:manualLayout>
                  <c:x val="5.1874082919205956E-2"/>
                  <c:y val="-3.5531532136452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151-4E9F-965A-5DEE4FD2717A}"/>
                </c:ext>
              </c:extLst>
            </c:dLbl>
            <c:dLbl>
              <c:idx val="4"/>
              <c:layout>
                <c:manualLayout>
                  <c:x val="4.641365313823681E-2"/>
                  <c:y val="-1.8810811131063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151-4E9F-965A-5DEE4FD2717A}"/>
                </c:ext>
              </c:extLst>
            </c:dLbl>
            <c:dLbl>
              <c:idx val="5"/>
              <c:layout>
                <c:manualLayout>
                  <c:x val="4.9143868028721331E-2"/>
                  <c:y val="-0.129585587791767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151-4E9F-965A-5DEE4FD271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Trimetoprim-sulfa</c:v>
                </c:pt>
              </c:strCache>
            </c:strRef>
          </c:cat>
          <c:val>
            <c:numRef>
              <c:f>Blad2!$B$4:$B$10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151-4E9F-965A-5DEE4FD2717A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F151-4E9F-965A-5DEE4FD2717A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F151-4E9F-965A-5DEE4FD2717A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F151-4E9F-965A-5DEE4FD2717A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F151-4E9F-965A-5DEE4FD2717A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F151-4E9F-965A-5DEE4FD2717A}"/>
              </c:ext>
            </c:extLst>
          </c:dPt>
          <c:dPt>
            <c:idx val="5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F151-4E9F-965A-5DEE4FD2717A}"/>
              </c:ext>
            </c:extLst>
          </c:dPt>
          <c:dLbls>
            <c:dLbl>
              <c:idx val="0"/>
              <c:layout>
                <c:manualLayout>
                  <c:x val="4.6413653138236907E-2"/>
                  <c:y val="-4.18018025134732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151-4E9F-965A-5DEE4FD2717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151-4E9F-965A-5DEE4FD2717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151-4E9F-965A-5DEE4FD2717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151-4E9F-965A-5DEE4FD2717A}"/>
                </c:ext>
              </c:extLst>
            </c:dLbl>
            <c:dLbl>
              <c:idx val="4"/>
              <c:layout>
                <c:manualLayout>
                  <c:x val="4.5048545692994643E-2"/>
                  <c:y val="-4.3891892639147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F151-4E9F-965A-5DEE4FD2717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151-4E9F-965A-5DEE4FD271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Trimetoprim-sulfa</c:v>
                </c:pt>
              </c:strCache>
            </c:strRef>
          </c:cat>
          <c:val>
            <c:numRef>
              <c:f>Blad2!$C$4:$C$10</c:f>
              <c:numCache>
                <c:formatCode>General</c:formatCode>
                <c:ptCount val="6"/>
                <c:pt idx="0">
                  <c:v>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F151-4E9F-965A-5DEE4FD2717A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F151-4E9F-965A-5DEE4FD2717A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F151-4E9F-965A-5DEE4FD2717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F151-4E9F-965A-5DEE4FD2717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F151-4E9F-965A-5DEE4FD2717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F151-4E9F-965A-5DEE4FD2717A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5-F151-4E9F-965A-5DEE4FD2717A}"/>
              </c:ext>
            </c:extLst>
          </c:dPt>
          <c:dLbls>
            <c:dLbl>
              <c:idx val="0"/>
              <c:layout>
                <c:manualLayout>
                  <c:x val="5.8699620145417263E-2"/>
                  <c:y val="-7.1063064272904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F151-4E9F-965A-5DEE4FD2717A}"/>
                </c:ext>
              </c:extLst>
            </c:dLbl>
            <c:dLbl>
              <c:idx val="1"/>
              <c:layout>
                <c:manualLayout>
                  <c:x val="5.8699620145417263E-2"/>
                  <c:y val="2.0900901256735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F151-4E9F-965A-5DEE4FD2717A}"/>
                </c:ext>
              </c:extLst>
            </c:dLbl>
            <c:dLbl>
              <c:idx val="2"/>
              <c:layout>
                <c:manualLayout>
                  <c:x val="5.0508975473963644E-2"/>
                  <c:y val="5.2252253141841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F151-4E9F-965A-5DEE4FD2717A}"/>
                </c:ext>
              </c:extLst>
            </c:dLbl>
            <c:dLbl>
              <c:idx val="3"/>
              <c:layout>
                <c:manualLayout>
                  <c:x val="6.4160049926386215E-2"/>
                  <c:y val="5.2252253141841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1-F151-4E9F-965A-5DEE4FD2717A}"/>
                </c:ext>
              </c:extLst>
            </c:dLbl>
            <c:dLbl>
              <c:idx val="4"/>
              <c:layout>
                <c:manualLayout>
                  <c:x val="5.7334512700175005E-2"/>
                  <c:y val="-3.1351351885104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3-F151-4E9F-965A-5DEE4FD2717A}"/>
                </c:ext>
              </c:extLst>
            </c:dLbl>
            <c:dLbl>
              <c:idx val="5"/>
              <c:layout>
                <c:manualLayout>
                  <c:x val="5.7334512700175005E-2"/>
                  <c:y val="-0.108684686535030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F151-4E9F-965A-5DEE4FD271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Blad2!$A$4:$A$10</c:f>
              <c:strCache>
                <c:ptCount val="6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  <c:pt idx="5">
                  <c:v>Trimetoprim-sulfa</c:v>
                </c:pt>
              </c:strCache>
            </c:strRef>
          </c:cat>
          <c:val>
            <c:numRef>
              <c:f>Blad2!$D$4:$D$10</c:f>
              <c:numCache>
                <c:formatCode>General</c:formatCode>
                <c:ptCount val="6"/>
                <c:pt idx="0">
                  <c:v>91</c:v>
                </c:pt>
                <c:pt idx="1">
                  <c:v>96</c:v>
                </c:pt>
                <c:pt idx="2">
                  <c:v>98</c:v>
                </c:pt>
                <c:pt idx="3">
                  <c:v>98</c:v>
                </c:pt>
                <c:pt idx="4">
                  <c:v>94</c:v>
                </c:pt>
                <c:pt idx="5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F151-4E9F-965A-5DEE4FD271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Haemophilus i.xlsx]Blad2!Pivottabell1</c:name>
    <c:fmtId val="3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Haemophilus</a:t>
            </a:r>
            <a:r>
              <a:rPr lang="sv-SE" sz="1400" b="1" baseline="0"/>
              <a:t> influenzae </a:t>
            </a:r>
            <a:endParaRPr lang="sv-SE" sz="1400" b="1"/>
          </a:p>
          <a:p>
            <a:pPr>
              <a:defRPr/>
            </a:pPr>
            <a:r>
              <a:rPr lang="sv-SE" sz="1400" b="1"/>
              <a:t> i Dalarna</a:t>
            </a:r>
          </a:p>
          <a:p>
            <a:pPr>
              <a:defRPr/>
            </a:pPr>
            <a:r>
              <a:rPr lang="sv-SE" sz="1400" b="1"/>
              <a:t> 1:a halvåret 2022 i procent</a:t>
            </a:r>
          </a:p>
          <a:p>
            <a:pPr>
              <a:defRPr/>
            </a:pPr>
            <a:endParaRPr lang="sv-SE" sz="14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</c:pivotFmt>
      <c:pivotFmt>
        <c:idx val="1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2.508108150808395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6882884021557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8255372262112993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2.090090125673624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2.090090125673624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2.508108150808395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6882884021557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8255372262112993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2.0900901256735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3.553153213645227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7334512700175005E-2"/>
              <c:y val="2.090090125673624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689026481687084E-2"/>
              <c:y val="-2.508108150808395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68828840215573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8255372262112993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C3-41AE-9A1E-9D95A0D4E281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C3-41AE-9A1E-9D95A0D4E281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C3-41AE-9A1E-9D95A0D4E28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C3-41AE-9A1E-9D95A0D4E281}"/>
              </c:ext>
            </c:extLst>
          </c:dPt>
          <c:dLbls>
            <c:dLbl>
              <c:idx val="0"/>
              <c:layout>
                <c:manualLayout>
                  <c:x val="5.8699620145417263E-2"/>
                  <c:y val="2.0900901256735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6C3-41AE-9A1E-9D95A0D4E281}"/>
                </c:ext>
              </c:extLst>
            </c:dLbl>
            <c:dLbl>
              <c:idx val="1"/>
              <c:layout>
                <c:manualLayout>
                  <c:x val="6.689026481687084E-2"/>
                  <c:y val="-3.5531532136452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6C3-41AE-9A1E-9D95A0D4E281}"/>
                </c:ext>
              </c:extLst>
            </c:dLbl>
            <c:dLbl>
              <c:idx val="2"/>
              <c:layout>
                <c:manualLayout>
                  <c:x val="5.7334512700175005E-2"/>
                  <c:y val="2.09009012567362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6C3-41AE-9A1E-9D95A0D4E28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C3-41AE-9A1E-9D95A0D4E2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Ampicillin</c:v>
                </c:pt>
                <c:pt idx="2">
                  <c:v>Amoxicillin-Clavulansyra</c:v>
                </c:pt>
                <c:pt idx="3">
                  <c:v>Tetracyklin</c:v>
                </c:pt>
              </c:strCache>
            </c:strRef>
          </c:cat>
          <c:val>
            <c:numRef>
              <c:f>Blad2!$B$4:$B$8</c:f>
              <c:numCache>
                <c:formatCode>General</c:formatCode>
                <c:ptCount val="4"/>
                <c:pt idx="0">
                  <c:v>100</c:v>
                </c:pt>
                <c:pt idx="1">
                  <c:v>28</c:v>
                </c:pt>
                <c:pt idx="2">
                  <c:v>13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6C3-41AE-9A1E-9D95A0D4E281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F6C3-41AE-9A1E-9D95A0D4E281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F6C3-41AE-9A1E-9D95A0D4E281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F6C3-41AE-9A1E-9D95A0D4E281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F6C3-41AE-9A1E-9D95A0D4E28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6C3-41AE-9A1E-9D95A0D4E28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6C3-41AE-9A1E-9D95A0D4E281}"/>
                </c:ext>
              </c:extLst>
            </c:dLbl>
            <c:dLbl>
              <c:idx val="2"/>
              <c:layout>
                <c:manualLayout>
                  <c:x val="6.689026481687084E-2"/>
                  <c:y val="-2.5081081508083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6C3-41AE-9A1E-9D95A0D4E28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6C3-41AE-9A1E-9D95A0D4E2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Ampicillin</c:v>
                </c:pt>
                <c:pt idx="2">
                  <c:v>Amoxicillin-Clavulansyra</c:v>
                </c:pt>
                <c:pt idx="3">
                  <c:v>Tetracyklin</c:v>
                </c:pt>
              </c:strCache>
            </c:strRef>
          </c:cat>
          <c:val>
            <c:numRef>
              <c:f>Blad2!$C$4:$C$8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86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F6C3-41AE-9A1E-9D95A0D4E281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6C3-41AE-9A1E-9D95A0D4E281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F6C3-41AE-9A1E-9D95A0D4E281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F6C3-41AE-9A1E-9D95A0D4E281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F6C3-41AE-9A1E-9D95A0D4E28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6C3-41AE-9A1E-9D95A0D4E281}"/>
                </c:ext>
              </c:extLst>
            </c:dLbl>
            <c:dLbl>
              <c:idx val="1"/>
              <c:layout>
                <c:manualLayout>
                  <c:x val="5.8699620145417263E-2"/>
                  <c:y val="-6.6882884021557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F6C3-41AE-9A1E-9D95A0D4E28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6C3-41AE-9A1E-9D95A0D4E281}"/>
                </c:ext>
              </c:extLst>
            </c:dLbl>
            <c:dLbl>
              <c:idx val="3"/>
              <c:layout>
                <c:manualLayout>
                  <c:x val="6.8255372262112993E-2"/>
                  <c:y val="-2.0900901256736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F6C3-41AE-9A1E-9D95A0D4E2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Blad2!$A$4:$A$8</c:f>
              <c:strCache>
                <c:ptCount val="4"/>
                <c:pt idx="0">
                  <c:v>Penicillin V (Fenoxipenicillin)</c:v>
                </c:pt>
                <c:pt idx="1">
                  <c:v>Ampicillin</c:v>
                </c:pt>
                <c:pt idx="2">
                  <c:v>Amoxicillin-Clavulansyra</c:v>
                </c:pt>
                <c:pt idx="3">
                  <c:v>Tetracyklin</c:v>
                </c:pt>
              </c:strCache>
            </c:strRef>
          </c:cat>
          <c:val>
            <c:numRef>
              <c:f>Blad2!$D$4:$D$8</c:f>
              <c:numCache>
                <c:formatCode>General</c:formatCode>
                <c:ptCount val="4"/>
                <c:pt idx="0">
                  <c:v>0</c:v>
                </c:pt>
                <c:pt idx="1">
                  <c:v>72</c:v>
                </c:pt>
                <c:pt idx="2">
                  <c:v>1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6C3-41AE-9A1E-9D95A0D4E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8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Escherichia coli.xlsx]Blad2!Pivottabell1</c:name>
    <c:fmtId val="3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Escherichia coli i Dalarna</a:t>
            </a:r>
          </a:p>
          <a:p>
            <a:pPr>
              <a:defRPr/>
            </a:pPr>
            <a:r>
              <a:rPr lang="sv-SE" sz="1400" b="1"/>
              <a:t> 1:a halvåret 2022 i procent</a:t>
            </a:r>
          </a:p>
          <a:p>
            <a:pPr>
              <a:defRPr/>
            </a:pPr>
            <a:endParaRPr lang="sv-SE" sz="1400"/>
          </a:p>
        </c:rich>
      </c:tx>
      <c:layout>
        <c:manualLayout>
          <c:xMode val="edge"/>
          <c:yMode val="edge"/>
          <c:x val="0.39466148398788087"/>
          <c:y val="9.52225312373843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</c:pivotFmt>
      <c:pivotFmt>
        <c:idx val="1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</c:pivotFmt>
      <c:pivotFmt>
        <c:idx val="18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061261364453623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38E-2"/>
              <c:y val="-1.045045062836835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14298350359017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213E-2"/>
              <c:y val="1.254054075404190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-6.68828840215571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6.270270377020989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061261364453623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38E-2"/>
              <c:y val="-1.045045062836835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213E-2"/>
              <c:y val="1.254054075404190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14298350359017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-6.68828840215571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6.270270377020989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8699620145417263E-2"/>
              <c:y val="-6.061261364453623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38E-2"/>
              <c:y val="-1.045045062836835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1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213E-2"/>
              <c:y val="1.254054075404190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1429835035901763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4604297809690477E-2"/>
              <c:y val="-6.688288402155714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6.270270377020989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5.7285605307451741E-2"/>
          <c:y val="0.22347046134872034"/>
          <c:w val="0.81655567913181748"/>
          <c:h val="0.6350452488054806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37F-476E-AD96-AACE9DB3AF13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37F-476E-AD96-AACE9DB3AF13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37F-476E-AD96-AACE9DB3AF13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37F-476E-AD96-AACE9DB3AF13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37F-476E-AD96-AACE9DB3AF13}"/>
              </c:ext>
            </c:extLst>
          </c:dPt>
          <c:dLbls>
            <c:dLbl>
              <c:idx val="0"/>
              <c:layout>
                <c:manualLayout>
                  <c:x val="5.8699620145417263E-2"/>
                  <c:y val="-3.831787631930679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37F-476E-AD96-AACE9DB3AF13}"/>
                </c:ext>
              </c:extLst>
            </c:dLbl>
            <c:dLbl>
              <c:idx val="1"/>
              <c:layout>
                <c:manualLayout>
                  <c:x val="5.460429780969047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37F-476E-AD96-AACE9DB3AF13}"/>
                </c:ext>
              </c:extLst>
            </c:dLbl>
            <c:dLbl>
              <c:idx val="2"/>
              <c:layout>
                <c:manualLayout>
                  <c:x val="5.8699620145417263E-2"/>
                  <c:y val="-6.0612613644536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37F-476E-AD96-AACE9DB3AF13}"/>
                </c:ext>
              </c:extLst>
            </c:dLbl>
            <c:dLbl>
              <c:idx val="3"/>
              <c:layout>
                <c:manualLayout>
                  <c:x val="5.1874082919205956E-2"/>
                  <c:y val="-3.831787631930679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37F-476E-AD96-AACE9DB3AF13}"/>
                </c:ext>
              </c:extLst>
            </c:dLbl>
            <c:dLbl>
              <c:idx val="4"/>
              <c:layout>
                <c:manualLayout>
                  <c:x val="5.460429780969038E-2"/>
                  <c:y val="-1.0450450628368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37F-476E-AD96-AACE9DB3AF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Nitrofurantoin</c:v>
                </c:pt>
                <c:pt idx="1">
                  <c:v>Mecillinam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Blad2!$B$4:$B$9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25</c:v>
                </c:pt>
                <c:pt idx="3">
                  <c:v>5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37F-476E-AD96-AACE9DB3AF13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337F-476E-AD96-AACE9DB3AF13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337F-476E-AD96-AACE9DB3AF1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337F-476E-AD96-AACE9DB3AF13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337F-476E-AD96-AACE9DB3AF13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337F-476E-AD96-AACE9DB3AF1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37F-476E-AD96-AACE9DB3AF1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37F-476E-AD96-AACE9DB3AF13}"/>
                </c:ext>
              </c:extLst>
            </c:dLbl>
            <c:dLbl>
              <c:idx val="2"/>
              <c:layout>
                <c:manualLayout>
                  <c:x val="5.050897547396369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337F-476E-AD96-AACE9DB3AF1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37F-476E-AD96-AACE9DB3AF1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37F-476E-AD96-AACE9DB3AF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Nitrofurantoin</c:v>
                </c:pt>
                <c:pt idx="1">
                  <c:v>Mecillinam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Blad2!$C$4:$C$9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37F-476E-AD96-AACE9DB3AF13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337F-476E-AD96-AACE9DB3AF13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337F-476E-AD96-AACE9DB3AF13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337F-476E-AD96-AACE9DB3AF13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337F-476E-AD96-AACE9DB3AF13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E-337F-476E-AD96-AACE9DB3AF13}"/>
              </c:ext>
            </c:extLst>
          </c:dPt>
          <c:dLbls>
            <c:dLbl>
              <c:idx val="0"/>
              <c:layout>
                <c:manualLayout>
                  <c:x val="5.3239190364448213E-2"/>
                  <c:y val="1.2540540754041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337F-476E-AD96-AACE9DB3AF13}"/>
                </c:ext>
              </c:extLst>
            </c:dLbl>
            <c:dLbl>
              <c:idx val="1"/>
              <c:layout>
                <c:manualLayout>
                  <c:x val="6.14298350359017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337F-476E-AD96-AACE9DB3AF13}"/>
                </c:ext>
              </c:extLst>
            </c:dLbl>
            <c:dLbl>
              <c:idx val="2"/>
              <c:layout>
                <c:manualLayout>
                  <c:x val="5.4604297809690477E-2"/>
                  <c:y val="-6.6882884021557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337F-476E-AD96-AACE9DB3AF13}"/>
                </c:ext>
              </c:extLst>
            </c:dLbl>
            <c:dLbl>
              <c:idx val="3"/>
              <c:layout>
                <c:manualLayout>
                  <c:x val="6.0064727590659527E-2"/>
                  <c:y val="-2.0900901256736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C-337F-476E-AD96-AACE9DB3AF13}"/>
                </c:ext>
              </c:extLst>
            </c:dLbl>
            <c:dLbl>
              <c:idx val="4"/>
              <c:layout>
                <c:manualLayout>
                  <c:x val="5.1874082919205956E-2"/>
                  <c:y val="-6.2702703770209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337F-476E-AD96-AACE9DB3AF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Nitrofurantoin</c:v>
                </c:pt>
                <c:pt idx="1">
                  <c:v>Mecillinam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Blad2!$D$4:$D$9</c:f>
              <c:numCache>
                <c:formatCode>General</c:formatCode>
                <c:ptCount val="5"/>
                <c:pt idx="0">
                  <c:v>98</c:v>
                </c:pt>
                <c:pt idx="1">
                  <c:v>96</c:v>
                </c:pt>
                <c:pt idx="2">
                  <c:v>74</c:v>
                </c:pt>
                <c:pt idx="3">
                  <c:v>95</c:v>
                </c:pt>
                <c:pt idx="4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337F-476E-AD96-AACE9DB3A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[Ulrika 1a halvåret 2022 Klebsiella pneumoniae.xlsx]Blad2!Pivottabell1</c:name>
    <c:fmtId val="3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1400" b="1"/>
              <a:t>Resistens Klebsiella pneumoniae/variicola (urin) </a:t>
            </a:r>
          </a:p>
          <a:p>
            <a:pPr>
              <a:defRPr/>
            </a:pPr>
            <a:r>
              <a:rPr lang="sv-SE" sz="1400" b="1"/>
              <a:t> i Dalarna</a:t>
            </a:r>
          </a:p>
          <a:p>
            <a:pPr>
              <a:defRPr/>
            </a:pPr>
            <a:r>
              <a:rPr lang="sv-SE" sz="1400" b="1"/>
              <a:t> 1:a halvåret 2022 i procent</a:t>
            </a:r>
          </a:p>
          <a:p>
            <a:pPr>
              <a:defRPr/>
            </a:pPr>
            <a:endParaRPr lang="sv-SE" sz="1400"/>
          </a:p>
        </c:rich>
      </c:tx>
      <c:layout>
        <c:manualLayout>
          <c:xMode val="edge"/>
          <c:yMode val="edge"/>
          <c:x val="0.29211300036965387"/>
          <c:y val="1.168475582069529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</c:pivotFmt>
      <c:pivotFmt>
        <c:idx val="1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</c:pivotFmt>
      <c:pivotFmt>
        <c:idx val="1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</c:pivotFmt>
      <c:pivotFmt>
        <c:idx val="18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dLbl>
          <c:idx val="0"/>
          <c:layout>
            <c:manualLayout>
              <c:x val="-5.0097577075428807E-17"/>
              <c:y val="4.180180251347173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25"/>
        <c:dLbl>
          <c:idx val="0"/>
          <c:layout>
            <c:manualLayout>
              <c:x val="2.7326266803771367E-3"/>
              <c:y val="0"/>
            </c:manualLayout>
          </c:layout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7778760583479171E-2"/>
              <c:y val="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693E-2"/>
              <c:y val="-0.3156036089767231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9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1.25405407540419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7778760583479067E-2"/>
              <c:y val="-3.8317876319306792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9143868028721331E-2"/>
              <c:y val="2.50810815080839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0508975473963692E-2"/>
              <c:y val="-7.6635752638613584E-17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5048545692994546E-2"/>
              <c:y val="1.045045062836823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3683438247752386E-2"/>
              <c:y val="-2.926126175943136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7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5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</c:pivotFmt>
      <c:pivotFmt>
        <c:idx val="56"/>
        <c:spPr>
          <a:solidFill>
            <a:srgbClr val="FF0000"/>
          </a:solidFill>
          <a:ln>
            <a:noFill/>
          </a:ln>
          <a:effectLst/>
        </c:spPr>
        <c:marker>
          <c:symbol val="none"/>
        </c:marker>
      </c:pivotFmt>
      <c:pivotFmt>
        <c:idx val="57"/>
        <c:spPr>
          <a:solidFill>
            <a:srgbClr val="92D050"/>
          </a:solidFill>
          <a:ln>
            <a:noFill/>
          </a:ln>
          <a:effectLst/>
        </c:spPr>
        <c:marker>
          <c:symbol val="none"/>
        </c:marker>
      </c:pivotFmt>
      <c:pivotFmt>
        <c:idx val="58"/>
      </c:pivotFmt>
      <c:pivotFmt>
        <c:idx val="59"/>
      </c:pivotFmt>
      <c:pivotFmt>
        <c:idx val="60"/>
      </c:pivotFmt>
      <c:pivotFmt>
        <c:idx val="61"/>
      </c:pivotFmt>
      <c:pivotFmt>
        <c:idx val="6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soft" dir="t">
              <a:rot lat="0" lon="0" rev="0"/>
            </a:lightRig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</c:pivotFmt>
      <c:pivotFmt>
        <c:idx val="6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</c:pivotFmt>
      <c:pivotFmt>
        <c:idx val="6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777876058347917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0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</c:pivotFmt>
      <c:pivotFmt>
        <c:idx val="7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</c:pivotFmt>
      <c:pivotFmt>
        <c:idx val="7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-1.8810811131062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741E-2"/>
              <c:y val="-1.0450450628368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7.6446016933566646E-2"/>
              <c:y val="1.6720721005389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741E-2"/>
              <c:y val="-1.0450450628368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soft" dir="t">
              <a:rot lat="0" lon="0" rev="0"/>
            </a:lightRig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-1.8810811131062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3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</c:pivotFmt>
      <c:pivotFmt>
        <c:idx val="8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7.6446016933566646E-2"/>
              <c:y val="1.6720721005389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777876058347917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5969405254932741E-2"/>
              <c:y val="-1.0450450628368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soft" dir="t">
              <a:rot lat="0" lon="0" rev="0"/>
            </a:lightRig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-1.2540540754041979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4160049926386215E-2"/>
              <c:y val="-1.88108111310629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3239190364448116E-2"/>
              <c:y val="-2.0900901256736631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5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</c:pivotFmt>
      <c:pivotFmt>
        <c:idx val="9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7.6446016933566646E-2"/>
              <c:y val="1.6720721005389304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6.0064727590659527E-2"/>
              <c:y val="3.1351351885104947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5.1874082919205956E-2"/>
              <c:y val="-8.3603605026946522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bevelT w="63500" h="63500" prst="artDeco"/>
            <a:contourClr>
              <a:srgbClr val="000000"/>
            </a:contourClr>
          </a:sp3d>
        </c:spPr>
        <c:dLbl>
          <c:idx val="0"/>
          <c:layout>
            <c:manualLayout>
              <c:x val="4.7778760583479171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3.3514482813822272E-2"/>
          <c:y val="0.15449748720148948"/>
          <c:w val="0.85175392675226458"/>
          <c:h val="0.7186488538324271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82C-4341-8DF2-5A9C24B7D64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soft" dir="t">
                  <a:rot lat="0" lon="0" rev="0"/>
                </a:lightRig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82C-4341-8DF2-5A9C24B7D64A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82C-4341-8DF2-5A9C24B7D64A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82C-4341-8DF2-5A9C24B7D64A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82C-4341-8DF2-5A9C24B7D64A}"/>
              </c:ext>
            </c:extLst>
          </c:dPt>
          <c:dLbls>
            <c:dLbl>
              <c:idx val="0"/>
              <c:layout>
                <c:manualLayout>
                  <c:x val="5.5969405254932741E-2"/>
                  <c:y val="-1.045045062836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82C-4341-8DF2-5A9C24B7D64A}"/>
                </c:ext>
              </c:extLst>
            </c:dLbl>
            <c:dLbl>
              <c:idx val="1"/>
              <c:layout>
                <c:manualLayout>
                  <c:x val="6.0064727590659527E-2"/>
                  <c:y val="-1.2540540754041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82C-4341-8DF2-5A9C24B7D64A}"/>
                </c:ext>
              </c:extLst>
            </c:dLbl>
            <c:dLbl>
              <c:idx val="2"/>
              <c:layout>
                <c:manualLayout>
                  <c:x val="6.4160049926386215E-2"/>
                  <c:y val="-1.881081113106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82C-4341-8DF2-5A9C24B7D64A}"/>
                </c:ext>
              </c:extLst>
            </c:dLbl>
            <c:dLbl>
              <c:idx val="3"/>
              <c:layout>
                <c:manualLayout>
                  <c:x val="5.18740829192059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82C-4341-8DF2-5A9C24B7D64A}"/>
                </c:ext>
              </c:extLst>
            </c:dLbl>
            <c:dLbl>
              <c:idx val="4"/>
              <c:layout>
                <c:manualLayout>
                  <c:x val="5.3239190364448116E-2"/>
                  <c:y val="-2.0900901256736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82C-4341-8DF2-5A9C24B7D6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Blad2!$B$4:$B$9</c:f>
              <c:numCache>
                <c:formatCode>General</c:formatCode>
                <c:ptCount val="5"/>
                <c:pt idx="0">
                  <c:v>9</c:v>
                </c:pt>
                <c:pt idx="1">
                  <c:v>100</c:v>
                </c:pt>
                <c:pt idx="2">
                  <c:v>14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82C-4341-8DF2-5A9C24B7D64A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cat>
            <c:strRef>
              <c:f>Blad2!$A$4:$A$9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Blad2!$C$4:$C$9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82C-4341-8DF2-5A9C24B7D64A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82C-4341-8DF2-5A9C24B7D64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82C-4341-8DF2-5A9C24B7D64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C82C-4341-8DF2-5A9C24B7D64A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63500" h="63500"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C82C-4341-8DF2-5A9C24B7D64A}"/>
              </c:ext>
            </c:extLst>
          </c:dPt>
          <c:dLbls>
            <c:dLbl>
              <c:idx val="0"/>
              <c:layout>
                <c:manualLayout>
                  <c:x val="7.6446016933566646E-2"/>
                  <c:y val="1.6720721005389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82C-4341-8DF2-5A9C24B7D64A}"/>
                </c:ext>
              </c:extLst>
            </c:dLbl>
            <c:dLbl>
              <c:idx val="2"/>
              <c:layout>
                <c:manualLayout>
                  <c:x val="6.0064727590659527E-2"/>
                  <c:y val="3.1351351885104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82C-4341-8DF2-5A9C24B7D64A}"/>
                </c:ext>
              </c:extLst>
            </c:dLbl>
            <c:dLbl>
              <c:idx val="3"/>
              <c:layout>
                <c:manualLayout>
                  <c:x val="5.1874082919205956E-2"/>
                  <c:y val="-8.36036050269465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C82C-4341-8DF2-5A9C24B7D64A}"/>
                </c:ext>
              </c:extLst>
            </c:dLbl>
            <c:dLbl>
              <c:idx val="4"/>
              <c:layout>
                <c:manualLayout>
                  <c:x val="4.777876058347917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C82C-4341-8DF2-5A9C24B7D6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Mecillinam</c:v>
                </c:pt>
                <c:pt idx="1">
                  <c:v>Nitrofurantoin</c:v>
                </c:pt>
                <c:pt idx="2">
                  <c:v>Trimetoprim  </c:v>
                </c:pt>
                <c:pt idx="3">
                  <c:v>Cefadroxil</c:v>
                </c:pt>
                <c:pt idx="4">
                  <c:v>Ciprofloxacin</c:v>
                </c:pt>
              </c:strCache>
            </c:strRef>
          </c:cat>
          <c:val>
            <c:numRef>
              <c:f>Blad2!$D$4:$D$9</c:f>
              <c:numCache>
                <c:formatCode>General</c:formatCode>
                <c:ptCount val="5"/>
                <c:pt idx="0">
                  <c:v>91</c:v>
                </c:pt>
                <c:pt idx="1">
                  <c:v>0</c:v>
                </c:pt>
                <c:pt idx="2">
                  <c:v>86</c:v>
                </c:pt>
                <c:pt idx="3">
                  <c:v>99</c:v>
                </c:pt>
                <c:pt idx="4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82C-4341-8DF2-5A9C24B7D6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65962376"/>
        <c:axId val="465962704"/>
      </c:barChart>
      <c:catAx>
        <c:axId val="46596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704"/>
        <c:crosses val="autoZero"/>
        <c:auto val="1"/>
        <c:lblAlgn val="ctr"/>
        <c:lblOffset val="100"/>
        <c:noMultiLvlLbl val="0"/>
      </c:catAx>
      <c:valAx>
        <c:axId val="46596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65962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180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655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976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222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948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660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25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880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6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4815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497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E18C3-6A80-479F-982D-5DC41D7798C4}" type="datetimeFigureOut">
              <a:rPr lang="sv-SE" smtClean="0"/>
              <a:t>2023-09-07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8098A-0482-4A43-82A2-DD0D7A57E3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340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384108"/>
              </p:ext>
            </p:extLst>
          </p:nvPr>
        </p:nvGraphicFramePr>
        <p:xfrm>
          <a:off x="1445315" y="393424"/>
          <a:ext cx="9301370" cy="6071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765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82130"/>
              </p:ext>
            </p:extLst>
          </p:nvPr>
        </p:nvGraphicFramePr>
        <p:xfrm>
          <a:off x="1445315" y="393424"/>
          <a:ext cx="9301370" cy="6071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102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48369"/>
              </p:ext>
            </p:extLst>
          </p:nvPr>
        </p:nvGraphicFramePr>
        <p:xfrm>
          <a:off x="1444351" y="390853"/>
          <a:ext cx="9303297" cy="6076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310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83548"/>
              </p:ext>
            </p:extLst>
          </p:nvPr>
        </p:nvGraphicFramePr>
        <p:xfrm>
          <a:off x="1444351" y="390853"/>
          <a:ext cx="9303297" cy="6076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270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966126"/>
              </p:ext>
            </p:extLst>
          </p:nvPr>
        </p:nvGraphicFramePr>
        <p:xfrm>
          <a:off x="1444351" y="390853"/>
          <a:ext cx="9303297" cy="6076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37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031980"/>
              </p:ext>
            </p:extLst>
          </p:nvPr>
        </p:nvGraphicFramePr>
        <p:xfrm>
          <a:off x="1444351" y="390853"/>
          <a:ext cx="9303297" cy="6076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008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131</Words>
  <Application>Microsoft Office PowerPoint</Application>
  <PresentationFormat>Bredbild</PresentationFormat>
  <Paragraphs>73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Möller Lena /Smittskydd och vårdhygien Dalarna /Falun</dc:creator>
  <cp:lastModifiedBy>Möller Lena /Smittskydd och vårdhygien Dalarna /Falun</cp:lastModifiedBy>
  <cp:revision>19</cp:revision>
  <dcterms:created xsi:type="dcterms:W3CDTF">2023-08-16T06:51:04Z</dcterms:created>
  <dcterms:modified xsi:type="dcterms:W3CDTF">2023-09-07T06:33:28Z</dcterms:modified>
</cp:coreProperties>
</file>