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1a halvåret 2020.xlsx]Blad2!Pivottabell1</c:name>
    <c:fmtId val="2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000" b="1" dirty="0" err="1"/>
              <a:t>Staphylococcus</a:t>
            </a:r>
            <a:r>
              <a:rPr lang="sv-SE" sz="2000" b="1" baseline="0" dirty="0"/>
              <a:t> </a:t>
            </a:r>
            <a:r>
              <a:rPr lang="sv-SE" sz="2000" b="1" baseline="0" dirty="0" err="1"/>
              <a:t>aureus</a:t>
            </a:r>
            <a:r>
              <a:rPr lang="sv-SE" sz="2000" b="1" baseline="0" dirty="0"/>
              <a:t> </a:t>
            </a:r>
            <a:r>
              <a:rPr lang="sv-SE" sz="2000" b="1" dirty="0"/>
              <a:t> </a:t>
            </a:r>
          </a:p>
          <a:p>
            <a:pPr>
              <a:defRPr sz="1600" b="1"/>
            </a:pPr>
            <a:r>
              <a:rPr lang="sv-SE" sz="1200" b="1" dirty="0"/>
              <a:t>Resistens i Dalarna </a:t>
            </a:r>
            <a:r>
              <a:rPr lang="sv-SE" sz="1200" b="1" baseline="0" dirty="0"/>
              <a:t>1:a halvåret </a:t>
            </a:r>
            <a:r>
              <a:rPr lang="sv-SE" sz="1200" b="1" baseline="0" dirty="0" smtClean="0"/>
              <a:t>2020 i %</a:t>
            </a:r>
            <a:endParaRPr lang="sv-SE" sz="1200" b="1" dirty="0"/>
          </a:p>
        </c:rich>
      </c:tx>
      <c:layout>
        <c:manualLayout>
          <c:xMode val="edge"/>
          <c:yMode val="edge"/>
          <c:x val="0.33980504383678412"/>
          <c:y val="9.1435090972065913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layout>
            <c:manualLayout>
              <c:x val="4.805673791069459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dLbl>
          <c:idx val="0"/>
          <c:layout>
            <c:manualLayout>
              <c:x val="4.4780142144056352E-2"/>
              <c:y val="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</c:spPr>
      </c:pivotFmt>
      <c:pivotFmt>
        <c:idx val="12"/>
        <c:dLbl>
          <c:idx val="0"/>
          <c:layout>
            <c:manualLayout>
              <c:x val="4.805673791069461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FFFF00"/>
          </a:solidFill>
          <a:ln>
            <a:noFill/>
          </a:ln>
          <a:effectLst/>
        </c:spPr>
      </c:pivotFmt>
      <c:pivotFmt>
        <c:idx val="14"/>
        <c:spPr>
          <a:solidFill>
            <a:srgbClr val="FFFF00"/>
          </a:solidFill>
          <a:ln>
            <a:noFill/>
          </a:ln>
          <a:effectLst/>
        </c:spPr>
      </c:pivotFmt>
      <c:pivotFmt>
        <c:idx val="15"/>
        <c:dLbl>
          <c:idx val="0"/>
          <c:layout>
            <c:manualLayout>
              <c:x val="4.914893649957403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layout>
            <c:manualLayout>
              <c:x val="4.805673791069464E-2"/>
              <c:y val="2.67535278581641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dLbl>
          <c:idx val="0"/>
          <c:layout>
            <c:manualLayout>
              <c:x val="6.225531956612712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6.1163120977247701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layout>
            <c:manualLayout>
              <c:x val="5.6794326621730007E-2"/>
              <c:y val="-6.13094597561820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FF00"/>
          </a:solidFill>
          <a:ln>
            <a:noFill/>
          </a:ln>
          <a:effectLst/>
        </c:spPr>
      </c:pivotFmt>
      <c:pivotFmt>
        <c:idx val="2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</c:spPr>
      </c:pivotFmt>
      <c:pivotFmt>
        <c:idx val="2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1E-2"/>
              <c:y val="-3.344190982270521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</c:spPr>
      </c:pivotFmt>
      <c:pivotFmt>
        <c:idx val="3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dLbl>
          <c:idx val="0"/>
          <c:layout>
            <c:manualLayout>
              <c:x val="6.3347518155006458E-2"/>
              <c:y val="-1.67209549113526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dLbl>
          <c:idx val="0"/>
          <c:layout>
            <c:manualLayout>
              <c:x val="6.1163120977247701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layout>
            <c:manualLayout>
              <c:x val="5.2425532266212292E-2"/>
              <c:y val="-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layout>
            <c:manualLayout>
              <c:x val="4.6964539321815199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layout>
            <c:manualLayout>
              <c:x val="5.570212803285058E-2"/>
              <c:y val="-5.016286473405781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layout>
            <c:manualLayout>
              <c:x val="5.133333367733281E-2"/>
              <c:y val="-6.18675331720046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dLbl>
          <c:idx val="0"/>
          <c:layout>
            <c:manualLayout>
              <c:x val="6.2255319566127038E-2"/>
              <c:y val="-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466080763064874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6959489347544615E-2"/>
              <c:y val="-6.278026610264391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8940312499691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05632581209531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00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8744730212594368E-2"/>
              <c:y val="-4.18194145479535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0110886729166355E-2"/>
              <c:y val="-2.30006780013744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147704324573829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104013886174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420935627888224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650476492802985E-2"/>
              <c:y val="-3.972844382055585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8307825828598026E-2"/>
              <c:y val="-3.55465023657605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8307825828598137E-2"/>
              <c:y val="-0.10873047782467918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6504764928029712E-2"/>
              <c:y val="1.04548536369883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0110886729166355E-2"/>
              <c:y val="-2.30006780013744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650476492802985E-2"/>
              <c:y val="-3.972844382055585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05632581209531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8940312499691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8307825828598026E-2"/>
              <c:y val="-3.55465023657605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8307825828598137E-2"/>
              <c:y val="-0.10873047782467918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147704324573829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104013886174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6504764928029712E-2"/>
              <c:y val="1.04548536369883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7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0110886729166355E-2"/>
              <c:y val="-2.30006780013744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650476492802985E-2"/>
              <c:y val="-3.972844382055585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05632581209531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697962479745E-2"/>
              <c:y val="-3.88940312499691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6.8307825828598026E-2"/>
              <c:y val="-3.554650236576050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3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4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5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6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8307825828598137E-2"/>
              <c:y val="-0.10873047782467918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9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147704324573829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1040138861742055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7.6504764928029712E-2"/>
              <c:y val="1.045485363698838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9280019250215126E-2"/>
          <c:y val="8.4539568099051249E-2"/>
          <c:w val="0.80449524859213883"/>
          <c:h val="0.843597454201699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39C-464A-8173-1196E1096FA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39C-464A-8173-1196E1096FA1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9C-464A-8173-1196E1096FA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9C-464A-8173-1196E1096FA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39C-464A-8173-1196E1096FA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39C-464A-8173-1196E1096FA1}"/>
              </c:ext>
            </c:extLst>
          </c:dPt>
          <c:dLbls>
            <c:dLbl>
              <c:idx val="0"/>
              <c:layout>
                <c:manualLayout>
                  <c:x val="6.0110886729166355E-2"/>
                  <c:y val="-2.300067800137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39C-464A-8173-1196E1096FA1}"/>
                </c:ext>
              </c:extLst>
            </c:dLbl>
            <c:dLbl>
              <c:idx val="1"/>
              <c:layout>
                <c:manualLayout>
                  <c:x val="7.650476492802985E-2"/>
                  <c:y val="-3.9728443820555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39C-464A-8173-1196E1096FA1}"/>
                </c:ext>
              </c:extLst>
            </c:dLbl>
            <c:dLbl>
              <c:idx val="2"/>
              <c:layout>
                <c:manualLayout>
                  <c:x val="5.8978697962479745E-2"/>
                  <c:y val="-3.8056325812095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39C-464A-8173-1196E1096FA1}"/>
                </c:ext>
              </c:extLst>
            </c:dLbl>
            <c:dLbl>
              <c:idx val="3"/>
              <c:layout>
                <c:manualLayout>
                  <c:x val="5.8978697962479745E-2"/>
                  <c:y val="-3.8894031249969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39C-464A-8173-1196E1096FA1}"/>
                </c:ext>
              </c:extLst>
            </c:dLbl>
            <c:dLbl>
              <c:idx val="4"/>
              <c:layout>
                <c:manualLayout>
                  <c:x val="6.8307825828598026E-2"/>
                  <c:y val="-3.5546502365760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39C-464A-8173-1196E1096F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Blad2!$B$4:$B$9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9C-464A-8173-1196E1096FA1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39C-464A-8173-1196E1096FA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B39C-464A-8173-1196E1096FA1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B39C-464A-8173-1196E1096FA1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B39C-464A-8173-1196E1096FA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B39C-464A-8173-1196E1096FA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B39C-464A-8173-1196E1096FA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9C-464A-8173-1196E1096FA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39C-464A-8173-1196E1096FA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39C-464A-8173-1196E1096FA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39C-464A-8173-1196E1096FA1}"/>
                </c:ext>
              </c:extLst>
            </c:dLbl>
            <c:dLbl>
              <c:idx val="4"/>
              <c:layout>
                <c:manualLayout>
                  <c:x val="6.8307825828598137E-2"/>
                  <c:y val="-0.108730477824679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39C-464A-8173-1196E1096F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Blad2!$C$4:$C$9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39C-464A-8173-1196E1096FA1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B39C-464A-8173-1196E1096FA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B39C-464A-8173-1196E1096FA1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39C-464A-8173-1196E1096FA1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39C-464A-8173-1196E1096FA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B39C-464A-8173-1196E1096FA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9-B39C-464A-8173-1196E1096FA1}"/>
              </c:ext>
            </c:extLst>
          </c:dPt>
          <c:dLbls>
            <c:dLbl>
              <c:idx val="0"/>
              <c:layout>
                <c:manualLayout>
                  <c:x val="6.147704324573829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B39C-464A-8173-1196E1096FA1}"/>
                </c:ext>
              </c:extLst>
            </c:dLbl>
            <c:dLbl>
              <c:idx val="1"/>
              <c:layout>
                <c:manualLayout>
                  <c:x val="7.104013886174205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39C-464A-8173-1196E1096FA1}"/>
                </c:ext>
              </c:extLst>
            </c:dLbl>
            <c:dLbl>
              <c:idx val="2"/>
              <c:layout>
                <c:manualLayout>
                  <c:x val="4.8056737910694536E-2"/>
                  <c:y val="-1.672095491135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39C-464A-8173-1196E1096FA1}"/>
                </c:ext>
              </c:extLst>
            </c:dLbl>
            <c:dLbl>
              <c:idx val="3"/>
              <c:layout>
                <c:manualLayout>
                  <c:x val="5.7886525210609351E-2"/>
                  <c:y val="-5.01628647340584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B39C-464A-8173-1196E1096FA1}"/>
                </c:ext>
              </c:extLst>
            </c:dLbl>
            <c:dLbl>
              <c:idx val="4"/>
              <c:layout>
                <c:manualLayout>
                  <c:x val="7.6504764928029712E-2"/>
                  <c:y val="1.0454853636988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B39C-464A-8173-1196E1096F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Blad2!$D$4:$D$9</c:f>
              <c:numCache>
                <c:formatCode>General</c:formatCode>
                <c:ptCount val="5"/>
                <c:pt idx="0">
                  <c:v>99</c:v>
                </c:pt>
                <c:pt idx="1">
                  <c:v>98</c:v>
                </c:pt>
                <c:pt idx="2">
                  <c:v>95</c:v>
                </c:pt>
                <c:pt idx="3">
                  <c:v>96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B39C-464A-8173-1196E1096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overlap val="100"/>
        <c:axId val="872277264"/>
        <c:axId val="1071566192"/>
      </c:barChart>
      <c:catAx>
        <c:axId val="87227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071566192"/>
        <c:crosses val="autoZero"/>
        <c:auto val="1"/>
        <c:lblAlgn val="ctr"/>
        <c:lblOffset val="100"/>
        <c:tickLblSkip val="1"/>
        <c:noMultiLvlLbl val="0"/>
      </c:catAx>
      <c:valAx>
        <c:axId val="107156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227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[Diagram i Microsoft PowerPoint]Blad2!Pivottabell1</c:name>
    <c:fmtId val="2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 err="1"/>
              <a:t>Betahemolyserande</a:t>
            </a:r>
            <a:r>
              <a:rPr lang="sv-SE" sz="1600" b="1" baseline="0" dirty="0"/>
              <a:t> </a:t>
            </a:r>
            <a:r>
              <a:rPr lang="sv-SE" sz="1600" b="1" baseline="0" dirty="0" smtClean="0"/>
              <a:t>streptokocker</a:t>
            </a:r>
          </a:p>
          <a:p>
            <a:pPr>
              <a:defRPr/>
            </a:pPr>
            <a:r>
              <a:rPr lang="sv-SE" sz="1200" b="1" baseline="0" dirty="0" smtClean="0"/>
              <a:t>Resistens i Dalarna 1:a </a:t>
            </a:r>
            <a:r>
              <a:rPr lang="sv-SE" sz="1200" b="1" baseline="0" dirty="0"/>
              <a:t>halvåret </a:t>
            </a:r>
            <a:r>
              <a:rPr lang="sv-SE" sz="1200" b="1" baseline="0" dirty="0" smtClean="0"/>
              <a:t>2020 i %</a:t>
            </a:r>
            <a:endParaRPr lang="sv-SE" b="1" dirty="0"/>
          </a:p>
        </c:rich>
      </c:tx>
      <c:layout>
        <c:manualLayout>
          <c:xMode val="edge"/>
          <c:yMode val="edge"/>
          <c:x val="0.24961471124621368"/>
          <c:y val="9.1435090972065913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layout>
            <c:manualLayout>
              <c:x val="4.805673791069459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4780142144056352E-2"/>
              <c:y val="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0241135088453466E-2"/>
              <c:y val="-5.016286473405904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layout>
            <c:manualLayout>
              <c:x val="4.805673791069461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788652521060942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layout>
            <c:manualLayout>
              <c:x val="4.914893649957403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layout>
            <c:manualLayout>
              <c:x val="4.805673791069464E-2"/>
              <c:y val="2.67535278581641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dLbl>
          <c:idx val="0"/>
          <c:layout>
            <c:manualLayout>
              <c:x val="6.225531956612712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6.1163120977247701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layout>
            <c:manualLayout>
              <c:x val="5.6794326621730007E-2"/>
              <c:y val="-6.13094597561820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242553226621231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1E-2"/>
              <c:y val="-3.344190982270521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458E-2"/>
              <c:y val="-1.67209549113526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1163120977247701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layout>
            <c:manualLayout>
              <c:x val="5.2425532266212292E-2"/>
              <c:y val="-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layout>
            <c:manualLayout>
              <c:x val="4.6964539321815199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layout>
            <c:manualLayout>
              <c:x val="5.570212803285058E-2"/>
              <c:y val="-5.016286473405781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layout>
            <c:manualLayout>
              <c:x val="5.133333367733281E-2"/>
              <c:y val="-6.18675331720046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dLbl>
          <c:idx val="0"/>
          <c:layout>
            <c:manualLayout>
              <c:x val="6.2255319566127038E-2"/>
              <c:y val="-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4780142144056352E-2"/>
              <c:y val="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1163120977247701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458E-2"/>
              <c:y val="-1.67209549113526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4780142144056352E-2"/>
              <c:y val="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1163120977247701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458E-2"/>
              <c:y val="-1.67209549113526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9280019250215126E-2"/>
          <c:y val="8.4539568099051249E-2"/>
          <c:w val="0.80449524859213883"/>
          <c:h val="0.843597454201699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57-4B53-8C78-7F0B3E47CE26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57-4B53-8C78-7F0B3E47CE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457-4B53-8C78-7F0B3E47CE26}"/>
              </c:ext>
            </c:extLst>
          </c:dPt>
          <c:dLbls>
            <c:dLbl>
              <c:idx val="0"/>
              <c:layout>
                <c:manualLayout>
                  <c:x val="4.4780142144056352E-2"/>
                  <c:y val="1.1704668437946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457-4B53-8C78-7F0B3E47CE26}"/>
                </c:ext>
              </c:extLst>
            </c:dLbl>
            <c:dLbl>
              <c:idx val="1"/>
              <c:layout>
                <c:manualLayout>
                  <c:x val="5.8978723799488812E-2"/>
                  <c:y val="5.0162864734056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457-4B53-8C78-7F0B3E47CE26}"/>
                </c:ext>
              </c:extLst>
            </c:dLbl>
            <c:dLbl>
              <c:idx val="2"/>
              <c:layout>
                <c:manualLayout>
                  <c:x val="5.8978723799488854E-2"/>
                  <c:y val="1.6720954911352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457-4B53-8C78-7F0B3E47CE26}"/>
                </c:ext>
              </c:extLst>
            </c:dLbl>
            <c:dLbl>
              <c:idx val="3"/>
              <c:layout>
                <c:manualLayout>
                  <c:x val="4.8056737910694536E-2"/>
                  <c:y val="-2.1737241384758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457-4B53-8C78-7F0B3E47C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Blad2!$B$4:$B$8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10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457-4B53-8C78-7F0B3E47CE26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57-4B53-8C78-7F0B3E47CE26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457-4B53-8C78-7F0B3E47CE2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457-4B53-8C78-7F0B3E47CE26}"/>
              </c:ext>
            </c:extLst>
          </c:dPt>
          <c:dLbls>
            <c:dLbl>
              <c:idx val="0"/>
              <c:layout>
                <c:manualLayout>
                  <c:x val="6.1163120977247701E-2"/>
                  <c:y val="-3.511400531384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5457-4B53-8C78-7F0B3E47CE26}"/>
                </c:ext>
              </c:extLst>
            </c:dLbl>
            <c:dLbl>
              <c:idx val="1"/>
              <c:layout>
                <c:manualLayout>
                  <c:x val="4.8056737910694577E-2"/>
                  <c:y val="-3.511400531384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457-4B53-8C78-7F0B3E47CE26}"/>
                </c:ext>
              </c:extLst>
            </c:dLbl>
            <c:dLbl>
              <c:idx val="2"/>
              <c:layout>
                <c:manualLayout>
                  <c:x val="6.5531915332765395E-2"/>
                  <c:y val="-1.1704668437946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457-4B53-8C78-7F0B3E47CE26}"/>
                </c:ext>
              </c:extLst>
            </c:dLbl>
            <c:dLbl>
              <c:idx val="3"/>
              <c:layout>
                <c:manualLayout>
                  <c:x val="6.5531915332765395E-2"/>
                  <c:y val="-5.8523342189734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457-4B53-8C78-7F0B3E47C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Blad2!$C$4:$C$8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457-4B53-8C78-7F0B3E47CE26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457-4B53-8C78-7F0B3E47CE2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457-4B53-8C78-7F0B3E47CE26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457-4B53-8C78-7F0B3E47CE26}"/>
              </c:ext>
            </c:extLst>
          </c:dPt>
          <c:dLbls>
            <c:dLbl>
              <c:idx val="0"/>
              <c:layout>
                <c:manualLayout>
                  <c:x val="6.3347518155006458E-2"/>
                  <c:y val="-1.6720954911352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5457-4B53-8C78-7F0B3E47CE26}"/>
                </c:ext>
              </c:extLst>
            </c:dLbl>
            <c:dLbl>
              <c:idx val="1"/>
              <c:layout>
                <c:manualLayout>
                  <c:x val="5.7886525210609351E-2"/>
                  <c:y val="-5.01628647340584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457-4B53-8C78-7F0B3E47CE26}"/>
                </c:ext>
              </c:extLst>
            </c:dLbl>
            <c:dLbl>
              <c:idx val="2"/>
              <c:layout>
                <c:manualLayout>
                  <c:x val="4.8056737910694536E-2"/>
                  <c:y val="-1.672095491135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457-4B53-8C78-7F0B3E47CE26}"/>
                </c:ext>
              </c:extLst>
            </c:dLbl>
            <c:dLbl>
              <c:idx val="3"/>
              <c:layout>
                <c:manualLayout>
                  <c:x val="6.5531915332765311E-2"/>
                  <c:y val="-1.0032572946811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5457-4B53-8C78-7F0B3E47C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Blad2!$D$4:$D$8</c:f>
              <c:numCache>
                <c:formatCode>General</c:formatCode>
                <c:ptCount val="4"/>
                <c:pt idx="0">
                  <c:v>100</c:v>
                </c:pt>
                <c:pt idx="1">
                  <c:v>92</c:v>
                </c:pt>
                <c:pt idx="2">
                  <c:v>90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5457-4B53-8C78-7F0B3E47C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872277264"/>
        <c:axId val="1071566192"/>
      </c:barChart>
      <c:catAx>
        <c:axId val="87227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071566192"/>
        <c:crosses val="autoZero"/>
        <c:auto val="1"/>
        <c:lblAlgn val="ctr"/>
        <c:lblOffset val="100"/>
        <c:noMultiLvlLbl val="0"/>
      </c:catAx>
      <c:valAx>
        <c:axId val="107156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227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[Diagram i Microsoft PowerPoint]Blad2!Pivottabell1</c:name>
    <c:fmtId val="2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600" b="1" baseline="0" dirty="0" smtClean="0"/>
              <a:t>Pneumokocker</a:t>
            </a:r>
          </a:p>
          <a:p>
            <a:pPr>
              <a:defRPr sz="1600" b="1"/>
            </a:pPr>
            <a:r>
              <a:rPr lang="sv-SE" sz="1400" b="1" baseline="0" dirty="0" smtClean="0"/>
              <a:t>Resistens i Dalarna 1:a </a:t>
            </a:r>
            <a:r>
              <a:rPr lang="sv-SE" sz="1400" b="1" baseline="0" dirty="0"/>
              <a:t>halvåret </a:t>
            </a:r>
            <a:r>
              <a:rPr lang="sv-SE" sz="1400" b="1" baseline="0" dirty="0" smtClean="0"/>
              <a:t>2020 i %</a:t>
            </a:r>
            <a:endParaRPr lang="sv-SE" sz="1400" b="1" dirty="0"/>
          </a:p>
        </c:rich>
      </c:tx>
      <c:layout>
        <c:manualLayout>
          <c:xMode val="edge"/>
          <c:yMode val="edge"/>
          <c:x val="0.26327991315387589"/>
          <c:y val="9.1435090972065913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layout>
            <c:manualLayout>
              <c:x val="4.805673791069459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dLbl>
          <c:idx val="0"/>
          <c:layout>
            <c:manualLayout>
              <c:x val="4.4780142144056352E-2"/>
              <c:y val="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0241135088453466E-2"/>
              <c:y val="-5.016286473405904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layout>
            <c:manualLayout>
              <c:x val="4.805673791069461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788652521060942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layout>
            <c:manualLayout>
              <c:x val="4.914893649957403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layout>
            <c:manualLayout>
              <c:x val="4.805673791069464E-2"/>
              <c:y val="2.67535278581641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dLbl>
          <c:idx val="0"/>
          <c:layout>
            <c:manualLayout>
              <c:x val="6.225531956612712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6.1163120977247701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layout>
            <c:manualLayout>
              <c:x val="5.6794326621730007E-2"/>
              <c:y val="-6.130945975618204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242553226621231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1E-2"/>
              <c:y val="-3.344190982270521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dLbl>
          <c:idx val="0"/>
          <c:layout>
            <c:manualLayout>
              <c:x val="6.3347518155006458E-2"/>
              <c:y val="-1.67209549113526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dLbl>
          <c:idx val="0"/>
          <c:layout>
            <c:manualLayout>
              <c:x val="6.1163120977247701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dLbl>
          <c:idx val="0"/>
          <c:layout>
            <c:manualLayout>
              <c:x val="5.2425532266212292E-2"/>
              <c:y val="-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dLbl>
          <c:idx val="0"/>
          <c:layout>
            <c:manualLayout>
              <c:x val="4.6964539321815199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dLbl>
          <c:idx val="0"/>
          <c:layout>
            <c:manualLayout>
              <c:x val="5.570212803285058E-2"/>
              <c:y val="-5.016286473405781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dLbl>
          <c:idx val="0"/>
          <c:layout>
            <c:manualLayout>
              <c:x val="5.133333367733281E-2"/>
              <c:y val="-6.186753317200464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dLbl>
          <c:idx val="0"/>
          <c:layout>
            <c:manualLayout>
              <c:x val="6.2255319566127038E-2"/>
              <c:y val="-1.17046684379468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1E-2"/>
              <c:y val="-3.344190982270521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242553226621231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0241135088453466E-2"/>
              <c:y val="-5.016286473405904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788652521060942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1E-2"/>
              <c:y val="-3.344190982270521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7.0992908277162509E-2"/>
              <c:y val="-8.360477455676303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12E-2"/>
              <c:y val="5.016286473405659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8978723799488854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2.17372413847583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1333333677332886E-2"/>
              <c:y val="1.003257294681156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242553226621231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0241135088453466E-2"/>
              <c:y val="-5.016286473405904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8056737910694577E-2"/>
              <c:y val="-3.511400531384047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1.1704668437946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6.5531915332765395E-2"/>
              <c:y val="-5.85233421897341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788652521060942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3347518155006541E-2"/>
              <c:y val="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4609929443971118E-2"/>
              <c:y val="-1.672095491135260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886525210609351E-2"/>
              <c:y val="-5.016286473405843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4.8056737910694536E-2"/>
              <c:y val="-1.6720954911353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5531915332765311E-2"/>
              <c:y val="-1.00325729468116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6.0070922388368274E-2"/>
              <c:y val="-3.344190982270521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9280019250215126E-2"/>
          <c:y val="8.4539568099051249E-2"/>
          <c:w val="0.80449524859213883"/>
          <c:h val="0.843597454201699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18-4E17-B2F2-5E8B3ADB20A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18-4E17-B2F2-5E8B3ADB20A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118-4E17-B2F2-5E8B3ADB20A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118-4E17-B2F2-5E8B3ADB20A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118-4E17-B2F2-5E8B3ADB20AA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118-4E17-B2F2-5E8B3ADB20AA}"/>
              </c:ext>
            </c:extLst>
          </c:dPt>
          <c:dLbls>
            <c:dLbl>
              <c:idx val="0"/>
              <c:layout>
                <c:manualLayout>
                  <c:x val="5.133333367733281E-2"/>
                  <c:y val="-3.3441909822705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118-4E17-B2F2-5E8B3ADB20AA}"/>
                </c:ext>
              </c:extLst>
            </c:dLbl>
            <c:dLbl>
              <c:idx val="1"/>
              <c:layout>
                <c:manualLayout>
                  <c:x val="7.0992908277162509E-2"/>
                  <c:y val="-8.3604774556763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118-4E17-B2F2-5E8B3ADB20AA}"/>
                </c:ext>
              </c:extLst>
            </c:dLbl>
            <c:dLbl>
              <c:idx val="2"/>
              <c:layout>
                <c:manualLayout>
                  <c:x val="5.8978723799488812E-2"/>
                  <c:y val="5.0162864734056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118-4E17-B2F2-5E8B3ADB20AA}"/>
                </c:ext>
              </c:extLst>
            </c:dLbl>
            <c:dLbl>
              <c:idx val="3"/>
              <c:layout>
                <c:manualLayout>
                  <c:x val="5.8978723799488854E-2"/>
                  <c:y val="1.6720954911352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118-4E17-B2F2-5E8B3ADB20AA}"/>
                </c:ext>
              </c:extLst>
            </c:dLbl>
            <c:dLbl>
              <c:idx val="4"/>
              <c:layout>
                <c:manualLayout>
                  <c:x val="4.8056737910694536E-2"/>
                  <c:y val="-2.1737241384758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118-4E17-B2F2-5E8B3ADB20AA}"/>
                </c:ext>
              </c:extLst>
            </c:dLbl>
            <c:dLbl>
              <c:idx val="5"/>
              <c:layout>
                <c:manualLayout>
                  <c:x val="5.1333333677332886E-2"/>
                  <c:y val="1.0032572946811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118-4E17-B2F2-5E8B3ADB20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 sulfa</c:v>
                </c:pt>
              </c:strCache>
            </c:strRef>
          </c:cat>
          <c:val>
            <c:numRef>
              <c:f>Blad2!$B$4:$B$10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8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118-4E17-B2F2-5E8B3ADB20AA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8118-4E17-B2F2-5E8B3ADB20AA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8118-4E17-B2F2-5E8B3ADB20A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8118-4E17-B2F2-5E8B3ADB20AA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8118-4E17-B2F2-5E8B3ADB20AA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8118-4E17-B2F2-5E8B3ADB20AA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8118-4E17-B2F2-5E8B3ADB20AA}"/>
              </c:ext>
            </c:extLst>
          </c:dPt>
          <c:dLbls>
            <c:dLbl>
              <c:idx val="0"/>
              <c:layout>
                <c:manualLayout>
                  <c:x val="5.242553226621231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118-4E17-B2F2-5E8B3ADB20AA}"/>
                </c:ext>
              </c:extLst>
            </c:dLbl>
            <c:dLbl>
              <c:idx val="1"/>
              <c:layout>
                <c:manualLayout>
                  <c:x val="5.0241135088453466E-2"/>
                  <c:y val="-5.01628647340590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8118-4E17-B2F2-5E8B3ADB20AA}"/>
                </c:ext>
              </c:extLst>
            </c:dLbl>
            <c:dLbl>
              <c:idx val="2"/>
              <c:layout>
                <c:manualLayout>
                  <c:x val="4.8056737910694577E-2"/>
                  <c:y val="-3.5114005313840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8118-4E17-B2F2-5E8B3ADB20AA}"/>
                </c:ext>
              </c:extLst>
            </c:dLbl>
            <c:dLbl>
              <c:idx val="3"/>
              <c:layout>
                <c:manualLayout>
                  <c:x val="6.5531915332765395E-2"/>
                  <c:y val="-1.1704668437946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8118-4E17-B2F2-5E8B3ADB20AA}"/>
                </c:ext>
              </c:extLst>
            </c:dLbl>
            <c:dLbl>
              <c:idx val="4"/>
              <c:layout>
                <c:manualLayout>
                  <c:x val="6.5531915332765395E-2"/>
                  <c:y val="-5.8523342189734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8118-4E17-B2F2-5E8B3ADB20AA}"/>
                </c:ext>
              </c:extLst>
            </c:dLbl>
            <c:dLbl>
              <c:idx val="5"/>
              <c:layout>
                <c:manualLayout>
                  <c:x val="5.788652521060942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8118-4E17-B2F2-5E8B3ADB20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 sulfa</c:v>
                </c:pt>
              </c:strCache>
            </c:strRef>
          </c:cat>
          <c:val>
            <c:numRef>
              <c:f>Blad2!$C$4:$C$10</c:f>
              <c:numCache>
                <c:formatCode>General</c:formatCode>
                <c:ptCount val="6"/>
                <c:pt idx="0">
                  <c:v>25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8118-4E17-B2F2-5E8B3ADB20AA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118-4E17-B2F2-5E8B3ADB20AA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8118-4E17-B2F2-5E8B3ADB20A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8118-4E17-B2F2-5E8B3ADB20A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8118-4E17-B2F2-5E8B3ADB20A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8118-4E17-B2F2-5E8B3ADB20AA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8118-4E17-B2F2-5E8B3ADB20AA}"/>
              </c:ext>
            </c:extLst>
          </c:dPt>
          <c:dLbls>
            <c:dLbl>
              <c:idx val="0"/>
              <c:layout>
                <c:manualLayout>
                  <c:x val="6.3347518155006541E-2"/>
                  <c:y val="1.6720954911352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8118-4E17-B2F2-5E8B3ADB20AA}"/>
                </c:ext>
              </c:extLst>
            </c:dLbl>
            <c:dLbl>
              <c:idx val="1"/>
              <c:layout>
                <c:manualLayout>
                  <c:x val="5.4609929443971118E-2"/>
                  <c:y val="-1.6720954911352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8118-4E17-B2F2-5E8B3ADB20AA}"/>
                </c:ext>
              </c:extLst>
            </c:dLbl>
            <c:dLbl>
              <c:idx val="2"/>
              <c:layout>
                <c:manualLayout>
                  <c:x val="5.7886525210609351E-2"/>
                  <c:y val="-5.01628647340584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8118-4E17-B2F2-5E8B3ADB20AA}"/>
                </c:ext>
              </c:extLst>
            </c:dLbl>
            <c:dLbl>
              <c:idx val="3"/>
              <c:layout>
                <c:manualLayout>
                  <c:x val="4.8056737910694536E-2"/>
                  <c:y val="-1.672095491135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8118-4E17-B2F2-5E8B3ADB20AA}"/>
                </c:ext>
              </c:extLst>
            </c:dLbl>
            <c:dLbl>
              <c:idx val="4"/>
              <c:layout>
                <c:manualLayout>
                  <c:x val="6.5531915332765311E-2"/>
                  <c:y val="-1.0032572946811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3-8118-4E17-B2F2-5E8B3ADB20AA}"/>
                </c:ext>
              </c:extLst>
            </c:dLbl>
            <c:dLbl>
              <c:idx val="5"/>
              <c:layout>
                <c:manualLayout>
                  <c:x val="6.0070922388368274E-2"/>
                  <c:y val="-3.3441909822705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8118-4E17-B2F2-5E8B3ADB20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 sulfa</c:v>
                </c:pt>
              </c:strCache>
            </c:strRef>
          </c:cat>
          <c:val>
            <c:numRef>
              <c:f>Blad2!$D$4:$D$10</c:f>
              <c:numCache>
                <c:formatCode>General</c:formatCode>
                <c:ptCount val="6"/>
                <c:pt idx="0">
                  <c:v>75</c:v>
                </c:pt>
                <c:pt idx="1">
                  <c:v>98</c:v>
                </c:pt>
                <c:pt idx="2">
                  <c:v>92</c:v>
                </c:pt>
                <c:pt idx="3">
                  <c:v>93</c:v>
                </c:pt>
                <c:pt idx="4">
                  <c:v>91</c:v>
                </c:pt>
                <c:pt idx="5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8118-4E17-B2F2-5E8B3ADB20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872277264"/>
        <c:axId val="1071566192"/>
      </c:barChart>
      <c:catAx>
        <c:axId val="87227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071566192"/>
        <c:crosses val="autoZero"/>
        <c:auto val="1"/>
        <c:lblAlgn val="ctr"/>
        <c:lblOffset val="100"/>
        <c:noMultiLvlLbl val="0"/>
      </c:catAx>
      <c:valAx>
        <c:axId val="1071566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87227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[Diagram i Microsoft PowerPoint]Blad3!Pivottabell1</c:name>
    <c:fmtId val="29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  <c:spPr>
          <a:solidFill>
            <a:srgbClr val="FF0000"/>
          </a:solidFill>
          <a:ln>
            <a:noFill/>
          </a:ln>
          <a:effectLst/>
        </c:spPr>
      </c:pivotFmt>
      <c:pivotFmt>
        <c:idx val="14"/>
        <c:spPr>
          <a:solidFill>
            <a:srgbClr val="FF0000"/>
          </a:solidFill>
          <a:ln>
            <a:noFill/>
          </a:ln>
          <a:effectLst/>
        </c:spPr>
      </c:pivotFmt>
      <c:pivotFmt>
        <c:idx val="15"/>
        <c:spPr>
          <a:solidFill>
            <a:srgbClr val="FF0000"/>
          </a:solidFill>
          <a:ln>
            <a:noFill/>
          </a:ln>
          <a:effectLst/>
        </c:spPr>
      </c:pivotFmt>
      <c:pivotFmt>
        <c:idx val="16"/>
        <c:spPr>
          <a:solidFill>
            <a:srgbClr val="FF0000"/>
          </a:solidFill>
          <a:ln>
            <a:noFill/>
          </a:ln>
          <a:effectLst/>
        </c:spPr>
      </c:pivotFmt>
      <c:pivotFmt>
        <c:idx val="17"/>
        <c:spPr>
          <a:solidFill>
            <a:srgbClr val="FF0000"/>
          </a:solidFill>
          <a:ln>
            <a:noFill/>
          </a:ln>
          <a:effectLst/>
        </c:spPr>
      </c:pivotFmt>
      <c:pivotFmt>
        <c:idx val="18"/>
        <c:spPr>
          <a:solidFill>
            <a:srgbClr val="FF0000"/>
          </a:solidFill>
          <a:ln>
            <a:noFill/>
          </a:ln>
          <a:effectLst/>
        </c:spPr>
      </c:pivotFmt>
      <c:pivotFmt>
        <c:idx val="19"/>
        <c:spPr>
          <a:solidFill>
            <a:srgbClr val="92D050"/>
          </a:solidFill>
          <a:ln>
            <a:noFill/>
          </a:ln>
          <a:effectLst/>
        </c:spPr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  <c:spPr>
          <a:solidFill>
            <a:srgbClr val="FF0000"/>
          </a:solidFill>
          <a:ln>
            <a:noFill/>
          </a:ln>
          <a:effectLst/>
        </c:spPr>
      </c:pivotFmt>
      <c:pivotFmt>
        <c:idx val="25"/>
        <c:dLbl>
          <c:idx val="0"/>
          <c:layout>
            <c:manualLayout>
              <c:x val="4.0939599262571437E-2"/>
              <c:y val="-4.176294203155667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dLbl>
          <c:idx val="0"/>
          <c:layout>
            <c:manualLayout>
              <c:x val="3.6845639336314295E-2"/>
              <c:y val="-2.50577652189340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</c:pivotFmt>
      <c:pivotFmt>
        <c:idx val="28"/>
      </c:pivotFmt>
      <c:pivotFmt>
        <c:idx val="2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92D05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7765267826680211E-2"/>
              <c:y val="-2.089864158829676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54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70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4902279999032865E-2"/>
          <c:y val="0.18289964538131792"/>
          <c:w val="0.80591481576159529"/>
          <c:h val="0.6804518355717338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Blad3!$B$4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Blad3!$A$5:$A$10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Blad3!$B$5:$B$10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F-4076-A8DB-3E5C667BD2DA}"/>
            </c:ext>
          </c:extLst>
        </c:ser>
        <c:ser>
          <c:idx val="1"/>
          <c:order val="1"/>
          <c:tx>
            <c:strRef>
              <c:f>Blad3!$C$4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129989764585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A8F-4076-A8DB-3E5C667BD2DA}"/>
                </c:ext>
              </c:extLst>
            </c:dLbl>
            <c:dLbl>
              <c:idx val="1"/>
              <c:layout>
                <c:manualLayout>
                  <c:x val="5.4588877516206072E-2"/>
                  <c:y val="-3.5527690700104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A8F-4076-A8DB-3E5C667BD2DA}"/>
                </c:ext>
              </c:extLst>
            </c:dLbl>
            <c:dLbl>
              <c:idx val="2"/>
              <c:layout>
                <c:manualLayout>
                  <c:x val="5.7318321392016328E-2"/>
                  <c:y val="1.8808777429467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A8F-4076-A8DB-3E5C667BD2DA}"/>
                </c:ext>
              </c:extLst>
            </c:dLbl>
            <c:dLbl>
              <c:idx val="3"/>
              <c:layout>
                <c:manualLayout>
                  <c:x val="5.7318321392016279E-2"/>
                  <c:y val="-6.2695924764890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A8F-4076-A8DB-3E5C667BD2DA}"/>
                </c:ext>
              </c:extLst>
            </c:dLbl>
            <c:dLbl>
              <c:idx val="4"/>
              <c:layout>
                <c:manualLayout>
                  <c:x val="5.5953599454111227E-2"/>
                  <c:y val="-5.015673981191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A8F-4076-A8DB-3E5C667BD2DA}"/>
                </c:ext>
              </c:extLst>
            </c:dLbl>
            <c:dLbl>
              <c:idx val="5"/>
              <c:layout>
                <c:manualLayout>
                  <c:x val="5.7318321392016376E-2"/>
                  <c:y val="-2.2988505747126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8F-4076-A8DB-3E5C667BD2DA}"/>
                </c:ext>
              </c:extLst>
            </c:dLbl>
            <c:dLbl>
              <c:idx val="6"/>
              <c:layout>
                <c:manualLayout>
                  <c:x val="4.6400545888775062E-2"/>
                  <c:y val="-3.5527690700104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8F-4076-A8DB-3E5C667BD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Blad3!$A$5:$A$10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Blad3!$C$5:$C$10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18</c:v>
                </c:pt>
                <c:pt idx="3">
                  <c:v>5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A8F-4076-A8DB-3E5C667BD2DA}"/>
            </c:ext>
          </c:extLst>
        </c:ser>
        <c:ser>
          <c:idx val="2"/>
          <c:order val="2"/>
          <c:tx>
            <c:strRef>
              <c:f>Blad3!$D$4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8594336403957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A8F-4076-A8DB-3E5C667BD2DA}"/>
                </c:ext>
              </c:extLst>
            </c:dLbl>
            <c:dLbl>
              <c:idx val="2"/>
              <c:layout>
                <c:manualLayout>
                  <c:x val="5.32241555783009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A8F-4076-A8DB-3E5C667BD2DA}"/>
                </c:ext>
              </c:extLst>
            </c:dLbl>
            <c:dLbl>
              <c:idx val="3"/>
              <c:layout>
                <c:manualLayout>
                  <c:x val="5.1859433640395768E-2"/>
                  <c:y val="6.269592476489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A8F-4076-A8DB-3E5C667BD2DA}"/>
                </c:ext>
              </c:extLst>
            </c:dLbl>
            <c:dLbl>
              <c:idx val="4"/>
              <c:layout>
                <c:manualLayout>
                  <c:x val="5.1859433640395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A8F-4076-A8DB-3E5C667BD2DA}"/>
                </c:ext>
              </c:extLst>
            </c:dLbl>
            <c:dLbl>
              <c:idx val="5"/>
              <c:layout>
                <c:manualLayout>
                  <c:x val="5.7318321392016376E-2"/>
                  <c:y val="4.1797283176592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A8F-4076-A8DB-3E5C667BD2DA}"/>
                </c:ext>
              </c:extLst>
            </c:dLbl>
            <c:dLbl>
              <c:idx val="6"/>
              <c:layout>
                <c:manualLayout>
                  <c:x val="5.5953599454111227E-2"/>
                  <c:y val="-5.8516196447230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A8F-4076-A8DB-3E5C667BD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Blad3!$A$5:$A$10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Blad3!$D$5:$D$10</c:f>
              <c:numCache>
                <c:formatCode>General</c:formatCode>
                <c:ptCount val="5"/>
                <c:pt idx="0">
                  <c:v>96</c:v>
                </c:pt>
                <c:pt idx="1">
                  <c:v>99</c:v>
                </c:pt>
                <c:pt idx="2">
                  <c:v>82</c:v>
                </c:pt>
                <c:pt idx="3">
                  <c:v>95</c:v>
                </c:pt>
                <c:pt idx="4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A8F-4076-A8DB-3E5C667BD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9335792"/>
        <c:axId val="529323328"/>
      </c:barChart>
      <c:catAx>
        <c:axId val="52933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9323328"/>
        <c:crosses val="autoZero"/>
        <c:auto val="1"/>
        <c:lblAlgn val="ctr"/>
        <c:lblOffset val="100"/>
        <c:noMultiLvlLbl val="0"/>
      </c:catAx>
      <c:valAx>
        <c:axId val="52932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933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093553300719692"/>
          <c:y val="0.43375986308921416"/>
          <c:w val="0.15906446699280297"/>
          <c:h val="0.128300545503912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1a halvåret 2020 kleb o ecoli.xlsx]Blad3!Pivottabell1</c:name>
    <c:fmtId val="40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</c:pivotFmt>
      <c:pivotFmt>
        <c:idx val="7"/>
      </c:pivotFmt>
      <c:pivotFmt>
        <c:idx val="8"/>
      </c:pivotFmt>
      <c:pivotFmt>
        <c:idx val="9"/>
      </c:pivotFmt>
      <c:pivotFmt>
        <c:idx val="10"/>
      </c:pivotFmt>
      <c:pivotFmt>
        <c:idx val="11"/>
      </c:pivotFmt>
      <c:pivotFmt>
        <c:idx val="12"/>
      </c:pivotFmt>
      <c:pivotFmt>
        <c:idx val="13"/>
        <c:spPr>
          <a:solidFill>
            <a:srgbClr val="FF0000"/>
          </a:solidFill>
          <a:ln>
            <a:noFill/>
          </a:ln>
          <a:effectLst/>
        </c:spPr>
      </c:pivotFmt>
      <c:pivotFmt>
        <c:idx val="14"/>
        <c:spPr>
          <a:solidFill>
            <a:srgbClr val="FF0000"/>
          </a:solidFill>
          <a:ln>
            <a:noFill/>
          </a:ln>
          <a:effectLst/>
        </c:spPr>
      </c:pivotFmt>
      <c:pivotFmt>
        <c:idx val="15"/>
        <c:spPr>
          <a:solidFill>
            <a:srgbClr val="FF0000"/>
          </a:solidFill>
          <a:ln>
            <a:noFill/>
          </a:ln>
          <a:effectLst/>
        </c:spPr>
      </c:pivotFmt>
      <c:pivotFmt>
        <c:idx val="16"/>
        <c:spPr>
          <a:solidFill>
            <a:srgbClr val="FF0000"/>
          </a:solidFill>
          <a:ln>
            <a:noFill/>
          </a:ln>
          <a:effectLst/>
        </c:spPr>
      </c:pivotFmt>
      <c:pivotFmt>
        <c:idx val="17"/>
        <c:spPr>
          <a:solidFill>
            <a:srgbClr val="FF0000"/>
          </a:solidFill>
          <a:ln>
            <a:noFill/>
          </a:ln>
          <a:effectLst/>
        </c:spPr>
      </c:pivotFmt>
      <c:pivotFmt>
        <c:idx val="18"/>
        <c:spPr>
          <a:solidFill>
            <a:srgbClr val="FF0000"/>
          </a:solidFill>
          <a:ln>
            <a:noFill/>
          </a:ln>
          <a:effectLst/>
        </c:spPr>
      </c:pivotFmt>
      <c:pivotFmt>
        <c:idx val="19"/>
        <c:spPr>
          <a:solidFill>
            <a:srgbClr val="92D050"/>
          </a:solidFill>
          <a:ln>
            <a:noFill/>
          </a:ln>
          <a:effectLst/>
        </c:spPr>
      </c:pivotFmt>
      <c:pivotFmt>
        <c:idx val="20"/>
      </c:pivotFmt>
      <c:pivotFmt>
        <c:idx val="21"/>
      </c:pivotFmt>
      <c:pivotFmt>
        <c:idx val="22"/>
      </c:pivotFmt>
      <c:pivotFmt>
        <c:idx val="23"/>
      </c:pivotFmt>
      <c:pivotFmt>
        <c:idx val="24"/>
        <c:spPr>
          <a:solidFill>
            <a:srgbClr val="FF0000"/>
          </a:solidFill>
          <a:ln>
            <a:noFill/>
          </a:ln>
          <a:effectLst/>
        </c:spPr>
      </c:pivotFmt>
      <c:pivotFmt>
        <c:idx val="25"/>
        <c:dLbl>
          <c:idx val="0"/>
          <c:layout>
            <c:manualLayout>
              <c:x val="4.0939599262571437E-2"/>
              <c:y val="-4.176294203155667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dLbl>
          <c:idx val="0"/>
          <c:layout>
            <c:manualLayout>
              <c:x val="3.6845639336314295E-2"/>
              <c:y val="-2.50577652189340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</c:pivotFmt>
      <c:pivotFmt>
        <c:idx val="28"/>
      </c:pivotFmt>
      <c:pivotFmt>
        <c:idx val="2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92D050"/>
          </a:solidFill>
          <a:ln>
            <a:noFill/>
          </a:ln>
          <a:effectLst/>
        </c:spPr>
      </c:pivotFmt>
      <c:pivotFmt>
        <c:idx val="43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6411922038289512E-2"/>
              <c:y val="-4.59749839482473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6411922038289512E-2"/>
              <c:y val="-4.59749839482473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4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5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6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7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0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6411922038289512E-2"/>
              <c:y val="-4.59749839482473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5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9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0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1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2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7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0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1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3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4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6411922038289512E-2"/>
              <c:y val="-4.59749839482473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5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7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8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2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3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91299897645854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4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458887751620607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5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28E-2"/>
              <c:y val="1.88087774294670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6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279E-2"/>
              <c:y val="-6.269592476489042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7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015673981191222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8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-2.29885057471264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9"/>
        <c:spPr>
          <a:solidFill>
            <a:srgbClr val="FF0000"/>
          </a:solidFill>
          <a:ln>
            <a:noFill/>
          </a:ln>
          <a:effectLst/>
        </c:spPr>
        <c:dLbl>
          <c:idx val="0"/>
          <c:layout>
            <c:manualLayout>
              <c:x val="4.6400545888775062E-2"/>
              <c:y val="-3.55276907001044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0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1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2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3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4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5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6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7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6411922038289512E-2"/>
              <c:y val="-4.597498394824737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8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9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322415557830092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1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768E-2"/>
              <c:y val="6.269592476489028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18594336403956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3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7318321392016376E-2"/>
              <c:y val="4.17972831765927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4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5.5953599454111227E-2"/>
              <c:y val="-5.851619644723093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4902279999032865E-2"/>
          <c:y val="0.18289964538131792"/>
          <c:w val="0.80591481576159529"/>
          <c:h val="0.6804518355717338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Blad3!$B$4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68-42D7-8AB6-C26CE210BD9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668-42D7-8AB6-C26CE210BD9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668-42D7-8AB6-C26CE210BD9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668-42D7-8AB6-C26CE210BD9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668-42D7-8AB6-C26CE210BD9A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668-42D7-8AB6-C26CE210BD9A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668-42D7-8AB6-C26CE210BD9A}"/>
              </c:ext>
            </c:extLst>
          </c:dPt>
          <c:dLbls>
            <c:dLbl>
              <c:idx val="0"/>
              <c:layout>
                <c:manualLayout>
                  <c:x val="4.9129989764585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668-42D7-8AB6-C26CE210BD9A}"/>
                </c:ext>
              </c:extLst>
            </c:dLbl>
            <c:dLbl>
              <c:idx val="1"/>
              <c:layout>
                <c:manualLayout>
                  <c:x val="5.4588877516206072E-2"/>
                  <c:y val="-3.5527690700104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668-42D7-8AB6-C26CE210BD9A}"/>
                </c:ext>
              </c:extLst>
            </c:dLbl>
            <c:dLbl>
              <c:idx val="2"/>
              <c:layout>
                <c:manualLayout>
                  <c:x val="5.7318321392016328E-2"/>
                  <c:y val="1.8808777429467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668-42D7-8AB6-C26CE210BD9A}"/>
                </c:ext>
              </c:extLst>
            </c:dLbl>
            <c:dLbl>
              <c:idx val="3"/>
              <c:layout>
                <c:manualLayout>
                  <c:x val="5.7318321392016279E-2"/>
                  <c:y val="-6.2695924764890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668-42D7-8AB6-C26CE210BD9A}"/>
                </c:ext>
              </c:extLst>
            </c:dLbl>
            <c:dLbl>
              <c:idx val="4"/>
              <c:layout>
                <c:manualLayout>
                  <c:x val="5.5953599454111227E-2"/>
                  <c:y val="-5.015673981191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668-42D7-8AB6-C26CE210BD9A}"/>
                </c:ext>
              </c:extLst>
            </c:dLbl>
            <c:dLbl>
              <c:idx val="5"/>
              <c:layout>
                <c:manualLayout>
                  <c:x val="5.7318321392016376E-2"/>
                  <c:y val="-2.2988505747126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668-42D7-8AB6-C26CE210BD9A}"/>
                </c:ext>
              </c:extLst>
            </c:dLbl>
            <c:dLbl>
              <c:idx val="6"/>
              <c:layout>
                <c:manualLayout>
                  <c:x val="4.6400545888775062E-2"/>
                  <c:y val="-3.5527690700104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668-42D7-8AB6-C26CE210BD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Blad3!$A$5:$A$12</c:f>
              <c:strCache>
                <c:ptCount val="7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Cefotaxim</c:v>
                </c:pt>
                <c:pt idx="5">
                  <c:v>Amocicillin-Clavulansyra</c:v>
                </c:pt>
                <c:pt idx="6">
                  <c:v>Ciprofloxacin</c:v>
                </c:pt>
              </c:strCache>
            </c:strRef>
          </c:cat>
          <c:val>
            <c:numRef>
              <c:f>Blad3!$B$5:$B$12</c:f>
              <c:numCache>
                <c:formatCode>General</c:formatCode>
                <c:ptCount val="7"/>
                <c:pt idx="0">
                  <c:v>9</c:v>
                </c:pt>
                <c:pt idx="1">
                  <c:v>100</c:v>
                </c:pt>
                <c:pt idx="2">
                  <c:v>17</c:v>
                </c:pt>
                <c:pt idx="3">
                  <c:v>6</c:v>
                </c:pt>
                <c:pt idx="4">
                  <c:v>6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668-42D7-8AB6-C26CE210BD9A}"/>
            </c:ext>
          </c:extLst>
        </c:ser>
        <c:ser>
          <c:idx val="1"/>
          <c:order val="1"/>
          <c:tx>
            <c:strRef>
              <c:f>Blad3!$C$4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5668-42D7-8AB6-C26CE210BD9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668-42D7-8AB6-C26CE210BD9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668-42D7-8AB6-C26CE210BD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668-42D7-8AB6-C26CE210BD9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668-42D7-8AB6-C26CE210BD9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668-42D7-8AB6-C26CE210BD9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668-42D7-8AB6-C26CE210BD9A}"/>
                </c:ext>
              </c:extLst>
            </c:dLbl>
            <c:dLbl>
              <c:idx val="6"/>
              <c:layout>
                <c:manualLayout>
                  <c:x val="4.6411922038289512E-2"/>
                  <c:y val="-4.5974983948247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668-42D7-8AB6-C26CE210BD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Blad3!$A$5:$A$12</c:f>
              <c:strCache>
                <c:ptCount val="7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Cefotaxim</c:v>
                </c:pt>
                <c:pt idx="5">
                  <c:v>Amocicillin-Clavulansyra</c:v>
                </c:pt>
                <c:pt idx="6">
                  <c:v>Ciprofloxacin</c:v>
                </c:pt>
              </c:strCache>
            </c:strRef>
          </c:cat>
          <c:val>
            <c:numRef>
              <c:f>Blad3!$C$5:$C$12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5668-42D7-8AB6-C26CE210BD9A}"/>
            </c:ext>
          </c:extLst>
        </c:ser>
        <c:ser>
          <c:idx val="2"/>
          <c:order val="2"/>
          <c:tx>
            <c:strRef>
              <c:f>Blad3!$D$4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5668-42D7-8AB6-C26CE210BD9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5668-42D7-8AB6-C26CE210BD9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5668-42D7-8AB6-C26CE210BD9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5668-42D7-8AB6-C26CE210BD9A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5668-42D7-8AB6-C26CE210BD9A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5668-42D7-8AB6-C26CE210BD9A}"/>
              </c:ext>
            </c:extLst>
          </c:dPt>
          <c:dLbls>
            <c:dLbl>
              <c:idx val="0"/>
              <c:layout>
                <c:manualLayout>
                  <c:x val="5.18594336403957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5668-42D7-8AB6-C26CE210BD9A}"/>
                </c:ext>
              </c:extLst>
            </c:dLbl>
            <c:dLbl>
              <c:idx val="2"/>
              <c:layout>
                <c:manualLayout>
                  <c:x val="5.32241555783009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5668-42D7-8AB6-C26CE210BD9A}"/>
                </c:ext>
              </c:extLst>
            </c:dLbl>
            <c:dLbl>
              <c:idx val="3"/>
              <c:layout>
                <c:manualLayout>
                  <c:x val="5.1859433640395768E-2"/>
                  <c:y val="6.269592476489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5668-42D7-8AB6-C26CE210BD9A}"/>
                </c:ext>
              </c:extLst>
            </c:dLbl>
            <c:dLbl>
              <c:idx val="4"/>
              <c:layout>
                <c:manualLayout>
                  <c:x val="5.1859433640395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5668-42D7-8AB6-C26CE210BD9A}"/>
                </c:ext>
              </c:extLst>
            </c:dLbl>
            <c:dLbl>
              <c:idx val="5"/>
              <c:layout>
                <c:manualLayout>
                  <c:x val="5.7318321392016376E-2"/>
                  <c:y val="4.17972831765927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5668-42D7-8AB6-C26CE210BD9A}"/>
                </c:ext>
              </c:extLst>
            </c:dLbl>
            <c:dLbl>
              <c:idx val="6"/>
              <c:layout>
                <c:manualLayout>
                  <c:x val="5.5953599454111227E-2"/>
                  <c:y val="-5.8516196447230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2-5668-42D7-8AB6-C26CE210BD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Blad3!$A$5:$A$12</c:f>
              <c:strCache>
                <c:ptCount val="7"/>
                <c:pt idx="0">
                  <c:v>Mecillinam</c:v>
                </c:pt>
                <c:pt idx="1">
                  <c:v>Nitrofurantoin</c:v>
                </c:pt>
                <c:pt idx="2">
                  <c:v>Trimetoprim</c:v>
                </c:pt>
                <c:pt idx="3">
                  <c:v>Cefadroxil</c:v>
                </c:pt>
                <c:pt idx="4">
                  <c:v>Cefotaxim</c:v>
                </c:pt>
                <c:pt idx="5">
                  <c:v>Amocicillin-Clavulansyra</c:v>
                </c:pt>
                <c:pt idx="6">
                  <c:v>Ciprofloxacin</c:v>
                </c:pt>
              </c:strCache>
            </c:strRef>
          </c:cat>
          <c:val>
            <c:numRef>
              <c:f>Blad3!$D$5:$D$12</c:f>
              <c:numCache>
                <c:formatCode>General</c:formatCode>
                <c:ptCount val="7"/>
                <c:pt idx="0">
                  <c:v>91</c:v>
                </c:pt>
                <c:pt idx="1">
                  <c:v>0</c:v>
                </c:pt>
                <c:pt idx="2">
                  <c:v>83</c:v>
                </c:pt>
                <c:pt idx="3">
                  <c:v>94</c:v>
                </c:pt>
                <c:pt idx="4">
                  <c:v>94</c:v>
                </c:pt>
                <c:pt idx="5">
                  <c:v>93</c:v>
                </c:pt>
                <c:pt idx="6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5668-42D7-8AB6-C26CE210B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overlap val="100"/>
        <c:axId val="529335792"/>
        <c:axId val="529323328"/>
      </c:barChart>
      <c:catAx>
        <c:axId val="52933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9323328"/>
        <c:crosses val="autoZero"/>
        <c:auto val="1"/>
        <c:lblAlgn val="ctr"/>
        <c:lblOffset val="100"/>
        <c:noMultiLvlLbl val="0"/>
      </c:catAx>
      <c:valAx>
        <c:axId val="52932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933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0.35151</cdr:x>
      <cdr:y>0.06418</cdr:y>
    </cdr:from>
    <cdr:to>
      <cdr:x>0.71057</cdr:x>
      <cdr:y>0.21453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271290" y="390369"/>
          <a:ext cx="3341557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/>
        </a:p>
      </cdr:txBody>
    </cdr:sp>
  </cdr:relSizeAnchor>
  <cdr:relSizeAnchor xmlns:cdr="http://schemas.openxmlformats.org/drawingml/2006/chartDrawing">
    <cdr:from>
      <cdr:x>0.2743</cdr:x>
      <cdr:y>0.02506</cdr:y>
    </cdr:from>
    <cdr:to>
      <cdr:x>0.72361</cdr:x>
      <cdr:y>0.1754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552700" y="152401"/>
          <a:ext cx="418147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sv-SE" sz="2400" b="1" dirty="0" err="1"/>
            <a:t>Escherichia</a:t>
          </a:r>
          <a:r>
            <a:rPr lang="sv-SE" sz="2400" b="1" baseline="0" dirty="0"/>
            <a:t> </a:t>
          </a:r>
          <a:r>
            <a:rPr lang="sv-SE" sz="2400" b="1" baseline="0" dirty="0" err="1"/>
            <a:t>coli</a:t>
          </a:r>
          <a:r>
            <a:rPr lang="sv-SE" sz="2400" b="1" dirty="0"/>
            <a:t> </a:t>
          </a:r>
          <a:endParaRPr lang="sv-SE" sz="1100" baseline="0" dirty="0"/>
        </a:p>
        <a:p xmlns:a="http://schemas.openxmlformats.org/drawingml/2006/main">
          <a:pPr algn="ctr"/>
          <a:r>
            <a:rPr lang="sv-SE" sz="1600" baseline="0" dirty="0"/>
            <a:t>Resistens i Dalarna 1:a halvåret </a:t>
          </a:r>
          <a:r>
            <a:rPr lang="sv-SE" sz="1600" baseline="0" dirty="0" smtClean="0"/>
            <a:t>2020 i %</a:t>
          </a:r>
          <a:endParaRPr lang="sv-SE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0.35151</cdr:x>
      <cdr:y>0.06418</cdr:y>
    </cdr:from>
    <cdr:to>
      <cdr:x>0.71057</cdr:x>
      <cdr:y>0.21453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271290" y="390369"/>
          <a:ext cx="3341557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/>
        </a:p>
      </cdr:txBody>
    </cdr:sp>
  </cdr:relSizeAnchor>
  <cdr:relSizeAnchor xmlns:cdr="http://schemas.openxmlformats.org/drawingml/2006/chartDrawing">
    <cdr:from>
      <cdr:x>0.2743</cdr:x>
      <cdr:y>0.02506</cdr:y>
    </cdr:from>
    <cdr:to>
      <cdr:x>0.72361</cdr:x>
      <cdr:y>0.1754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2552700" y="152401"/>
          <a:ext cx="418147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sv-SE" sz="2400" b="1"/>
            <a:t>Klebsiella, pneumonie/variicola (urin)</a:t>
          </a:r>
          <a:endParaRPr lang="sv-SE" sz="1100" baseline="0"/>
        </a:p>
        <a:p xmlns:a="http://schemas.openxmlformats.org/drawingml/2006/main">
          <a:pPr algn="ctr"/>
          <a:r>
            <a:rPr lang="sv-SE" sz="1600" baseline="0"/>
            <a:t>Resistens i Dalarna 1:a halvåret 2020 i %</a:t>
          </a:r>
          <a:endParaRPr lang="sv-SE" sz="16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8DDDD-9C9C-4441-86DF-5B96BDA22622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FE990-FD82-4A12-9FAC-DFF88E0E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829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943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36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45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10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01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59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787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10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244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16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2004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B737-7729-477F-9901-6A555B329DAA}" type="datetimeFigureOut">
              <a:rPr lang="sv-SE" smtClean="0"/>
              <a:t>2023-07-06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21E5C-74CC-44E3-909A-DA8B4F1A3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712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23CE50A-518E-431F-9013-D2D5D572AA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7923" y="392133"/>
          <a:ext cx="9296153" cy="607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644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23CE50A-518E-431F-9013-D2D5D572AA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75537" y="403399"/>
          <a:ext cx="9293679" cy="6068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5227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23CE50A-518E-431F-9013-D2D5D572AA6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449160" y="394607"/>
          <a:ext cx="9293679" cy="6068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51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/>
          </p:nvPr>
        </p:nvGraphicFramePr>
        <p:xfrm>
          <a:off x="1443037" y="390524"/>
          <a:ext cx="10087702" cy="6087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973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727201"/>
              </p:ext>
            </p:extLst>
          </p:nvPr>
        </p:nvGraphicFramePr>
        <p:xfrm>
          <a:off x="1444178" y="390391"/>
          <a:ext cx="9303644" cy="6077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0599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117</Words>
  <Application>Microsoft Office PowerPoint</Application>
  <PresentationFormat>Bredbild</PresentationFormat>
  <Paragraphs>74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Winninge Ulrika /Smittskydd och vårdhygien Dalarna /Falun</dc:creator>
  <cp:lastModifiedBy>Möller Lena /Smittskydd och vårdhygien Dalarna /Falun</cp:lastModifiedBy>
  <cp:revision>8</cp:revision>
  <dcterms:created xsi:type="dcterms:W3CDTF">2023-07-05T13:35:03Z</dcterms:created>
  <dcterms:modified xsi:type="dcterms:W3CDTF">2023-07-06T10:48:38Z</dcterms:modified>
</cp:coreProperties>
</file>