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Lst>
  <p:notesMasterIdLst>
    <p:notesMasterId r:id="rId33"/>
  </p:notesMasterIdLst>
  <p:handoutMasterIdLst>
    <p:handoutMasterId r:id="rId34"/>
  </p:handoutMasterIdLst>
  <p:sldIdLst>
    <p:sldId id="306" r:id="rId7"/>
    <p:sldId id="307" r:id="rId8"/>
    <p:sldId id="320" r:id="rId9"/>
    <p:sldId id="323" r:id="rId10"/>
    <p:sldId id="310" r:id="rId11"/>
    <p:sldId id="287" r:id="rId12"/>
    <p:sldId id="309" r:id="rId13"/>
    <p:sldId id="312" r:id="rId14"/>
    <p:sldId id="333" r:id="rId15"/>
    <p:sldId id="335" r:id="rId16"/>
    <p:sldId id="334" r:id="rId17"/>
    <p:sldId id="339" r:id="rId18"/>
    <p:sldId id="337" r:id="rId19"/>
    <p:sldId id="336" r:id="rId20"/>
    <p:sldId id="293" r:id="rId21"/>
    <p:sldId id="304" r:id="rId22"/>
    <p:sldId id="315" r:id="rId23"/>
    <p:sldId id="329" r:id="rId24"/>
    <p:sldId id="330" r:id="rId25"/>
    <p:sldId id="331" r:id="rId26"/>
    <p:sldId id="316" r:id="rId27"/>
    <p:sldId id="340" r:id="rId28"/>
    <p:sldId id="311" r:id="rId29"/>
    <p:sldId id="285" r:id="rId30"/>
    <p:sldId id="322" r:id="rId31"/>
    <p:sldId id="291" r:id="rId32"/>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son Johanna" initials="MJ" lastIdx="1" clrIdx="0">
    <p:extLst>
      <p:ext uri="{19B8F6BF-5375-455C-9EA6-DF929625EA0E}">
        <p15:presenceInfo xmlns:p15="http://schemas.microsoft.com/office/powerpoint/2012/main" userId="S-1-5-21-1499430162-1245868380-186260367-67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67519" autoAdjust="0"/>
  </p:normalViewPr>
  <p:slideViewPr>
    <p:cSldViewPr snapToGrid="0">
      <p:cViewPr varScale="1">
        <p:scale>
          <a:sx n="48" d="100"/>
          <a:sy n="48" d="100"/>
        </p:scale>
        <p:origin x="9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7C471-244B-4194-BA17-BE13A4812A6D}"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sv-SE"/>
        </a:p>
      </dgm:t>
    </dgm:pt>
    <dgm:pt modelId="{CC06F3C6-806D-49A1-AB72-3EF35ED2D098}">
      <dgm:prSet phldrT="[Text]" custT="1"/>
      <dgm:spPr/>
      <dgm:t>
        <a:bodyPr/>
        <a:lstStyle/>
        <a:p>
          <a:r>
            <a:rPr lang="sv-SE" sz="2000" b="1" dirty="0" smtClean="0"/>
            <a:t>2017</a:t>
          </a:r>
        </a:p>
        <a:p>
          <a:r>
            <a:rPr lang="sv-SE" sz="2000" dirty="0" smtClean="0"/>
            <a:t>Intro Yrkesresan GR</a:t>
          </a:r>
          <a:endParaRPr lang="sv-SE" sz="2000" dirty="0"/>
        </a:p>
      </dgm:t>
    </dgm:pt>
    <dgm:pt modelId="{BAE49D21-0FD3-4CF5-B165-EED5AC66D8D3}" type="parTrans" cxnId="{B0D14DA0-99D8-4482-ACF7-5BBDF01C9424}">
      <dgm:prSet/>
      <dgm:spPr/>
      <dgm:t>
        <a:bodyPr/>
        <a:lstStyle/>
        <a:p>
          <a:endParaRPr lang="sv-SE"/>
        </a:p>
      </dgm:t>
    </dgm:pt>
    <dgm:pt modelId="{870018A4-F5AC-483B-B992-21762421A802}" type="sibTrans" cxnId="{B0D14DA0-99D8-4482-ACF7-5BBDF01C9424}">
      <dgm:prSet/>
      <dgm:spPr/>
      <dgm:t>
        <a:bodyPr/>
        <a:lstStyle/>
        <a:p>
          <a:endParaRPr lang="sv-SE"/>
        </a:p>
      </dgm:t>
    </dgm:pt>
    <dgm:pt modelId="{6C5FF91B-A0EF-4018-949A-D1127109EF8E}">
      <dgm:prSet phldrT="[Text]" custT="1"/>
      <dgm:spPr/>
      <dgm:t>
        <a:bodyPr/>
        <a:lstStyle/>
        <a:p>
          <a:pPr marL="0" marR="0" indent="0" defTabSz="914400" eaLnBrk="1" fontAlgn="auto" latinLnBrk="0" hangingPunct="1">
            <a:lnSpc>
              <a:spcPct val="150000"/>
            </a:lnSpc>
            <a:spcBef>
              <a:spcPts val="0"/>
            </a:spcBef>
            <a:spcAft>
              <a:spcPts val="0"/>
            </a:spcAft>
            <a:buClrTx/>
            <a:buSzTx/>
            <a:buFontTx/>
            <a:buNone/>
            <a:tabLst/>
            <a:defRPr/>
          </a:pPr>
          <a:r>
            <a:rPr lang="sv-SE" sz="2000" b="1" dirty="0" smtClean="0"/>
            <a:t>2018</a:t>
          </a:r>
        </a:p>
        <a:p>
          <a:pPr marL="0" marR="0" indent="0" defTabSz="914400" eaLnBrk="1" fontAlgn="auto" latinLnBrk="0" hangingPunct="1">
            <a:lnSpc>
              <a:spcPct val="100000"/>
            </a:lnSpc>
            <a:spcBef>
              <a:spcPts val="0"/>
            </a:spcBef>
            <a:spcAft>
              <a:spcPts val="0"/>
            </a:spcAft>
            <a:buClrTx/>
            <a:buSzTx/>
            <a:buFontTx/>
            <a:buNone/>
            <a:tabLst/>
            <a:defRPr/>
          </a:pPr>
          <a:r>
            <a:rPr lang="sv-SE" sz="2000" dirty="0" smtClean="0"/>
            <a:t>SKR utrednings-uppdrag</a:t>
          </a:r>
          <a:endParaRPr lang="sv-SE" sz="2000" dirty="0"/>
        </a:p>
      </dgm:t>
    </dgm:pt>
    <dgm:pt modelId="{11E37687-F5D6-4BC8-8BD4-19214B0BCB98}" type="parTrans" cxnId="{70CDE9BD-C23B-4425-81E0-7F37BC2E3A54}">
      <dgm:prSet/>
      <dgm:spPr/>
      <dgm:t>
        <a:bodyPr/>
        <a:lstStyle/>
        <a:p>
          <a:endParaRPr lang="sv-SE"/>
        </a:p>
      </dgm:t>
    </dgm:pt>
    <dgm:pt modelId="{C055FE1B-1353-4EE6-BD89-C85DD029DD48}" type="sibTrans" cxnId="{70CDE9BD-C23B-4425-81E0-7F37BC2E3A54}">
      <dgm:prSet/>
      <dgm:spPr/>
      <dgm:t>
        <a:bodyPr/>
        <a:lstStyle/>
        <a:p>
          <a:endParaRPr lang="sv-SE"/>
        </a:p>
      </dgm:t>
    </dgm:pt>
    <dgm:pt modelId="{2C27D458-A136-4576-98FC-518AF2743BC2}">
      <dgm:prSet phldrT="[Text]" custT="1"/>
      <dgm:spPr/>
      <dgm:t>
        <a:bodyPr/>
        <a:lstStyle/>
        <a:p>
          <a:r>
            <a:rPr lang="sv-SE" sz="2000" b="1" dirty="0" smtClean="0"/>
            <a:t>2019</a:t>
          </a:r>
        </a:p>
        <a:p>
          <a:r>
            <a:rPr lang="sv-SE" sz="2000" dirty="0" smtClean="0"/>
            <a:t>Förstudier</a:t>
          </a:r>
        </a:p>
        <a:p>
          <a:r>
            <a:rPr lang="sv-SE" sz="2000" i="0" dirty="0" smtClean="0"/>
            <a:t>Juridiska förutsättningar</a:t>
          </a:r>
        </a:p>
        <a:p>
          <a:r>
            <a:rPr lang="sv-SE" sz="2000" i="0" dirty="0" smtClean="0"/>
            <a:t>Organisation</a:t>
          </a:r>
        </a:p>
        <a:p>
          <a:r>
            <a:rPr lang="sv-SE" sz="2000" i="0" dirty="0" smtClean="0"/>
            <a:t>Teknisk plattform</a:t>
          </a:r>
        </a:p>
        <a:p>
          <a:r>
            <a:rPr lang="sv-SE" sz="2000" i="0" dirty="0" smtClean="0"/>
            <a:t>Finansiering</a:t>
          </a:r>
        </a:p>
      </dgm:t>
    </dgm:pt>
    <dgm:pt modelId="{C8B3BE8E-A162-4D78-BECB-5311793DB139}" type="parTrans" cxnId="{B06C1A17-7B0D-4722-8783-06BBEA1755F2}">
      <dgm:prSet/>
      <dgm:spPr/>
      <dgm:t>
        <a:bodyPr/>
        <a:lstStyle/>
        <a:p>
          <a:endParaRPr lang="sv-SE"/>
        </a:p>
      </dgm:t>
    </dgm:pt>
    <dgm:pt modelId="{70359A90-365E-4560-B932-4A83BC0EC6B9}" type="sibTrans" cxnId="{B06C1A17-7B0D-4722-8783-06BBEA1755F2}">
      <dgm:prSet/>
      <dgm:spPr/>
      <dgm:t>
        <a:bodyPr/>
        <a:lstStyle/>
        <a:p>
          <a:endParaRPr lang="sv-SE"/>
        </a:p>
      </dgm:t>
    </dgm:pt>
    <dgm:pt modelId="{E803D70B-BDA8-410D-8D5E-A496EA1AEF66}">
      <dgm:prSet custT="1"/>
      <dgm:spPr/>
      <dgm:t>
        <a:bodyPr/>
        <a:lstStyle/>
        <a:p>
          <a:r>
            <a:rPr lang="sv-SE" sz="2000" b="1" dirty="0" smtClean="0"/>
            <a:t>2020</a:t>
          </a:r>
          <a:r>
            <a:rPr lang="sv-SE" sz="2000" dirty="0" smtClean="0"/>
            <a:t> </a:t>
          </a:r>
        </a:p>
        <a:p>
          <a:r>
            <a:rPr lang="sv-SE" sz="2000" dirty="0" smtClean="0"/>
            <a:t>Intresse-anmälan från 238 kommuner</a:t>
          </a:r>
        </a:p>
        <a:p>
          <a:r>
            <a:rPr lang="sv-SE" sz="2000" dirty="0" smtClean="0"/>
            <a:t>Förberedelser </a:t>
          </a:r>
        </a:p>
        <a:p>
          <a:r>
            <a:rPr lang="sv-SE" sz="2000" dirty="0" smtClean="0"/>
            <a:t>Erbjudande till kommunerna</a:t>
          </a:r>
          <a:endParaRPr lang="sv-SE" sz="2000" dirty="0"/>
        </a:p>
      </dgm:t>
    </dgm:pt>
    <dgm:pt modelId="{5F99E52A-F447-4682-BD3B-4002D35EE0FF}" type="parTrans" cxnId="{29DD52B0-67AD-4325-B4F8-365ECC73031C}">
      <dgm:prSet/>
      <dgm:spPr/>
      <dgm:t>
        <a:bodyPr/>
        <a:lstStyle/>
        <a:p>
          <a:endParaRPr lang="sv-SE"/>
        </a:p>
      </dgm:t>
    </dgm:pt>
    <dgm:pt modelId="{1BFCA39E-B306-4E32-9EE8-B4B43626A422}" type="sibTrans" cxnId="{29DD52B0-67AD-4325-B4F8-365ECC73031C}">
      <dgm:prSet/>
      <dgm:spPr/>
      <dgm:t>
        <a:bodyPr/>
        <a:lstStyle/>
        <a:p>
          <a:endParaRPr lang="sv-SE"/>
        </a:p>
      </dgm:t>
    </dgm:pt>
    <dgm:pt modelId="{D8DEB9A4-D25F-4BF6-BCAF-85D9CC3ADE88}">
      <dgm:prSet custT="1"/>
      <dgm:spPr/>
      <dgm:t>
        <a:bodyPr/>
        <a:lstStyle/>
        <a:p>
          <a:r>
            <a:rPr lang="sv-SE" sz="2000" b="1" dirty="0" smtClean="0"/>
            <a:t>2021</a:t>
          </a:r>
          <a:endParaRPr lang="sv-SE" sz="2000" b="1" dirty="0"/>
        </a:p>
      </dgm:t>
    </dgm:pt>
    <dgm:pt modelId="{871B617E-42B5-4E28-94EF-9AA6298E0B0D}" type="parTrans" cxnId="{36345CEB-A6A5-46AD-9050-75CB92B8FD1E}">
      <dgm:prSet/>
      <dgm:spPr/>
      <dgm:t>
        <a:bodyPr/>
        <a:lstStyle/>
        <a:p>
          <a:endParaRPr lang="sv-SE"/>
        </a:p>
      </dgm:t>
    </dgm:pt>
    <dgm:pt modelId="{44EA2F22-9357-4B58-8745-DB670EF6BEF5}" type="sibTrans" cxnId="{36345CEB-A6A5-46AD-9050-75CB92B8FD1E}">
      <dgm:prSet/>
      <dgm:spPr/>
      <dgm:t>
        <a:bodyPr/>
        <a:lstStyle/>
        <a:p>
          <a:endParaRPr lang="sv-SE"/>
        </a:p>
      </dgm:t>
    </dgm:pt>
    <dgm:pt modelId="{0EC7C254-D6EC-4395-AE6F-97E680ACDD0E}">
      <dgm:prSet/>
      <dgm:spPr/>
      <dgm:t>
        <a:bodyPr/>
        <a:lstStyle/>
        <a:p>
          <a:endParaRPr lang="sv-SE" sz="1300" dirty="0"/>
        </a:p>
      </dgm:t>
    </dgm:pt>
    <dgm:pt modelId="{B6C02BF8-493D-40F5-B956-57010805F7A7}" type="parTrans" cxnId="{4EE2D718-91FD-421A-BC0D-E9C45232E92F}">
      <dgm:prSet/>
      <dgm:spPr/>
      <dgm:t>
        <a:bodyPr/>
        <a:lstStyle/>
        <a:p>
          <a:endParaRPr lang="sv-SE"/>
        </a:p>
      </dgm:t>
    </dgm:pt>
    <dgm:pt modelId="{A45825FF-70DC-44D2-A670-32BAE355707A}" type="sibTrans" cxnId="{4EE2D718-91FD-421A-BC0D-E9C45232E92F}">
      <dgm:prSet/>
      <dgm:spPr/>
      <dgm:t>
        <a:bodyPr/>
        <a:lstStyle/>
        <a:p>
          <a:endParaRPr lang="sv-SE"/>
        </a:p>
      </dgm:t>
    </dgm:pt>
    <dgm:pt modelId="{93B27E6A-BA3A-4DF8-8C78-C6856F1ADE97}" type="pres">
      <dgm:prSet presAssocID="{2B47C471-244B-4194-BA17-BE13A4812A6D}" presName="rootnode" presStyleCnt="0">
        <dgm:presLayoutVars>
          <dgm:chMax/>
          <dgm:chPref/>
          <dgm:dir/>
          <dgm:animLvl val="lvl"/>
        </dgm:presLayoutVars>
      </dgm:prSet>
      <dgm:spPr/>
      <dgm:t>
        <a:bodyPr/>
        <a:lstStyle/>
        <a:p>
          <a:endParaRPr lang="sv-SE"/>
        </a:p>
      </dgm:t>
    </dgm:pt>
    <dgm:pt modelId="{8237F3F0-9291-4E81-8710-BBF4344F3CD8}" type="pres">
      <dgm:prSet presAssocID="{CC06F3C6-806D-49A1-AB72-3EF35ED2D098}" presName="composite" presStyleCnt="0"/>
      <dgm:spPr/>
    </dgm:pt>
    <dgm:pt modelId="{049CF9C3-00DD-47F8-AB09-4C4FEB15845B}" type="pres">
      <dgm:prSet presAssocID="{CC06F3C6-806D-49A1-AB72-3EF35ED2D098}" presName="LShape" presStyleLbl="alignNode1" presStyleIdx="0" presStyleCnt="9"/>
      <dgm:spPr/>
      <dgm:t>
        <a:bodyPr/>
        <a:lstStyle/>
        <a:p>
          <a:endParaRPr lang="sv-SE"/>
        </a:p>
      </dgm:t>
    </dgm:pt>
    <dgm:pt modelId="{127D11C8-AED8-49B7-A2A3-58AB136228B7}" type="pres">
      <dgm:prSet presAssocID="{CC06F3C6-806D-49A1-AB72-3EF35ED2D098}" presName="ParentText" presStyleLbl="revTx" presStyleIdx="0" presStyleCnt="5">
        <dgm:presLayoutVars>
          <dgm:chMax val="0"/>
          <dgm:chPref val="0"/>
          <dgm:bulletEnabled val="1"/>
        </dgm:presLayoutVars>
      </dgm:prSet>
      <dgm:spPr/>
      <dgm:t>
        <a:bodyPr/>
        <a:lstStyle/>
        <a:p>
          <a:endParaRPr lang="sv-SE"/>
        </a:p>
      </dgm:t>
    </dgm:pt>
    <dgm:pt modelId="{18A88545-A834-459A-B09F-C1D6D3D3D061}" type="pres">
      <dgm:prSet presAssocID="{CC06F3C6-806D-49A1-AB72-3EF35ED2D098}" presName="Triangle" presStyleLbl="alignNode1" presStyleIdx="1" presStyleCnt="9"/>
      <dgm:spPr/>
    </dgm:pt>
    <dgm:pt modelId="{1EFDC534-8A28-4279-B292-D6972A539DD5}" type="pres">
      <dgm:prSet presAssocID="{870018A4-F5AC-483B-B992-21762421A802}" presName="sibTrans" presStyleCnt="0"/>
      <dgm:spPr/>
    </dgm:pt>
    <dgm:pt modelId="{39E57638-1A75-439B-87BC-1246777598C2}" type="pres">
      <dgm:prSet presAssocID="{870018A4-F5AC-483B-B992-21762421A802}" presName="space" presStyleCnt="0"/>
      <dgm:spPr/>
    </dgm:pt>
    <dgm:pt modelId="{58AD103E-2EAA-4CF7-A766-16CB06A01A0A}" type="pres">
      <dgm:prSet presAssocID="{6C5FF91B-A0EF-4018-949A-D1127109EF8E}" presName="composite" presStyleCnt="0"/>
      <dgm:spPr/>
    </dgm:pt>
    <dgm:pt modelId="{B9309E08-8A9A-499A-97E3-2E62F681978F}" type="pres">
      <dgm:prSet presAssocID="{6C5FF91B-A0EF-4018-949A-D1127109EF8E}" presName="LShape" presStyleLbl="alignNode1" presStyleIdx="2" presStyleCnt="9"/>
      <dgm:spPr/>
    </dgm:pt>
    <dgm:pt modelId="{6461E116-8BE3-43BF-B82C-879528700562}" type="pres">
      <dgm:prSet presAssocID="{6C5FF91B-A0EF-4018-949A-D1127109EF8E}" presName="ParentText" presStyleLbl="revTx" presStyleIdx="1" presStyleCnt="5" custLinFactNeighborY="-6995">
        <dgm:presLayoutVars>
          <dgm:chMax val="0"/>
          <dgm:chPref val="0"/>
          <dgm:bulletEnabled val="1"/>
        </dgm:presLayoutVars>
      </dgm:prSet>
      <dgm:spPr/>
      <dgm:t>
        <a:bodyPr/>
        <a:lstStyle/>
        <a:p>
          <a:endParaRPr lang="sv-SE"/>
        </a:p>
      </dgm:t>
    </dgm:pt>
    <dgm:pt modelId="{9365622B-71A3-48D8-B822-4B5992531796}" type="pres">
      <dgm:prSet presAssocID="{6C5FF91B-A0EF-4018-949A-D1127109EF8E}" presName="Triangle" presStyleLbl="alignNode1" presStyleIdx="3" presStyleCnt="9"/>
      <dgm:spPr/>
    </dgm:pt>
    <dgm:pt modelId="{D18F8C92-9CF5-4905-AC31-1FBCB25ABF52}" type="pres">
      <dgm:prSet presAssocID="{C055FE1B-1353-4EE6-BD89-C85DD029DD48}" presName="sibTrans" presStyleCnt="0"/>
      <dgm:spPr/>
    </dgm:pt>
    <dgm:pt modelId="{34F891CF-0A93-46DD-91C6-302649F9910A}" type="pres">
      <dgm:prSet presAssocID="{C055FE1B-1353-4EE6-BD89-C85DD029DD48}" presName="space" presStyleCnt="0"/>
      <dgm:spPr/>
    </dgm:pt>
    <dgm:pt modelId="{3848070A-406B-4255-AC36-205C8C117CF4}" type="pres">
      <dgm:prSet presAssocID="{2C27D458-A136-4576-98FC-518AF2743BC2}" presName="composite" presStyleCnt="0"/>
      <dgm:spPr/>
    </dgm:pt>
    <dgm:pt modelId="{F72FDB4C-C9EF-4A4E-9BBE-3D976338B0E8}" type="pres">
      <dgm:prSet presAssocID="{2C27D458-A136-4576-98FC-518AF2743BC2}" presName="LShape" presStyleLbl="alignNode1" presStyleIdx="4" presStyleCnt="9"/>
      <dgm:spPr/>
    </dgm:pt>
    <dgm:pt modelId="{A6DF92AD-BC9A-4F45-BE2C-0FC632B4C21A}" type="pres">
      <dgm:prSet presAssocID="{2C27D458-A136-4576-98FC-518AF2743BC2}" presName="ParentText" presStyleLbl="revTx" presStyleIdx="2" presStyleCnt="5" custScaleX="120688" custLinFactNeighborX="12263">
        <dgm:presLayoutVars>
          <dgm:chMax val="0"/>
          <dgm:chPref val="0"/>
          <dgm:bulletEnabled val="1"/>
        </dgm:presLayoutVars>
      </dgm:prSet>
      <dgm:spPr/>
      <dgm:t>
        <a:bodyPr/>
        <a:lstStyle/>
        <a:p>
          <a:endParaRPr lang="sv-SE"/>
        </a:p>
      </dgm:t>
    </dgm:pt>
    <dgm:pt modelId="{2D63977A-7C6C-458F-A183-AC8EDD7BBF55}" type="pres">
      <dgm:prSet presAssocID="{2C27D458-A136-4576-98FC-518AF2743BC2}" presName="Triangle" presStyleLbl="alignNode1" presStyleIdx="5" presStyleCnt="9"/>
      <dgm:spPr/>
    </dgm:pt>
    <dgm:pt modelId="{DBE6DF83-0031-4620-BE80-A7DD68E6C9D5}" type="pres">
      <dgm:prSet presAssocID="{70359A90-365E-4560-B932-4A83BC0EC6B9}" presName="sibTrans" presStyleCnt="0"/>
      <dgm:spPr/>
    </dgm:pt>
    <dgm:pt modelId="{15CD8224-E91D-410A-92C9-0286C5502E03}" type="pres">
      <dgm:prSet presAssocID="{70359A90-365E-4560-B932-4A83BC0EC6B9}" presName="space" presStyleCnt="0"/>
      <dgm:spPr/>
    </dgm:pt>
    <dgm:pt modelId="{939ECED3-8CDE-4CBF-BAFF-B18754310BA5}" type="pres">
      <dgm:prSet presAssocID="{E803D70B-BDA8-410D-8D5E-A496EA1AEF66}" presName="composite" presStyleCnt="0"/>
      <dgm:spPr/>
    </dgm:pt>
    <dgm:pt modelId="{8105F0C1-4B22-4FD8-A630-3C1425446504}" type="pres">
      <dgm:prSet presAssocID="{E803D70B-BDA8-410D-8D5E-A496EA1AEF66}" presName="LShape" presStyleLbl="alignNode1" presStyleIdx="6" presStyleCnt="9"/>
      <dgm:spPr/>
    </dgm:pt>
    <dgm:pt modelId="{0EB25F27-145D-4F45-95AC-541E464EEBF1}" type="pres">
      <dgm:prSet presAssocID="{E803D70B-BDA8-410D-8D5E-A496EA1AEF66}" presName="ParentText" presStyleLbl="revTx" presStyleIdx="3" presStyleCnt="5" custScaleX="118025" custScaleY="151954" custLinFactNeighborX="9214" custLinFactNeighborY="27113">
        <dgm:presLayoutVars>
          <dgm:chMax val="0"/>
          <dgm:chPref val="0"/>
          <dgm:bulletEnabled val="1"/>
        </dgm:presLayoutVars>
      </dgm:prSet>
      <dgm:spPr/>
      <dgm:t>
        <a:bodyPr/>
        <a:lstStyle/>
        <a:p>
          <a:endParaRPr lang="sv-SE"/>
        </a:p>
      </dgm:t>
    </dgm:pt>
    <dgm:pt modelId="{3D757CF7-5D89-4316-B137-9FCAA2E1250F}" type="pres">
      <dgm:prSet presAssocID="{E803D70B-BDA8-410D-8D5E-A496EA1AEF66}" presName="Triangle" presStyleLbl="alignNode1" presStyleIdx="7" presStyleCnt="9"/>
      <dgm:spPr/>
    </dgm:pt>
    <dgm:pt modelId="{442C56BD-FF0F-453E-92FC-DF57D634A04F}" type="pres">
      <dgm:prSet presAssocID="{1BFCA39E-B306-4E32-9EE8-B4B43626A422}" presName="sibTrans" presStyleCnt="0"/>
      <dgm:spPr/>
    </dgm:pt>
    <dgm:pt modelId="{2077630B-096D-480F-8FC2-F01B7C901517}" type="pres">
      <dgm:prSet presAssocID="{1BFCA39E-B306-4E32-9EE8-B4B43626A422}" presName="space" presStyleCnt="0"/>
      <dgm:spPr/>
    </dgm:pt>
    <dgm:pt modelId="{18C095E5-B153-469A-90E3-06027E05E74E}" type="pres">
      <dgm:prSet presAssocID="{D8DEB9A4-D25F-4BF6-BCAF-85D9CC3ADE88}" presName="composite" presStyleCnt="0"/>
      <dgm:spPr/>
    </dgm:pt>
    <dgm:pt modelId="{BD243428-B15F-4F1E-B888-21DF434CA3E0}" type="pres">
      <dgm:prSet presAssocID="{D8DEB9A4-D25F-4BF6-BCAF-85D9CC3ADE88}" presName="LShape" presStyleLbl="alignNode1" presStyleIdx="8" presStyleCnt="9"/>
      <dgm:spPr/>
    </dgm:pt>
    <dgm:pt modelId="{E8F62823-DFA4-4437-B134-B5777C844BD2}" type="pres">
      <dgm:prSet presAssocID="{D8DEB9A4-D25F-4BF6-BCAF-85D9CC3ADE88}" presName="ParentText" presStyleLbl="revTx" presStyleIdx="4" presStyleCnt="5" custLinFactNeighborX="867" custLinFactNeighborY="-280">
        <dgm:presLayoutVars>
          <dgm:chMax val="0"/>
          <dgm:chPref val="0"/>
          <dgm:bulletEnabled val="1"/>
        </dgm:presLayoutVars>
      </dgm:prSet>
      <dgm:spPr/>
      <dgm:t>
        <a:bodyPr/>
        <a:lstStyle/>
        <a:p>
          <a:endParaRPr lang="sv-SE"/>
        </a:p>
      </dgm:t>
    </dgm:pt>
  </dgm:ptLst>
  <dgm:cxnLst>
    <dgm:cxn modelId="{4BB04260-1619-4FE0-AAE5-720A141ABFC6}" type="presOf" srcId="{D8DEB9A4-D25F-4BF6-BCAF-85D9CC3ADE88}" destId="{E8F62823-DFA4-4437-B134-B5777C844BD2}" srcOrd="0" destOrd="0" presId="urn:microsoft.com/office/officeart/2009/3/layout/StepUpProcess"/>
    <dgm:cxn modelId="{A1E2DB5F-F947-46B5-9572-657B00EC3BFD}" type="presOf" srcId="{2C27D458-A136-4576-98FC-518AF2743BC2}" destId="{A6DF92AD-BC9A-4F45-BE2C-0FC632B4C21A}" srcOrd="0" destOrd="0" presId="urn:microsoft.com/office/officeart/2009/3/layout/StepUpProcess"/>
    <dgm:cxn modelId="{42DA4E95-FC9B-4A61-96B7-11604F987253}" type="presOf" srcId="{0EC7C254-D6EC-4395-AE6F-97E680ACDD0E}" destId="{127D11C8-AED8-49B7-A2A3-58AB136228B7}" srcOrd="0" destOrd="1" presId="urn:microsoft.com/office/officeart/2009/3/layout/StepUpProcess"/>
    <dgm:cxn modelId="{36345CEB-A6A5-46AD-9050-75CB92B8FD1E}" srcId="{2B47C471-244B-4194-BA17-BE13A4812A6D}" destId="{D8DEB9A4-D25F-4BF6-BCAF-85D9CC3ADE88}" srcOrd="4" destOrd="0" parTransId="{871B617E-42B5-4E28-94EF-9AA6298E0B0D}" sibTransId="{44EA2F22-9357-4B58-8745-DB670EF6BEF5}"/>
    <dgm:cxn modelId="{7C0CE82E-4CDD-483E-A912-0BEE45A95020}" type="presOf" srcId="{6C5FF91B-A0EF-4018-949A-D1127109EF8E}" destId="{6461E116-8BE3-43BF-B82C-879528700562}" srcOrd="0" destOrd="0" presId="urn:microsoft.com/office/officeart/2009/3/layout/StepUpProcess"/>
    <dgm:cxn modelId="{9940C66B-519D-4C9A-8BF5-77927E173DC5}" type="presOf" srcId="{2B47C471-244B-4194-BA17-BE13A4812A6D}" destId="{93B27E6A-BA3A-4DF8-8C78-C6856F1ADE97}" srcOrd="0" destOrd="0" presId="urn:microsoft.com/office/officeart/2009/3/layout/StepUpProcess"/>
    <dgm:cxn modelId="{70CDE9BD-C23B-4425-81E0-7F37BC2E3A54}" srcId="{2B47C471-244B-4194-BA17-BE13A4812A6D}" destId="{6C5FF91B-A0EF-4018-949A-D1127109EF8E}" srcOrd="1" destOrd="0" parTransId="{11E37687-F5D6-4BC8-8BD4-19214B0BCB98}" sibTransId="{C055FE1B-1353-4EE6-BD89-C85DD029DD48}"/>
    <dgm:cxn modelId="{B0D14DA0-99D8-4482-ACF7-5BBDF01C9424}" srcId="{2B47C471-244B-4194-BA17-BE13A4812A6D}" destId="{CC06F3C6-806D-49A1-AB72-3EF35ED2D098}" srcOrd="0" destOrd="0" parTransId="{BAE49D21-0FD3-4CF5-B165-EED5AC66D8D3}" sibTransId="{870018A4-F5AC-483B-B992-21762421A802}"/>
    <dgm:cxn modelId="{29DD52B0-67AD-4325-B4F8-365ECC73031C}" srcId="{2B47C471-244B-4194-BA17-BE13A4812A6D}" destId="{E803D70B-BDA8-410D-8D5E-A496EA1AEF66}" srcOrd="3" destOrd="0" parTransId="{5F99E52A-F447-4682-BD3B-4002D35EE0FF}" sibTransId="{1BFCA39E-B306-4E32-9EE8-B4B43626A422}"/>
    <dgm:cxn modelId="{6C4A6A13-E200-4B5F-BA03-76F9AE4B58A9}" type="presOf" srcId="{CC06F3C6-806D-49A1-AB72-3EF35ED2D098}" destId="{127D11C8-AED8-49B7-A2A3-58AB136228B7}" srcOrd="0" destOrd="0" presId="urn:microsoft.com/office/officeart/2009/3/layout/StepUpProcess"/>
    <dgm:cxn modelId="{B06C1A17-7B0D-4722-8783-06BBEA1755F2}" srcId="{2B47C471-244B-4194-BA17-BE13A4812A6D}" destId="{2C27D458-A136-4576-98FC-518AF2743BC2}" srcOrd="2" destOrd="0" parTransId="{C8B3BE8E-A162-4D78-BECB-5311793DB139}" sibTransId="{70359A90-365E-4560-B932-4A83BC0EC6B9}"/>
    <dgm:cxn modelId="{4EE2D718-91FD-421A-BC0D-E9C45232E92F}" srcId="{CC06F3C6-806D-49A1-AB72-3EF35ED2D098}" destId="{0EC7C254-D6EC-4395-AE6F-97E680ACDD0E}" srcOrd="0" destOrd="0" parTransId="{B6C02BF8-493D-40F5-B956-57010805F7A7}" sibTransId="{A45825FF-70DC-44D2-A670-32BAE355707A}"/>
    <dgm:cxn modelId="{A0EE7532-CEC5-4A53-880E-B8085707C0A1}" type="presOf" srcId="{E803D70B-BDA8-410D-8D5E-A496EA1AEF66}" destId="{0EB25F27-145D-4F45-95AC-541E464EEBF1}" srcOrd="0" destOrd="0" presId="urn:microsoft.com/office/officeart/2009/3/layout/StepUpProcess"/>
    <dgm:cxn modelId="{12956F31-3BAF-4C34-848E-54679EC6DB21}" type="presParOf" srcId="{93B27E6A-BA3A-4DF8-8C78-C6856F1ADE97}" destId="{8237F3F0-9291-4E81-8710-BBF4344F3CD8}" srcOrd="0" destOrd="0" presId="urn:microsoft.com/office/officeart/2009/3/layout/StepUpProcess"/>
    <dgm:cxn modelId="{1F81A6E6-BD3B-4B23-9BAD-C1340AD5E757}" type="presParOf" srcId="{8237F3F0-9291-4E81-8710-BBF4344F3CD8}" destId="{049CF9C3-00DD-47F8-AB09-4C4FEB15845B}" srcOrd="0" destOrd="0" presId="urn:microsoft.com/office/officeart/2009/3/layout/StepUpProcess"/>
    <dgm:cxn modelId="{D842886F-4646-449B-A80B-89C207333D5E}" type="presParOf" srcId="{8237F3F0-9291-4E81-8710-BBF4344F3CD8}" destId="{127D11C8-AED8-49B7-A2A3-58AB136228B7}" srcOrd="1" destOrd="0" presId="urn:microsoft.com/office/officeart/2009/3/layout/StepUpProcess"/>
    <dgm:cxn modelId="{B1E24B22-48EC-4715-B0F9-1F18065DC2CA}" type="presParOf" srcId="{8237F3F0-9291-4E81-8710-BBF4344F3CD8}" destId="{18A88545-A834-459A-B09F-C1D6D3D3D061}" srcOrd="2" destOrd="0" presId="urn:microsoft.com/office/officeart/2009/3/layout/StepUpProcess"/>
    <dgm:cxn modelId="{5316CC4A-637D-4E47-87A5-92485D467301}" type="presParOf" srcId="{93B27E6A-BA3A-4DF8-8C78-C6856F1ADE97}" destId="{1EFDC534-8A28-4279-B292-D6972A539DD5}" srcOrd="1" destOrd="0" presId="urn:microsoft.com/office/officeart/2009/3/layout/StepUpProcess"/>
    <dgm:cxn modelId="{283DC476-117B-4E22-9734-EF09A22CF985}" type="presParOf" srcId="{1EFDC534-8A28-4279-B292-D6972A539DD5}" destId="{39E57638-1A75-439B-87BC-1246777598C2}" srcOrd="0" destOrd="0" presId="urn:microsoft.com/office/officeart/2009/3/layout/StepUpProcess"/>
    <dgm:cxn modelId="{9406F91F-68AE-4290-A59F-5A4D48146D38}" type="presParOf" srcId="{93B27E6A-BA3A-4DF8-8C78-C6856F1ADE97}" destId="{58AD103E-2EAA-4CF7-A766-16CB06A01A0A}" srcOrd="2" destOrd="0" presId="urn:microsoft.com/office/officeart/2009/3/layout/StepUpProcess"/>
    <dgm:cxn modelId="{2ECF2032-6DC0-45F7-99A1-5D48EBF15240}" type="presParOf" srcId="{58AD103E-2EAA-4CF7-A766-16CB06A01A0A}" destId="{B9309E08-8A9A-499A-97E3-2E62F681978F}" srcOrd="0" destOrd="0" presId="urn:microsoft.com/office/officeart/2009/3/layout/StepUpProcess"/>
    <dgm:cxn modelId="{056F1972-3987-461B-86B7-530BBE138FA8}" type="presParOf" srcId="{58AD103E-2EAA-4CF7-A766-16CB06A01A0A}" destId="{6461E116-8BE3-43BF-B82C-879528700562}" srcOrd="1" destOrd="0" presId="urn:microsoft.com/office/officeart/2009/3/layout/StepUpProcess"/>
    <dgm:cxn modelId="{0A3879E7-A1D6-4B24-8875-DCC80234E339}" type="presParOf" srcId="{58AD103E-2EAA-4CF7-A766-16CB06A01A0A}" destId="{9365622B-71A3-48D8-B822-4B5992531796}" srcOrd="2" destOrd="0" presId="urn:microsoft.com/office/officeart/2009/3/layout/StepUpProcess"/>
    <dgm:cxn modelId="{5E3539B7-524C-45EC-A611-8263EB6D7795}" type="presParOf" srcId="{93B27E6A-BA3A-4DF8-8C78-C6856F1ADE97}" destId="{D18F8C92-9CF5-4905-AC31-1FBCB25ABF52}" srcOrd="3" destOrd="0" presId="urn:microsoft.com/office/officeart/2009/3/layout/StepUpProcess"/>
    <dgm:cxn modelId="{7BB04D6E-B6C9-4AC1-B85B-2C8407C3091B}" type="presParOf" srcId="{D18F8C92-9CF5-4905-AC31-1FBCB25ABF52}" destId="{34F891CF-0A93-46DD-91C6-302649F9910A}" srcOrd="0" destOrd="0" presId="urn:microsoft.com/office/officeart/2009/3/layout/StepUpProcess"/>
    <dgm:cxn modelId="{E815FE89-F379-4511-85FB-C018F40D5B91}" type="presParOf" srcId="{93B27E6A-BA3A-4DF8-8C78-C6856F1ADE97}" destId="{3848070A-406B-4255-AC36-205C8C117CF4}" srcOrd="4" destOrd="0" presId="urn:microsoft.com/office/officeart/2009/3/layout/StepUpProcess"/>
    <dgm:cxn modelId="{228ED7FB-5F24-4786-AFD3-161F962C27B9}" type="presParOf" srcId="{3848070A-406B-4255-AC36-205C8C117CF4}" destId="{F72FDB4C-C9EF-4A4E-9BBE-3D976338B0E8}" srcOrd="0" destOrd="0" presId="urn:microsoft.com/office/officeart/2009/3/layout/StepUpProcess"/>
    <dgm:cxn modelId="{9957DB16-7275-481F-B6EB-9AE5C07C390A}" type="presParOf" srcId="{3848070A-406B-4255-AC36-205C8C117CF4}" destId="{A6DF92AD-BC9A-4F45-BE2C-0FC632B4C21A}" srcOrd="1" destOrd="0" presId="urn:microsoft.com/office/officeart/2009/3/layout/StepUpProcess"/>
    <dgm:cxn modelId="{5A43A1C3-FE7A-44B6-8941-9DF889EB0883}" type="presParOf" srcId="{3848070A-406B-4255-AC36-205C8C117CF4}" destId="{2D63977A-7C6C-458F-A183-AC8EDD7BBF55}" srcOrd="2" destOrd="0" presId="urn:microsoft.com/office/officeart/2009/3/layout/StepUpProcess"/>
    <dgm:cxn modelId="{CFD0312F-CB6C-4750-8898-EAFD399B2D7D}" type="presParOf" srcId="{93B27E6A-BA3A-4DF8-8C78-C6856F1ADE97}" destId="{DBE6DF83-0031-4620-BE80-A7DD68E6C9D5}" srcOrd="5" destOrd="0" presId="urn:microsoft.com/office/officeart/2009/3/layout/StepUpProcess"/>
    <dgm:cxn modelId="{A8F1D1F1-51EB-46A2-B251-596B280104C1}" type="presParOf" srcId="{DBE6DF83-0031-4620-BE80-A7DD68E6C9D5}" destId="{15CD8224-E91D-410A-92C9-0286C5502E03}" srcOrd="0" destOrd="0" presId="urn:microsoft.com/office/officeart/2009/3/layout/StepUpProcess"/>
    <dgm:cxn modelId="{08ECB030-C7AD-46F4-A712-89C928070490}" type="presParOf" srcId="{93B27E6A-BA3A-4DF8-8C78-C6856F1ADE97}" destId="{939ECED3-8CDE-4CBF-BAFF-B18754310BA5}" srcOrd="6" destOrd="0" presId="urn:microsoft.com/office/officeart/2009/3/layout/StepUpProcess"/>
    <dgm:cxn modelId="{DB4E49D6-6EEE-4A2E-9B63-A704640B47D1}" type="presParOf" srcId="{939ECED3-8CDE-4CBF-BAFF-B18754310BA5}" destId="{8105F0C1-4B22-4FD8-A630-3C1425446504}" srcOrd="0" destOrd="0" presId="urn:microsoft.com/office/officeart/2009/3/layout/StepUpProcess"/>
    <dgm:cxn modelId="{BF10B561-799C-4D52-B91B-E845D13C06CF}" type="presParOf" srcId="{939ECED3-8CDE-4CBF-BAFF-B18754310BA5}" destId="{0EB25F27-145D-4F45-95AC-541E464EEBF1}" srcOrd="1" destOrd="0" presId="urn:microsoft.com/office/officeart/2009/3/layout/StepUpProcess"/>
    <dgm:cxn modelId="{8F6B63DB-D842-4DA8-A48A-78A800F40757}" type="presParOf" srcId="{939ECED3-8CDE-4CBF-BAFF-B18754310BA5}" destId="{3D757CF7-5D89-4316-B137-9FCAA2E1250F}" srcOrd="2" destOrd="0" presId="urn:microsoft.com/office/officeart/2009/3/layout/StepUpProcess"/>
    <dgm:cxn modelId="{61289541-4C7A-48D0-B97E-6E6131019AEB}" type="presParOf" srcId="{93B27E6A-BA3A-4DF8-8C78-C6856F1ADE97}" destId="{442C56BD-FF0F-453E-92FC-DF57D634A04F}" srcOrd="7" destOrd="0" presId="urn:microsoft.com/office/officeart/2009/3/layout/StepUpProcess"/>
    <dgm:cxn modelId="{2E1C0CA4-7FD0-4DA2-88CF-44766D40DB37}" type="presParOf" srcId="{442C56BD-FF0F-453E-92FC-DF57D634A04F}" destId="{2077630B-096D-480F-8FC2-F01B7C901517}" srcOrd="0" destOrd="0" presId="urn:microsoft.com/office/officeart/2009/3/layout/StepUpProcess"/>
    <dgm:cxn modelId="{F553B16E-8424-4DD1-8848-428D4B7B183B}" type="presParOf" srcId="{93B27E6A-BA3A-4DF8-8C78-C6856F1ADE97}" destId="{18C095E5-B153-469A-90E3-06027E05E74E}" srcOrd="8" destOrd="0" presId="urn:microsoft.com/office/officeart/2009/3/layout/StepUpProcess"/>
    <dgm:cxn modelId="{36EC5943-10FC-4A2E-9F47-2BD751548139}" type="presParOf" srcId="{18C095E5-B153-469A-90E3-06027E05E74E}" destId="{BD243428-B15F-4F1E-B888-21DF434CA3E0}" srcOrd="0" destOrd="0" presId="urn:microsoft.com/office/officeart/2009/3/layout/StepUpProcess"/>
    <dgm:cxn modelId="{CCA3FE2E-A5CB-449E-8E68-ACD428CD667F}" type="presParOf" srcId="{18C095E5-B153-469A-90E3-06027E05E74E}" destId="{E8F62823-DFA4-4437-B134-B5777C844BD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EFEDAB-5A1A-43D5-BB23-9C84EF4754F9}" type="doc">
      <dgm:prSet loTypeId="urn:microsoft.com/office/officeart/2005/8/layout/pyramid3" loCatId="pyramid" qsTypeId="urn:microsoft.com/office/officeart/2005/8/quickstyle/simple1" qsCatId="simple" csTypeId="urn:microsoft.com/office/officeart/2005/8/colors/colorful1" csCatId="colorful" phldr="1"/>
      <dgm:spPr/>
    </dgm:pt>
    <dgm:pt modelId="{955CCD58-30C1-4F6F-88E7-59BA5BDDCFE3}">
      <dgm:prSet phldrT="[Text]" custT="1"/>
      <dgm:spPr/>
      <dgm:t>
        <a:bodyPr/>
        <a:lstStyle/>
        <a:p>
          <a:r>
            <a:rPr lang="sv-SE" sz="1800" dirty="0" smtClean="0">
              <a:latin typeface="Arial" panose="020B0604020202020204" pitchFamily="34" charset="0"/>
              <a:cs typeface="Arial" panose="020B0604020202020204" pitchFamily="34" charset="0"/>
            </a:rPr>
            <a:t>Deltagande kommuner</a:t>
          </a:r>
        </a:p>
        <a:p>
          <a:endParaRPr lang="sv-SE" sz="1800" dirty="0">
            <a:latin typeface="Arial" panose="020B0604020202020204" pitchFamily="34" charset="0"/>
            <a:cs typeface="Arial" panose="020B0604020202020204" pitchFamily="34" charset="0"/>
          </a:endParaRPr>
        </a:p>
      </dgm:t>
    </dgm:pt>
    <dgm:pt modelId="{2A24B47F-A350-41D2-B0D3-88C2826BE37D}" type="parTrans" cxnId="{4C4E8254-7D62-41EF-9296-36427459746C}">
      <dgm:prSet/>
      <dgm:spPr/>
      <dgm:t>
        <a:bodyPr/>
        <a:lstStyle/>
        <a:p>
          <a:endParaRPr lang="sv-SE" sz="1000">
            <a:latin typeface="Arial" panose="020B0604020202020204" pitchFamily="34" charset="0"/>
            <a:cs typeface="Arial" panose="020B0604020202020204" pitchFamily="34" charset="0"/>
          </a:endParaRPr>
        </a:p>
      </dgm:t>
    </dgm:pt>
    <dgm:pt modelId="{947F2F80-8945-4A08-87B4-D5EF21333C51}" type="sibTrans" cxnId="{4C4E8254-7D62-41EF-9296-36427459746C}">
      <dgm:prSet/>
      <dgm:spPr/>
      <dgm:t>
        <a:bodyPr/>
        <a:lstStyle/>
        <a:p>
          <a:endParaRPr lang="sv-SE" sz="1000">
            <a:latin typeface="Arial" panose="020B0604020202020204" pitchFamily="34" charset="0"/>
            <a:cs typeface="Arial" panose="020B0604020202020204" pitchFamily="34" charset="0"/>
          </a:endParaRPr>
        </a:p>
      </dgm:t>
    </dgm:pt>
    <dgm:pt modelId="{DE889399-BAF1-4E28-94DE-F9EAE50DA963}">
      <dgm:prSet phldrT="[Text]" custT="1"/>
      <dgm:spPr/>
      <dgm:t>
        <a:bodyPr/>
        <a:lstStyle/>
        <a:p>
          <a:r>
            <a:rPr lang="sv-SE" sz="1800" dirty="0" smtClean="0">
              <a:latin typeface="Arial" panose="020B0604020202020204" pitchFamily="34" charset="0"/>
              <a:cs typeface="Arial" panose="020B0604020202020204" pitchFamily="34" charset="0"/>
            </a:rPr>
            <a:t>RSS</a:t>
          </a:r>
          <a:endParaRPr lang="sv-SE" sz="1800" dirty="0">
            <a:latin typeface="Arial" panose="020B0604020202020204" pitchFamily="34" charset="0"/>
            <a:cs typeface="Arial" panose="020B0604020202020204" pitchFamily="34" charset="0"/>
          </a:endParaRPr>
        </a:p>
      </dgm:t>
    </dgm:pt>
    <dgm:pt modelId="{61DFB017-6900-4E71-82B9-CBE0ADE9314B}" type="parTrans" cxnId="{7AC40532-EDCD-40B8-9DD9-AD73C1CC92B6}">
      <dgm:prSet/>
      <dgm:spPr/>
      <dgm:t>
        <a:bodyPr/>
        <a:lstStyle/>
        <a:p>
          <a:endParaRPr lang="sv-SE" sz="1000">
            <a:latin typeface="Arial" panose="020B0604020202020204" pitchFamily="34" charset="0"/>
            <a:cs typeface="Arial" panose="020B0604020202020204" pitchFamily="34" charset="0"/>
          </a:endParaRPr>
        </a:p>
      </dgm:t>
    </dgm:pt>
    <dgm:pt modelId="{2C2F79E9-DC71-4B38-9BE5-E37951D78CF0}" type="sibTrans" cxnId="{7AC40532-EDCD-40B8-9DD9-AD73C1CC92B6}">
      <dgm:prSet/>
      <dgm:spPr/>
      <dgm:t>
        <a:bodyPr/>
        <a:lstStyle/>
        <a:p>
          <a:endParaRPr lang="sv-SE" sz="1000">
            <a:latin typeface="Arial" panose="020B0604020202020204" pitchFamily="34" charset="0"/>
            <a:cs typeface="Arial" panose="020B0604020202020204" pitchFamily="34" charset="0"/>
          </a:endParaRPr>
        </a:p>
      </dgm:t>
    </dgm:pt>
    <dgm:pt modelId="{6E3D98F2-1CC1-4813-B27F-F8A057930DD7}">
      <dgm:prSet phldrT="[Text]" custT="1"/>
      <dgm:spPr/>
      <dgm:t>
        <a:bodyPr anchor="t"/>
        <a:lstStyle/>
        <a:p>
          <a:endParaRPr lang="sv-SE" sz="1800" dirty="0" smtClean="0">
            <a:latin typeface="Arial" panose="020B0604020202020204" pitchFamily="34" charset="0"/>
            <a:cs typeface="Arial" panose="020B0604020202020204" pitchFamily="34" charset="0"/>
          </a:endParaRPr>
        </a:p>
        <a:p>
          <a:r>
            <a:rPr lang="sv-SE" sz="1800" dirty="0" smtClean="0">
              <a:latin typeface="Arial" panose="020B0604020202020204" pitchFamily="34" charset="0"/>
              <a:cs typeface="Arial" panose="020B0604020202020204" pitchFamily="34" charset="0"/>
            </a:rPr>
            <a:t>SKR</a:t>
          </a:r>
        </a:p>
      </dgm:t>
    </dgm:pt>
    <dgm:pt modelId="{AE9937D5-16CF-48B3-8CF1-22864D06C82B}" type="parTrans" cxnId="{C7797811-9727-45B5-B36A-1B3B286377A3}">
      <dgm:prSet/>
      <dgm:spPr/>
      <dgm:t>
        <a:bodyPr/>
        <a:lstStyle/>
        <a:p>
          <a:endParaRPr lang="sv-SE" sz="1000">
            <a:latin typeface="Arial" panose="020B0604020202020204" pitchFamily="34" charset="0"/>
            <a:cs typeface="Arial" panose="020B0604020202020204" pitchFamily="34" charset="0"/>
          </a:endParaRPr>
        </a:p>
      </dgm:t>
    </dgm:pt>
    <dgm:pt modelId="{34CA5661-909C-4393-A6B8-6BA031499ED4}" type="sibTrans" cxnId="{C7797811-9727-45B5-B36A-1B3B286377A3}">
      <dgm:prSet/>
      <dgm:spPr/>
      <dgm:t>
        <a:bodyPr/>
        <a:lstStyle/>
        <a:p>
          <a:endParaRPr lang="sv-SE" sz="1000">
            <a:latin typeface="Arial" panose="020B0604020202020204" pitchFamily="34" charset="0"/>
            <a:cs typeface="Arial" panose="020B0604020202020204" pitchFamily="34" charset="0"/>
          </a:endParaRPr>
        </a:p>
      </dgm:t>
    </dgm:pt>
    <dgm:pt modelId="{68FC95A7-8462-4F7E-A5C8-BD3EA677A3F6}" type="pres">
      <dgm:prSet presAssocID="{33EFEDAB-5A1A-43D5-BB23-9C84EF4754F9}" presName="Name0" presStyleCnt="0">
        <dgm:presLayoutVars>
          <dgm:dir/>
          <dgm:animLvl val="lvl"/>
          <dgm:resizeHandles val="exact"/>
        </dgm:presLayoutVars>
      </dgm:prSet>
      <dgm:spPr/>
    </dgm:pt>
    <dgm:pt modelId="{9A082001-DC4A-45E3-8E6B-5F0FAD952C74}" type="pres">
      <dgm:prSet presAssocID="{955CCD58-30C1-4F6F-88E7-59BA5BDDCFE3}" presName="Name8" presStyleCnt="0"/>
      <dgm:spPr/>
    </dgm:pt>
    <dgm:pt modelId="{87C8BDD4-8F0E-49E7-8C8D-28889971CFE4}" type="pres">
      <dgm:prSet presAssocID="{955CCD58-30C1-4F6F-88E7-59BA5BDDCFE3}" presName="level" presStyleLbl="node1" presStyleIdx="0" presStyleCnt="3" custLinFactNeighborX="-19730" custLinFactNeighborY="-9716">
        <dgm:presLayoutVars>
          <dgm:chMax val="1"/>
          <dgm:bulletEnabled val="1"/>
        </dgm:presLayoutVars>
      </dgm:prSet>
      <dgm:spPr/>
      <dgm:t>
        <a:bodyPr/>
        <a:lstStyle/>
        <a:p>
          <a:endParaRPr lang="sv-SE"/>
        </a:p>
      </dgm:t>
    </dgm:pt>
    <dgm:pt modelId="{FA243250-0E2B-4998-ABE3-AEE647FFD4CD}" type="pres">
      <dgm:prSet presAssocID="{955CCD58-30C1-4F6F-88E7-59BA5BDDCFE3}" presName="levelTx" presStyleLbl="revTx" presStyleIdx="0" presStyleCnt="0">
        <dgm:presLayoutVars>
          <dgm:chMax val="1"/>
          <dgm:bulletEnabled val="1"/>
        </dgm:presLayoutVars>
      </dgm:prSet>
      <dgm:spPr/>
      <dgm:t>
        <a:bodyPr/>
        <a:lstStyle/>
        <a:p>
          <a:endParaRPr lang="sv-SE"/>
        </a:p>
      </dgm:t>
    </dgm:pt>
    <dgm:pt modelId="{44E83DAF-1C31-46B2-94BF-9DDA63259BCF}" type="pres">
      <dgm:prSet presAssocID="{DE889399-BAF1-4E28-94DE-F9EAE50DA963}" presName="Name8" presStyleCnt="0"/>
      <dgm:spPr/>
    </dgm:pt>
    <dgm:pt modelId="{1C30ADF8-88B2-405B-A3F3-50242466F4E9}" type="pres">
      <dgm:prSet presAssocID="{DE889399-BAF1-4E28-94DE-F9EAE50DA963}" presName="level" presStyleLbl="node1" presStyleIdx="1" presStyleCnt="3">
        <dgm:presLayoutVars>
          <dgm:chMax val="1"/>
          <dgm:bulletEnabled val="1"/>
        </dgm:presLayoutVars>
      </dgm:prSet>
      <dgm:spPr/>
      <dgm:t>
        <a:bodyPr/>
        <a:lstStyle/>
        <a:p>
          <a:endParaRPr lang="sv-SE"/>
        </a:p>
      </dgm:t>
    </dgm:pt>
    <dgm:pt modelId="{6F628B2C-9CA6-4CFD-869E-476F497B86E0}" type="pres">
      <dgm:prSet presAssocID="{DE889399-BAF1-4E28-94DE-F9EAE50DA963}" presName="levelTx" presStyleLbl="revTx" presStyleIdx="0" presStyleCnt="0">
        <dgm:presLayoutVars>
          <dgm:chMax val="1"/>
          <dgm:bulletEnabled val="1"/>
        </dgm:presLayoutVars>
      </dgm:prSet>
      <dgm:spPr/>
      <dgm:t>
        <a:bodyPr/>
        <a:lstStyle/>
        <a:p>
          <a:endParaRPr lang="sv-SE"/>
        </a:p>
      </dgm:t>
    </dgm:pt>
    <dgm:pt modelId="{439D57D2-D184-4B19-BA4E-57A4D982DE8F}" type="pres">
      <dgm:prSet presAssocID="{6E3D98F2-1CC1-4813-B27F-F8A057930DD7}" presName="Name8" presStyleCnt="0"/>
      <dgm:spPr/>
    </dgm:pt>
    <dgm:pt modelId="{B8F88C7D-E8BA-449D-8446-A1F3FFD73CDC}" type="pres">
      <dgm:prSet presAssocID="{6E3D98F2-1CC1-4813-B27F-F8A057930DD7}" presName="level" presStyleLbl="node1" presStyleIdx="2" presStyleCnt="3">
        <dgm:presLayoutVars>
          <dgm:chMax val="1"/>
          <dgm:bulletEnabled val="1"/>
        </dgm:presLayoutVars>
      </dgm:prSet>
      <dgm:spPr/>
      <dgm:t>
        <a:bodyPr/>
        <a:lstStyle/>
        <a:p>
          <a:endParaRPr lang="sv-SE"/>
        </a:p>
      </dgm:t>
    </dgm:pt>
    <dgm:pt modelId="{AD824BA2-D561-44E9-A4FD-C63AA37BA447}" type="pres">
      <dgm:prSet presAssocID="{6E3D98F2-1CC1-4813-B27F-F8A057930DD7}" presName="levelTx" presStyleLbl="revTx" presStyleIdx="0" presStyleCnt="0">
        <dgm:presLayoutVars>
          <dgm:chMax val="1"/>
          <dgm:bulletEnabled val="1"/>
        </dgm:presLayoutVars>
      </dgm:prSet>
      <dgm:spPr/>
      <dgm:t>
        <a:bodyPr/>
        <a:lstStyle/>
        <a:p>
          <a:endParaRPr lang="sv-SE"/>
        </a:p>
      </dgm:t>
    </dgm:pt>
  </dgm:ptLst>
  <dgm:cxnLst>
    <dgm:cxn modelId="{4C4E8254-7D62-41EF-9296-36427459746C}" srcId="{33EFEDAB-5A1A-43D5-BB23-9C84EF4754F9}" destId="{955CCD58-30C1-4F6F-88E7-59BA5BDDCFE3}" srcOrd="0" destOrd="0" parTransId="{2A24B47F-A350-41D2-B0D3-88C2826BE37D}" sibTransId="{947F2F80-8945-4A08-87B4-D5EF21333C51}"/>
    <dgm:cxn modelId="{C7797811-9727-45B5-B36A-1B3B286377A3}" srcId="{33EFEDAB-5A1A-43D5-BB23-9C84EF4754F9}" destId="{6E3D98F2-1CC1-4813-B27F-F8A057930DD7}" srcOrd="2" destOrd="0" parTransId="{AE9937D5-16CF-48B3-8CF1-22864D06C82B}" sibTransId="{34CA5661-909C-4393-A6B8-6BA031499ED4}"/>
    <dgm:cxn modelId="{23CC8907-68CB-47E3-B47B-48558A086176}" type="presOf" srcId="{955CCD58-30C1-4F6F-88E7-59BA5BDDCFE3}" destId="{FA243250-0E2B-4998-ABE3-AEE647FFD4CD}" srcOrd="1" destOrd="0" presId="urn:microsoft.com/office/officeart/2005/8/layout/pyramid3"/>
    <dgm:cxn modelId="{7AC40532-EDCD-40B8-9DD9-AD73C1CC92B6}" srcId="{33EFEDAB-5A1A-43D5-BB23-9C84EF4754F9}" destId="{DE889399-BAF1-4E28-94DE-F9EAE50DA963}" srcOrd="1" destOrd="0" parTransId="{61DFB017-6900-4E71-82B9-CBE0ADE9314B}" sibTransId="{2C2F79E9-DC71-4B38-9BE5-E37951D78CF0}"/>
    <dgm:cxn modelId="{8FA57E4F-6FD4-49D0-9A71-0B5C52F450ED}" type="presOf" srcId="{DE889399-BAF1-4E28-94DE-F9EAE50DA963}" destId="{6F628B2C-9CA6-4CFD-869E-476F497B86E0}" srcOrd="1" destOrd="0" presId="urn:microsoft.com/office/officeart/2005/8/layout/pyramid3"/>
    <dgm:cxn modelId="{132EA03E-05B0-4F44-B057-F9907D30D96C}" type="presOf" srcId="{DE889399-BAF1-4E28-94DE-F9EAE50DA963}" destId="{1C30ADF8-88B2-405B-A3F3-50242466F4E9}" srcOrd="0" destOrd="0" presId="urn:microsoft.com/office/officeart/2005/8/layout/pyramid3"/>
    <dgm:cxn modelId="{04DA5864-8655-41F8-85A0-654A09465E1F}" type="presOf" srcId="{955CCD58-30C1-4F6F-88E7-59BA5BDDCFE3}" destId="{87C8BDD4-8F0E-49E7-8C8D-28889971CFE4}" srcOrd="0" destOrd="0" presId="urn:microsoft.com/office/officeart/2005/8/layout/pyramid3"/>
    <dgm:cxn modelId="{5E0FBB71-8B74-44C0-92C1-22D2F79467E9}" type="presOf" srcId="{33EFEDAB-5A1A-43D5-BB23-9C84EF4754F9}" destId="{68FC95A7-8462-4F7E-A5C8-BD3EA677A3F6}" srcOrd="0" destOrd="0" presId="urn:microsoft.com/office/officeart/2005/8/layout/pyramid3"/>
    <dgm:cxn modelId="{61B05F00-F278-4A9C-9272-30CBD3A43892}" type="presOf" srcId="{6E3D98F2-1CC1-4813-B27F-F8A057930DD7}" destId="{B8F88C7D-E8BA-449D-8446-A1F3FFD73CDC}" srcOrd="0" destOrd="0" presId="urn:microsoft.com/office/officeart/2005/8/layout/pyramid3"/>
    <dgm:cxn modelId="{390DA52C-95A5-4A37-A38C-EBCB2A447DEB}" type="presOf" srcId="{6E3D98F2-1CC1-4813-B27F-F8A057930DD7}" destId="{AD824BA2-D561-44E9-A4FD-C63AA37BA447}" srcOrd="1" destOrd="0" presId="urn:microsoft.com/office/officeart/2005/8/layout/pyramid3"/>
    <dgm:cxn modelId="{B5068FA3-C4F4-4CB9-B730-BEC7D63334CE}" type="presParOf" srcId="{68FC95A7-8462-4F7E-A5C8-BD3EA677A3F6}" destId="{9A082001-DC4A-45E3-8E6B-5F0FAD952C74}" srcOrd="0" destOrd="0" presId="urn:microsoft.com/office/officeart/2005/8/layout/pyramid3"/>
    <dgm:cxn modelId="{92D1EA91-897E-4421-B671-9A9846234F86}" type="presParOf" srcId="{9A082001-DC4A-45E3-8E6B-5F0FAD952C74}" destId="{87C8BDD4-8F0E-49E7-8C8D-28889971CFE4}" srcOrd="0" destOrd="0" presId="urn:microsoft.com/office/officeart/2005/8/layout/pyramid3"/>
    <dgm:cxn modelId="{B30778E6-3C7F-4949-A897-AC7A5B8BB4F5}" type="presParOf" srcId="{9A082001-DC4A-45E3-8E6B-5F0FAD952C74}" destId="{FA243250-0E2B-4998-ABE3-AEE647FFD4CD}" srcOrd="1" destOrd="0" presId="urn:microsoft.com/office/officeart/2005/8/layout/pyramid3"/>
    <dgm:cxn modelId="{9DFACAB3-D864-4F1F-8A84-C6C388E244AB}" type="presParOf" srcId="{68FC95A7-8462-4F7E-A5C8-BD3EA677A3F6}" destId="{44E83DAF-1C31-46B2-94BF-9DDA63259BCF}" srcOrd="1" destOrd="0" presId="urn:microsoft.com/office/officeart/2005/8/layout/pyramid3"/>
    <dgm:cxn modelId="{A6A6AF6C-BE6F-4267-B5A5-48FCC87D454E}" type="presParOf" srcId="{44E83DAF-1C31-46B2-94BF-9DDA63259BCF}" destId="{1C30ADF8-88B2-405B-A3F3-50242466F4E9}" srcOrd="0" destOrd="0" presId="urn:microsoft.com/office/officeart/2005/8/layout/pyramid3"/>
    <dgm:cxn modelId="{D0581E62-AC57-4C8F-844C-0EDA4C9E4056}" type="presParOf" srcId="{44E83DAF-1C31-46B2-94BF-9DDA63259BCF}" destId="{6F628B2C-9CA6-4CFD-869E-476F497B86E0}" srcOrd="1" destOrd="0" presId="urn:microsoft.com/office/officeart/2005/8/layout/pyramid3"/>
    <dgm:cxn modelId="{B7BC89B1-F41D-4437-A3AC-CC867AB8D1A2}" type="presParOf" srcId="{68FC95A7-8462-4F7E-A5C8-BD3EA677A3F6}" destId="{439D57D2-D184-4B19-BA4E-57A4D982DE8F}" srcOrd="2" destOrd="0" presId="urn:microsoft.com/office/officeart/2005/8/layout/pyramid3"/>
    <dgm:cxn modelId="{5BB39659-D766-407C-9759-78D4809FB275}" type="presParOf" srcId="{439D57D2-D184-4B19-BA4E-57A4D982DE8F}" destId="{B8F88C7D-E8BA-449D-8446-A1F3FFD73CDC}" srcOrd="0" destOrd="0" presId="urn:microsoft.com/office/officeart/2005/8/layout/pyramid3"/>
    <dgm:cxn modelId="{ACFD4826-B11F-493D-8429-1D0DD1CAEB17}" type="presParOf" srcId="{439D57D2-D184-4B19-BA4E-57A4D982DE8F}" destId="{AD824BA2-D561-44E9-A4FD-C63AA37BA44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CF9C3-00DD-47F8-AB09-4C4FEB15845B}">
      <dsp:nvSpPr>
        <dsp:cNvPr id="0" name=""/>
        <dsp:cNvSpPr/>
      </dsp:nvSpPr>
      <dsp:spPr>
        <a:xfrm rot="5400000">
          <a:off x="363324" y="1927919"/>
          <a:ext cx="1053065" cy="1752276"/>
        </a:xfrm>
        <a:prstGeom prst="corner">
          <a:avLst>
            <a:gd name="adj1" fmla="val 16120"/>
            <a:gd name="adj2" fmla="val 16110"/>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D11C8-AED8-49B7-A2A3-58AB136228B7}">
      <dsp:nvSpPr>
        <dsp:cNvPr id="0" name=""/>
        <dsp:cNvSpPr/>
      </dsp:nvSpPr>
      <dsp:spPr>
        <a:xfrm>
          <a:off x="187541" y="2451472"/>
          <a:ext cx="1581965" cy="13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v-SE" sz="2000" b="1" kern="1200" dirty="0" smtClean="0"/>
            <a:t>2017</a:t>
          </a:r>
        </a:p>
        <a:p>
          <a:pPr lvl="0" algn="l" defTabSz="889000">
            <a:lnSpc>
              <a:spcPct val="90000"/>
            </a:lnSpc>
            <a:spcBef>
              <a:spcPct val="0"/>
            </a:spcBef>
            <a:spcAft>
              <a:spcPct val="35000"/>
            </a:spcAft>
          </a:pPr>
          <a:r>
            <a:rPr lang="sv-SE" sz="2000" kern="1200" dirty="0" smtClean="0"/>
            <a:t>Intro Yrkesresan GR</a:t>
          </a:r>
          <a:endParaRPr lang="sv-SE" sz="2000" kern="1200" dirty="0"/>
        </a:p>
        <a:p>
          <a:pPr marL="114300" lvl="1" indent="-114300" algn="l" defTabSz="577850">
            <a:lnSpc>
              <a:spcPct val="90000"/>
            </a:lnSpc>
            <a:spcBef>
              <a:spcPct val="0"/>
            </a:spcBef>
            <a:spcAft>
              <a:spcPct val="15000"/>
            </a:spcAft>
            <a:buChar char="••"/>
          </a:pPr>
          <a:endParaRPr lang="sv-SE" sz="1300" kern="1200" dirty="0"/>
        </a:p>
      </dsp:txBody>
      <dsp:txXfrm>
        <a:off x="187541" y="2451472"/>
        <a:ext cx="1581965" cy="1386685"/>
      </dsp:txXfrm>
    </dsp:sp>
    <dsp:sp modelId="{18A88545-A834-459A-B09F-C1D6D3D3D061}">
      <dsp:nvSpPr>
        <dsp:cNvPr id="0" name=""/>
        <dsp:cNvSpPr/>
      </dsp:nvSpPr>
      <dsp:spPr>
        <a:xfrm>
          <a:off x="1471022" y="1798914"/>
          <a:ext cx="298483" cy="298483"/>
        </a:xfrm>
        <a:prstGeom prst="triangle">
          <a:avLst>
            <a:gd name="adj" fmla="val 100000"/>
          </a:avLst>
        </a:prstGeom>
        <a:solidFill>
          <a:schemeClr val="accent1">
            <a:shade val="50000"/>
            <a:hueOff val="-142970"/>
            <a:satOff val="-5362"/>
            <a:lumOff val="10764"/>
            <a:alphaOff val="0"/>
          </a:schemeClr>
        </a:solidFill>
        <a:ln w="12700" cap="flat" cmpd="sng" algn="ctr">
          <a:solidFill>
            <a:schemeClr val="accent1">
              <a:shade val="50000"/>
              <a:hueOff val="-142970"/>
              <a:satOff val="-5362"/>
              <a:lumOff val="107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09E08-8A9A-499A-97E3-2E62F681978F}">
      <dsp:nvSpPr>
        <dsp:cNvPr id="0" name=""/>
        <dsp:cNvSpPr/>
      </dsp:nvSpPr>
      <dsp:spPr>
        <a:xfrm rot="5400000">
          <a:off x="2299958" y="1448697"/>
          <a:ext cx="1053065" cy="1752276"/>
        </a:xfrm>
        <a:prstGeom prst="corner">
          <a:avLst>
            <a:gd name="adj1" fmla="val 16120"/>
            <a:gd name="adj2" fmla="val 16110"/>
          </a:avLst>
        </a:prstGeom>
        <a:solidFill>
          <a:schemeClr val="accent1">
            <a:shade val="50000"/>
            <a:hueOff val="-285940"/>
            <a:satOff val="-10723"/>
            <a:lumOff val="21528"/>
            <a:alphaOff val="0"/>
          </a:schemeClr>
        </a:solidFill>
        <a:ln w="12700" cap="flat" cmpd="sng" algn="ctr">
          <a:solidFill>
            <a:schemeClr val="accent1">
              <a:shade val="50000"/>
              <a:hueOff val="-285940"/>
              <a:satOff val="-10723"/>
              <a:lumOff val="215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1E116-8BE3-43BF-B82C-879528700562}">
      <dsp:nvSpPr>
        <dsp:cNvPr id="0" name=""/>
        <dsp:cNvSpPr/>
      </dsp:nvSpPr>
      <dsp:spPr>
        <a:xfrm>
          <a:off x="2124176" y="1875251"/>
          <a:ext cx="1581965" cy="13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50000"/>
            </a:lnSpc>
            <a:spcBef>
              <a:spcPct val="0"/>
            </a:spcBef>
            <a:spcAft>
              <a:spcPts val="0"/>
            </a:spcAft>
            <a:buClrTx/>
            <a:buSzTx/>
            <a:buFontTx/>
            <a:buNone/>
            <a:tabLst/>
            <a:defRPr/>
          </a:pPr>
          <a:r>
            <a:rPr lang="sv-SE" sz="2000" b="1" kern="1200" dirty="0" smtClean="0"/>
            <a:t>2018</a:t>
          </a:r>
        </a:p>
        <a:p>
          <a:pPr marL="0" marR="0" lvl="0" indent="0" algn="l" defTabSz="914400" eaLnBrk="1" fontAlgn="auto" latinLnBrk="0" hangingPunct="1">
            <a:lnSpc>
              <a:spcPct val="100000"/>
            </a:lnSpc>
            <a:spcBef>
              <a:spcPct val="0"/>
            </a:spcBef>
            <a:spcAft>
              <a:spcPts val="0"/>
            </a:spcAft>
            <a:buClrTx/>
            <a:buSzTx/>
            <a:buFontTx/>
            <a:buNone/>
            <a:tabLst/>
            <a:defRPr/>
          </a:pPr>
          <a:r>
            <a:rPr lang="sv-SE" sz="2000" kern="1200" dirty="0" smtClean="0"/>
            <a:t>SKR utrednings-uppdrag</a:t>
          </a:r>
          <a:endParaRPr lang="sv-SE" sz="2000" kern="1200" dirty="0"/>
        </a:p>
      </dsp:txBody>
      <dsp:txXfrm>
        <a:off x="2124176" y="1875251"/>
        <a:ext cx="1581965" cy="1386685"/>
      </dsp:txXfrm>
    </dsp:sp>
    <dsp:sp modelId="{9365622B-71A3-48D8-B822-4B5992531796}">
      <dsp:nvSpPr>
        <dsp:cNvPr id="0" name=""/>
        <dsp:cNvSpPr/>
      </dsp:nvSpPr>
      <dsp:spPr>
        <a:xfrm>
          <a:off x="3407657" y="1319692"/>
          <a:ext cx="298483" cy="298483"/>
        </a:xfrm>
        <a:prstGeom prst="triangle">
          <a:avLst>
            <a:gd name="adj" fmla="val 100000"/>
          </a:avLst>
        </a:prstGeom>
        <a:solidFill>
          <a:schemeClr val="accent1">
            <a:shade val="50000"/>
            <a:hueOff val="-428910"/>
            <a:satOff val="-16085"/>
            <a:lumOff val="32293"/>
            <a:alphaOff val="0"/>
          </a:schemeClr>
        </a:solidFill>
        <a:ln w="12700" cap="flat" cmpd="sng" algn="ctr">
          <a:solidFill>
            <a:schemeClr val="accent1">
              <a:shade val="50000"/>
              <a:hueOff val="-428910"/>
              <a:satOff val="-16085"/>
              <a:lumOff val="32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FDB4C-C9EF-4A4E-9BBE-3D976338B0E8}">
      <dsp:nvSpPr>
        <dsp:cNvPr id="0" name=""/>
        <dsp:cNvSpPr/>
      </dsp:nvSpPr>
      <dsp:spPr>
        <a:xfrm rot="5400000">
          <a:off x="4236593" y="969475"/>
          <a:ext cx="1053065" cy="1752276"/>
        </a:xfrm>
        <a:prstGeom prst="corner">
          <a:avLst>
            <a:gd name="adj1" fmla="val 16120"/>
            <a:gd name="adj2" fmla="val 16110"/>
          </a:avLst>
        </a:prstGeom>
        <a:solidFill>
          <a:schemeClr val="accent1">
            <a:shade val="50000"/>
            <a:hueOff val="-571880"/>
            <a:satOff val="-21446"/>
            <a:lumOff val="43057"/>
            <a:alphaOff val="0"/>
          </a:schemeClr>
        </a:solidFill>
        <a:ln w="12700" cap="flat" cmpd="sng" algn="ctr">
          <a:solidFill>
            <a:schemeClr val="accent1">
              <a:shade val="50000"/>
              <a:hueOff val="-571880"/>
              <a:satOff val="-21446"/>
              <a:lumOff val="43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F92AD-BC9A-4F45-BE2C-0FC632B4C21A}">
      <dsp:nvSpPr>
        <dsp:cNvPr id="0" name=""/>
        <dsp:cNvSpPr/>
      </dsp:nvSpPr>
      <dsp:spPr>
        <a:xfrm>
          <a:off x="4091168" y="1493028"/>
          <a:ext cx="1909242" cy="13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v-SE" sz="2000" b="1" kern="1200" dirty="0" smtClean="0"/>
            <a:t>2019</a:t>
          </a:r>
        </a:p>
        <a:p>
          <a:pPr lvl="0" algn="l" defTabSz="889000">
            <a:lnSpc>
              <a:spcPct val="90000"/>
            </a:lnSpc>
            <a:spcBef>
              <a:spcPct val="0"/>
            </a:spcBef>
            <a:spcAft>
              <a:spcPct val="35000"/>
            </a:spcAft>
          </a:pPr>
          <a:r>
            <a:rPr lang="sv-SE" sz="2000" kern="1200" dirty="0" smtClean="0"/>
            <a:t>Förstudier</a:t>
          </a:r>
        </a:p>
        <a:p>
          <a:pPr lvl="0" algn="l" defTabSz="889000">
            <a:lnSpc>
              <a:spcPct val="90000"/>
            </a:lnSpc>
            <a:spcBef>
              <a:spcPct val="0"/>
            </a:spcBef>
            <a:spcAft>
              <a:spcPct val="35000"/>
            </a:spcAft>
          </a:pPr>
          <a:r>
            <a:rPr lang="sv-SE" sz="2000" i="0" kern="1200" dirty="0" smtClean="0"/>
            <a:t>Juridiska förutsättningar</a:t>
          </a:r>
        </a:p>
        <a:p>
          <a:pPr lvl="0" algn="l" defTabSz="889000">
            <a:lnSpc>
              <a:spcPct val="90000"/>
            </a:lnSpc>
            <a:spcBef>
              <a:spcPct val="0"/>
            </a:spcBef>
            <a:spcAft>
              <a:spcPct val="35000"/>
            </a:spcAft>
          </a:pPr>
          <a:r>
            <a:rPr lang="sv-SE" sz="2000" i="0" kern="1200" dirty="0" smtClean="0"/>
            <a:t>Organisation</a:t>
          </a:r>
        </a:p>
        <a:p>
          <a:pPr lvl="0" algn="l" defTabSz="889000">
            <a:lnSpc>
              <a:spcPct val="90000"/>
            </a:lnSpc>
            <a:spcBef>
              <a:spcPct val="0"/>
            </a:spcBef>
            <a:spcAft>
              <a:spcPct val="35000"/>
            </a:spcAft>
          </a:pPr>
          <a:r>
            <a:rPr lang="sv-SE" sz="2000" i="0" kern="1200" dirty="0" smtClean="0"/>
            <a:t>Teknisk plattform</a:t>
          </a:r>
        </a:p>
        <a:p>
          <a:pPr lvl="0" algn="l" defTabSz="889000">
            <a:lnSpc>
              <a:spcPct val="90000"/>
            </a:lnSpc>
            <a:spcBef>
              <a:spcPct val="0"/>
            </a:spcBef>
            <a:spcAft>
              <a:spcPct val="35000"/>
            </a:spcAft>
          </a:pPr>
          <a:r>
            <a:rPr lang="sv-SE" sz="2000" i="0" kern="1200" dirty="0" smtClean="0"/>
            <a:t>Finansiering</a:t>
          </a:r>
        </a:p>
      </dsp:txBody>
      <dsp:txXfrm>
        <a:off x="4091168" y="1493028"/>
        <a:ext cx="1909242" cy="1386685"/>
      </dsp:txXfrm>
    </dsp:sp>
    <dsp:sp modelId="{2D63977A-7C6C-458F-A183-AC8EDD7BBF55}">
      <dsp:nvSpPr>
        <dsp:cNvPr id="0" name=""/>
        <dsp:cNvSpPr/>
      </dsp:nvSpPr>
      <dsp:spPr>
        <a:xfrm>
          <a:off x="5344291" y="840470"/>
          <a:ext cx="298483" cy="298483"/>
        </a:xfrm>
        <a:prstGeom prst="triangle">
          <a:avLst>
            <a:gd name="adj" fmla="val 100000"/>
          </a:avLst>
        </a:prstGeom>
        <a:solidFill>
          <a:schemeClr val="accent1">
            <a:shade val="50000"/>
            <a:hueOff val="-571880"/>
            <a:satOff val="-21446"/>
            <a:lumOff val="43057"/>
            <a:alphaOff val="0"/>
          </a:schemeClr>
        </a:solidFill>
        <a:ln w="12700" cap="flat" cmpd="sng" algn="ctr">
          <a:solidFill>
            <a:schemeClr val="accent1">
              <a:shade val="50000"/>
              <a:hueOff val="-571880"/>
              <a:satOff val="-21446"/>
              <a:lumOff val="43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5F0C1-4B22-4FD8-A630-3C1425446504}">
      <dsp:nvSpPr>
        <dsp:cNvPr id="0" name=""/>
        <dsp:cNvSpPr/>
      </dsp:nvSpPr>
      <dsp:spPr>
        <a:xfrm rot="5400000">
          <a:off x="6173227" y="130033"/>
          <a:ext cx="1053065" cy="1752276"/>
        </a:xfrm>
        <a:prstGeom prst="corner">
          <a:avLst>
            <a:gd name="adj1" fmla="val 16120"/>
            <a:gd name="adj2" fmla="val 16110"/>
          </a:avLst>
        </a:prstGeom>
        <a:solidFill>
          <a:schemeClr val="accent1">
            <a:shade val="50000"/>
            <a:hueOff val="-428910"/>
            <a:satOff val="-16085"/>
            <a:lumOff val="32293"/>
            <a:alphaOff val="0"/>
          </a:schemeClr>
        </a:solidFill>
        <a:ln w="12700" cap="flat" cmpd="sng" algn="ctr">
          <a:solidFill>
            <a:schemeClr val="accent1">
              <a:shade val="50000"/>
              <a:hueOff val="-428910"/>
              <a:satOff val="-16085"/>
              <a:lumOff val="32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25F27-145D-4F45-95AC-541E464EEBF1}">
      <dsp:nvSpPr>
        <dsp:cNvPr id="0" name=""/>
        <dsp:cNvSpPr/>
      </dsp:nvSpPr>
      <dsp:spPr>
        <a:xfrm>
          <a:off x="6000632" y="669339"/>
          <a:ext cx="1867114" cy="2107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v-SE" sz="2000" b="1" kern="1200" dirty="0" smtClean="0"/>
            <a:t>2020</a:t>
          </a:r>
          <a:r>
            <a:rPr lang="sv-SE" sz="2000" kern="1200" dirty="0" smtClean="0"/>
            <a:t> </a:t>
          </a:r>
        </a:p>
        <a:p>
          <a:pPr lvl="0" algn="l" defTabSz="889000">
            <a:lnSpc>
              <a:spcPct val="90000"/>
            </a:lnSpc>
            <a:spcBef>
              <a:spcPct val="0"/>
            </a:spcBef>
            <a:spcAft>
              <a:spcPct val="35000"/>
            </a:spcAft>
          </a:pPr>
          <a:r>
            <a:rPr lang="sv-SE" sz="2000" kern="1200" dirty="0" smtClean="0"/>
            <a:t>Intresse-anmälan från 238 kommuner</a:t>
          </a:r>
        </a:p>
        <a:p>
          <a:pPr lvl="0" algn="l" defTabSz="889000">
            <a:lnSpc>
              <a:spcPct val="90000"/>
            </a:lnSpc>
            <a:spcBef>
              <a:spcPct val="0"/>
            </a:spcBef>
            <a:spcAft>
              <a:spcPct val="35000"/>
            </a:spcAft>
          </a:pPr>
          <a:r>
            <a:rPr lang="sv-SE" sz="2000" kern="1200" dirty="0" smtClean="0"/>
            <a:t>Förberedelser </a:t>
          </a:r>
        </a:p>
        <a:p>
          <a:pPr lvl="0" algn="l" defTabSz="889000">
            <a:lnSpc>
              <a:spcPct val="90000"/>
            </a:lnSpc>
            <a:spcBef>
              <a:spcPct val="0"/>
            </a:spcBef>
            <a:spcAft>
              <a:spcPct val="35000"/>
            </a:spcAft>
          </a:pPr>
          <a:r>
            <a:rPr lang="sv-SE" sz="2000" kern="1200" dirty="0" smtClean="0"/>
            <a:t>Erbjudande till kommunerna</a:t>
          </a:r>
          <a:endParaRPr lang="sv-SE" sz="2000" kern="1200" dirty="0"/>
        </a:p>
      </dsp:txBody>
      <dsp:txXfrm>
        <a:off x="6000632" y="669339"/>
        <a:ext cx="1867114" cy="2107123"/>
      </dsp:txXfrm>
    </dsp:sp>
    <dsp:sp modelId="{3D757CF7-5D89-4316-B137-9FCAA2E1250F}">
      <dsp:nvSpPr>
        <dsp:cNvPr id="0" name=""/>
        <dsp:cNvSpPr/>
      </dsp:nvSpPr>
      <dsp:spPr>
        <a:xfrm>
          <a:off x="7280925" y="1029"/>
          <a:ext cx="298483" cy="298483"/>
        </a:xfrm>
        <a:prstGeom prst="triangle">
          <a:avLst>
            <a:gd name="adj" fmla="val 100000"/>
          </a:avLst>
        </a:prstGeom>
        <a:solidFill>
          <a:schemeClr val="accent1">
            <a:shade val="50000"/>
            <a:hueOff val="-285940"/>
            <a:satOff val="-10723"/>
            <a:lumOff val="21528"/>
            <a:alphaOff val="0"/>
          </a:schemeClr>
        </a:solidFill>
        <a:ln w="12700" cap="flat" cmpd="sng" algn="ctr">
          <a:solidFill>
            <a:schemeClr val="accent1">
              <a:shade val="50000"/>
              <a:hueOff val="-285940"/>
              <a:satOff val="-10723"/>
              <a:lumOff val="215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43428-B15F-4F1E-B888-21DF434CA3E0}">
      <dsp:nvSpPr>
        <dsp:cNvPr id="0" name=""/>
        <dsp:cNvSpPr/>
      </dsp:nvSpPr>
      <dsp:spPr>
        <a:xfrm rot="5400000">
          <a:off x="8109861" y="-349188"/>
          <a:ext cx="1053065" cy="1752276"/>
        </a:xfrm>
        <a:prstGeom prst="corner">
          <a:avLst>
            <a:gd name="adj1" fmla="val 16120"/>
            <a:gd name="adj2" fmla="val 16110"/>
          </a:avLst>
        </a:prstGeom>
        <a:solidFill>
          <a:schemeClr val="accent1">
            <a:shade val="50000"/>
            <a:hueOff val="-142970"/>
            <a:satOff val="-5362"/>
            <a:lumOff val="10764"/>
            <a:alphaOff val="0"/>
          </a:schemeClr>
        </a:solidFill>
        <a:ln w="12700" cap="flat" cmpd="sng" algn="ctr">
          <a:solidFill>
            <a:schemeClr val="accent1">
              <a:shade val="50000"/>
              <a:hueOff val="-142970"/>
              <a:satOff val="-5362"/>
              <a:lumOff val="107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62823-DFA4-4437-B134-B5777C844BD2}">
      <dsp:nvSpPr>
        <dsp:cNvPr id="0" name=""/>
        <dsp:cNvSpPr/>
      </dsp:nvSpPr>
      <dsp:spPr>
        <a:xfrm>
          <a:off x="7947794" y="170482"/>
          <a:ext cx="1581965" cy="138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v-SE" sz="2000" b="1" kern="1200" dirty="0" smtClean="0"/>
            <a:t>2021</a:t>
          </a:r>
          <a:endParaRPr lang="sv-SE" sz="2000" b="1" kern="1200" dirty="0"/>
        </a:p>
      </dsp:txBody>
      <dsp:txXfrm>
        <a:off x="7947794" y="170482"/>
        <a:ext cx="1581965" cy="1386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8BDD4-8F0E-49E7-8C8D-28889971CFE4}">
      <dsp:nvSpPr>
        <dsp:cNvPr id="0" name=""/>
        <dsp:cNvSpPr/>
      </dsp:nvSpPr>
      <dsp:spPr>
        <a:xfrm rot="10800000">
          <a:off x="0" y="0"/>
          <a:ext cx="6834909" cy="2286000"/>
        </a:xfrm>
        <a:prstGeom prst="trapezoid">
          <a:avLst>
            <a:gd name="adj" fmla="val 4983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kern="1200" dirty="0" smtClean="0">
              <a:latin typeface="Arial" panose="020B0604020202020204" pitchFamily="34" charset="0"/>
              <a:cs typeface="Arial" panose="020B0604020202020204" pitchFamily="34" charset="0"/>
            </a:rPr>
            <a:t>Deltagande kommuner</a:t>
          </a:r>
        </a:p>
        <a:p>
          <a:pPr lvl="0" algn="ctr" defTabSz="800100">
            <a:lnSpc>
              <a:spcPct val="90000"/>
            </a:lnSpc>
            <a:spcBef>
              <a:spcPct val="0"/>
            </a:spcBef>
            <a:spcAft>
              <a:spcPct val="35000"/>
            </a:spcAft>
          </a:pPr>
          <a:endParaRPr lang="sv-SE" sz="1800" kern="1200" dirty="0">
            <a:latin typeface="Arial" panose="020B0604020202020204" pitchFamily="34" charset="0"/>
            <a:cs typeface="Arial" panose="020B0604020202020204" pitchFamily="34" charset="0"/>
          </a:endParaRPr>
        </a:p>
      </dsp:txBody>
      <dsp:txXfrm rot="-10800000">
        <a:off x="1196109" y="0"/>
        <a:ext cx="4442690" cy="2286000"/>
      </dsp:txXfrm>
    </dsp:sp>
    <dsp:sp modelId="{1C30ADF8-88B2-405B-A3F3-50242466F4E9}">
      <dsp:nvSpPr>
        <dsp:cNvPr id="0" name=""/>
        <dsp:cNvSpPr/>
      </dsp:nvSpPr>
      <dsp:spPr>
        <a:xfrm rot="10800000">
          <a:off x="1139151" y="2286000"/>
          <a:ext cx="4556606" cy="2286000"/>
        </a:xfrm>
        <a:prstGeom prst="trapezoid">
          <a:avLst>
            <a:gd name="adj" fmla="val 4983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kern="1200" dirty="0" smtClean="0">
              <a:latin typeface="Arial" panose="020B0604020202020204" pitchFamily="34" charset="0"/>
              <a:cs typeface="Arial" panose="020B0604020202020204" pitchFamily="34" charset="0"/>
            </a:rPr>
            <a:t>RSS</a:t>
          </a:r>
          <a:endParaRPr lang="sv-SE" sz="1800" kern="1200" dirty="0">
            <a:latin typeface="Arial" panose="020B0604020202020204" pitchFamily="34" charset="0"/>
            <a:cs typeface="Arial" panose="020B0604020202020204" pitchFamily="34" charset="0"/>
          </a:endParaRPr>
        </a:p>
      </dsp:txBody>
      <dsp:txXfrm rot="-10800000">
        <a:off x="1936557" y="2286000"/>
        <a:ext cx="2961793" cy="2286000"/>
      </dsp:txXfrm>
    </dsp:sp>
    <dsp:sp modelId="{B8F88C7D-E8BA-449D-8446-A1F3FFD73CDC}">
      <dsp:nvSpPr>
        <dsp:cNvPr id="0" name=""/>
        <dsp:cNvSpPr/>
      </dsp:nvSpPr>
      <dsp:spPr>
        <a:xfrm rot="10800000">
          <a:off x="2278303" y="4572000"/>
          <a:ext cx="2278303" cy="2286000"/>
        </a:xfrm>
        <a:prstGeom prst="trapezoid">
          <a:avLst>
            <a:gd name="adj"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endParaRPr lang="sv-SE" sz="1800"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sv-SE" sz="1800" kern="1200" dirty="0" smtClean="0">
              <a:latin typeface="Arial" panose="020B0604020202020204" pitchFamily="34" charset="0"/>
              <a:cs typeface="Arial" panose="020B0604020202020204" pitchFamily="34" charset="0"/>
            </a:rPr>
            <a:t>SKR</a:t>
          </a:r>
        </a:p>
      </dsp:txBody>
      <dsp:txXfrm rot="-10800000">
        <a:off x="2278303" y="4572000"/>
        <a:ext cx="2278303" cy="228600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5568" tIns="47784" rIns="95568" bIns="47784" rtlCol="0"/>
          <a:lstStyle>
            <a:lvl1pPr algn="l">
              <a:defRPr sz="13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5568" tIns="47784" rIns="95568" bIns="47784" rtlCol="0"/>
          <a:lstStyle>
            <a:lvl1pPr algn="r">
              <a:defRPr sz="1300"/>
            </a:lvl1pPr>
          </a:lstStyle>
          <a:p>
            <a:fld id="{A0398DF7-6296-4767-A9B7-765ABB6E4941}" type="datetimeFigureOut">
              <a:rPr lang="sv-SE" smtClean="0"/>
              <a:t>2021-01-22</a:t>
            </a:fld>
            <a:endParaRPr lang="sv-SE"/>
          </a:p>
        </p:txBody>
      </p:sp>
      <p:sp>
        <p:nvSpPr>
          <p:cNvPr id="4" name="Platshållare för sidfot 3"/>
          <p:cNvSpPr>
            <a:spLocks noGrp="1"/>
          </p:cNvSpPr>
          <p:nvPr>
            <p:ph type="ftr" sz="quarter" idx="2"/>
          </p:nvPr>
        </p:nvSpPr>
        <p:spPr>
          <a:xfrm>
            <a:off x="0" y="9430092"/>
            <a:ext cx="2945659" cy="498134"/>
          </a:xfrm>
          <a:prstGeom prst="rect">
            <a:avLst/>
          </a:prstGeom>
        </p:spPr>
        <p:txBody>
          <a:bodyPr vert="horz" lIns="95568" tIns="47784" rIns="95568" bIns="47784" rtlCol="0" anchor="b"/>
          <a:lstStyle>
            <a:lvl1pPr algn="l">
              <a:defRPr sz="1300"/>
            </a:lvl1pPr>
          </a:lstStyle>
          <a:p>
            <a:endParaRPr lang="sv-SE"/>
          </a:p>
        </p:txBody>
      </p:sp>
      <p:sp>
        <p:nvSpPr>
          <p:cNvPr id="5" name="Platshållare för bildnummer 4"/>
          <p:cNvSpPr>
            <a:spLocks noGrp="1"/>
          </p:cNvSpPr>
          <p:nvPr>
            <p:ph type="sldNum" sz="quarter" idx="3"/>
          </p:nvPr>
        </p:nvSpPr>
        <p:spPr>
          <a:xfrm>
            <a:off x="3850443" y="9430092"/>
            <a:ext cx="2945659" cy="498134"/>
          </a:xfrm>
          <a:prstGeom prst="rect">
            <a:avLst/>
          </a:prstGeom>
        </p:spPr>
        <p:txBody>
          <a:bodyPr vert="horz" lIns="95568" tIns="47784" rIns="95568" bIns="47784" rtlCol="0" anchor="b"/>
          <a:lstStyle>
            <a:lvl1pPr algn="r">
              <a:defRPr sz="1300"/>
            </a:lvl1pPr>
          </a:lstStyle>
          <a:p>
            <a:fld id="{A2F3ED34-E076-42EB-A8A2-C08E66DC2ACA}" type="slidenum">
              <a:rPr lang="sv-SE" smtClean="0"/>
              <a:t>‹#›</a:t>
            </a:fld>
            <a:endParaRPr lang="sv-SE"/>
          </a:p>
        </p:txBody>
      </p:sp>
    </p:spTree>
    <p:extLst>
      <p:ext uri="{BB962C8B-B14F-4D97-AF65-F5344CB8AC3E}">
        <p14:creationId xmlns:p14="http://schemas.microsoft.com/office/powerpoint/2010/main" val="2553079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5568" tIns="47784" rIns="95568" bIns="47784" rtlCol="0"/>
          <a:lstStyle>
            <a:lvl1pPr algn="l">
              <a:defRPr sz="13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5568" tIns="47784" rIns="95568" bIns="47784" rtlCol="0"/>
          <a:lstStyle>
            <a:lvl1pPr algn="r">
              <a:defRPr sz="1300"/>
            </a:lvl1pPr>
          </a:lstStyle>
          <a:p>
            <a:fld id="{289F5A98-8B15-4255-8CA2-37196F8E4D91}" type="datetimeFigureOut">
              <a:rPr lang="sv-SE" smtClean="0"/>
              <a:t>2021-01-22</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68" tIns="47784" rIns="95568" bIns="47784"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5568" tIns="47784" rIns="95568" bIns="47784"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2"/>
            <a:ext cx="2945659" cy="498134"/>
          </a:xfrm>
          <a:prstGeom prst="rect">
            <a:avLst/>
          </a:prstGeom>
        </p:spPr>
        <p:txBody>
          <a:bodyPr vert="horz" lIns="95568" tIns="47784" rIns="95568" bIns="47784" rtlCol="0" anchor="b"/>
          <a:lstStyle>
            <a:lvl1pPr algn="l">
              <a:defRPr sz="1300"/>
            </a:lvl1pPr>
          </a:lstStyle>
          <a:p>
            <a:endParaRPr lang="sv-SE"/>
          </a:p>
        </p:txBody>
      </p:sp>
      <p:sp>
        <p:nvSpPr>
          <p:cNvPr id="7" name="Platshållare för bildnummer 6"/>
          <p:cNvSpPr>
            <a:spLocks noGrp="1"/>
          </p:cNvSpPr>
          <p:nvPr>
            <p:ph type="sldNum" sz="quarter" idx="5"/>
          </p:nvPr>
        </p:nvSpPr>
        <p:spPr>
          <a:xfrm>
            <a:off x="3850443" y="9430092"/>
            <a:ext cx="2945659" cy="498134"/>
          </a:xfrm>
          <a:prstGeom prst="rect">
            <a:avLst/>
          </a:prstGeom>
        </p:spPr>
        <p:txBody>
          <a:bodyPr vert="horz" lIns="95568" tIns="47784" rIns="95568" bIns="47784" rtlCol="0" anchor="b"/>
          <a:lstStyle>
            <a:lvl1pPr algn="r">
              <a:defRPr sz="1300"/>
            </a:lvl1pPr>
          </a:lstStyle>
          <a:p>
            <a:fld id="{92ACDFDC-8309-480F-A5D6-8DFF6AF55F9C}" type="slidenum">
              <a:rPr lang="sv-SE" smtClean="0"/>
              <a:t>‹#›</a:t>
            </a:fld>
            <a:endParaRPr lang="sv-SE"/>
          </a:p>
        </p:txBody>
      </p:sp>
    </p:spTree>
    <p:extLst>
      <p:ext uri="{BB962C8B-B14F-4D97-AF65-F5344CB8AC3E}">
        <p14:creationId xmlns:p14="http://schemas.microsoft.com/office/powerpoint/2010/main" val="250425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ACDFDC-8309-480F-A5D6-8DFF6AF55F9C}" type="slidenum">
              <a:rPr lang="sv-SE" smtClean="0"/>
              <a:t>2</a:t>
            </a:fld>
            <a:endParaRPr lang="sv-SE"/>
          </a:p>
        </p:txBody>
      </p:sp>
    </p:spTree>
    <p:extLst>
      <p:ext uri="{BB962C8B-B14F-4D97-AF65-F5344CB8AC3E}">
        <p14:creationId xmlns:p14="http://schemas.microsoft.com/office/powerpoint/2010/main" val="161648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Göteborgsregionens</a:t>
            </a:r>
            <a:r>
              <a:rPr lang="sv-SE" altLang="sv-SE" baseline="0" dirty="0" smtClean="0"/>
              <a:t> bilder gällande Yrkesresan barn och unga</a:t>
            </a:r>
            <a:endParaRPr lang="sv-SE" altLang="sv-SE" dirty="0" smtClean="0"/>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446E9-9BBA-4672-B9CB-9F5AC23311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4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a:extLst>
              <a:ext uri="{FF2B5EF4-FFF2-40B4-BE49-F238E27FC236}">
                <a16:creationId xmlns:a16="http://schemas.microsoft.com/office/drawing/2014/main" id="{D714DE64-9171-4224-8107-4151FC16AF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Platshållare för anteckningar 2">
            <a:extLst>
              <a:ext uri="{FF2B5EF4-FFF2-40B4-BE49-F238E27FC236}">
                <a16:creationId xmlns:a16="http://schemas.microsoft.com/office/drawing/2014/main" id="{67633288-515B-4C74-8C54-D4BE9CB703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sv-SE" altLang="sv-SE" dirty="0" smtClean="0"/>
              <a:t>Göteborgsregionens</a:t>
            </a:r>
            <a:r>
              <a:rPr lang="sv-SE" altLang="sv-SE" baseline="0" dirty="0" smtClean="0"/>
              <a:t> bilder gällande Yrkesresan barn och unga</a:t>
            </a:r>
            <a:endParaRPr lang="sv-SE" altLang="sv-SE" dirty="0" smtClean="0"/>
          </a:p>
          <a:p>
            <a:pPr eaLnBrk="1" hangingPunct="1">
              <a:spcBef>
                <a:spcPct val="0"/>
              </a:spcBef>
            </a:pPr>
            <a:endParaRPr lang="sv-SE" altLang="sv-SE" dirty="0"/>
          </a:p>
        </p:txBody>
      </p:sp>
      <p:sp>
        <p:nvSpPr>
          <p:cNvPr id="113668" name="Platshållare för bildnummer 3">
            <a:extLst>
              <a:ext uri="{FF2B5EF4-FFF2-40B4-BE49-F238E27FC236}">
                <a16:creationId xmlns:a16="http://schemas.microsoft.com/office/drawing/2014/main" id="{F10BB845-BC13-4C0D-A6C7-FB3AE2373D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24A87F5-C0A2-49E8-AF37-338A60999980}" type="slidenum">
              <a:rPr kumimoji="0" lang="sv-SE" altLang="sv-S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943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ctr" latinLnBrk="0" hangingPunct="1">
              <a:lnSpc>
                <a:spcPct val="100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white"/>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Göteborgsregionens</a:t>
            </a:r>
            <a:r>
              <a:rPr lang="sv-SE" altLang="sv-SE" baseline="0" dirty="0" smtClean="0"/>
              <a:t> bilder gällande Yrkesresan barn och unga</a:t>
            </a:r>
            <a:endParaRPr lang="sv-SE" alt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0E491A-4D6A-423A-9DC6-8BB6CEA53A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782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Fem yrkesresor ska produceras för olika områden inom socialtjänsten under avtalsperioden 2021-2027.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Först ut är den yrkesresa som vänder sig till medarbetare inom socialtjänstens myndighetsutövning för barn och unga. Denna resa har producerats av Göteborgsregionen och använts sedan 2017. Nu lyfts den in i det nationella konceptet Yrkesresan med planerad start hösten 2021.</a:t>
            </a:r>
          </a:p>
          <a:p>
            <a:r>
              <a:rPr lang="sv-SE" sz="1200" kern="1200" dirty="0" smtClean="0">
                <a:solidFill>
                  <a:schemeClr val="tx1"/>
                </a:solidFill>
                <a:effectLst/>
                <a:latin typeface="+mn-lt"/>
                <a:ea typeface="+mn-ea"/>
                <a:cs typeface="+mn-cs"/>
              </a:rPr>
              <a:t>Det är viktigt att kommande yrkesresor bygger på de behov som finns i kommunerna.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De regionala samverkans- och stödstrukturerna  (RSS) får i uppdrag att sammanställa kommunernas behov regionalt och SKR:s socialchefsnätverk prioriterar bland förslagen. Partnerskapet, som är en modell för långsiktig samverkan mellan regional och nationell nivå i frågor som rör kunskapsstyrning inom socialtjänsten, ansvarar för förstudier av föreslagna områden. Slutligt beslut om kommande yrkesresor fattas av Styrgruppen för Yrkesresan som också utser de </a:t>
            </a:r>
            <a:r>
              <a:rPr lang="sv-SE" sz="1200" kern="1200" dirty="0" err="1" smtClean="0">
                <a:solidFill>
                  <a:schemeClr val="tx1"/>
                </a:solidFill>
                <a:effectLst/>
                <a:latin typeface="+mn-lt"/>
                <a:ea typeface="+mn-ea"/>
                <a:cs typeface="+mn-cs"/>
              </a:rPr>
              <a:t>RSS:er</a:t>
            </a:r>
            <a:r>
              <a:rPr lang="sv-SE" sz="1200" kern="1200" dirty="0" smtClean="0">
                <a:solidFill>
                  <a:schemeClr val="tx1"/>
                </a:solidFill>
                <a:effectLst/>
                <a:latin typeface="+mn-lt"/>
                <a:ea typeface="+mn-ea"/>
                <a:cs typeface="+mn-cs"/>
              </a:rPr>
              <a:t> som ska få nationellt ansvar för de nya resorna.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Processen med att besluta om kommande fyra yrkesresor påbörjas under våren 2021.</a:t>
            </a:r>
          </a:p>
          <a:p>
            <a:r>
              <a:rPr lang="sv-SE" sz="1200" kern="1200" dirty="0" smtClean="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fld id="{92ACDFDC-8309-480F-A5D6-8DFF6AF55F9C}" type="slidenum">
              <a:rPr lang="sv-SE" smtClean="0"/>
              <a:t>15</a:t>
            </a:fld>
            <a:endParaRPr lang="sv-SE"/>
          </a:p>
        </p:txBody>
      </p:sp>
    </p:spTree>
    <p:extLst>
      <p:ext uri="{BB962C8B-B14F-4D97-AF65-F5344CB8AC3E}">
        <p14:creationId xmlns:p14="http://schemas.microsoft.com/office/powerpoint/2010/main" val="134629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Organisation – samverkan</a:t>
            </a:r>
            <a:r>
              <a:rPr lang="sv-SE" baseline="0" dirty="0" smtClean="0"/>
              <a:t> i tre nivåer</a:t>
            </a:r>
            <a:endParaRPr lang="sv-SE" dirty="0"/>
          </a:p>
        </p:txBody>
      </p:sp>
      <p:sp>
        <p:nvSpPr>
          <p:cNvPr id="4" name="Platshållare för bildnummer 3"/>
          <p:cNvSpPr>
            <a:spLocks noGrp="1"/>
          </p:cNvSpPr>
          <p:nvPr>
            <p:ph type="sldNum" sz="quarter" idx="10"/>
          </p:nvPr>
        </p:nvSpPr>
        <p:spPr/>
        <p:txBody>
          <a:bodyPr/>
          <a:lstStyle/>
          <a:p>
            <a:fld id="{92ACDFDC-8309-480F-A5D6-8DFF6AF55F9C}" type="slidenum">
              <a:rPr lang="sv-SE" smtClean="0"/>
              <a:t>16</a:t>
            </a:fld>
            <a:endParaRPr lang="sv-SE"/>
          </a:p>
        </p:txBody>
      </p:sp>
    </p:spTree>
    <p:extLst>
      <p:ext uri="{BB962C8B-B14F-4D97-AF65-F5344CB8AC3E}">
        <p14:creationId xmlns:p14="http://schemas.microsoft.com/office/powerpoint/2010/main" val="235013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ACDFDC-8309-480F-A5D6-8DFF6AF55F9C}" type="slidenum">
              <a:rPr lang="sv-SE" smtClean="0"/>
              <a:t>21</a:t>
            </a:fld>
            <a:endParaRPr lang="sv-SE"/>
          </a:p>
        </p:txBody>
      </p:sp>
    </p:spTree>
    <p:extLst>
      <p:ext uri="{BB962C8B-B14F-4D97-AF65-F5344CB8AC3E}">
        <p14:creationId xmlns:p14="http://schemas.microsoft.com/office/powerpoint/2010/main" val="142254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27 november 2020 skickas erbjudandet till central e-postadress i alla kommuner. Registrator ansvarar för att förmedla mejlet till förvaltningschefer med ansvar för socialtjänstens verksamheter.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Senast den 15 februari 2021 önskas svar från alla kommuner, alltså oavsett om man beslutar att ansluta till Yrkesresan eller inte.</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Svar lämnas i svarsformulär   som nås via länk i mejl från den 27 november 2020. Länken är unik för respektive kommun och kan användas till ett svar. Det innebär att kommuner som organiserar socialtjänstfrågorna inom flera förvaltningar behöver samordna ett gemensamt svar.</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Om kommunen väljer att ansluta till Yrkesresan skickas en bekräftelse till uppgiftslämnaren via mejl inom ungefär en vecka.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Efter den 15 februari kommer avtal att tecknas mellan respektive kommun och Sveriges Kommuner och Regioner. </a:t>
            </a:r>
          </a:p>
        </p:txBody>
      </p:sp>
      <p:sp>
        <p:nvSpPr>
          <p:cNvPr id="4" name="Platshållare för bildnummer 3"/>
          <p:cNvSpPr>
            <a:spLocks noGrp="1"/>
          </p:cNvSpPr>
          <p:nvPr>
            <p:ph type="sldNum" sz="quarter" idx="10"/>
          </p:nvPr>
        </p:nvSpPr>
        <p:spPr/>
        <p:txBody>
          <a:bodyPr/>
          <a:lstStyle/>
          <a:p>
            <a:fld id="{92ACDFDC-8309-480F-A5D6-8DFF6AF55F9C}" type="slidenum">
              <a:rPr lang="sv-SE" smtClean="0"/>
              <a:t>24</a:t>
            </a:fld>
            <a:endParaRPr lang="sv-SE"/>
          </a:p>
        </p:txBody>
      </p:sp>
    </p:spTree>
    <p:extLst>
      <p:ext uri="{BB962C8B-B14F-4D97-AF65-F5344CB8AC3E}">
        <p14:creationId xmlns:p14="http://schemas.microsoft.com/office/powerpoint/2010/main" val="127222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Kommuner som tackat nej: Solna,</a:t>
            </a:r>
            <a:r>
              <a:rPr lang="sv-SE" baseline="0" dirty="0" smtClean="0"/>
              <a:t> Sundbyberg, Huddinge och Sigtuna</a:t>
            </a:r>
          </a:p>
        </p:txBody>
      </p:sp>
      <p:sp>
        <p:nvSpPr>
          <p:cNvPr id="4" name="Platshållare för bildnummer 3"/>
          <p:cNvSpPr>
            <a:spLocks noGrp="1"/>
          </p:cNvSpPr>
          <p:nvPr>
            <p:ph type="sldNum" sz="quarter" idx="10"/>
          </p:nvPr>
        </p:nvSpPr>
        <p:spPr/>
        <p:txBody>
          <a:bodyPr/>
          <a:lstStyle/>
          <a:p>
            <a:fld id="{7C1C2907-571F-4FAB-8DC8-DA57280CF982}" type="slidenum">
              <a:rPr lang="sv-SE" smtClean="0"/>
              <a:t>25</a:t>
            </a:fld>
            <a:endParaRPr lang="sv-SE"/>
          </a:p>
        </p:txBody>
      </p:sp>
    </p:spTree>
    <p:extLst>
      <p:ext uri="{BB962C8B-B14F-4D97-AF65-F5344CB8AC3E}">
        <p14:creationId xmlns:p14="http://schemas.microsoft.com/office/powerpoint/2010/main" val="295629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ACDFDC-8309-480F-A5D6-8DFF6AF55F9C}" type="slidenum">
              <a:rPr lang="sv-SE" smtClean="0"/>
              <a:t>4</a:t>
            </a:fld>
            <a:endParaRPr lang="sv-SE"/>
          </a:p>
        </p:txBody>
      </p:sp>
    </p:spTree>
    <p:extLst>
      <p:ext uri="{BB962C8B-B14F-4D97-AF65-F5344CB8AC3E}">
        <p14:creationId xmlns:p14="http://schemas.microsoft.com/office/powerpoint/2010/main" val="307337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Övergripande om Yrkesresan:</a:t>
            </a:r>
          </a:p>
          <a:p>
            <a:r>
              <a:rPr lang="sv-SE" dirty="0" smtClean="0"/>
              <a:t>Koncept</a:t>
            </a:r>
            <a:r>
              <a:rPr lang="sv-SE" baseline="0" dirty="0" smtClean="0"/>
              <a:t> för introduktion och kompetensutveckling inom socialtjänsten</a:t>
            </a:r>
          </a:p>
          <a:p>
            <a:r>
              <a:rPr lang="sv-SE" baseline="0" dirty="0" smtClean="0"/>
              <a:t>Fem yrkesresor inom olika ämnesområden</a:t>
            </a:r>
          </a:p>
          <a:p>
            <a:endParaRPr lang="sv-SE" dirty="0" smtClean="0"/>
          </a:p>
          <a:p>
            <a:r>
              <a:rPr lang="sv-SE" dirty="0" smtClean="0"/>
              <a:t>Till nytta</a:t>
            </a:r>
            <a:r>
              <a:rPr lang="sv-SE" baseline="0" dirty="0" smtClean="0"/>
              <a:t> för vem?</a:t>
            </a:r>
          </a:p>
          <a:p>
            <a:r>
              <a:rPr lang="sv-SE" baseline="0" dirty="0" smtClean="0"/>
              <a:t>Ledning </a:t>
            </a:r>
          </a:p>
          <a:p>
            <a:r>
              <a:rPr lang="sv-SE" baseline="0" dirty="0" smtClean="0"/>
              <a:t>Medarbetare</a:t>
            </a:r>
          </a:p>
          <a:p>
            <a:r>
              <a:rPr lang="sv-SE" baseline="0" dirty="0" smtClean="0"/>
              <a:t>Invånare</a:t>
            </a:r>
          </a:p>
          <a:p>
            <a:endParaRPr lang="sv-SE" baseline="0" dirty="0" smtClean="0"/>
          </a:p>
          <a:p>
            <a:r>
              <a:rPr lang="sv-SE" baseline="0" dirty="0" smtClean="0"/>
              <a:t>Resurseffektivt att göra tillsammans och inte varje kommun för sig.</a:t>
            </a:r>
            <a:endParaRPr lang="sv-SE" dirty="0"/>
          </a:p>
        </p:txBody>
      </p:sp>
      <p:sp>
        <p:nvSpPr>
          <p:cNvPr id="4" name="Platshållare för bildnummer 3"/>
          <p:cNvSpPr>
            <a:spLocks noGrp="1"/>
          </p:cNvSpPr>
          <p:nvPr>
            <p:ph type="sldNum" sz="quarter" idx="10"/>
          </p:nvPr>
        </p:nvSpPr>
        <p:spPr/>
        <p:txBody>
          <a:bodyPr/>
          <a:lstStyle/>
          <a:p>
            <a:fld id="{92ACDFDC-8309-480F-A5D6-8DFF6AF55F9C}" type="slidenum">
              <a:rPr lang="sv-SE" smtClean="0"/>
              <a:t>5</a:t>
            </a:fld>
            <a:endParaRPr lang="sv-SE"/>
          </a:p>
        </p:txBody>
      </p:sp>
    </p:spTree>
    <p:extLst>
      <p:ext uri="{BB962C8B-B14F-4D97-AF65-F5344CB8AC3E}">
        <p14:creationId xmlns:p14="http://schemas.microsoft.com/office/powerpoint/2010/main" val="311302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Kunskapsstyrning innebär att utveckla, samordna, sprida och använda bästa möjliga kunskap. </a:t>
            </a:r>
          </a:p>
          <a:p>
            <a:r>
              <a:rPr lang="sv-SE" sz="1200" kern="1200" dirty="0" smtClean="0">
                <a:solidFill>
                  <a:schemeClr val="tx1"/>
                </a:solidFill>
                <a:effectLst/>
                <a:latin typeface="+mn-lt"/>
                <a:ea typeface="+mn-ea"/>
                <a:cs typeface="+mn-cs"/>
              </a:rPr>
              <a:t>I kunskapsstyrningen ingår:</a:t>
            </a:r>
          </a:p>
          <a:p>
            <a:pPr lvl="0"/>
            <a:r>
              <a:rPr lang="sv-SE" sz="1200" kern="1200" dirty="0" smtClean="0">
                <a:solidFill>
                  <a:schemeClr val="tx1"/>
                </a:solidFill>
                <a:effectLst/>
                <a:latin typeface="+mn-lt"/>
                <a:ea typeface="+mn-ea"/>
                <a:cs typeface="+mn-cs"/>
              </a:rPr>
              <a:t>- kunskapsstöd</a:t>
            </a:r>
          </a:p>
          <a:p>
            <a:pPr lvl="0"/>
            <a:r>
              <a:rPr lang="sv-SE" sz="1200" kern="1200" dirty="0" smtClean="0">
                <a:solidFill>
                  <a:schemeClr val="tx1"/>
                </a:solidFill>
                <a:effectLst/>
                <a:latin typeface="+mn-lt"/>
                <a:ea typeface="+mn-ea"/>
                <a:cs typeface="+mn-cs"/>
              </a:rPr>
              <a:t>- stöd till uppföljning och analys </a:t>
            </a:r>
          </a:p>
          <a:p>
            <a:pPr lvl="0"/>
            <a:r>
              <a:rPr lang="sv-SE" sz="1200" kern="1200" dirty="0" smtClean="0">
                <a:solidFill>
                  <a:schemeClr val="tx1"/>
                </a:solidFill>
                <a:effectLst/>
                <a:latin typeface="+mn-lt"/>
                <a:ea typeface="+mn-ea"/>
                <a:cs typeface="+mn-cs"/>
              </a:rPr>
              <a:t>- stöd till verksamhetsutveckling </a:t>
            </a:r>
          </a:p>
          <a:p>
            <a:pPr lvl="0"/>
            <a:r>
              <a:rPr lang="sv-SE" sz="1200" kern="1200" dirty="0" smtClean="0">
                <a:solidFill>
                  <a:schemeClr val="tx1"/>
                </a:solidFill>
                <a:effectLst/>
                <a:latin typeface="+mn-lt"/>
                <a:ea typeface="+mn-ea"/>
                <a:cs typeface="+mn-cs"/>
              </a:rPr>
              <a:t>- ledarskap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Målet är att ha bästa tillgängliga kunskap och omsätta den kunskapen i mötet mellan socialtjänstens medarbetare och invånare. Det ska finnas stöd för att göra rätt och det ska finnas förutsättningar för uppföljning och lärande.</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Yrkesresan blir ett verktyg för att</a:t>
            </a:r>
            <a:r>
              <a:rPr lang="sv-SE" sz="1200" kern="1200" baseline="0" dirty="0" smtClean="0">
                <a:solidFill>
                  <a:schemeClr val="tx1"/>
                </a:solidFill>
                <a:effectLst/>
                <a:latin typeface="+mn-lt"/>
                <a:ea typeface="+mn-ea"/>
                <a:cs typeface="+mn-cs"/>
              </a:rPr>
              <a:t> paketera bästa tillgängliga kunskap för att nå medarbetarna. Genom </a:t>
            </a:r>
            <a:r>
              <a:rPr lang="sv-SE" sz="1200" kern="1200" baseline="0" dirty="0" err="1" smtClean="0">
                <a:solidFill>
                  <a:schemeClr val="tx1"/>
                </a:solidFill>
                <a:effectLst/>
                <a:latin typeface="+mn-lt"/>
                <a:ea typeface="+mn-ea"/>
                <a:cs typeface="+mn-cs"/>
              </a:rPr>
              <a:t>lärplattformen</a:t>
            </a:r>
            <a:r>
              <a:rPr lang="sv-SE" sz="1200" kern="1200" baseline="0" dirty="0" smtClean="0">
                <a:solidFill>
                  <a:schemeClr val="tx1"/>
                </a:solidFill>
                <a:effectLst/>
                <a:latin typeface="+mn-lt"/>
                <a:ea typeface="+mn-ea"/>
                <a:cs typeface="+mn-cs"/>
              </a:rPr>
              <a:t> kommer kunskapsunderlagen att hållas uppdaterade.</a:t>
            </a:r>
            <a:endParaRPr lang="sv-SE" dirty="0"/>
          </a:p>
        </p:txBody>
      </p:sp>
      <p:sp>
        <p:nvSpPr>
          <p:cNvPr id="4" name="Platshållare för bildnummer 3"/>
          <p:cNvSpPr>
            <a:spLocks noGrp="1"/>
          </p:cNvSpPr>
          <p:nvPr>
            <p:ph type="sldNum" sz="quarter" idx="10"/>
          </p:nvPr>
        </p:nvSpPr>
        <p:spPr/>
        <p:txBody>
          <a:bodyPr/>
          <a:lstStyle/>
          <a:p>
            <a:fld id="{92ACDFDC-8309-480F-A5D6-8DFF6AF55F9C}" type="slidenum">
              <a:rPr lang="sv-SE" smtClean="0"/>
              <a:t>6</a:t>
            </a:fld>
            <a:endParaRPr lang="sv-SE"/>
          </a:p>
        </p:txBody>
      </p:sp>
    </p:spTree>
    <p:extLst>
      <p:ext uri="{BB962C8B-B14F-4D97-AF65-F5344CB8AC3E}">
        <p14:creationId xmlns:p14="http://schemas.microsoft.com/office/powerpoint/2010/main" val="174192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Underifrån</a:t>
            </a:r>
            <a:r>
              <a:rPr lang="sv-SE" baseline="0" dirty="0" smtClean="0"/>
              <a:t>-perspektiv: kommunernas önskemål/efterfrågan</a:t>
            </a:r>
          </a:p>
        </p:txBody>
      </p:sp>
      <p:sp>
        <p:nvSpPr>
          <p:cNvPr id="4" name="Platshållare för bildnummer 3"/>
          <p:cNvSpPr>
            <a:spLocks noGrp="1"/>
          </p:cNvSpPr>
          <p:nvPr>
            <p:ph type="sldNum" sz="quarter" idx="10"/>
          </p:nvPr>
        </p:nvSpPr>
        <p:spPr/>
        <p:txBody>
          <a:bodyPr/>
          <a:lstStyle/>
          <a:p>
            <a:fld id="{92ACDFDC-8309-480F-A5D6-8DFF6AF55F9C}" type="slidenum">
              <a:rPr lang="sv-SE" smtClean="0"/>
              <a:t>7</a:t>
            </a:fld>
            <a:endParaRPr lang="sv-SE"/>
          </a:p>
        </p:txBody>
      </p:sp>
    </p:spTree>
    <p:extLst>
      <p:ext uri="{BB962C8B-B14F-4D97-AF65-F5344CB8AC3E}">
        <p14:creationId xmlns:p14="http://schemas.microsoft.com/office/powerpoint/2010/main" val="81520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2ACDFDC-8309-480F-A5D6-8DFF6AF55F9C}" type="slidenum">
              <a:rPr lang="sv-SE" smtClean="0"/>
              <a:t>8</a:t>
            </a:fld>
            <a:endParaRPr lang="sv-SE"/>
          </a:p>
        </p:txBody>
      </p:sp>
    </p:spTree>
    <p:extLst>
      <p:ext uri="{BB962C8B-B14F-4D97-AF65-F5344CB8AC3E}">
        <p14:creationId xmlns:p14="http://schemas.microsoft.com/office/powerpoint/2010/main" val="119792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Göteborgsregionens</a:t>
            </a:r>
            <a:r>
              <a:rPr lang="sv-SE" altLang="sv-SE" baseline="0" dirty="0" smtClean="0"/>
              <a:t> bilder gällande Yrkesresan barn och unga</a:t>
            </a:r>
            <a:endParaRPr lang="sv-SE" altLang="sv-SE" dirty="0" smtClean="0"/>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446E9-9BBA-4672-B9CB-9F5AC23311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83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a:extLst>
              <a:ext uri="{FF2B5EF4-FFF2-40B4-BE49-F238E27FC236}">
                <a16:creationId xmlns:a16="http://schemas.microsoft.com/office/drawing/2014/main" id="{D714DE64-9171-4224-8107-4151FC16AF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Platshållare för anteckningar 2">
            <a:extLst>
              <a:ext uri="{FF2B5EF4-FFF2-40B4-BE49-F238E27FC236}">
                <a16:creationId xmlns:a16="http://schemas.microsoft.com/office/drawing/2014/main" id="{67633288-515B-4C74-8C54-D4BE9CB703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sv-SE" altLang="sv-SE" dirty="0" smtClean="0"/>
              <a:t>Göteborgsregionens</a:t>
            </a:r>
            <a:r>
              <a:rPr lang="sv-SE" altLang="sv-SE" baseline="0" dirty="0" smtClean="0"/>
              <a:t> bilder gällande Yrkesresan barn och unga</a:t>
            </a:r>
            <a:endParaRPr lang="sv-SE" altLang="sv-SE" dirty="0" smtClean="0"/>
          </a:p>
          <a:p>
            <a:pPr eaLnBrk="1" hangingPunct="1">
              <a:spcBef>
                <a:spcPct val="0"/>
              </a:spcBef>
            </a:pPr>
            <a:endParaRPr lang="sv-SE" altLang="sv-SE" dirty="0"/>
          </a:p>
        </p:txBody>
      </p:sp>
      <p:sp>
        <p:nvSpPr>
          <p:cNvPr id="113668" name="Platshållare för bildnummer 3">
            <a:extLst>
              <a:ext uri="{FF2B5EF4-FFF2-40B4-BE49-F238E27FC236}">
                <a16:creationId xmlns:a16="http://schemas.microsoft.com/office/drawing/2014/main" id="{F10BB845-BC13-4C0D-A6C7-FB3AE2373D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24A87F5-C0A2-49E8-AF37-338A60999980}" type="slidenum">
              <a:rPr kumimoji="0" lang="sv-SE" altLang="sv-S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9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a:extLst>
              <a:ext uri="{FF2B5EF4-FFF2-40B4-BE49-F238E27FC236}">
                <a16:creationId xmlns:a16="http://schemas.microsoft.com/office/drawing/2014/main" id="{D714DE64-9171-4224-8107-4151FC16AF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Platshållare för anteckningar 2">
            <a:extLst>
              <a:ext uri="{FF2B5EF4-FFF2-40B4-BE49-F238E27FC236}">
                <a16:creationId xmlns:a16="http://schemas.microsoft.com/office/drawing/2014/main" id="{67633288-515B-4C74-8C54-D4BE9CB703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sv-SE" altLang="sv-SE" dirty="0" smtClean="0"/>
              <a:t>Göteborgsregionens</a:t>
            </a:r>
            <a:r>
              <a:rPr lang="sv-SE" altLang="sv-SE" baseline="0" dirty="0" smtClean="0"/>
              <a:t> bilder gällande Yrkesresan barn och unga</a:t>
            </a:r>
            <a:endParaRPr lang="sv-SE" altLang="sv-SE" dirty="0" smtClean="0"/>
          </a:p>
          <a:p>
            <a:pPr eaLnBrk="1" hangingPunct="1">
              <a:spcBef>
                <a:spcPct val="0"/>
              </a:spcBef>
            </a:pPr>
            <a:endParaRPr lang="sv-SE" altLang="sv-SE" dirty="0"/>
          </a:p>
        </p:txBody>
      </p:sp>
      <p:sp>
        <p:nvSpPr>
          <p:cNvPr id="113668" name="Platshållare för bildnummer 3">
            <a:extLst>
              <a:ext uri="{FF2B5EF4-FFF2-40B4-BE49-F238E27FC236}">
                <a16:creationId xmlns:a16="http://schemas.microsoft.com/office/drawing/2014/main" id="{F10BB845-BC13-4C0D-A6C7-FB3AE2373D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24A87F5-C0A2-49E8-AF37-338A60999980}" type="slidenum">
              <a:rPr kumimoji="0" lang="sv-SE" altLang="sv-S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sv-SE"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9334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2021-01-22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2021-01-22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2021-01-22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2021-01-22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2021-01-22</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838200" y="785446"/>
            <a:ext cx="10515600" cy="905242"/>
          </a:xfrm>
        </p:spPr>
        <p:txBody>
          <a:bodyPr anchor="t">
            <a:normAutofit/>
          </a:bodyPr>
          <a:lstStyle>
            <a:lvl1pPr>
              <a:defRPr sz="3200">
                <a:latin typeface="Britannic Bold" panose="020B0903060703020204" pitchFamily="34" charset="0"/>
              </a:defRPr>
            </a:lvl1pPr>
          </a:lstStyle>
          <a:p>
            <a:r>
              <a:rPr lang="sv-SE" dirty="0"/>
              <a:t>Klicka här för att ändra format</a:t>
            </a:r>
          </a:p>
        </p:txBody>
      </p:sp>
      <p:sp>
        <p:nvSpPr>
          <p:cNvPr id="5" name="Platshållare för bildnummer 4"/>
          <p:cNvSpPr>
            <a:spLocks noGrp="1"/>
          </p:cNvSpPr>
          <p:nvPr>
            <p:ph type="sldNum" sz="quarter" idx="12"/>
          </p:nvPr>
        </p:nvSpPr>
        <p:spPr/>
        <p:txBody>
          <a:bodyPr/>
          <a:lstStyle/>
          <a:p>
            <a:fld id="{B451136C-9CC6-4E0D-8DD9-5D2393312B64}" type="slidenum">
              <a:rPr lang="sv-SE" smtClean="0"/>
              <a:t>‹#›</a:t>
            </a:fld>
            <a:endParaRPr lang="sv-SE"/>
          </a:p>
        </p:txBody>
      </p:sp>
      <p:sp>
        <p:nvSpPr>
          <p:cNvPr id="7" name="Platshållare för text 6"/>
          <p:cNvSpPr>
            <a:spLocks noGrp="1"/>
          </p:cNvSpPr>
          <p:nvPr>
            <p:ph type="body" sz="quarter" idx="13"/>
          </p:nvPr>
        </p:nvSpPr>
        <p:spPr>
          <a:xfrm>
            <a:off x="838200" y="1887538"/>
            <a:ext cx="10515600" cy="3609975"/>
          </a:xfrm>
        </p:spPr>
        <p:txBody>
          <a:bodyPr/>
          <a:lstStyle>
            <a:lvl1pPr>
              <a:defRPr>
                <a:latin typeface="+mn-lt"/>
              </a:defRPr>
            </a:lvl1pPr>
            <a:lvl2pPr>
              <a:defRPr sz="2200">
                <a:latin typeface="+mn-lt"/>
              </a:defRPr>
            </a:lvl2pPr>
            <a:lvl3pPr>
              <a:defRPr>
                <a:latin typeface="+mn-lt"/>
              </a:defRPr>
            </a:lvl3pPr>
            <a:lvl4pPr>
              <a:defRPr>
                <a:latin typeface="+mn-lt"/>
              </a:defRPr>
            </a:lvl4pPr>
            <a:lvl5pPr>
              <a:defRPr>
                <a:latin typeface="+mn-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0604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2021-01-22</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2021-01-22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2021-01-22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2021-01-22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2021-01-22</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2021-01-22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2021-01-22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0.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1.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2.jpeg"/><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2021-01-22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2021-01-22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2021-01-22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2021-01-22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717" r:id="rId9"/>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2021-01-22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2021-01-22</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mailto:yrkesresan@skr.se"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hyperlink" Target="https://api.screen9.com/embed/sVgXL2ajrLZaqhiNH65Wfa80eWc-XMW5on69GfvWywW0ownjCW70SUoUtlW5BI2J"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000" y="2207637"/>
            <a:ext cx="9608400" cy="1966912"/>
          </a:xfrm>
        </p:spPr>
        <p:txBody>
          <a:bodyPr/>
          <a:lstStyle/>
          <a:p>
            <a:r>
              <a:rPr lang="sv-SE" b="1" dirty="0" smtClean="0">
                <a:latin typeface="Arial" panose="020B0604020202020204" pitchFamily="34" charset="0"/>
                <a:cs typeface="Arial" panose="020B0604020202020204" pitchFamily="34" charset="0"/>
              </a:rPr>
              <a:t>Yrkesresan</a:t>
            </a:r>
            <a:r>
              <a:rPr lang="sv-SE" dirty="0" smtClean="0"/>
              <a:t/>
            </a:r>
            <a:br>
              <a:rPr lang="sv-SE" dirty="0" smtClean="0"/>
            </a:br>
            <a:endParaRPr lang="sv-SE" sz="3200" dirty="0"/>
          </a:p>
        </p:txBody>
      </p:sp>
      <p:sp>
        <p:nvSpPr>
          <p:cNvPr id="3" name="Rektangel 2"/>
          <p:cNvSpPr/>
          <p:nvPr/>
        </p:nvSpPr>
        <p:spPr>
          <a:xfrm>
            <a:off x="1493618" y="3470634"/>
            <a:ext cx="8428910" cy="1077218"/>
          </a:xfrm>
          <a:prstGeom prst="rect">
            <a:avLst/>
          </a:prstGeom>
        </p:spPr>
        <p:txBody>
          <a:bodyPr wrap="none">
            <a:spAutoFit/>
          </a:bodyPr>
          <a:lstStyle/>
          <a:p>
            <a:pPr algn="ctr"/>
            <a:r>
              <a:rPr lang="sv-SE" sz="3200" dirty="0" smtClean="0">
                <a:solidFill>
                  <a:schemeClr val="bg1"/>
                </a:solidFill>
                <a:latin typeface="Arial" panose="020B0604020202020204" pitchFamily="34" charset="0"/>
                <a:cs typeface="Arial" panose="020B0604020202020204" pitchFamily="34" charset="0"/>
              </a:rPr>
              <a:t>Kommuner i samverkan för </a:t>
            </a:r>
          </a:p>
          <a:p>
            <a:pPr algn="ctr"/>
            <a:r>
              <a:rPr lang="sv-SE" sz="3200" dirty="0" smtClean="0">
                <a:solidFill>
                  <a:schemeClr val="bg1"/>
                </a:solidFill>
                <a:latin typeface="Arial" panose="020B0604020202020204" pitchFamily="34" charset="0"/>
                <a:cs typeface="Arial" panose="020B0604020202020204" pitchFamily="34" charset="0"/>
              </a:rPr>
              <a:t>kunskap, kraft och kompetens i socialtjänsten</a:t>
            </a:r>
          </a:p>
        </p:txBody>
      </p:sp>
      <p:sp>
        <p:nvSpPr>
          <p:cNvPr id="4" name="textruta 3"/>
          <p:cNvSpPr txBox="1"/>
          <p:nvPr/>
        </p:nvSpPr>
        <p:spPr>
          <a:xfrm>
            <a:off x="4140349" y="5068214"/>
            <a:ext cx="3937938" cy="369332"/>
          </a:xfrm>
          <a:prstGeom prst="rect">
            <a:avLst/>
          </a:prstGeom>
          <a:noFill/>
        </p:spPr>
        <p:txBody>
          <a:bodyPr wrap="none" rtlCol="0">
            <a:spAutoFit/>
          </a:bodyPr>
          <a:lstStyle/>
          <a:p>
            <a:r>
              <a:rPr lang="sv-SE" dirty="0" smtClean="0">
                <a:solidFill>
                  <a:schemeClr val="bg1"/>
                </a:solidFill>
              </a:rPr>
              <a:t>Socialchefsträff Dalarna 2021-01-22</a:t>
            </a:r>
            <a:endParaRPr lang="sv-SE" dirty="0">
              <a:solidFill>
                <a:schemeClr val="bg1"/>
              </a:solidFill>
            </a:endParaRPr>
          </a:p>
        </p:txBody>
      </p:sp>
    </p:spTree>
    <p:extLst>
      <p:ext uri="{BB962C8B-B14F-4D97-AF65-F5344CB8AC3E}">
        <p14:creationId xmlns:p14="http://schemas.microsoft.com/office/powerpoint/2010/main" val="1197141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ubrik 1">
            <a:extLst>
              <a:ext uri="{FF2B5EF4-FFF2-40B4-BE49-F238E27FC236}">
                <a16:creationId xmlns:a16="http://schemas.microsoft.com/office/drawing/2014/main" id="{01AF58CA-789B-4F63-9136-90D24EFC41CB}"/>
              </a:ext>
            </a:extLst>
          </p:cNvPr>
          <p:cNvSpPr>
            <a:spLocks noGrp="1" noChangeArrowheads="1"/>
          </p:cNvSpPr>
          <p:nvPr>
            <p:ph type="title"/>
          </p:nvPr>
        </p:nvSpPr>
        <p:spPr>
          <a:xfrm>
            <a:off x="654050" y="809625"/>
            <a:ext cx="4257675" cy="641985"/>
          </a:xfrm>
        </p:spPr>
        <p:txBody>
          <a:bodyPr>
            <a:normAutofit/>
          </a:bodyPr>
          <a:lstStyle/>
          <a:p>
            <a:pPr>
              <a:defRPr/>
            </a:pPr>
            <a:r>
              <a:rPr lang="sv-SE" altLang="sv-SE" dirty="0"/>
              <a:t>Varje kurs innehåller</a:t>
            </a:r>
          </a:p>
        </p:txBody>
      </p:sp>
      <p:pic>
        <p:nvPicPr>
          <p:cNvPr id="12" name="Bildobjekt 11">
            <a:extLst>
              <a:ext uri="{FF2B5EF4-FFF2-40B4-BE49-F238E27FC236}">
                <a16:creationId xmlns:a16="http://schemas.microsoft.com/office/drawing/2014/main" id="{2892EF72-894E-433B-B3D4-F869C2A1DA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8917" y="0"/>
            <a:ext cx="5451636" cy="6858000"/>
          </a:xfrm>
          <a:prstGeom prst="rect">
            <a:avLst/>
          </a:prstGeom>
        </p:spPr>
      </p:pic>
      <p:sp>
        <p:nvSpPr>
          <p:cNvPr id="14" name="Platshållare för text 2">
            <a:extLst>
              <a:ext uri="{FF2B5EF4-FFF2-40B4-BE49-F238E27FC236}">
                <a16:creationId xmlns:a16="http://schemas.microsoft.com/office/drawing/2014/main" id="{42160F03-0B41-4A7A-9EDB-78B6E5C45477}"/>
              </a:ext>
            </a:extLst>
          </p:cNvPr>
          <p:cNvSpPr txBox="1">
            <a:spLocks/>
          </p:cNvSpPr>
          <p:nvPr/>
        </p:nvSpPr>
        <p:spPr>
          <a:xfrm>
            <a:off x="654050" y="1714500"/>
            <a:ext cx="4667666" cy="4617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sv-SE" sz="28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endParaRPr>
          </a:p>
        </p:txBody>
      </p:sp>
      <p:sp>
        <p:nvSpPr>
          <p:cNvPr id="13" name="Platshållare för text 2">
            <a:extLst>
              <a:ext uri="{FF2B5EF4-FFF2-40B4-BE49-F238E27FC236}">
                <a16:creationId xmlns:a16="http://schemas.microsoft.com/office/drawing/2014/main" id="{1C544E5B-9F13-4362-88BE-B31E32770C82}"/>
              </a:ext>
            </a:extLst>
          </p:cNvPr>
          <p:cNvSpPr txBox="1">
            <a:spLocks/>
          </p:cNvSpPr>
          <p:nvPr/>
        </p:nvSpPr>
        <p:spPr>
          <a:xfrm>
            <a:off x="661860" y="2231572"/>
            <a:ext cx="4249865" cy="3265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sv-SE" sz="28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rPr>
              <a:t>Förberedelser </a:t>
            </a:r>
            <a:endParaRPr kumimoji="0" lang="sv-SE" sz="2800" b="0" i="0" u="none" strike="noStrike" kern="1200" cap="none" spc="0" normalizeH="0" baseline="0" noProof="0" dirty="0">
              <a:ln>
                <a:noFill/>
              </a:ln>
              <a:solidFill>
                <a:srgbClr val="00A6A6"/>
              </a:solidFill>
              <a:effectLst/>
              <a:uLnTx/>
              <a:uFillTx/>
              <a:latin typeface="Calibri" panose="020F0502020204030204"/>
              <a:ea typeface="+mn-ea"/>
              <a:cs typeface="+mn-cs"/>
            </a:endParaRP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sv-SE" sz="28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rPr>
              <a:t>Kursdag </a:t>
            </a:r>
            <a:endParaRPr kumimoji="0" lang="sv-SE" sz="2800" b="0" i="0" u="none" strike="noStrike" kern="1200" cap="none" spc="0" normalizeH="0" baseline="0" noProof="0" dirty="0">
              <a:ln>
                <a:noFill/>
              </a:ln>
              <a:solidFill>
                <a:srgbClr val="00A6A6"/>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sv-SE" sz="28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rPr>
              <a:t>Efter kursdagen: </a:t>
            </a:r>
            <a:r>
              <a:rPr kumimoji="0" lang="sv-SE" sz="2800" b="0" i="1"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rPr>
              <a:t>bonusmaterial och fördjupning</a:t>
            </a:r>
            <a:endParaRPr kumimoji="0" lang="sv-SE" sz="28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11198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ubrik 1">
            <a:extLst>
              <a:ext uri="{FF2B5EF4-FFF2-40B4-BE49-F238E27FC236}">
                <a16:creationId xmlns:a16="http://schemas.microsoft.com/office/drawing/2014/main" id="{01AF58CA-789B-4F63-9136-90D24EFC41CB}"/>
              </a:ext>
            </a:extLst>
          </p:cNvPr>
          <p:cNvSpPr>
            <a:spLocks noGrp="1" noChangeArrowheads="1"/>
          </p:cNvSpPr>
          <p:nvPr>
            <p:ph type="title"/>
          </p:nvPr>
        </p:nvSpPr>
        <p:spPr>
          <a:xfrm>
            <a:off x="654050" y="809625"/>
            <a:ext cx="4257675" cy="641985"/>
          </a:xfrm>
        </p:spPr>
        <p:txBody>
          <a:bodyPr>
            <a:normAutofit/>
          </a:bodyPr>
          <a:lstStyle/>
          <a:p>
            <a:pPr eaLnBrk="1" hangingPunct="1">
              <a:defRPr/>
            </a:pPr>
            <a:r>
              <a:rPr lang="sv-SE" altLang="sv-SE" dirty="0"/>
              <a:t>Yrkesresan Ny</a:t>
            </a:r>
          </a:p>
        </p:txBody>
      </p:sp>
      <p:sp>
        <p:nvSpPr>
          <p:cNvPr id="6" name="Platshållare för text 2">
            <a:extLst>
              <a:ext uri="{FF2B5EF4-FFF2-40B4-BE49-F238E27FC236}">
                <a16:creationId xmlns:a16="http://schemas.microsoft.com/office/drawing/2014/main" id="{DC3D5F4E-5188-4581-A091-F387F628A64B}"/>
              </a:ext>
            </a:extLst>
          </p:cNvPr>
          <p:cNvSpPr txBox="1">
            <a:spLocks noGrp="1"/>
          </p:cNvSpPr>
          <p:nvPr>
            <p:ph type="body" sz="quarter" idx="13"/>
          </p:nvPr>
        </p:nvSpPr>
        <p:spPr>
          <a:xfrm>
            <a:off x="654050" y="1589314"/>
            <a:ext cx="4667666" cy="4637315"/>
          </a:xfrm>
        </p:spPr>
        <p:txBody>
          <a:bodyPr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chemeClr val="tx2"/>
              </a:buClr>
              <a:buNone/>
              <a:defRPr/>
            </a:pPr>
            <a:r>
              <a:rPr lang="sv-SE" sz="2800" dirty="0"/>
              <a:t>Sex olika kurser som alla </a:t>
            </a:r>
            <a:r>
              <a:rPr lang="sv-SE" sz="2800" b="1" dirty="0"/>
              <a:t>bör</a:t>
            </a:r>
            <a:r>
              <a:rPr lang="sv-SE" sz="2800" dirty="0"/>
              <a:t> gå under sina första år i yrket:</a:t>
            </a:r>
          </a:p>
          <a:p>
            <a:pPr>
              <a:lnSpc>
                <a:spcPct val="120000"/>
              </a:lnSpc>
              <a:buClr>
                <a:schemeClr val="tx2"/>
              </a:buClr>
              <a:defRPr/>
            </a:pPr>
            <a:r>
              <a:rPr lang="sv-SE" sz="2800" dirty="0"/>
              <a:t>Handläggning med barnet i centrum, </a:t>
            </a:r>
            <a:r>
              <a:rPr lang="sv-SE" sz="2600" i="1" dirty="0"/>
              <a:t>(inkluderar grundutbildning i BBIC)</a:t>
            </a:r>
          </a:p>
          <a:p>
            <a:pPr>
              <a:lnSpc>
                <a:spcPct val="120000"/>
              </a:lnSpc>
              <a:buClr>
                <a:schemeClr val="tx2"/>
              </a:buClr>
              <a:defRPr/>
            </a:pPr>
            <a:r>
              <a:rPr lang="sv-SE" sz="2800" dirty="0"/>
              <a:t>Delaktighet och bemötande</a:t>
            </a:r>
          </a:p>
          <a:p>
            <a:pPr>
              <a:lnSpc>
                <a:spcPct val="120000"/>
              </a:lnSpc>
              <a:buClr>
                <a:schemeClr val="tx2"/>
              </a:buClr>
              <a:defRPr/>
            </a:pPr>
            <a:r>
              <a:rPr lang="sv-SE" sz="2800" dirty="0"/>
              <a:t>Samverkan</a:t>
            </a:r>
          </a:p>
          <a:p>
            <a:pPr>
              <a:lnSpc>
                <a:spcPct val="120000"/>
              </a:lnSpc>
              <a:buClr>
                <a:schemeClr val="tx2"/>
              </a:buClr>
              <a:defRPr/>
            </a:pPr>
            <a:r>
              <a:rPr lang="sv-SE" sz="2800" dirty="0"/>
              <a:t>Samtal</a:t>
            </a:r>
          </a:p>
          <a:p>
            <a:pPr>
              <a:lnSpc>
                <a:spcPct val="120000"/>
              </a:lnSpc>
              <a:buClr>
                <a:schemeClr val="tx2"/>
              </a:buClr>
              <a:defRPr/>
            </a:pPr>
            <a:r>
              <a:rPr lang="sv-SE" sz="2800" dirty="0"/>
              <a:t>Barn i utsatta situationer</a:t>
            </a:r>
          </a:p>
          <a:p>
            <a:pPr>
              <a:lnSpc>
                <a:spcPct val="120000"/>
              </a:lnSpc>
              <a:buClr>
                <a:schemeClr val="tx2"/>
              </a:buClr>
              <a:defRPr/>
            </a:pPr>
            <a:r>
              <a:rPr lang="sv-SE" sz="2800" dirty="0"/>
              <a:t>Verktyg i vardagen</a:t>
            </a:r>
          </a:p>
          <a:p>
            <a:pPr marL="0" indent="0">
              <a:lnSpc>
                <a:spcPct val="120000"/>
              </a:lnSpc>
              <a:buClr>
                <a:schemeClr val="tx2"/>
              </a:buClr>
              <a:buNone/>
              <a:defRPr/>
            </a:pPr>
            <a:r>
              <a:rPr lang="sv-SE" sz="2800" dirty="0"/>
              <a:t>+ Unga lagöverträdare</a:t>
            </a:r>
          </a:p>
          <a:p>
            <a:pPr>
              <a:lnSpc>
                <a:spcPct val="120000"/>
              </a:lnSpc>
              <a:buClr>
                <a:schemeClr val="tx2"/>
              </a:buClr>
              <a:defRPr/>
            </a:pPr>
            <a:endParaRPr lang="sv-SE" sz="2800" dirty="0"/>
          </a:p>
          <a:p>
            <a:pPr marL="0" indent="0" fontAlgn="auto">
              <a:lnSpc>
                <a:spcPct val="150000"/>
              </a:lnSpc>
              <a:spcAft>
                <a:spcPts val="0"/>
              </a:spcAft>
              <a:buNone/>
              <a:defRPr/>
            </a:pPr>
            <a:endParaRPr lang="sv-SE" sz="2800" dirty="0"/>
          </a:p>
          <a:p>
            <a:pPr fontAlgn="auto">
              <a:spcAft>
                <a:spcPts val="0"/>
              </a:spcAft>
              <a:defRPr/>
            </a:pPr>
            <a:endParaRPr lang="sv-SE" sz="2800" dirty="0"/>
          </a:p>
          <a:p>
            <a:pPr fontAlgn="auto">
              <a:spcAft>
                <a:spcPts val="0"/>
              </a:spcAft>
              <a:defRPr/>
            </a:pPr>
            <a:endParaRPr lang="sv-SE" sz="2800" dirty="0"/>
          </a:p>
        </p:txBody>
      </p:sp>
      <p:pic>
        <p:nvPicPr>
          <p:cNvPr id="12" name="Bildobjekt 11">
            <a:extLst>
              <a:ext uri="{FF2B5EF4-FFF2-40B4-BE49-F238E27FC236}">
                <a16:creationId xmlns:a16="http://schemas.microsoft.com/office/drawing/2014/main" id="{2892EF72-894E-433B-B3D4-F869C2A1DA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8917" y="0"/>
            <a:ext cx="5451636" cy="6858000"/>
          </a:xfrm>
          <a:prstGeom prst="rect">
            <a:avLst/>
          </a:prstGeom>
        </p:spPr>
      </p:pic>
      <p:pic>
        <p:nvPicPr>
          <p:cNvPr id="7" name="Bildobjekt 6">
            <a:extLst>
              <a:ext uri="{FF2B5EF4-FFF2-40B4-BE49-F238E27FC236}">
                <a16:creationId xmlns:a16="http://schemas.microsoft.com/office/drawing/2014/main" id="{A0994A10-B9F8-48CD-BE5F-34CA5EE35D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2519" y="904779"/>
            <a:ext cx="1653874" cy="1653874"/>
          </a:xfrm>
          <a:prstGeom prst="rect">
            <a:avLst/>
          </a:prstGeom>
        </p:spPr>
      </p:pic>
      <p:pic>
        <p:nvPicPr>
          <p:cNvPr id="8" name="Bildobjekt 7">
            <a:extLst>
              <a:ext uri="{FF2B5EF4-FFF2-40B4-BE49-F238E27FC236}">
                <a16:creationId xmlns:a16="http://schemas.microsoft.com/office/drawing/2014/main" id="{7F21CD90-D5BA-4048-847B-1AA60FCA21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2496" y="2118654"/>
            <a:ext cx="1596665" cy="1596665"/>
          </a:xfrm>
          <a:prstGeom prst="rect">
            <a:avLst/>
          </a:prstGeom>
        </p:spPr>
      </p:pic>
      <p:pic>
        <p:nvPicPr>
          <p:cNvPr id="9" name="Bildobjekt 8">
            <a:extLst>
              <a:ext uri="{FF2B5EF4-FFF2-40B4-BE49-F238E27FC236}">
                <a16:creationId xmlns:a16="http://schemas.microsoft.com/office/drawing/2014/main" id="{B1BDF2F7-8EAF-4968-9E9C-91A8CB9069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2971" y="5244215"/>
            <a:ext cx="1292412" cy="1426823"/>
          </a:xfrm>
          <a:prstGeom prst="rect">
            <a:avLst/>
          </a:prstGeom>
        </p:spPr>
      </p:pic>
      <p:pic>
        <p:nvPicPr>
          <p:cNvPr id="10" name="Bildobjekt 9">
            <a:extLst>
              <a:ext uri="{FF2B5EF4-FFF2-40B4-BE49-F238E27FC236}">
                <a16:creationId xmlns:a16="http://schemas.microsoft.com/office/drawing/2014/main" id="{73008447-9ED6-4BB8-8FEB-43C2B0A5DE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95876" y="1922922"/>
            <a:ext cx="1653874" cy="1653874"/>
          </a:xfrm>
          <a:prstGeom prst="rect">
            <a:avLst/>
          </a:prstGeom>
        </p:spPr>
      </p:pic>
      <p:pic>
        <p:nvPicPr>
          <p:cNvPr id="11" name="Bildobjekt 10">
            <a:extLst>
              <a:ext uri="{FF2B5EF4-FFF2-40B4-BE49-F238E27FC236}">
                <a16:creationId xmlns:a16="http://schemas.microsoft.com/office/drawing/2014/main" id="{25CC1450-57CD-4C00-B5F6-E80BA78352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48724" y="3957955"/>
            <a:ext cx="1653875" cy="1653875"/>
          </a:xfrm>
          <a:prstGeom prst="rect">
            <a:avLst/>
          </a:prstGeom>
        </p:spPr>
      </p:pic>
      <p:pic>
        <p:nvPicPr>
          <p:cNvPr id="13" name="Bildobjekt 12">
            <a:extLst>
              <a:ext uri="{FF2B5EF4-FFF2-40B4-BE49-F238E27FC236}">
                <a16:creationId xmlns:a16="http://schemas.microsoft.com/office/drawing/2014/main" id="{537F8083-588D-4DC4-88BA-3A92A78D33A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92321" y="3647551"/>
            <a:ext cx="1545629" cy="1545629"/>
          </a:xfrm>
          <a:prstGeom prst="rect">
            <a:avLst/>
          </a:prstGeom>
        </p:spPr>
      </p:pic>
      <p:pic>
        <p:nvPicPr>
          <p:cNvPr id="14" name="Bildobjekt 13">
            <a:extLst>
              <a:ext uri="{FF2B5EF4-FFF2-40B4-BE49-F238E27FC236}">
                <a16:creationId xmlns:a16="http://schemas.microsoft.com/office/drawing/2014/main" id="{19BEB55D-D6A0-421C-B607-1CD304726D0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86410" y="5499718"/>
            <a:ext cx="1292412" cy="1282155"/>
          </a:xfrm>
          <a:prstGeom prst="rect">
            <a:avLst/>
          </a:prstGeom>
        </p:spPr>
      </p:pic>
    </p:spTree>
    <p:extLst>
      <p:ext uri="{BB962C8B-B14F-4D97-AF65-F5344CB8AC3E}">
        <p14:creationId xmlns:p14="http://schemas.microsoft.com/office/powerpoint/2010/main" val="114566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250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300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3A3034D-84B5-411D-88DB-3D2AC4FDB076}"/>
              </a:ext>
            </a:extLst>
          </p:cNvPr>
          <p:cNvSpPr>
            <a:spLocks noGrp="1"/>
          </p:cNvSpPr>
          <p:nvPr>
            <p:ph type="title"/>
          </p:nvPr>
        </p:nvSpPr>
        <p:spPr/>
        <p:txBody>
          <a:bodyPr/>
          <a:lstStyle/>
          <a:p>
            <a:endParaRPr lang="sv-SE" dirty="0"/>
          </a:p>
        </p:txBody>
      </p:sp>
      <p:sp>
        <p:nvSpPr>
          <p:cNvPr id="15" name="Platshållare för text 14">
            <a:extLst>
              <a:ext uri="{FF2B5EF4-FFF2-40B4-BE49-F238E27FC236}">
                <a16:creationId xmlns:a16="http://schemas.microsoft.com/office/drawing/2014/main" id="{F6261F92-0B0A-453D-BC18-FC39BB26ABE1}"/>
              </a:ext>
            </a:extLst>
          </p:cNvPr>
          <p:cNvSpPr>
            <a:spLocks noGrp="1"/>
          </p:cNvSpPr>
          <p:nvPr>
            <p:ph type="body" sz="quarter" idx="13"/>
          </p:nvPr>
        </p:nvSpPr>
        <p:spPr/>
        <p:txBody>
          <a:bodyPr/>
          <a:lstStyle/>
          <a:p>
            <a:endParaRPr lang="sv-SE" dirty="0"/>
          </a:p>
        </p:txBody>
      </p:sp>
      <p:sp>
        <p:nvSpPr>
          <p:cNvPr id="8" name="Rektangel 7">
            <a:extLst>
              <a:ext uri="{FF2B5EF4-FFF2-40B4-BE49-F238E27FC236}">
                <a16:creationId xmlns:a16="http://schemas.microsoft.com/office/drawing/2014/main" id="{2FB4B2B1-43F7-4974-9A28-02251831468A}"/>
              </a:ext>
            </a:extLst>
          </p:cNvPr>
          <p:cNvSpPr/>
          <p:nvPr/>
        </p:nvSpPr>
        <p:spPr>
          <a:xfrm>
            <a:off x="0" y="5256090"/>
            <a:ext cx="12192000" cy="1750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ruta 1">
            <a:extLst>
              <a:ext uri="{FF2B5EF4-FFF2-40B4-BE49-F238E27FC236}">
                <a16:creationId xmlns:a16="http://schemas.microsoft.com/office/drawing/2014/main" id="{3372AB15-9E3A-4D62-ACFD-4D003AEF492B}"/>
              </a:ext>
            </a:extLst>
          </p:cNvPr>
          <p:cNvSpPr txBox="1"/>
          <p:nvPr/>
        </p:nvSpPr>
        <p:spPr>
          <a:xfrm>
            <a:off x="2967464" y="4925462"/>
            <a:ext cx="70433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Ny</a:t>
            </a: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BC806D35-FBCB-4DA5-BBDE-742871072B61}"/>
              </a:ext>
            </a:extLst>
          </p:cNvPr>
          <p:cNvSpPr txBox="1"/>
          <p:nvPr/>
        </p:nvSpPr>
        <p:spPr>
          <a:xfrm>
            <a:off x="5252707" y="4941666"/>
            <a:ext cx="70433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Van</a:t>
            </a: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ruta 10">
            <a:extLst>
              <a:ext uri="{FF2B5EF4-FFF2-40B4-BE49-F238E27FC236}">
                <a16:creationId xmlns:a16="http://schemas.microsoft.com/office/drawing/2014/main" id="{8A870C6B-0570-4D25-9C67-67314DB3665C}"/>
              </a:ext>
            </a:extLst>
          </p:cNvPr>
          <p:cNvSpPr txBox="1"/>
          <p:nvPr/>
        </p:nvSpPr>
        <p:spPr>
          <a:xfrm>
            <a:off x="7364628" y="4919523"/>
            <a:ext cx="10928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Erfaren</a:t>
            </a: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Bildobjekt 21">
            <a:extLst>
              <a:ext uri="{FF2B5EF4-FFF2-40B4-BE49-F238E27FC236}">
                <a16:creationId xmlns:a16="http://schemas.microsoft.com/office/drawing/2014/main" id="{D8178C70-86C3-4E32-AA0F-0A6AD7FBAE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276" y="644796"/>
            <a:ext cx="11773779" cy="58634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ruta 24">
            <a:extLst>
              <a:ext uri="{FF2B5EF4-FFF2-40B4-BE49-F238E27FC236}">
                <a16:creationId xmlns:a16="http://schemas.microsoft.com/office/drawing/2014/main" id="{4CC38FC9-4A7A-4750-A492-11040874B465}"/>
              </a:ext>
            </a:extLst>
          </p:cNvPr>
          <p:cNvSpPr txBox="1"/>
          <p:nvPr/>
        </p:nvSpPr>
        <p:spPr>
          <a:xfrm>
            <a:off x="2919185" y="4820533"/>
            <a:ext cx="53654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Ny</a:t>
            </a: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ruta 26">
            <a:extLst>
              <a:ext uri="{FF2B5EF4-FFF2-40B4-BE49-F238E27FC236}">
                <a16:creationId xmlns:a16="http://schemas.microsoft.com/office/drawing/2014/main" id="{A3857F74-1287-4E9D-A9FB-98F285CF07DC}"/>
              </a:ext>
            </a:extLst>
          </p:cNvPr>
          <p:cNvSpPr txBox="1"/>
          <p:nvPr/>
        </p:nvSpPr>
        <p:spPr>
          <a:xfrm>
            <a:off x="5262352" y="4838542"/>
            <a:ext cx="6950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Van</a:t>
            </a: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ruta 27">
            <a:extLst>
              <a:ext uri="{FF2B5EF4-FFF2-40B4-BE49-F238E27FC236}">
                <a16:creationId xmlns:a16="http://schemas.microsoft.com/office/drawing/2014/main" id="{C56B809F-5C01-4851-A18E-D8AB1515010F}"/>
              </a:ext>
            </a:extLst>
          </p:cNvPr>
          <p:cNvSpPr txBox="1"/>
          <p:nvPr/>
        </p:nvSpPr>
        <p:spPr>
          <a:xfrm>
            <a:off x="7503405" y="4809988"/>
            <a:ext cx="101137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Erfaren</a:t>
            </a: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ubrik 3">
            <a:extLst>
              <a:ext uri="{FF2B5EF4-FFF2-40B4-BE49-F238E27FC236}">
                <a16:creationId xmlns:a16="http://schemas.microsoft.com/office/drawing/2014/main" id="{1ABF2731-EAAA-4480-8405-E2C19E23C8FD}"/>
              </a:ext>
            </a:extLst>
          </p:cNvPr>
          <p:cNvSpPr txBox="1">
            <a:spLocks noChangeArrowheads="1"/>
          </p:cNvSpPr>
          <p:nvPr/>
        </p:nvSpPr>
        <p:spPr>
          <a:xfrm>
            <a:off x="502634" y="798314"/>
            <a:ext cx="8245950" cy="9048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Britannic Bold" panose="020B09030607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altLang="sv-SE" dirty="0">
                <a:solidFill>
                  <a:srgbClr val="2C2A2A">
                    <a:lumMod val="75000"/>
                    <a:lumOff val="25000"/>
                  </a:srgbClr>
                </a:solidFill>
              </a:rPr>
              <a:t>Yrkesresan BoU</a:t>
            </a:r>
          </a:p>
        </p:txBody>
      </p:sp>
      <p:sp>
        <p:nvSpPr>
          <p:cNvPr id="14" name="Pratbubbla: rektangel med rundade hörn 15">
            <a:extLst>
              <a:ext uri="{FF2B5EF4-FFF2-40B4-BE49-F238E27FC236}">
                <a16:creationId xmlns:a16="http://schemas.microsoft.com/office/drawing/2014/main" id="{2734570C-E7FC-4305-9529-69C5F6FF248E}"/>
              </a:ext>
            </a:extLst>
          </p:cNvPr>
          <p:cNvSpPr/>
          <p:nvPr/>
        </p:nvSpPr>
        <p:spPr>
          <a:xfrm>
            <a:off x="4020142" y="2413947"/>
            <a:ext cx="2075858" cy="1065692"/>
          </a:xfrm>
          <a:prstGeom prst="wedgeRoundRectCallout">
            <a:avLst>
              <a:gd name="adj1" fmla="val 28149"/>
              <a:gd name="adj2" fmla="val 10878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srgbClr val="585454"/>
                </a:solidFill>
                <a:effectLst/>
                <a:uLnTx/>
                <a:uFillTx/>
                <a:latin typeface="Calibri" panose="020F0502020204030204"/>
                <a:ea typeface="+mn-ea"/>
                <a:cs typeface="+mn-cs"/>
              </a:rPr>
              <a:t>VAN: 2 – 5 år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58545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5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ubrik 1">
            <a:extLst>
              <a:ext uri="{FF2B5EF4-FFF2-40B4-BE49-F238E27FC236}">
                <a16:creationId xmlns:a16="http://schemas.microsoft.com/office/drawing/2014/main" id="{01AF58CA-789B-4F63-9136-90D24EFC41CB}"/>
              </a:ext>
            </a:extLst>
          </p:cNvPr>
          <p:cNvSpPr>
            <a:spLocks noGrp="1" noChangeArrowheads="1"/>
          </p:cNvSpPr>
          <p:nvPr>
            <p:ph type="title"/>
          </p:nvPr>
        </p:nvSpPr>
        <p:spPr>
          <a:xfrm>
            <a:off x="654049" y="778192"/>
            <a:ext cx="6480280" cy="641985"/>
          </a:xfrm>
        </p:spPr>
        <p:txBody>
          <a:bodyPr>
            <a:normAutofit/>
          </a:bodyPr>
          <a:lstStyle/>
          <a:p>
            <a:pPr eaLnBrk="1" hangingPunct="1">
              <a:defRPr/>
            </a:pPr>
            <a:r>
              <a:rPr lang="sv-SE" altLang="sv-SE" dirty="0"/>
              <a:t>Yrkesresan Van </a:t>
            </a:r>
          </a:p>
        </p:txBody>
      </p:sp>
      <p:sp>
        <p:nvSpPr>
          <p:cNvPr id="8" name="Platshållare för innehåll 1">
            <a:extLst>
              <a:ext uri="{FF2B5EF4-FFF2-40B4-BE49-F238E27FC236}">
                <a16:creationId xmlns:a16="http://schemas.microsoft.com/office/drawing/2014/main" id="{4DDDA029-5FD6-417E-BFF1-8927C8F56B31}"/>
              </a:ext>
            </a:extLst>
          </p:cNvPr>
          <p:cNvSpPr txBox="1">
            <a:spLocks/>
          </p:cNvSpPr>
          <p:nvPr/>
        </p:nvSpPr>
        <p:spPr>
          <a:xfrm>
            <a:off x="654049" y="1567543"/>
            <a:ext cx="5572581" cy="46699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sv-SE" dirty="0">
                <a:solidFill>
                  <a:srgbClr val="2C2A2A">
                    <a:lumMod val="75000"/>
                    <a:lumOff val="25000"/>
                  </a:srgbClr>
                </a:solidFill>
                <a:latin typeface="Calibri" panose="020F0502020204030204"/>
              </a:rPr>
              <a:t>N</a:t>
            </a:r>
            <a:r>
              <a:rPr kumimoji="0" lang="sv-SE" sz="2400" b="0" i="0" u="none" strike="noStrike" kern="1200" cap="none" spc="0" normalizeH="0" baseline="0" noProof="0" dirty="0" err="1">
                <a:ln>
                  <a:noFill/>
                </a:ln>
                <a:solidFill>
                  <a:srgbClr val="2C2A2A">
                    <a:lumMod val="75000"/>
                    <a:lumOff val="25000"/>
                  </a:srgbClr>
                </a:solidFill>
                <a:effectLst/>
                <a:uLnTx/>
                <a:uFillTx/>
                <a:latin typeface="Calibri" panose="020F0502020204030204"/>
                <a:ea typeface="+mn-ea"/>
                <a:cs typeface="+mn-cs"/>
              </a:rPr>
              <a:t>io</a:t>
            </a:r>
            <a:r>
              <a:rPr kumimoji="0" lang="sv-SE" sz="24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rPr>
              <a:t> olika kurser som man </a:t>
            </a:r>
            <a:r>
              <a:rPr kumimoji="0" lang="sv-SE" sz="2400" b="1"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rPr>
              <a:t>kan</a:t>
            </a:r>
            <a:r>
              <a:rPr kumimoji="0" lang="sv-SE" sz="2400" b="0" i="0" u="none" strike="noStrike" kern="1200" cap="none" spc="0" normalizeH="0" baseline="0" noProof="0" dirty="0">
                <a:ln>
                  <a:noFill/>
                </a:ln>
                <a:solidFill>
                  <a:srgbClr val="2C2A2A">
                    <a:lumMod val="75000"/>
                    <a:lumOff val="25000"/>
                  </a:srgbClr>
                </a:solidFill>
                <a:effectLst/>
                <a:uLnTx/>
                <a:uFillTx/>
                <a:latin typeface="Calibri" panose="020F0502020204030204"/>
                <a:ea typeface="+mn-ea"/>
                <a:cs typeface="+mn-cs"/>
              </a:rPr>
              <a:t> gå</a:t>
            </a:r>
            <a:r>
              <a:rPr kumimoji="0" lang="sv-SE" sz="2400" b="0" i="0" u="none" strike="noStrike" kern="1200" cap="none" spc="0" normalizeH="0" noProof="0" dirty="0">
                <a:ln>
                  <a:noFill/>
                </a:ln>
                <a:solidFill>
                  <a:srgbClr val="2C2A2A">
                    <a:lumMod val="75000"/>
                    <a:lumOff val="25000"/>
                  </a:srgbClr>
                </a:solidFill>
                <a:effectLst/>
                <a:uLnTx/>
                <a:uFillTx/>
                <a:latin typeface="Calibri" panose="020F0502020204030204"/>
                <a:ea typeface="+mn-ea"/>
                <a:cs typeface="+mn-cs"/>
              </a:rPr>
              <a:t> under år 3 – 5 i yrket, t ex:</a:t>
            </a:r>
            <a:endParaRPr lang="sv-SE" dirty="0">
              <a:solidFill>
                <a:srgbClr val="2C2A2A">
                  <a:lumMod val="75000"/>
                  <a:lumOff val="25000"/>
                </a:srgbClr>
              </a:solidFill>
              <a:latin typeface="Calibri" panose="020F0502020204030204"/>
            </a:endParaRPr>
          </a:p>
          <a:p>
            <a:pPr lvl="1">
              <a:lnSpc>
                <a:spcPct val="100000"/>
              </a:lnSpc>
              <a:spcBef>
                <a:spcPts val="1000"/>
              </a:spcBef>
              <a:defRPr/>
            </a:pPr>
            <a:r>
              <a:rPr lang="sv-SE" dirty="0">
                <a:solidFill>
                  <a:srgbClr val="2C2A2A">
                    <a:lumMod val="75000"/>
                    <a:lumOff val="25000"/>
                  </a:srgbClr>
                </a:solidFill>
                <a:latin typeface="Calibri" panose="020F0502020204030204"/>
              </a:rPr>
              <a:t>Handläggning av LVU</a:t>
            </a:r>
          </a:p>
          <a:p>
            <a:pPr lvl="1">
              <a:lnSpc>
                <a:spcPct val="100000"/>
              </a:lnSpc>
              <a:spcBef>
                <a:spcPts val="1000"/>
              </a:spcBef>
              <a:defRPr/>
            </a:pPr>
            <a:r>
              <a:rPr lang="sv-SE" dirty="0">
                <a:solidFill>
                  <a:srgbClr val="2C2A2A">
                    <a:lumMod val="75000"/>
                    <a:lumOff val="25000"/>
                  </a:srgbClr>
                </a:solidFill>
                <a:latin typeface="Calibri" panose="020F0502020204030204"/>
              </a:rPr>
              <a:t>Placerade barn och unga</a:t>
            </a:r>
          </a:p>
          <a:p>
            <a:pPr lvl="1">
              <a:lnSpc>
                <a:spcPct val="100000"/>
              </a:lnSpc>
              <a:spcBef>
                <a:spcPts val="1000"/>
              </a:spcBef>
              <a:defRPr/>
            </a:pPr>
            <a:r>
              <a:rPr lang="sv-SE" dirty="0">
                <a:solidFill>
                  <a:srgbClr val="2C2A2A">
                    <a:lumMod val="75000"/>
                    <a:lumOff val="25000"/>
                  </a:srgbClr>
                </a:solidFill>
                <a:latin typeface="Calibri" panose="020F0502020204030204"/>
              </a:rPr>
              <a:t>Motiverande samtal – MI</a:t>
            </a:r>
            <a:endParaRPr kumimoji="0" lang="sv-SE" sz="2400" b="0" i="0" u="none" strike="noStrike" kern="1200" cap="none" spc="0" normalizeH="0" noProof="0" dirty="0">
              <a:ln>
                <a:noFill/>
              </a:ln>
              <a:solidFill>
                <a:srgbClr val="2C2A2A">
                  <a:lumMod val="75000"/>
                  <a:lumOff val="25000"/>
                </a:srgbClr>
              </a:solidFill>
              <a:effectLst/>
              <a:uLnTx/>
              <a:uFillTx/>
              <a:latin typeface="Calibri" panose="020F0502020204030204"/>
              <a:ea typeface="+mn-ea"/>
              <a:cs typeface="+mn-cs"/>
            </a:endParaRPr>
          </a:p>
          <a:p>
            <a:pPr lvl="1">
              <a:lnSpc>
                <a:spcPct val="100000"/>
              </a:lnSpc>
              <a:spcBef>
                <a:spcPts val="1000"/>
              </a:spcBef>
              <a:defRPr/>
            </a:pPr>
            <a:r>
              <a:rPr kumimoji="0" lang="sv-SE" b="0" i="0" u="none" strike="noStrike" kern="1200" cap="none" spc="0" normalizeH="0" noProof="0" dirty="0">
                <a:ln>
                  <a:noFill/>
                </a:ln>
                <a:solidFill>
                  <a:srgbClr val="2C2A2A">
                    <a:lumMod val="75000"/>
                    <a:lumOff val="25000"/>
                  </a:srgbClr>
                </a:solidFill>
                <a:effectLst/>
                <a:uLnTx/>
                <a:uFillTx/>
                <a:latin typeface="Calibri" panose="020F0502020204030204"/>
                <a:ea typeface="+mn-ea"/>
                <a:cs typeface="+mn-cs"/>
              </a:rPr>
              <a:t>Dokumentation och klarspråk</a:t>
            </a:r>
          </a:p>
          <a:p>
            <a:pPr lvl="1">
              <a:lnSpc>
                <a:spcPct val="100000"/>
              </a:lnSpc>
              <a:spcBef>
                <a:spcPts val="1000"/>
              </a:spcBef>
              <a:defRPr/>
            </a:pPr>
            <a:r>
              <a:rPr lang="sv-SE" dirty="0">
                <a:solidFill>
                  <a:srgbClr val="2C2A2A">
                    <a:lumMod val="75000"/>
                    <a:lumOff val="25000"/>
                  </a:srgbClr>
                </a:solidFill>
                <a:latin typeface="Calibri" panose="020F0502020204030204"/>
              </a:rPr>
              <a:t>Mål och uppföljning</a:t>
            </a:r>
            <a:endParaRPr kumimoji="0" lang="sv-SE" b="0" i="0" u="none" strike="noStrike" kern="1200" cap="none" spc="0" normalizeH="0" noProof="0" dirty="0">
              <a:ln>
                <a:noFill/>
              </a:ln>
              <a:solidFill>
                <a:srgbClr val="2C2A2A">
                  <a:lumMod val="75000"/>
                  <a:lumOff val="2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sv-SE" baseline="0" dirty="0">
                <a:solidFill>
                  <a:srgbClr val="2C2A2A">
                    <a:lumMod val="75000"/>
                    <a:lumOff val="25000"/>
                  </a:srgbClr>
                </a:solidFill>
                <a:latin typeface="Calibri" panose="020F0502020204030204"/>
              </a:rPr>
              <a:t>Samma upplägg</a:t>
            </a:r>
            <a:r>
              <a:rPr lang="sv-SE" dirty="0">
                <a:solidFill>
                  <a:srgbClr val="2C2A2A">
                    <a:lumMod val="75000"/>
                    <a:lumOff val="25000"/>
                  </a:srgbClr>
                </a:solidFill>
                <a:latin typeface="Calibri" panose="020F0502020204030204"/>
              </a:rPr>
              <a:t> som Ny      (förberedelser, kursdag och fördjupning)</a:t>
            </a:r>
            <a:endParaRPr kumimoji="0" lang="sv-SE" sz="2200" b="1" i="0" u="none" strike="noStrike" kern="1200" cap="none" spc="0" normalizeH="0" baseline="0" noProof="0" dirty="0">
              <a:ln>
                <a:noFill/>
              </a:ln>
              <a:solidFill>
                <a:srgbClr val="00A6A6"/>
              </a:solidFill>
              <a:effectLst/>
              <a:uLnTx/>
              <a:uFillTx/>
              <a:latin typeface="Calibri" panose="020F0502020204030204"/>
              <a:ea typeface="+mn-ea"/>
              <a:cs typeface="+mn-cs"/>
            </a:endParaRPr>
          </a:p>
        </p:txBody>
      </p:sp>
      <p:pic>
        <p:nvPicPr>
          <p:cNvPr id="2" name="Bildobjekt 1">
            <a:extLst>
              <a:ext uri="{FF2B5EF4-FFF2-40B4-BE49-F238E27FC236}">
                <a16:creationId xmlns:a16="http://schemas.microsoft.com/office/drawing/2014/main" id="{50A5CD14-99EE-43F2-A97F-3BDD2D483F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597" t="1905" r="8433"/>
          <a:stretch/>
        </p:blipFill>
        <p:spPr>
          <a:xfrm>
            <a:off x="6749143" y="-40993"/>
            <a:ext cx="5453743" cy="6920766"/>
          </a:xfrm>
          <a:prstGeom prst="rect">
            <a:avLst/>
          </a:prstGeom>
        </p:spPr>
      </p:pic>
      <p:pic>
        <p:nvPicPr>
          <p:cNvPr id="7" name="Bildobjekt 6">
            <a:extLst>
              <a:ext uri="{FF2B5EF4-FFF2-40B4-BE49-F238E27FC236}">
                <a16:creationId xmlns:a16="http://schemas.microsoft.com/office/drawing/2014/main" id="{507EACEC-EE61-4638-AF70-765D53254B4A}"/>
              </a:ext>
            </a:extLst>
          </p:cNvPr>
          <p:cNvPicPr>
            <a:picLocks noChangeAspect="1"/>
          </p:cNvPicPr>
          <p:nvPr/>
        </p:nvPicPr>
        <p:blipFill>
          <a:blip r:embed="rId4"/>
          <a:stretch>
            <a:fillRect/>
          </a:stretch>
        </p:blipFill>
        <p:spPr>
          <a:xfrm>
            <a:off x="11082027" y="378141"/>
            <a:ext cx="1116821" cy="641985"/>
          </a:xfrm>
          <a:prstGeom prst="rect">
            <a:avLst/>
          </a:prstGeom>
        </p:spPr>
      </p:pic>
    </p:spTree>
    <p:extLst>
      <p:ext uri="{BB962C8B-B14F-4D97-AF65-F5344CB8AC3E}">
        <p14:creationId xmlns:p14="http://schemas.microsoft.com/office/powerpoint/2010/main" val="271841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132FA05-5A4E-4435-87CE-E22209B11501}"/>
              </a:ext>
            </a:extLst>
          </p:cNvPr>
          <p:cNvPicPr>
            <a:picLocks noChangeAspect="1"/>
          </p:cNvPicPr>
          <p:nvPr/>
        </p:nvPicPr>
        <p:blipFill>
          <a:blip r:embed="rId3"/>
          <a:stretch>
            <a:fillRect/>
          </a:stretch>
        </p:blipFill>
        <p:spPr>
          <a:xfrm>
            <a:off x="-11500" y="-11533"/>
            <a:ext cx="12203500" cy="6851541"/>
          </a:xfrm>
          <a:prstGeom prst="rect">
            <a:avLst/>
          </a:prstGeom>
        </p:spPr>
      </p:pic>
      <p:sp>
        <p:nvSpPr>
          <p:cNvPr id="10" name="Pratbubbla: rektangel med rundade hörn 9">
            <a:extLst>
              <a:ext uri="{FF2B5EF4-FFF2-40B4-BE49-F238E27FC236}">
                <a16:creationId xmlns:a16="http://schemas.microsoft.com/office/drawing/2014/main" id="{FC3D5DF0-7BB2-4004-8C91-F05E5A9E6F26}"/>
              </a:ext>
            </a:extLst>
          </p:cNvPr>
          <p:cNvSpPr/>
          <p:nvPr/>
        </p:nvSpPr>
        <p:spPr>
          <a:xfrm>
            <a:off x="435430" y="413657"/>
            <a:ext cx="7467600" cy="5159829"/>
          </a:xfrm>
          <a:prstGeom prst="wedgeRoundRectCallout">
            <a:avLst>
              <a:gd name="adj1" fmla="val 64518"/>
              <a:gd name="adj2" fmla="val -36665"/>
              <a:gd name="adj3" fmla="val 16667"/>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sv-SE" sz="2400" b="1" noProof="0" dirty="0">
                <a:solidFill>
                  <a:srgbClr val="E7E6E6">
                    <a:lumMod val="25000"/>
                  </a:srgbClr>
                </a:solidFill>
                <a:latin typeface="Calibri" panose="020F0502020204030204"/>
              </a:rPr>
              <a:t>Ko</a:t>
            </a:r>
            <a:r>
              <a:rPr kumimoji="0" lang="sv-SE" sz="2400" b="1" i="0" u="none" strike="noStrike" kern="1200" cap="none" spc="0" normalizeH="0" baseline="0" noProof="0" dirty="0">
                <a:ln>
                  <a:noFill/>
                </a:ln>
                <a:solidFill>
                  <a:srgbClr val="E7E6E6">
                    <a:lumMod val="25000"/>
                  </a:srgbClr>
                </a:solidFill>
                <a:effectLst/>
                <a:uLnTx/>
                <a:uFillTx/>
                <a:latin typeface="Calibri" panose="020F0502020204030204"/>
              </a:rPr>
              <a:t>mpetensutveckling för arbetsledare och chefer</a:t>
            </a:r>
          </a:p>
          <a:p>
            <a:pPr lvl="0">
              <a:defRPr/>
            </a:pPr>
            <a:endParaRPr kumimoji="0" lang="sv-SE"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285750" lvl="0" indent="-285750">
              <a:buFont typeface="Arial" panose="020B0604020202020204" pitchFamily="34" charset="0"/>
              <a:buChar char="•"/>
              <a:defRPr/>
            </a:pPr>
            <a:r>
              <a:rPr kumimoji="0" lang="sv-SE" sz="2200" b="0" i="0" u="none" strike="noStrike" kern="1200" cap="none" spc="0" normalizeH="0" baseline="0" noProof="0" dirty="0">
                <a:ln>
                  <a:noFill/>
                </a:ln>
                <a:solidFill>
                  <a:srgbClr val="E7E6E6">
                    <a:lumMod val="25000"/>
                  </a:srgbClr>
                </a:solidFill>
                <a:effectLst/>
                <a:uLnTx/>
                <a:uFillTx/>
              </a:rPr>
              <a:t>I </a:t>
            </a:r>
            <a:r>
              <a:rPr lang="sv-SE" sz="2200" dirty="0">
                <a:solidFill>
                  <a:srgbClr val="E7E6E6">
                    <a:lumMod val="25000"/>
                  </a:srgbClr>
                </a:solidFill>
              </a:rPr>
              <a:t>dagsläget sex kurser:</a:t>
            </a:r>
          </a:p>
          <a:p>
            <a:pPr marL="742950" lvl="1" indent="-285750">
              <a:buFont typeface="Arial" panose="020B0604020202020204" pitchFamily="34" charset="0"/>
              <a:buChar char="•"/>
              <a:defRPr/>
            </a:pPr>
            <a:r>
              <a:rPr lang="sv-SE" sz="2200" dirty="0">
                <a:solidFill>
                  <a:srgbClr val="E7E6E6">
                    <a:lumMod val="25000"/>
                  </a:srgbClr>
                </a:solidFill>
              </a:rPr>
              <a:t>MI-baserad coaching</a:t>
            </a:r>
          </a:p>
          <a:p>
            <a:pPr marL="742950" lvl="1" indent="-285750">
              <a:buFont typeface="Arial" panose="020B0604020202020204" pitchFamily="34" charset="0"/>
              <a:buChar char="•"/>
              <a:defRPr/>
            </a:pPr>
            <a:r>
              <a:rPr lang="sv-SE" sz="2200" dirty="0">
                <a:solidFill>
                  <a:srgbClr val="E7E6E6">
                    <a:lumMod val="25000"/>
                  </a:srgbClr>
                </a:solidFill>
              </a:rPr>
              <a:t>Att processa LVU-mål</a:t>
            </a:r>
          </a:p>
          <a:p>
            <a:pPr marL="742950" lvl="1" indent="-285750">
              <a:buFont typeface="Arial" panose="020B0604020202020204" pitchFamily="34" charset="0"/>
              <a:buChar char="•"/>
              <a:defRPr/>
            </a:pPr>
            <a:r>
              <a:rPr lang="sv-SE" sz="2200" dirty="0">
                <a:solidFill>
                  <a:srgbClr val="E7E6E6">
                    <a:lumMod val="25000"/>
                  </a:srgbClr>
                </a:solidFill>
              </a:rPr>
              <a:t>Våld i barnavårdsutredningar</a:t>
            </a:r>
          </a:p>
          <a:p>
            <a:pPr marL="742950" lvl="1" indent="-285750">
              <a:buFont typeface="Arial" panose="020B0604020202020204" pitchFamily="34" charset="0"/>
              <a:buChar char="•"/>
              <a:defRPr/>
            </a:pPr>
            <a:r>
              <a:rPr lang="sv-SE" sz="2200" dirty="0">
                <a:solidFill>
                  <a:srgbClr val="E7E6E6">
                    <a:lumMod val="25000"/>
                  </a:srgbClr>
                </a:solidFill>
              </a:rPr>
              <a:t>Interkulturellt bemötande</a:t>
            </a:r>
          </a:p>
          <a:p>
            <a:pPr marL="742950" lvl="1" indent="-285750">
              <a:buFont typeface="Arial" panose="020B0604020202020204" pitchFamily="34" charset="0"/>
              <a:buChar char="•"/>
              <a:defRPr/>
            </a:pPr>
            <a:r>
              <a:rPr lang="sv-SE" sz="2200" dirty="0">
                <a:solidFill>
                  <a:srgbClr val="E7E6E6">
                    <a:lumMod val="25000"/>
                  </a:srgbClr>
                </a:solidFill>
              </a:rPr>
              <a:t>Vårdnadsöverflyttningar</a:t>
            </a:r>
          </a:p>
          <a:p>
            <a:pPr marL="742950" lvl="1" indent="-285750">
              <a:buFont typeface="Arial" panose="020B0604020202020204" pitchFamily="34" charset="0"/>
              <a:buChar char="•"/>
              <a:defRPr/>
            </a:pPr>
            <a:r>
              <a:rPr lang="sv-SE" sz="2200" dirty="0">
                <a:solidFill>
                  <a:srgbClr val="E7E6E6">
                    <a:lumMod val="25000"/>
                  </a:srgbClr>
                </a:solidFill>
              </a:rPr>
              <a:t>Arbetsmetodik för en hållbar socialtjänst</a:t>
            </a:r>
          </a:p>
          <a:p>
            <a:pPr marL="285750" lvl="0" indent="-285750">
              <a:buFont typeface="Arial" panose="020B0604020202020204" pitchFamily="34" charset="0"/>
              <a:buChar char="•"/>
              <a:defRPr/>
            </a:pPr>
            <a:endParaRPr lang="sv-SE" sz="2200" dirty="0">
              <a:solidFill>
                <a:srgbClr val="E7E6E6">
                  <a:lumMod val="25000"/>
                </a:srgbClr>
              </a:solidFill>
            </a:endParaRPr>
          </a:p>
          <a:p>
            <a:pPr marL="285750" lvl="0" indent="-285750">
              <a:buFont typeface="Arial" panose="020B0604020202020204" pitchFamily="34" charset="0"/>
              <a:buChar char="•"/>
              <a:defRPr/>
            </a:pPr>
            <a:r>
              <a:rPr lang="sv-SE" sz="2200" dirty="0">
                <a:solidFill>
                  <a:srgbClr val="E7E6E6">
                    <a:lumMod val="25000"/>
                  </a:srgbClr>
                </a:solidFill>
              </a:rPr>
              <a:t>Samma upplägg som Ny och Van (förberedelser, kursdag, fördjupning)</a:t>
            </a:r>
          </a:p>
        </p:txBody>
      </p:sp>
    </p:spTree>
    <p:extLst>
      <p:ext uri="{BB962C8B-B14F-4D97-AF65-F5344CB8AC3E}">
        <p14:creationId xmlns:p14="http://schemas.microsoft.com/office/powerpoint/2010/main" val="237178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Fem yrkesresor</a:t>
            </a:r>
            <a:endParaRPr lang="sv-SE" dirty="0"/>
          </a:p>
        </p:txBody>
      </p:sp>
      <p:pic>
        <p:nvPicPr>
          <p:cNvPr id="5" name="Platshållare för innehåll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01884" y="2087591"/>
            <a:ext cx="5278791" cy="3740400"/>
          </a:xfrm>
        </p:spPr>
      </p:pic>
      <p:sp>
        <p:nvSpPr>
          <p:cNvPr id="4" name="Platshållare för innehåll 3"/>
          <p:cNvSpPr>
            <a:spLocks noGrp="1"/>
          </p:cNvSpPr>
          <p:nvPr>
            <p:ph sz="half" idx="2"/>
          </p:nvPr>
        </p:nvSpPr>
        <p:spPr>
          <a:xfrm>
            <a:off x="664233" y="2087591"/>
            <a:ext cx="5137651" cy="3740400"/>
          </a:xfrm>
        </p:spPr>
        <p:txBody>
          <a:bodyPr/>
          <a:lstStyle/>
          <a:p>
            <a:r>
              <a:rPr lang="sv-SE" dirty="0" smtClean="0"/>
              <a:t>Barn och unga 2021 - övriga ej fastställda</a:t>
            </a:r>
            <a:endParaRPr lang="sv-SE" dirty="0"/>
          </a:p>
          <a:p>
            <a:r>
              <a:rPr lang="sv-SE" dirty="0" smtClean="0"/>
              <a:t>En ny resa per år </a:t>
            </a:r>
          </a:p>
          <a:p>
            <a:r>
              <a:rPr lang="sv-SE" dirty="0" smtClean="0"/>
              <a:t>Anslutna </a:t>
            </a:r>
            <a:r>
              <a:rPr lang="sv-SE" dirty="0"/>
              <a:t>kommuner möjlighet att påverka</a:t>
            </a:r>
          </a:p>
          <a:p>
            <a:r>
              <a:rPr lang="sv-SE" dirty="0"/>
              <a:t>Socialchefsnätverket </a:t>
            </a:r>
            <a:r>
              <a:rPr lang="sv-SE" dirty="0" smtClean="0"/>
              <a:t>bereder och styrgrupp beslutar</a:t>
            </a:r>
            <a:endParaRPr lang="sv-SE" dirty="0"/>
          </a:p>
          <a:p>
            <a:r>
              <a:rPr lang="sv-SE" dirty="0" smtClean="0"/>
              <a:t>Förstudie</a:t>
            </a:r>
            <a:endParaRPr lang="sv-SE" dirty="0"/>
          </a:p>
          <a:p>
            <a:endParaRPr lang="sv-SE" dirty="0"/>
          </a:p>
        </p:txBody>
      </p:sp>
    </p:spTree>
    <p:extLst>
      <p:ext uri="{BB962C8B-B14F-4D97-AF65-F5344CB8AC3E}">
        <p14:creationId xmlns:p14="http://schemas.microsoft.com/office/powerpoint/2010/main" val="384793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Rak koppling 7"/>
          <p:cNvCxnSpPr/>
          <p:nvPr/>
        </p:nvCxnSpPr>
        <p:spPr>
          <a:xfrm>
            <a:off x="0" y="2373745"/>
            <a:ext cx="12192000" cy="55419"/>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Rak koppling 8"/>
          <p:cNvCxnSpPr/>
          <p:nvPr/>
        </p:nvCxnSpPr>
        <p:spPr>
          <a:xfrm>
            <a:off x="0" y="3449394"/>
            <a:ext cx="12192000" cy="55419"/>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Rak koppling 9"/>
          <p:cNvCxnSpPr/>
          <p:nvPr/>
        </p:nvCxnSpPr>
        <p:spPr>
          <a:xfrm>
            <a:off x="0" y="4535823"/>
            <a:ext cx="12192000" cy="55419"/>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nvPr>
        </p:nvGraphicFramePr>
        <p:xfrm>
          <a:off x="1209964" y="0"/>
          <a:ext cx="683490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 5"/>
          <p:cNvSpPr/>
          <p:nvPr/>
        </p:nvSpPr>
        <p:spPr>
          <a:xfrm>
            <a:off x="6202219" y="146965"/>
            <a:ext cx="2784763" cy="1423169"/>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Fast nationell kostnad baserad på antal invånare i deltagande kommuner</a:t>
            </a:r>
            <a:endParaRPr lang="sv-SE" sz="1400" dirty="0">
              <a:latin typeface="Arial" panose="020B0604020202020204" pitchFamily="34" charset="0"/>
              <a:cs typeface="Arial" panose="020B0604020202020204" pitchFamily="34" charset="0"/>
            </a:endParaRPr>
          </a:p>
        </p:txBody>
      </p:sp>
      <p:sp>
        <p:nvSpPr>
          <p:cNvPr id="11" name="Ellips 10"/>
          <p:cNvSpPr/>
          <p:nvPr/>
        </p:nvSpPr>
        <p:spPr>
          <a:xfrm>
            <a:off x="8483294" y="187502"/>
            <a:ext cx="1985817" cy="1423169"/>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Fast regional kostnad</a:t>
            </a:r>
            <a:endParaRPr lang="sv-SE" sz="1400" dirty="0">
              <a:latin typeface="Arial" panose="020B0604020202020204" pitchFamily="34" charset="0"/>
              <a:cs typeface="Arial" panose="020B0604020202020204" pitchFamily="34" charset="0"/>
            </a:endParaRPr>
          </a:p>
        </p:txBody>
      </p:sp>
      <p:sp>
        <p:nvSpPr>
          <p:cNvPr id="13" name="Ellips 12"/>
          <p:cNvSpPr/>
          <p:nvPr/>
        </p:nvSpPr>
        <p:spPr>
          <a:xfrm>
            <a:off x="10127674" y="211663"/>
            <a:ext cx="1985817" cy="1423169"/>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Rörlig regional kostnad</a:t>
            </a:r>
            <a:endParaRPr lang="sv-SE" sz="1400" dirty="0">
              <a:latin typeface="Arial" panose="020B0604020202020204" pitchFamily="34" charset="0"/>
              <a:cs typeface="Arial" panose="020B0604020202020204" pitchFamily="34" charset="0"/>
            </a:endParaRPr>
          </a:p>
        </p:txBody>
      </p:sp>
      <p:sp>
        <p:nvSpPr>
          <p:cNvPr id="14" name="Ellips 13"/>
          <p:cNvSpPr/>
          <p:nvPr/>
        </p:nvSpPr>
        <p:spPr>
          <a:xfrm>
            <a:off x="8416461" y="2414851"/>
            <a:ext cx="1963079" cy="1032055"/>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Samordning, utbildningar mm, support 1</a:t>
            </a:r>
            <a:endParaRPr lang="sv-SE" sz="1400" dirty="0">
              <a:latin typeface="Arial" panose="020B0604020202020204" pitchFamily="34" charset="0"/>
              <a:cs typeface="Arial" panose="020B0604020202020204" pitchFamily="34" charset="0"/>
            </a:endParaRPr>
          </a:p>
        </p:txBody>
      </p:sp>
      <p:sp>
        <p:nvSpPr>
          <p:cNvPr id="15" name="Ellips 14"/>
          <p:cNvSpPr/>
          <p:nvPr/>
        </p:nvSpPr>
        <p:spPr>
          <a:xfrm>
            <a:off x="10257507" y="2447415"/>
            <a:ext cx="1888313" cy="992748"/>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Kurstillfällen</a:t>
            </a:r>
            <a:endParaRPr lang="sv-SE" sz="1400" dirty="0">
              <a:latin typeface="Arial" panose="020B0604020202020204" pitchFamily="34" charset="0"/>
              <a:cs typeface="Arial" panose="020B0604020202020204" pitchFamily="34" charset="0"/>
            </a:endParaRPr>
          </a:p>
        </p:txBody>
      </p:sp>
      <p:sp>
        <p:nvSpPr>
          <p:cNvPr id="16" name="Ellips 15"/>
          <p:cNvSpPr/>
          <p:nvPr/>
        </p:nvSpPr>
        <p:spPr>
          <a:xfrm>
            <a:off x="9368767" y="3528974"/>
            <a:ext cx="2139742" cy="995122"/>
          </a:xfrm>
          <a:prstGeom prst="ellipse">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atin typeface="Arial" panose="020B0604020202020204" pitchFamily="34" charset="0"/>
                <a:cs typeface="Arial" panose="020B0604020202020204" pitchFamily="34" charset="0"/>
              </a:rPr>
              <a:t>Utveckling av nya yrkesresor</a:t>
            </a:r>
            <a:endParaRPr lang="sv-SE" sz="1400" dirty="0">
              <a:latin typeface="Arial" panose="020B0604020202020204" pitchFamily="34" charset="0"/>
              <a:cs typeface="Arial" panose="020B0604020202020204" pitchFamily="34" charset="0"/>
            </a:endParaRPr>
          </a:p>
        </p:txBody>
      </p:sp>
      <p:sp>
        <p:nvSpPr>
          <p:cNvPr id="17" name="Ellips 16"/>
          <p:cNvSpPr/>
          <p:nvPr/>
        </p:nvSpPr>
        <p:spPr>
          <a:xfrm>
            <a:off x="5070764" y="4655673"/>
            <a:ext cx="7042727" cy="1685974"/>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Arial" panose="020B0604020202020204" pitchFamily="34" charset="0"/>
                <a:cs typeface="Arial" panose="020B0604020202020204" pitchFamily="34" charset="0"/>
              </a:rPr>
              <a:t>SKR</a:t>
            </a:r>
          </a:p>
          <a:p>
            <a:pPr algn="ctr"/>
            <a:r>
              <a:rPr lang="sv-SE" sz="1600" dirty="0" smtClean="0">
                <a:solidFill>
                  <a:schemeClr val="tx1"/>
                </a:solidFill>
                <a:latin typeface="Arial" panose="020B0604020202020204" pitchFamily="34" charset="0"/>
                <a:cs typeface="Arial" panose="020B0604020202020204" pitchFamily="34" charset="0"/>
              </a:rPr>
              <a:t>Nationell samordning</a:t>
            </a:r>
          </a:p>
          <a:p>
            <a:pPr algn="ctr"/>
            <a:r>
              <a:rPr lang="sv-SE" sz="1600" dirty="0" smtClean="0">
                <a:solidFill>
                  <a:schemeClr val="tx1"/>
                </a:solidFill>
                <a:latin typeface="Arial" panose="020B0604020202020204" pitchFamily="34" charset="0"/>
                <a:cs typeface="Arial" panose="020B0604020202020204" pitchFamily="34" charset="0"/>
              </a:rPr>
              <a:t>Utveckling av nya yrkesresor</a:t>
            </a:r>
          </a:p>
        </p:txBody>
      </p:sp>
      <p:sp>
        <p:nvSpPr>
          <p:cNvPr id="18" name="Ellips 17"/>
          <p:cNvSpPr/>
          <p:nvPr/>
        </p:nvSpPr>
        <p:spPr>
          <a:xfrm>
            <a:off x="23091" y="4655673"/>
            <a:ext cx="4264105" cy="1663092"/>
          </a:xfrm>
          <a:prstGeom prst="ellipse">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tx1"/>
                </a:solidFill>
                <a:latin typeface="Arial" panose="020B0604020202020204" pitchFamily="34" charset="0"/>
                <a:cs typeface="Arial" panose="020B0604020202020204" pitchFamily="34" charset="0"/>
              </a:rPr>
              <a:t>Kommentus</a:t>
            </a:r>
          </a:p>
          <a:p>
            <a:pPr algn="ctr"/>
            <a:r>
              <a:rPr lang="sv-SE" sz="1400" dirty="0" smtClean="0">
                <a:solidFill>
                  <a:schemeClr val="tx1"/>
                </a:solidFill>
                <a:latin typeface="Arial" panose="020B0604020202020204" pitchFamily="34" charset="0"/>
                <a:cs typeface="Arial" panose="020B0604020202020204" pitchFamily="34" charset="0"/>
              </a:rPr>
              <a:t>Utveckling, drift &amp; förvaltning av lärplattform, koordinera produktion, support 2</a:t>
            </a:r>
          </a:p>
          <a:p>
            <a:pPr algn="ctr"/>
            <a:endParaRPr lang="sv-SE" sz="1400" dirty="0">
              <a:solidFill>
                <a:schemeClr val="tx1"/>
              </a:solidFill>
              <a:latin typeface="Arial" panose="020B0604020202020204" pitchFamily="34" charset="0"/>
              <a:cs typeface="Arial" panose="020B0604020202020204" pitchFamily="34" charset="0"/>
            </a:endParaRPr>
          </a:p>
        </p:txBody>
      </p:sp>
      <p:sp>
        <p:nvSpPr>
          <p:cNvPr id="19" name="Ellips 18"/>
          <p:cNvSpPr/>
          <p:nvPr/>
        </p:nvSpPr>
        <p:spPr>
          <a:xfrm>
            <a:off x="2422269" y="5995820"/>
            <a:ext cx="1532767" cy="816000"/>
          </a:xfrm>
          <a:prstGeom prst="ellipse">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Arial" panose="020B0604020202020204" pitchFamily="34" charset="0"/>
                <a:cs typeface="Arial" panose="020B0604020202020204" pitchFamily="34" charset="0"/>
              </a:rPr>
              <a:t>Pedagogisk utveckling</a:t>
            </a:r>
          </a:p>
        </p:txBody>
      </p:sp>
      <p:sp>
        <p:nvSpPr>
          <p:cNvPr id="20" name="Ellips 19"/>
          <p:cNvSpPr/>
          <p:nvPr/>
        </p:nvSpPr>
        <p:spPr>
          <a:xfrm>
            <a:off x="118727" y="5995820"/>
            <a:ext cx="1654889" cy="816000"/>
          </a:xfrm>
          <a:prstGeom prst="ellipse">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latin typeface="Arial" panose="020B0604020202020204" pitchFamily="34" charset="0"/>
                <a:cs typeface="Arial" panose="020B0604020202020204" pitchFamily="34" charset="0"/>
              </a:rPr>
              <a:t>Teknisk</a:t>
            </a:r>
          </a:p>
          <a:p>
            <a:pPr algn="ctr"/>
            <a:r>
              <a:rPr lang="sv-SE" sz="1200" dirty="0" smtClean="0">
                <a:solidFill>
                  <a:schemeClr val="tx1"/>
                </a:solidFill>
                <a:latin typeface="Arial" panose="020B0604020202020204" pitchFamily="34" charset="0"/>
                <a:cs typeface="Arial" panose="020B0604020202020204" pitchFamily="34" charset="0"/>
              </a:rPr>
              <a:t>utveckling,  support 3</a:t>
            </a:r>
            <a:endParaRPr lang="sv-SE" sz="1200" dirty="0">
              <a:solidFill>
                <a:schemeClr val="tx1"/>
              </a:solidFill>
              <a:latin typeface="Arial" panose="020B0604020202020204" pitchFamily="34" charset="0"/>
              <a:cs typeface="Arial" panose="020B0604020202020204" pitchFamily="34" charset="0"/>
            </a:endParaRPr>
          </a:p>
        </p:txBody>
      </p:sp>
      <p:sp>
        <p:nvSpPr>
          <p:cNvPr id="23" name="Nedåtpil 22"/>
          <p:cNvSpPr/>
          <p:nvPr/>
        </p:nvSpPr>
        <p:spPr>
          <a:xfrm>
            <a:off x="7495002" y="1459345"/>
            <a:ext cx="328200" cy="3528291"/>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Uppåtpil 23"/>
          <p:cNvSpPr/>
          <p:nvPr/>
        </p:nvSpPr>
        <p:spPr>
          <a:xfrm>
            <a:off x="10612582" y="4387273"/>
            <a:ext cx="314036" cy="600363"/>
          </a:xfrm>
          <a:prstGeom prst="up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Nedåtpil 24"/>
          <p:cNvSpPr/>
          <p:nvPr/>
        </p:nvSpPr>
        <p:spPr>
          <a:xfrm>
            <a:off x="9229262" y="1533234"/>
            <a:ext cx="316521" cy="988069"/>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Nedåtpil 25"/>
          <p:cNvSpPr/>
          <p:nvPr/>
        </p:nvSpPr>
        <p:spPr>
          <a:xfrm>
            <a:off x="11006372" y="1565674"/>
            <a:ext cx="316521" cy="988069"/>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Vänsterpil 26"/>
          <p:cNvSpPr/>
          <p:nvPr/>
        </p:nvSpPr>
        <p:spPr>
          <a:xfrm>
            <a:off x="4054765" y="5331035"/>
            <a:ext cx="1145308" cy="358565"/>
          </a:xfrm>
          <a:prstGeom prst="lef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Uppåtvinklad pil 27"/>
          <p:cNvSpPr/>
          <p:nvPr/>
        </p:nvSpPr>
        <p:spPr>
          <a:xfrm rot="5400000">
            <a:off x="2171846" y="6137566"/>
            <a:ext cx="387927" cy="452582"/>
          </a:xfrm>
          <a:prstGeom prst="bentUp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Uppåtvinklad pil 28"/>
          <p:cNvSpPr/>
          <p:nvPr/>
        </p:nvSpPr>
        <p:spPr>
          <a:xfrm rot="5400000" flipV="1">
            <a:off x="1632375" y="6126177"/>
            <a:ext cx="387929" cy="475364"/>
          </a:xfrm>
          <a:prstGeom prst="bentUp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p:cNvSpPr txBox="1"/>
          <p:nvPr/>
        </p:nvSpPr>
        <p:spPr>
          <a:xfrm>
            <a:off x="1091821" y="2811439"/>
            <a:ext cx="2492990" cy="369332"/>
          </a:xfrm>
          <a:prstGeom prst="rect">
            <a:avLst/>
          </a:prstGeom>
          <a:noFill/>
        </p:spPr>
        <p:txBody>
          <a:bodyPr wrap="none" rtlCol="0">
            <a:spAutoFit/>
          </a:bodyPr>
          <a:lstStyle/>
          <a:p>
            <a:r>
              <a:rPr lang="sv-SE" dirty="0" smtClean="0"/>
              <a:t>Med regionalt uppdrag</a:t>
            </a:r>
            <a:endParaRPr lang="sv-SE" dirty="0"/>
          </a:p>
        </p:txBody>
      </p:sp>
      <p:sp>
        <p:nvSpPr>
          <p:cNvPr id="3" name="textruta 2"/>
          <p:cNvSpPr txBox="1"/>
          <p:nvPr/>
        </p:nvSpPr>
        <p:spPr>
          <a:xfrm>
            <a:off x="1100078" y="3769311"/>
            <a:ext cx="2531462" cy="369332"/>
          </a:xfrm>
          <a:prstGeom prst="rect">
            <a:avLst/>
          </a:prstGeom>
          <a:noFill/>
        </p:spPr>
        <p:txBody>
          <a:bodyPr wrap="none" rtlCol="0">
            <a:spAutoFit/>
          </a:bodyPr>
          <a:lstStyle/>
          <a:p>
            <a:r>
              <a:rPr lang="sv-SE" dirty="0" smtClean="0"/>
              <a:t>Med nationellt uppdrag</a:t>
            </a:r>
            <a:endParaRPr lang="sv-SE" dirty="0"/>
          </a:p>
        </p:txBody>
      </p:sp>
    </p:spTree>
    <p:extLst>
      <p:ext uri="{BB962C8B-B14F-4D97-AF65-F5344CB8AC3E}">
        <p14:creationId xmlns:p14="http://schemas.microsoft.com/office/powerpoint/2010/main" val="38180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P spid="15" grpId="0" animBg="1"/>
      <p:bldP spid="16" grpId="0" animBg="1"/>
      <p:bldP spid="17" grpId="0" animBg="1"/>
      <p:bldP spid="18" grpId="0" animBg="1"/>
      <p:bldP spid="19" grpId="0" animBg="1"/>
      <p:bldP spid="20" grpId="0" animBg="1"/>
      <p:bldP spid="23" grpId="0" animBg="1"/>
      <p:bldP spid="24" grpId="0" animBg="1"/>
      <p:bldP spid="25" grpId="0" animBg="1"/>
      <p:bldP spid="26" grpId="0" animBg="1"/>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Roll och ansvar för kommunerna</a:t>
            </a:r>
            <a:endParaRPr lang="sv-SE" dirty="0"/>
          </a:p>
        </p:txBody>
      </p:sp>
      <p:sp>
        <p:nvSpPr>
          <p:cNvPr id="3" name="Platshållare för innehåll 2"/>
          <p:cNvSpPr>
            <a:spLocks noGrp="1"/>
          </p:cNvSpPr>
          <p:nvPr>
            <p:ph idx="1"/>
          </p:nvPr>
        </p:nvSpPr>
        <p:spPr>
          <a:xfrm>
            <a:off x="664232" y="2087591"/>
            <a:ext cx="9609825" cy="3738598"/>
          </a:xfrm>
        </p:spPr>
        <p:txBody>
          <a:bodyPr/>
          <a:lstStyle/>
          <a:p>
            <a:r>
              <a:rPr lang="sv-SE" dirty="0" smtClean="0"/>
              <a:t>Behov och efterfrågan av tjänsten</a:t>
            </a:r>
          </a:p>
          <a:p>
            <a:r>
              <a:rPr lang="sv-SE" dirty="0" smtClean="0"/>
              <a:t>Finansiering </a:t>
            </a:r>
          </a:p>
          <a:p>
            <a:pPr marL="258763" lvl="1">
              <a:spcAft>
                <a:spcPts val="1200"/>
              </a:spcAft>
              <a:buFont typeface="Symbol" panose="05050102010706020507" pitchFamily="18" charset="2"/>
              <a:buChar char=""/>
            </a:pPr>
            <a:r>
              <a:rPr lang="sv-SE" sz="2400" dirty="0"/>
              <a:t>Administrera användare i lärplattformen</a:t>
            </a:r>
          </a:p>
          <a:p>
            <a:pPr marL="258763" lvl="1">
              <a:spcAft>
                <a:spcPts val="1200"/>
              </a:spcAft>
              <a:buFont typeface="Symbol" panose="05050102010706020507" pitchFamily="18" charset="2"/>
              <a:buChar char=""/>
            </a:pPr>
            <a:r>
              <a:rPr lang="sv-SE" sz="2400" dirty="0"/>
              <a:t>Bidra med utbildare</a:t>
            </a:r>
          </a:p>
          <a:p>
            <a:pPr marL="258763" lvl="1">
              <a:spcAft>
                <a:spcPts val="1200"/>
              </a:spcAft>
              <a:buFont typeface="Symbol" panose="05050102010706020507" pitchFamily="18" charset="2"/>
              <a:buChar char=""/>
            </a:pPr>
            <a:r>
              <a:rPr lang="sv-SE" sz="2400" dirty="0"/>
              <a:t>Medverka i utvärdering och utveckling</a:t>
            </a:r>
          </a:p>
          <a:p>
            <a:pPr marL="258763" lvl="1">
              <a:spcAft>
                <a:spcPts val="1200"/>
              </a:spcAft>
              <a:buFont typeface="Symbol" panose="05050102010706020507" pitchFamily="18" charset="2"/>
              <a:buChar char=""/>
            </a:pPr>
            <a:r>
              <a:rPr lang="sv-SE" sz="2400" dirty="0"/>
              <a:t>Bidra i regional planering</a:t>
            </a:r>
          </a:p>
          <a:p>
            <a:endParaRPr lang="sv-SE" dirty="0"/>
          </a:p>
        </p:txBody>
      </p:sp>
    </p:spTree>
    <p:extLst>
      <p:ext uri="{BB962C8B-B14F-4D97-AF65-F5344CB8AC3E}">
        <p14:creationId xmlns:p14="http://schemas.microsoft.com/office/powerpoint/2010/main" val="163226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Roll och ansvar för RSS </a:t>
            </a:r>
            <a:r>
              <a:rPr lang="sv-SE" dirty="0"/>
              <a:t>med regionalt uppdrag</a:t>
            </a:r>
          </a:p>
        </p:txBody>
      </p:sp>
      <p:sp>
        <p:nvSpPr>
          <p:cNvPr id="3" name="Platshållare för innehåll 2"/>
          <p:cNvSpPr>
            <a:spLocks noGrp="1"/>
          </p:cNvSpPr>
          <p:nvPr>
            <p:ph idx="1"/>
          </p:nvPr>
        </p:nvSpPr>
        <p:spPr/>
        <p:txBody>
          <a:bodyPr/>
          <a:lstStyle/>
          <a:p>
            <a:r>
              <a:rPr lang="sv-SE" dirty="0" smtClean="0"/>
              <a:t>Regional samordning </a:t>
            </a:r>
          </a:p>
          <a:p>
            <a:r>
              <a:rPr lang="sv-SE" dirty="0" smtClean="0"/>
              <a:t>Rekrytera utbildare och samordna utbildning för dessa</a:t>
            </a:r>
          </a:p>
          <a:p>
            <a:r>
              <a:rPr lang="sv-SE" dirty="0" smtClean="0"/>
              <a:t>Planera och genomföra kursdagar</a:t>
            </a:r>
            <a:endParaRPr lang="sv-SE" dirty="0"/>
          </a:p>
          <a:p>
            <a:r>
              <a:rPr lang="sv-SE" dirty="0"/>
              <a:t>Kursadministration </a:t>
            </a:r>
          </a:p>
          <a:p>
            <a:r>
              <a:rPr lang="sv-SE" dirty="0" smtClean="0"/>
              <a:t>Första </a:t>
            </a:r>
            <a:r>
              <a:rPr lang="sv-SE" dirty="0"/>
              <a:t>linjens </a:t>
            </a:r>
            <a:r>
              <a:rPr lang="sv-SE" dirty="0" smtClean="0"/>
              <a:t>användar</a:t>
            </a:r>
            <a:r>
              <a:rPr lang="sv-SE" dirty="0" smtClean="0"/>
              <a:t>support </a:t>
            </a:r>
            <a:r>
              <a:rPr lang="sv-SE" dirty="0"/>
              <a:t>för </a:t>
            </a:r>
            <a:r>
              <a:rPr lang="sv-SE" dirty="0" smtClean="0"/>
              <a:t>lärplattformen</a:t>
            </a:r>
          </a:p>
          <a:p>
            <a:r>
              <a:rPr lang="sv-SE" dirty="0" smtClean="0"/>
              <a:t>Medverkan referensgrupp</a:t>
            </a:r>
            <a:endParaRPr lang="sv-SE" dirty="0"/>
          </a:p>
          <a:p>
            <a:endParaRPr lang="sv-SE" dirty="0"/>
          </a:p>
        </p:txBody>
      </p:sp>
    </p:spTree>
    <p:extLst>
      <p:ext uri="{BB962C8B-B14F-4D97-AF65-F5344CB8AC3E}">
        <p14:creationId xmlns:p14="http://schemas.microsoft.com/office/powerpoint/2010/main" val="2614924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Roll och ansvar för RSS </a:t>
            </a:r>
            <a:r>
              <a:rPr lang="sv-SE" dirty="0"/>
              <a:t>med nationellt </a:t>
            </a:r>
            <a:r>
              <a:rPr lang="sv-SE" dirty="0" smtClean="0"/>
              <a:t>uppdrag</a:t>
            </a:r>
            <a:endParaRPr lang="sv-SE" dirty="0"/>
          </a:p>
        </p:txBody>
      </p:sp>
      <p:sp>
        <p:nvSpPr>
          <p:cNvPr id="3" name="Platshållare för innehåll 2"/>
          <p:cNvSpPr>
            <a:spLocks noGrp="1"/>
          </p:cNvSpPr>
          <p:nvPr>
            <p:ph idx="1"/>
          </p:nvPr>
        </p:nvSpPr>
        <p:spPr/>
        <p:txBody>
          <a:bodyPr/>
          <a:lstStyle/>
          <a:p>
            <a:r>
              <a:rPr lang="sv-SE" dirty="0"/>
              <a:t>Projektägare </a:t>
            </a:r>
          </a:p>
          <a:p>
            <a:r>
              <a:rPr lang="sv-SE" dirty="0"/>
              <a:t>Ta fram utbildningskoncept </a:t>
            </a:r>
          </a:p>
          <a:p>
            <a:r>
              <a:rPr lang="sv-SE" dirty="0"/>
              <a:t>Utbilda </a:t>
            </a:r>
            <a:r>
              <a:rPr lang="sv-SE" dirty="0" smtClean="0"/>
              <a:t>utbildare i </a:t>
            </a:r>
            <a:r>
              <a:rPr lang="sv-SE" dirty="0" err="1" smtClean="0"/>
              <a:t>RSS:er</a:t>
            </a:r>
            <a:r>
              <a:rPr lang="sv-SE" dirty="0" smtClean="0"/>
              <a:t> </a:t>
            </a:r>
            <a:r>
              <a:rPr lang="sv-SE" dirty="0"/>
              <a:t>med regionalt uppdrag </a:t>
            </a:r>
          </a:p>
          <a:p>
            <a:r>
              <a:rPr lang="sv-SE" dirty="0" smtClean="0"/>
              <a:t>Förvaltning och uppdatering</a:t>
            </a:r>
            <a:endParaRPr lang="sv-SE" dirty="0"/>
          </a:p>
          <a:p>
            <a:r>
              <a:rPr lang="sv-SE" dirty="0"/>
              <a:t>Ordförande i styrgruppen (SYR)</a:t>
            </a:r>
          </a:p>
          <a:p>
            <a:endParaRPr lang="sv-SE" dirty="0"/>
          </a:p>
        </p:txBody>
      </p:sp>
    </p:spTree>
    <p:extLst>
      <p:ext uri="{BB962C8B-B14F-4D97-AF65-F5344CB8AC3E}">
        <p14:creationId xmlns:p14="http://schemas.microsoft.com/office/powerpoint/2010/main" val="355755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sv-SE" dirty="0"/>
          </a:p>
        </p:txBody>
      </p:sp>
      <p:sp>
        <p:nvSpPr>
          <p:cNvPr id="7" name="Platshållare för innehåll 6"/>
          <p:cNvSpPr>
            <a:spLocks noGrp="1"/>
          </p:cNvSpPr>
          <p:nvPr>
            <p:ph idx="1"/>
          </p:nvPr>
        </p:nvSpPr>
        <p:spPr>
          <a:xfrm>
            <a:off x="664232" y="1907709"/>
            <a:ext cx="9609825" cy="3738598"/>
          </a:xfrm>
        </p:spPr>
        <p:txBody>
          <a:bodyPr/>
          <a:lstStyle/>
          <a:p>
            <a:r>
              <a:rPr lang="sv-SE" dirty="0" smtClean="0"/>
              <a:t>Välkommen och syfte</a:t>
            </a:r>
          </a:p>
          <a:p>
            <a:r>
              <a:rPr lang="sv-SE" dirty="0" smtClean="0"/>
              <a:t>Yrkesresan som ett nationellt koncept</a:t>
            </a:r>
          </a:p>
          <a:p>
            <a:r>
              <a:rPr lang="sv-SE" dirty="0" err="1" smtClean="0"/>
              <a:t>GRs</a:t>
            </a:r>
            <a:r>
              <a:rPr lang="sv-SE" dirty="0" smtClean="0"/>
              <a:t> utformning Yrkesresan barn och unga </a:t>
            </a:r>
          </a:p>
          <a:p>
            <a:r>
              <a:rPr lang="sv-SE" dirty="0" smtClean="0"/>
              <a:t>Olika yrkesresor</a:t>
            </a:r>
            <a:endParaRPr lang="sv-SE" dirty="0"/>
          </a:p>
          <a:p>
            <a:r>
              <a:rPr lang="sv-SE" dirty="0" smtClean="0"/>
              <a:t>Roller: lokalt, regionalt, nationellt</a:t>
            </a:r>
            <a:endParaRPr lang="sv-SE" dirty="0"/>
          </a:p>
          <a:p>
            <a:r>
              <a:rPr lang="sv-SE" dirty="0" smtClean="0"/>
              <a:t>Finansiering</a:t>
            </a:r>
          </a:p>
          <a:p>
            <a:r>
              <a:rPr lang="sv-SE" b="1" dirty="0" smtClean="0"/>
              <a:t>Frågor</a:t>
            </a:r>
            <a:endParaRPr lang="sv-SE" b="1" dirty="0"/>
          </a:p>
          <a:p>
            <a:endParaRPr lang="sv-SE" dirty="0"/>
          </a:p>
        </p:txBody>
      </p:sp>
    </p:spTree>
    <p:extLst>
      <p:ext uri="{BB962C8B-B14F-4D97-AF65-F5344CB8AC3E}">
        <p14:creationId xmlns:p14="http://schemas.microsoft.com/office/powerpoint/2010/main" val="1735265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Roll och ansvar SKR</a:t>
            </a:r>
            <a:endParaRPr lang="sv-SE" dirty="0"/>
          </a:p>
        </p:txBody>
      </p:sp>
      <p:sp>
        <p:nvSpPr>
          <p:cNvPr id="3" name="Platshållare för innehåll 2"/>
          <p:cNvSpPr>
            <a:spLocks noGrp="1"/>
          </p:cNvSpPr>
          <p:nvPr>
            <p:ph idx="1"/>
          </p:nvPr>
        </p:nvSpPr>
        <p:spPr/>
        <p:txBody>
          <a:bodyPr/>
          <a:lstStyle/>
          <a:p>
            <a:r>
              <a:rPr lang="sv-SE" dirty="0"/>
              <a:t>Nationellt </a:t>
            </a:r>
            <a:r>
              <a:rPr lang="sv-SE" dirty="0" smtClean="0"/>
              <a:t>samordning </a:t>
            </a:r>
          </a:p>
          <a:p>
            <a:r>
              <a:rPr lang="sv-SE" dirty="0" smtClean="0"/>
              <a:t>”Konceptansvarig” - riktlinje</a:t>
            </a:r>
          </a:p>
          <a:p>
            <a:r>
              <a:rPr lang="sv-SE" dirty="0" smtClean="0"/>
              <a:t>Samordna </a:t>
            </a:r>
            <a:r>
              <a:rPr lang="sv-SE" dirty="0"/>
              <a:t>styrgrupp</a:t>
            </a:r>
          </a:p>
          <a:p>
            <a:r>
              <a:rPr lang="sv-SE" dirty="0"/>
              <a:t>Teckna avtal med kommuner och </a:t>
            </a:r>
            <a:r>
              <a:rPr lang="sv-SE" dirty="0" err="1"/>
              <a:t>RSS:er</a:t>
            </a:r>
            <a:endParaRPr lang="sv-SE" dirty="0"/>
          </a:p>
          <a:p>
            <a:r>
              <a:rPr lang="sv-SE" dirty="0"/>
              <a:t>Administrera avgifter och ersättningar</a:t>
            </a:r>
          </a:p>
          <a:p>
            <a:endParaRPr lang="sv-SE" dirty="0"/>
          </a:p>
        </p:txBody>
      </p:sp>
    </p:spTree>
    <p:extLst>
      <p:ext uri="{BB962C8B-B14F-4D97-AF65-F5344CB8AC3E}">
        <p14:creationId xmlns:p14="http://schemas.microsoft.com/office/powerpoint/2010/main" val="1494360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Finansiering nationell nivå</a:t>
            </a:r>
            <a:endParaRPr lang="sv-SE" dirty="0"/>
          </a:p>
        </p:txBody>
      </p:sp>
      <p:sp>
        <p:nvSpPr>
          <p:cNvPr id="3" name="Platshållare för innehåll 2"/>
          <p:cNvSpPr>
            <a:spLocks noGrp="1"/>
          </p:cNvSpPr>
          <p:nvPr>
            <p:ph idx="1"/>
          </p:nvPr>
        </p:nvSpPr>
        <p:spPr>
          <a:xfrm>
            <a:off x="664232" y="2087591"/>
            <a:ext cx="11031899" cy="3738598"/>
          </a:xfrm>
        </p:spPr>
        <p:txBody>
          <a:bodyPr/>
          <a:lstStyle/>
          <a:p>
            <a:r>
              <a:rPr lang="sv-SE" dirty="0"/>
              <a:t>Kostnaden delas på anslutna kommuner</a:t>
            </a:r>
          </a:p>
          <a:p>
            <a:r>
              <a:rPr lang="sv-SE" dirty="0"/>
              <a:t>Årlig genomsnittlig avgift</a:t>
            </a:r>
          </a:p>
          <a:p>
            <a:r>
              <a:rPr lang="sv-SE" dirty="0" smtClean="0"/>
              <a:t>Maxpris: </a:t>
            </a:r>
            <a:r>
              <a:rPr lang="sv-SE" dirty="0"/>
              <a:t>2,28 kr per invånare och </a:t>
            </a:r>
            <a:r>
              <a:rPr lang="sv-SE" dirty="0" smtClean="0"/>
              <a:t>år </a:t>
            </a:r>
            <a:r>
              <a:rPr lang="sv-SE" sz="1800" dirty="0" smtClean="0"/>
              <a:t>(anslutna kommuner motsvarar 60% av invånarna)</a:t>
            </a:r>
          </a:p>
          <a:p>
            <a:pPr marL="30163" indent="0">
              <a:buNone/>
            </a:pPr>
            <a:endParaRPr lang="sv-SE" dirty="0"/>
          </a:p>
        </p:txBody>
      </p:sp>
    </p:spTree>
    <p:extLst>
      <p:ext uri="{BB962C8B-B14F-4D97-AF65-F5344CB8AC3E}">
        <p14:creationId xmlns:p14="http://schemas.microsoft.com/office/powerpoint/2010/main" val="2947416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9578" y="448713"/>
            <a:ext cx="9609825" cy="1112405"/>
          </a:xfrm>
        </p:spPr>
        <p:txBody>
          <a:bodyPr/>
          <a:lstStyle/>
          <a:p>
            <a:pPr lvl="0"/>
            <a:r>
              <a:rPr lang="sv-SE" sz="3200" dirty="0"/>
              <a:t>Kostnad per kommun vid 100 procents respektive 60 procents </a:t>
            </a:r>
            <a:r>
              <a:rPr lang="sv-SE" sz="3200" dirty="0" smtClean="0"/>
              <a:t>medverkan</a:t>
            </a:r>
            <a:endParaRPr lang="sv-SE" dirty="0"/>
          </a:p>
        </p:txBody>
      </p:sp>
      <p:graphicFrame>
        <p:nvGraphicFramePr>
          <p:cNvPr id="4" name="Tabell 3"/>
          <p:cNvGraphicFramePr>
            <a:graphicFrameLocks noGrp="1"/>
          </p:cNvGraphicFramePr>
          <p:nvPr>
            <p:extLst/>
          </p:nvPr>
        </p:nvGraphicFramePr>
        <p:xfrm>
          <a:off x="711200" y="1394691"/>
          <a:ext cx="10104581" cy="4719779"/>
        </p:xfrm>
        <a:graphic>
          <a:graphicData uri="http://schemas.openxmlformats.org/drawingml/2006/table">
            <a:tbl>
              <a:tblPr/>
              <a:tblGrid>
                <a:gridCol w="2010862">
                  <a:extLst>
                    <a:ext uri="{9D8B030D-6E8A-4147-A177-3AD203B41FA5}">
                      <a16:colId xmlns:a16="http://schemas.microsoft.com/office/drawing/2014/main" val="1405329599"/>
                    </a:ext>
                  </a:extLst>
                </a:gridCol>
                <a:gridCol w="921645">
                  <a:extLst>
                    <a:ext uri="{9D8B030D-6E8A-4147-A177-3AD203B41FA5}">
                      <a16:colId xmlns:a16="http://schemas.microsoft.com/office/drawing/2014/main" val="1564202537"/>
                    </a:ext>
                  </a:extLst>
                </a:gridCol>
                <a:gridCol w="2111405">
                  <a:extLst>
                    <a:ext uri="{9D8B030D-6E8A-4147-A177-3AD203B41FA5}">
                      <a16:colId xmlns:a16="http://schemas.microsoft.com/office/drawing/2014/main" val="1159201808"/>
                    </a:ext>
                  </a:extLst>
                </a:gridCol>
                <a:gridCol w="1541661">
                  <a:extLst>
                    <a:ext uri="{9D8B030D-6E8A-4147-A177-3AD203B41FA5}">
                      <a16:colId xmlns:a16="http://schemas.microsoft.com/office/drawing/2014/main" val="95305990"/>
                    </a:ext>
                  </a:extLst>
                </a:gridCol>
                <a:gridCol w="2144919">
                  <a:extLst>
                    <a:ext uri="{9D8B030D-6E8A-4147-A177-3AD203B41FA5}">
                      <a16:colId xmlns:a16="http://schemas.microsoft.com/office/drawing/2014/main" val="436716853"/>
                    </a:ext>
                  </a:extLst>
                </a:gridCol>
                <a:gridCol w="1374089">
                  <a:extLst>
                    <a:ext uri="{9D8B030D-6E8A-4147-A177-3AD203B41FA5}">
                      <a16:colId xmlns:a16="http://schemas.microsoft.com/office/drawing/2014/main" val="968088521"/>
                    </a:ext>
                  </a:extLst>
                </a:gridCol>
              </a:tblGrid>
              <a:tr h="779159">
                <a:tc>
                  <a:txBody>
                    <a:bodyPr/>
                    <a:lstStyle/>
                    <a:p>
                      <a:pPr algn="l" rtl="0" fontAlgn="t"/>
                      <a:r>
                        <a:rPr lang="sv-SE" sz="1200" b="1" i="0" u="none" strike="noStrike" dirty="0">
                          <a:solidFill>
                            <a:srgbClr val="000000"/>
                          </a:solidFill>
                          <a:effectLst/>
                          <a:latin typeface="Arial" panose="020B0604020202020204" pitchFamily="34" charset="0"/>
                        </a:rPr>
                        <a:t>Kommun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460A"/>
                    </a:solidFill>
                  </a:tcPr>
                </a:tc>
                <a:tc>
                  <a:txBody>
                    <a:bodyPr/>
                    <a:lstStyle/>
                    <a:p>
                      <a:pPr algn="l" rtl="0" fontAlgn="t"/>
                      <a:r>
                        <a:rPr lang="sv-SE" sz="1200" b="1" i="0" u="none" strike="noStrike">
                          <a:solidFill>
                            <a:srgbClr val="000000"/>
                          </a:solidFill>
                          <a:effectLst/>
                          <a:latin typeface="Arial" panose="020B0604020202020204" pitchFamily="34" charset="0"/>
                        </a:rPr>
                        <a:t>Invånare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460A"/>
                    </a:solidFill>
                  </a:tcPr>
                </a:tc>
                <a:tc>
                  <a:txBody>
                    <a:bodyPr/>
                    <a:lstStyle/>
                    <a:p>
                      <a:pPr algn="l" rtl="0" fontAlgn="t"/>
                      <a:r>
                        <a:rPr lang="sv-SE" sz="1200" b="1" i="0" u="none" strike="noStrike">
                          <a:solidFill>
                            <a:srgbClr val="000000"/>
                          </a:solidFill>
                          <a:effectLst/>
                          <a:latin typeface="Arial" panose="020B0604020202020204" pitchFamily="34" charset="0"/>
                        </a:rPr>
                        <a:t>Genomsnittspris per år om alla kommuner är anslutna 1,33kr/år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460A"/>
                    </a:solidFill>
                  </a:tcPr>
                </a:tc>
                <a:tc>
                  <a:txBody>
                    <a:bodyPr/>
                    <a:lstStyle/>
                    <a:p>
                      <a:pPr algn="l" rtl="0" fontAlgn="t"/>
                      <a:r>
                        <a:rPr lang="sv-SE" sz="1200" b="1" i="0" u="none" strike="noStrike">
                          <a:solidFill>
                            <a:srgbClr val="000000"/>
                          </a:solidFill>
                          <a:effectLst/>
                          <a:latin typeface="Arial" panose="020B0604020202020204" pitchFamily="34" charset="0"/>
                        </a:rPr>
                        <a:t>Total kostnad 100% år 2021-2027</a:t>
                      </a:r>
                      <a:br>
                        <a:rPr lang="sv-SE" sz="1200" b="1" i="0" u="none" strike="noStrike">
                          <a:solidFill>
                            <a:srgbClr val="000000"/>
                          </a:solidFill>
                          <a:effectLst/>
                          <a:latin typeface="Arial" panose="020B0604020202020204" pitchFamily="34" charset="0"/>
                        </a:rPr>
                      </a:br>
                      <a:endParaRPr lang="sv-SE" sz="1200" b="1" i="0" u="none" strike="noStrike">
                        <a:solidFill>
                          <a:srgbClr val="000000"/>
                        </a:solidFill>
                        <a:effectLst/>
                        <a:latin typeface="Arial" panose="020B060402020202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460A"/>
                    </a:solidFill>
                  </a:tcPr>
                </a:tc>
                <a:tc>
                  <a:txBody>
                    <a:bodyPr/>
                    <a:lstStyle/>
                    <a:p>
                      <a:pPr algn="l" rtl="0" fontAlgn="t"/>
                      <a:r>
                        <a:rPr lang="sv-SE" sz="1200" b="1" i="0" u="none" strike="noStrike">
                          <a:solidFill>
                            <a:srgbClr val="000000"/>
                          </a:solidFill>
                          <a:effectLst/>
                          <a:latin typeface="Arial" panose="020B0604020202020204" pitchFamily="34" charset="0"/>
                        </a:rPr>
                        <a:t>Genomsnittspris per år om 60% invånarna omfattas 2,28kr/år</a:t>
                      </a:r>
                      <a:br>
                        <a:rPr lang="sv-SE" sz="1200" b="1" i="0" u="none" strike="noStrike">
                          <a:solidFill>
                            <a:srgbClr val="000000"/>
                          </a:solidFill>
                          <a:effectLst/>
                          <a:latin typeface="Arial" panose="020B0604020202020204" pitchFamily="34" charset="0"/>
                        </a:rPr>
                      </a:br>
                      <a:endParaRPr lang="sv-SE" sz="1200" b="1" i="0" u="none" strike="noStrike">
                        <a:solidFill>
                          <a:srgbClr val="000000"/>
                        </a:solidFill>
                        <a:effectLst/>
                        <a:latin typeface="Arial" panose="020B060402020202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460A"/>
                    </a:solidFill>
                  </a:tcPr>
                </a:tc>
                <a:tc>
                  <a:txBody>
                    <a:bodyPr/>
                    <a:lstStyle/>
                    <a:p>
                      <a:pPr algn="l" rtl="0" fontAlgn="t"/>
                      <a:r>
                        <a:rPr lang="sv-SE" sz="1200" b="1" i="0" u="none" strike="noStrike">
                          <a:solidFill>
                            <a:srgbClr val="000000"/>
                          </a:solidFill>
                          <a:effectLst/>
                          <a:latin typeface="Arial" panose="020B0604020202020204" pitchFamily="34" charset="0"/>
                        </a:rPr>
                        <a:t>Total kostnad 60% år 2021-2027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460A"/>
                    </a:solidFill>
                  </a:tcPr>
                </a:tc>
                <a:extLst>
                  <a:ext uri="{0D108BD9-81ED-4DB2-BD59-A6C34878D82A}">
                    <a16:rowId xmlns:a16="http://schemas.microsoft.com/office/drawing/2014/main" val="3052819459"/>
                  </a:ext>
                </a:extLst>
              </a:tr>
              <a:tr h="262708">
                <a:tc>
                  <a:txBody>
                    <a:bodyPr/>
                    <a:lstStyle/>
                    <a:p>
                      <a:pPr algn="l" rtl="0" fontAlgn="b"/>
                      <a:r>
                        <a:rPr lang="sv-SE" sz="1200" b="0" i="0" u="none" strike="noStrike">
                          <a:solidFill>
                            <a:srgbClr val="000000"/>
                          </a:solidFill>
                          <a:effectLst/>
                          <a:latin typeface="Arial" panose="020B0604020202020204" pitchFamily="34" charset="0"/>
                        </a:rPr>
                        <a:t>VANSBRO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6 805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9057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63 400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15529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108 700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extLst>
                  <a:ext uri="{0D108BD9-81ED-4DB2-BD59-A6C34878D82A}">
                    <a16:rowId xmlns:a16="http://schemas.microsoft.com/office/drawing/2014/main" val="1357342586"/>
                  </a:ext>
                </a:extLst>
              </a:tr>
              <a:tr h="262708">
                <a:tc>
                  <a:txBody>
                    <a:bodyPr/>
                    <a:lstStyle/>
                    <a:p>
                      <a:pPr algn="l" rtl="0" fontAlgn="b"/>
                      <a:r>
                        <a:rPr lang="sv-SE" sz="1200" b="0" i="0" u="none" strike="noStrike">
                          <a:solidFill>
                            <a:srgbClr val="000000"/>
                          </a:solidFill>
                          <a:effectLst/>
                          <a:latin typeface="Arial" panose="020B0604020202020204" pitchFamily="34" charset="0"/>
                        </a:rPr>
                        <a:t>MALUNG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10 138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13514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94 600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23129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161 900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extLst>
                  <a:ext uri="{0D108BD9-81ED-4DB2-BD59-A6C34878D82A}">
                    <a16:rowId xmlns:a16="http://schemas.microsoft.com/office/drawing/2014/main" val="3953479462"/>
                  </a:ext>
                </a:extLst>
              </a:tr>
              <a:tr h="262708">
                <a:tc>
                  <a:txBody>
                    <a:bodyPr/>
                    <a:lstStyle/>
                    <a:p>
                      <a:pPr algn="l" rtl="0" fontAlgn="b"/>
                      <a:r>
                        <a:rPr lang="sv-SE" sz="1200" b="0" i="0" u="none" strike="noStrike">
                          <a:solidFill>
                            <a:srgbClr val="000000"/>
                          </a:solidFill>
                          <a:effectLst/>
                          <a:latin typeface="Arial" panose="020B0604020202020204" pitchFamily="34" charset="0"/>
                        </a:rPr>
                        <a:t>GAGNEF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10 304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13714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96 000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23514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164 600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extLst>
                  <a:ext uri="{0D108BD9-81ED-4DB2-BD59-A6C34878D82A}">
                    <a16:rowId xmlns:a16="http://schemas.microsoft.com/office/drawing/2014/main" val="1431455239"/>
                  </a:ext>
                </a:extLst>
              </a:tr>
              <a:tr h="262708">
                <a:tc>
                  <a:txBody>
                    <a:bodyPr/>
                    <a:lstStyle/>
                    <a:p>
                      <a:pPr algn="l" rtl="0" fontAlgn="b"/>
                      <a:r>
                        <a:rPr lang="sv-SE" sz="1200" b="0" i="0" u="none" strike="noStrike">
                          <a:solidFill>
                            <a:srgbClr val="000000"/>
                          </a:solidFill>
                          <a:effectLst/>
                          <a:latin typeface="Arial" panose="020B0604020202020204" pitchFamily="34" charset="0"/>
                        </a:rPr>
                        <a:t>LEKSAND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15 807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21043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147 300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36071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252 500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extLst>
                  <a:ext uri="{0D108BD9-81ED-4DB2-BD59-A6C34878D82A}">
                    <a16:rowId xmlns:a16="http://schemas.microsoft.com/office/drawing/2014/main" val="552995787"/>
                  </a:ext>
                </a:extLst>
              </a:tr>
              <a:tr h="262708">
                <a:tc>
                  <a:txBody>
                    <a:bodyPr/>
                    <a:lstStyle/>
                    <a:p>
                      <a:pPr algn="l" rtl="0" fontAlgn="b"/>
                      <a:r>
                        <a:rPr lang="sv-SE" sz="1200" b="0" i="0" u="none" strike="noStrike">
                          <a:solidFill>
                            <a:srgbClr val="000000"/>
                          </a:solidFill>
                          <a:effectLst/>
                          <a:latin typeface="Arial" panose="020B0604020202020204" pitchFamily="34" charset="0"/>
                        </a:rPr>
                        <a:t>RÄTTVIK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10 950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14586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102 100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24971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174 800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extLst>
                  <a:ext uri="{0D108BD9-81ED-4DB2-BD59-A6C34878D82A}">
                    <a16:rowId xmlns:a16="http://schemas.microsoft.com/office/drawing/2014/main" val="2041266728"/>
                  </a:ext>
                </a:extLst>
              </a:tr>
              <a:tr h="262708">
                <a:tc>
                  <a:txBody>
                    <a:bodyPr/>
                    <a:lstStyle/>
                    <a:p>
                      <a:pPr algn="l" rtl="0" fontAlgn="b"/>
                      <a:r>
                        <a:rPr lang="sv-SE" sz="1200" b="0" i="0" u="none" strike="noStrike">
                          <a:solidFill>
                            <a:srgbClr val="000000"/>
                          </a:solidFill>
                          <a:effectLst/>
                          <a:latin typeface="Arial" panose="020B0604020202020204" pitchFamily="34" charset="0"/>
                        </a:rPr>
                        <a:t>ORSA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6 911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9200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64 400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15786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110 500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extLst>
                  <a:ext uri="{0D108BD9-81ED-4DB2-BD59-A6C34878D82A}">
                    <a16:rowId xmlns:a16="http://schemas.microsoft.com/office/drawing/2014/main" val="3578056416"/>
                  </a:ext>
                </a:extLst>
              </a:tr>
              <a:tr h="262708">
                <a:tc>
                  <a:txBody>
                    <a:bodyPr/>
                    <a:lstStyle/>
                    <a:p>
                      <a:pPr algn="l" rtl="0" fontAlgn="b"/>
                      <a:r>
                        <a:rPr lang="sv-SE" sz="1200" b="0" i="0" u="none" strike="noStrike">
                          <a:solidFill>
                            <a:srgbClr val="000000"/>
                          </a:solidFill>
                          <a:effectLst/>
                          <a:latin typeface="Arial" panose="020B0604020202020204" pitchFamily="34" charset="0"/>
                        </a:rPr>
                        <a:t>ÄLVDALEN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7 031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9357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65 500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16043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112 300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extLst>
                  <a:ext uri="{0D108BD9-81ED-4DB2-BD59-A6C34878D82A}">
                    <a16:rowId xmlns:a16="http://schemas.microsoft.com/office/drawing/2014/main" val="28732604"/>
                  </a:ext>
                </a:extLst>
              </a:tr>
              <a:tr h="262708">
                <a:tc>
                  <a:txBody>
                    <a:bodyPr/>
                    <a:lstStyle/>
                    <a:p>
                      <a:pPr algn="l" rtl="0" fontAlgn="b"/>
                      <a:r>
                        <a:rPr lang="sv-SE" sz="1200" b="0" i="0" u="none" strike="noStrike">
                          <a:solidFill>
                            <a:srgbClr val="000000"/>
                          </a:solidFill>
                          <a:effectLst/>
                          <a:latin typeface="Arial" panose="020B0604020202020204" pitchFamily="34" charset="0"/>
                        </a:rPr>
                        <a:t>SMEDJEBACKEN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10 894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14514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101 600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24843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173 900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extLst>
                  <a:ext uri="{0D108BD9-81ED-4DB2-BD59-A6C34878D82A}">
                    <a16:rowId xmlns:a16="http://schemas.microsoft.com/office/drawing/2014/main" val="3846131354"/>
                  </a:ext>
                </a:extLst>
              </a:tr>
              <a:tr h="262708">
                <a:tc>
                  <a:txBody>
                    <a:bodyPr/>
                    <a:lstStyle/>
                    <a:p>
                      <a:pPr algn="l" rtl="0" fontAlgn="b"/>
                      <a:r>
                        <a:rPr lang="sv-SE" sz="1200" b="0" i="0" u="none" strike="noStrike">
                          <a:solidFill>
                            <a:srgbClr val="000000"/>
                          </a:solidFill>
                          <a:effectLst/>
                          <a:latin typeface="Arial" panose="020B0604020202020204" pitchFamily="34" charset="0"/>
                        </a:rPr>
                        <a:t>MORA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20 470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27257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190 800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46714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327 000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extLst>
                  <a:ext uri="{0D108BD9-81ED-4DB2-BD59-A6C34878D82A}">
                    <a16:rowId xmlns:a16="http://schemas.microsoft.com/office/drawing/2014/main" val="901807378"/>
                  </a:ext>
                </a:extLst>
              </a:tr>
              <a:tr h="262708">
                <a:tc>
                  <a:txBody>
                    <a:bodyPr/>
                    <a:lstStyle/>
                    <a:p>
                      <a:pPr algn="l" rtl="0" fontAlgn="b"/>
                      <a:r>
                        <a:rPr lang="sv-SE" sz="1200" b="0" i="0" u="none" strike="noStrike">
                          <a:solidFill>
                            <a:srgbClr val="000000"/>
                          </a:solidFill>
                          <a:effectLst/>
                          <a:latin typeface="Arial" panose="020B0604020202020204" pitchFamily="34" charset="0"/>
                        </a:rPr>
                        <a:t>FALUN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59 406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79114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553 800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135571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949 000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extLst>
                  <a:ext uri="{0D108BD9-81ED-4DB2-BD59-A6C34878D82A}">
                    <a16:rowId xmlns:a16="http://schemas.microsoft.com/office/drawing/2014/main" val="2047483476"/>
                  </a:ext>
                </a:extLst>
              </a:tr>
              <a:tr h="262708">
                <a:tc>
                  <a:txBody>
                    <a:bodyPr/>
                    <a:lstStyle/>
                    <a:p>
                      <a:pPr algn="l" rtl="0" fontAlgn="b"/>
                      <a:r>
                        <a:rPr lang="sv-SE" sz="1200" b="0" i="0" u="none" strike="noStrike">
                          <a:solidFill>
                            <a:srgbClr val="000000"/>
                          </a:solidFill>
                          <a:effectLst/>
                          <a:latin typeface="Arial" panose="020B0604020202020204" pitchFamily="34" charset="0"/>
                        </a:rPr>
                        <a:t>BORLÄNGE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52 590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70014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490 100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120014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840 100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extLst>
                  <a:ext uri="{0D108BD9-81ED-4DB2-BD59-A6C34878D82A}">
                    <a16:rowId xmlns:a16="http://schemas.microsoft.com/office/drawing/2014/main" val="889588387"/>
                  </a:ext>
                </a:extLst>
              </a:tr>
              <a:tr h="262708">
                <a:tc>
                  <a:txBody>
                    <a:bodyPr/>
                    <a:lstStyle/>
                    <a:p>
                      <a:pPr algn="l" rtl="0" fontAlgn="b"/>
                      <a:r>
                        <a:rPr lang="sv-SE" sz="1200" b="0" i="0" u="none" strike="noStrike">
                          <a:solidFill>
                            <a:srgbClr val="000000"/>
                          </a:solidFill>
                          <a:effectLst/>
                          <a:latin typeface="Arial" panose="020B0604020202020204" pitchFamily="34" charset="0"/>
                        </a:rPr>
                        <a:t>SÄTER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11 093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14771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103 400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25314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177 200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extLst>
                  <a:ext uri="{0D108BD9-81ED-4DB2-BD59-A6C34878D82A}">
                    <a16:rowId xmlns:a16="http://schemas.microsoft.com/office/drawing/2014/main" val="3105269050"/>
                  </a:ext>
                </a:extLst>
              </a:tr>
              <a:tr h="262708">
                <a:tc>
                  <a:txBody>
                    <a:bodyPr/>
                    <a:lstStyle/>
                    <a:p>
                      <a:pPr algn="l" rtl="0" fontAlgn="b"/>
                      <a:r>
                        <a:rPr lang="sv-SE" sz="1200" b="0" i="0" u="none" strike="noStrike">
                          <a:solidFill>
                            <a:srgbClr val="000000"/>
                          </a:solidFill>
                          <a:effectLst/>
                          <a:latin typeface="Arial" panose="020B0604020202020204" pitchFamily="34" charset="0"/>
                        </a:rPr>
                        <a:t>HEDEMORA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15 491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20614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144 300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35343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247 400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extLst>
                  <a:ext uri="{0D108BD9-81ED-4DB2-BD59-A6C34878D82A}">
                    <a16:rowId xmlns:a16="http://schemas.microsoft.com/office/drawing/2014/main" val="4232108779"/>
                  </a:ext>
                </a:extLst>
              </a:tr>
              <a:tr h="262708">
                <a:tc>
                  <a:txBody>
                    <a:bodyPr/>
                    <a:lstStyle/>
                    <a:p>
                      <a:pPr algn="l" rtl="0" fontAlgn="b"/>
                      <a:r>
                        <a:rPr lang="sv-SE" sz="1200" b="0" i="0" u="none" strike="noStrike">
                          <a:solidFill>
                            <a:srgbClr val="000000"/>
                          </a:solidFill>
                          <a:effectLst/>
                          <a:latin typeface="Arial" panose="020B0604020202020204" pitchFamily="34" charset="0"/>
                        </a:rPr>
                        <a:t>AVESTA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23 178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30886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216 200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fontAlgn="b"/>
                      <a:r>
                        <a:rPr lang="sv-SE" sz="1200" b="0" i="0" u="none" strike="noStrike">
                          <a:solidFill>
                            <a:srgbClr val="000000"/>
                          </a:solidFill>
                          <a:effectLst/>
                          <a:latin typeface="Arial" panose="020B0604020202020204" pitchFamily="34" charset="0"/>
                        </a:rPr>
                        <a:t>52900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tc>
                  <a:txBody>
                    <a:bodyPr/>
                    <a:lstStyle/>
                    <a:p>
                      <a:pPr algn="r" rtl="0" fontAlgn="b"/>
                      <a:r>
                        <a:rPr lang="sv-SE" sz="1200" b="0" i="0" u="none" strike="noStrike">
                          <a:solidFill>
                            <a:srgbClr val="000000"/>
                          </a:solidFill>
                          <a:effectLst/>
                          <a:latin typeface="Arial" panose="020B0604020202020204" pitchFamily="34" charset="0"/>
                        </a:rPr>
                        <a:t>370 300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CA"/>
                    </a:solidFill>
                  </a:tcPr>
                </a:tc>
                <a:extLst>
                  <a:ext uri="{0D108BD9-81ED-4DB2-BD59-A6C34878D82A}">
                    <a16:rowId xmlns:a16="http://schemas.microsoft.com/office/drawing/2014/main" val="1910113885"/>
                  </a:ext>
                </a:extLst>
              </a:tr>
              <a:tr h="262708">
                <a:tc>
                  <a:txBody>
                    <a:bodyPr/>
                    <a:lstStyle/>
                    <a:p>
                      <a:pPr algn="l" rtl="0" fontAlgn="b"/>
                      <a:r>
                        <a:rPr lang="sv-SE" sz="1200" b="0" i="0" u="none" strike="noStrike">
                          <a:solidFill>
                            <a:srgbClr val="000000"/>
                          </a:solidFill>
                          <a:effectLst/>
                          <a:latin typeface="Arial" panose="020B0604020202020204" pitchFamily="34" charset="0"/>
                        </a:rPr>
                        <a:t>LUDVIKA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26 898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35829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a:solidFill>
                            <a:srgbClr val="000000"/>
                          </a:solidFill>
                          <a:effectLst/>
                          <a:latin typeface="Arial" panose="020B0604020202020204" pitchFamily="34" charset="0"/>
                        </a:rPr>
                        <a:t>250 800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fontAlgn="b"/>
                      <a:r>
                        <a:rPr lang="sv-SE" sz="1200" b="0" i="0" u="none" strike="noStrike">
                          <a:solidFill>
                            <a:srgbClr val="000000"/>
                          </a:solidFill>
                          <a:effectLst/>
                          <a:latin typeface="Arial" panose="020B0604020202020204" pitchFamily="34" charset="0"/>
                        </a:rPr>
                        <a:t>61386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tc>
                  <a:txBody>
                    <a:bodyPr/>
                    <a:lstStyle/>
                    <a:p>
                      <a:pPr algn="r" rtl="0" fontAlgn="b"/>
                      <a:r>
                        <a:rPr lang="sv-SE" sz="1200" b="0" i="0" u="none" strike="noStrike" dirty="0">
                          <a:solidFill>
                            <a:srgbClr val="000000"/>
                          </a:solidFill>
                          <a:effectLst/>
                          <a:latin typeface="Arial" panose="020B0604020202020204" pitchFamily="34" charset="0"/>
                        </a:rPr>
                        <a:t>429 700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97"/>
                    </a:solidFill>
                  </a:tcPr>
                </a:tc>
                <a:extLst>
                  <a:ext uri="{0D108BD9-81ED-4DB2-BD59-A6C34878D82A}">
                    <a16:rowId xmlns:a16="http://schemas.microsoft.com/office/drawing/2014/main" val="1685731794"/>
                  </a:ext>
                </a:extLst>
              </a:tr>
            </a:tbl>
          </a:graphicData>
        </a:graphic>
      </p:graphicFrame>
    </p:spTree>
    <p:extLst>
      <p:ext uri="{BB962C8B-B14F-4D97-AF65-F5344CB8AC3E}">
        <p14:creationId xmlns:p14="http://schemas.microsoft.com/office/powerpoint/2010/main" val="3516763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Finansiering </a:t>
            </a:r>
            <a:r>
              <a:rPr lang="sv-SE" dirty="0" smtClean="0"/>
              <a:t>regional nivå</a:t>
            </a:r>
            <a:endParaRPr lang="sv-SE" dirty="0"/>
          </a:p>
        </p:txBody>
      </p:sp>
      <p:sp>
        <p:nvSpPr>
          <p:cNvPr id="3" name="Platshållare för innehåll 2"/>
          <p:cNvSpPr>
            <a:spLocks noGrp="1"/>
          </p:cNvSpPr>
          <p:nvPr>
            <p:ph idx="1"/>
          </p:nvPr>
        </p:nvSpPr>
        <p:spPr/>
        <p:txBody>
          <a:bodyPr/>
          <a:lstStyle/>
          <a:p>
            <a:r>
              <a:rPr lang="sv-SE" dirty="0" smtClean="0"/>
              <a:t>Fast avgift för samordning och planering av utbildningar</a:t>
            </a:r>
          </a:p>
          <a:p>
            <a:r>
              <a:rPr lang="sv-SE" dirty="0" smtClean="0"/>
              <a:t>Rörlig avgift för varje enskilt utbildningstillfälle</a:t>
            </a:r>
            <a:endParaRPr lang="sv-SE" dirty="0"/>
          </a:p>
        </p:txBody>
      </p:sp>
    </p:spTree>
    <p:extLst>
      <p:ext uri="{BB962C8B-B14F-4D97-AF65-F5344CB8AC3E}">
        <p14:creationId xmlns:p14="http://schemas.microsoft.com/office/powerpoint/2010/main" val="423143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Erbjudande</a:t>
            </a:r>
            <a:endParaRPr lang="sv-SE" dirty="0"/>
          </a:p>
        </p:txBody>
      </p:sp>
      <p:sp>
        <p:nvSpPr>
          <p:cNvPr id="3" name="Platshållare för innehåll 2"/>
          <p:cNvSpPr>
            <a:spLocks noGrp="1"/>
          </p:cNvSpPr>
          <p:nvPr>
            <p:ph idx="1"/>
          </p:nvPr>
        </p:nvSpPr>
        <p:spPr/>
        <p:txBody>
          <a:bodyPr/>
          <a:lstStyle/>
          <a:p>
            <a:r>
              <a:rPr lang="sv-SE" dirty="0"/>
              <a:t>Sjuårigt avtal</a:t>
            </a:r>
          </a:p>
          <a:p>
            <a:r>
              <a:rPr lang="sv-SE" dirty="0"/>
              <a:t>Fem yrkesresor</a:t>
            </a:r>
          </a:p>
          <a:p>
            <a:r>
              <a:rPr lang="sv-SE" dirty="0" smtClean="0"/>
              <a:t>Svar </a:t>
            </a:r>
            <a:r>
              <a:rPr lang="sv-SE" dirty="0"/>
              <a:t>önskas </a:t>
            </a:r>
            <a:r>
              <a:rPr lang="sv-SE" dirty="0" smtClean="0"/>
              <a:t>före 15 februari via unik länk för varje kommun</a:t>
            </a:r>
          </a:p>
          <a:p>
            <a:r>
              <a:rPr lang="sv-SE" dirty="0" smtClean="0"/>
              <a:t>Öppet möten för information och frågor 29 januari 10.30-12. Anmälan skr.se</a:t>
            </a:r>
          </a:p>
          <a:p>
            <a:r>
              <a:rPr lang="sv-SE" dirty="0" smtClean="0"/>
              <a:t>Mejla </a:t>
            </a:r>
            <a:r>
              <a:rPr lang="sv-SE" dirty="0" smtClean="0">
                <a:hlinkClick r:id="rId3"/>
              </a:rPr>
              <a:t>yrkesresan@skr.se</a:t>
            </a:r>
            <a:r>
              <a:rPr lang="sv-SE" dirty="0" smtClean="0"/>
              <a:t> om ni saknar utskick med anmälningslänk</a:t>
            </a:r>
            <a:endParaRPr lang="sv-SE" dirty="0"/>
          </a:p>
        </p:txBody>
      </p:sp>
    </p:spTree>
    <p:extLst>
      <p:ext uri="{BB962C8B-B14F-4D97-AF65-F5344CB8AC3E}">
        <p14:creationId xmlns:p14="http://schemas.microsoft.com/office/powerpoint/2010/main" val="166861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Anslutna kommuner</a:t>
            </a:r>
            <a:endParaRPr lang="sv-SE" sz="1800" dirty="0"/>
          </a:p>
        </p:txBody>
      </p:sp>
      <p:sp>
        <p:nvSpPr>
          <p:cNvPr id="3" name="Platshållare för innehåll 2"/>
          <p:cNvSpPr>
            <a:spLocks noGrp="1"/>
          </p:cNvSpPr>
          <p:nvPr>
            <p:ph sz="half" idx="1"/>
          </p:nvPr>
        </p:nvSpPr>
        <p:spPr/>
        <p:txBody>
          <a:bodyPr/>
          <a:lstStyle/>
          <a:p>
            <a:pPr marL="30163" indent="0">
              <a:buNone/>
            </a:pPr>
            <a:r>
              <a:rPr lang="sv-SE" dirty="0" smtClean="0"/>
              <a:t>I dagsläget har 65 kommuner svarat på erbjudandet. </a:t>
            </a:r>
          </a:p>
          <a:p>
            <a:r>
              <a:rPr lang="sv-SE" dirty="0" smtClean="0"/>
              <a:t>61 har svarat ja </a:t>
            </a:r>
          </a:p>
          <a:p>
            <a:r>
              <a:rPr lang="sv-SE" dirty="0"/>
              <a:t>4</a:t>
            </a:r>
            <a:r>
              <a:rPr lang="sv-SE" dirty="0" smtClean="0"/>
              <a:t> har svarat nej</a:t>
            </a:r>
            <a:endParaRPr lang="sv-SE" dirty="0"/>
          </a:p>
        </p:txBody>
      </p:sp>
      <p:pic>
        <p:nvPicPr>
          <p:cNvPr id="4" name="Bildobjek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769" y="224007"/>
            <a:ext cx="4949007" cy="590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357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Hör gärna av er!</a:t>
            </a:r>
            <a:br>
              <a:rPr lang="sv-SE" dirty="0" smtClean="0"/>
            </a:br>
            <a:endParaRPr lang="sv-SE" dirty="0"/>
          </a:p>
        </p:txBody>
      </p:sp>
      <p:sp>
        <p:nvSpPr>
          <p:cNvPr id="3" name="Platshållare för innehåll 2"/>
          <p:cNvSpPr>
            <a:spLocks noGrp="1"/>
          </p:cNvSpPr>
          <p:nvPr>
            <p:ph sz="half" idx="1"/>
          </p:nvPr>
        </p:nvSpPr>
        <p:spPr/>
        <p:txBody>
          <a:bodyPr/>
          <a:lstStyle/>
          <a:p>
            <a:pPr marL="30163" indent="0">
              <a:buNone/>
            </a:pPr>
            <a:r>
              <a:rPr lang="sv-SE" b="1" dirty="0" smtClean="0"/>
              <a:t>Johanna Maxson</a:t>
            </a:r>
          </a:p>
          <a:p>
            <a:pPr marL="30163" indent="0">
              <a:buNone/>
            </a:pPr>
            <a:r>
              <a:rPr lang="sv-SE" dirty="0" smtClean="0"/>
              <a:t>Johanna.Maxson@skr.se</a:t>
            </a:r>
          </a:p>
          <a:p>
            <a:pPr marL="30163" indent="0">
              <a:buNone/>
            </a:pPr>
            <a:endParaRPr lang="sv-SE" dirty="0" smtClean="0"/>
          </a:p>
          <a:p>
            <a:pPr marL="30163" indent="0">
              <a:buNone/>
            </a:pPr>
            <a:r>
              <a:rPr lang="sv-SE" b="1" dirty="0" smtClean="0"/>
              <a:t>Anna Lilja Qvarlander</a:t>
            </a:r>
          </a:p>
          <a:p>
            <a:pPr marL="30163" indent="0">
              <a:buNone/>
            </a:pPr>
            <a:r>
              <a:rPr lang="sv-SE" dirty="0" smtClean="0"/>
              <a:t>Anna.Lilja.Qvarlander@skr.se</a:t>
            </a:r>
          </a:p>
          <a:p>
            <a:pPr marL="30163" indent="0">
              <a:buNone/>
            </a:pPr>
            <a:endParaRPr lang="sv-SE" dirty="0"/>
          </a:p>
          <a:p>
            <a:pPr marL="30163" indent="0">
              <a:buNone/>
            </a:pPr>
            <a:endParaRPr lang="sv-SE" dirty="0"/>
          </a:p>
        </p:txBody>
      </p:sp>
      <p:sp>
        <p:nvSpPr>
          <p:cNvPr id="5" name="Platshållare för innehåll 4"/>
          <p:cNvSpPr>
            <a:spLocks noGrp="1"/>
          </p:cNvSpPr>
          <p:nvPr>
            <p:ph sz="half" idx="2"/>
          </p:nvPr>
        </p:nvSpPr>
        <p:spPr>
          <a:xfrm>
            <a:off x="5552325" y="2494800"/>
            <a:ext cx="5337348" cy="3740400"/>
          </a:xfrm>
        </p:spPr>
        <p:txBody>
          <a:bodyPr/>
          <a:lstStyle/>
          <a:p>
            <a:pPr marL="30163" indent="0">
              <a:buNone/>
            </a:pPr>
            <a:r>
              <a:rPr lang="sv-SE" b="1" dirty="0"/>
              <a:t>Funktionsbrevlåda</a:t>
            </a:r>
          </a:p>
          <a:p>
            <a:pPr marL="30163" indent="0">
              <a:buNone/>
            </a:pPr>
            <a:r>
              <a:rPr lang="sv-SE" dirty="0"/>
              <a:t>yrkesresan@skr.se</a:t>
            </a:r>
          </a:p>
          <a:p>
            <a:endParaRPr lang="sv-SE" b="1" dirty="0" smtClean="0"/>
          </a:p>
          <a:p>
            <a:pPr marL="30163" indent="0">
              <a:buNone/>
            </a:pPr>
            <a:r>
              <a:rPr lang="sv-SE" b="1" dirty="0" smtClean="0"/>
              <a:t>Information och FAQ</a:t>
            </a:r>
            <a:endParaRPr lang="sv-SE" b="1" dirty="0"/>
          </a:p>
          <a:p>
            <a:pPr marL="30163" indent="0">
              <a:buNone/>
            </a:pPr>
            <a:r>
              <a:rPr lang="sv-SE" dirty="0" smtClean="0"/>
              <a:t>skr.se</a:t>
            </a:r>
          </a:p>
        </p:txBody>
      </p:sp>
    </p:spTree>
    <p:extLst>
      <p:ext uri="{BB962C8B-B14F-4D97-AF65-F5344CB8AC3E}">
        <p14:creationId xmlns:p14="http://schemas.microsoft.com/office/powerpoint/2010/main" val="97971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Syfte</a:t>
            </a:r>
            <a:endParaRPr lang="sv-SE" dirty="0"/>
          </a:p>
        </p:txBody>
      </p:sp>
      <p:sp>
        <p:nvSpPr>
          <p:cNvPr id="3" name="Flödesschema: Koppling 2"/>
          <p:cNvSpPr/>
          <p:nvPr/>
        </p:nvSpPr>
        <p:spPr>
          <a:xfrm>
            <a:off x="2236667" y="1490298"/>
            <a:ext cx="4152900" cy="387570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4000" b="1" dirty="0" smtClean="0"/>
              <a:t>Kunskap</a:t>
            </a:r>
          </a:p>
          <a:p>
            <a:pPr algn="ctr"/>
            <a:r>
              <a:rPr lang="sv-SE" sz="4000" b="1" dirty="0" smtClean="0"/>
              <a:t>Trygghet </a:t>
            </a:r>
          </a:p>
          <a:p>
            <a:pPr algn="ctr"/>
            <a:r>
              <a:rPr lang="sv-SE" sz="4000" b="1" dirty="0" smtClean="0"/>
              <a:t>Inspiration</a:t>
            </a:r>
            <a:endParaRPr lang="sv-SE" sz="4000" b="1" dirty="0"/>
          </a:p>
        </p:txBody>
      </p:sp>
      <p:sp>
        <p:nvSpPr>
          <p:cNvPr id="4" name="Flödesschema: Koppling 3"/>
          <p:cNvSpPr/>
          <p:nvPr/>
        </p:nvSpPr>
        <p:spPr>
          <a:xfrm>
            <a:off x="7825412" y="1376914"/>
            <a:ext cx="1940945" cy="18767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Underlag för ställnings-tagande</a:t>
            </a:r>
            <a:endParaRPr lang="sv-SE" dirty="0"/>
          </a:p>
        </p:txBody>
      </p:sp>
      <p:sp>
        <p:nvSpPr>
          <p:cNvPr id="5" name="Flödesschema: Koppling 4"/>
          <p:cNvSpPr/>
          <p:nvPr/>
        </p:nvSpPr>
        <p:spPr>
          <a:xfrm>
            <a:off x="7825412" y="3457574"/>
            <a:ext cx="1940945" cy="190843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smtClean="0"/>
              <a:t>Underlag för dialog </a:t>
            </a:r>
            <a:endParaRPr lang="sv-SE" dirty="0"/>
          </a:p>
        </p:txBody>
      </p:sp>
      <p:cxnSp>
        <p:nvCxnSpPr>
          <p:cNvPr id="8" name="Rak pilkoppling 7"/>
          <p:cNvCxnSpPr/>
          <p:nvPr/>
        </p:nvCxnSpPr>
        <p:spPr>
          <a:xfrm>
            <a:off x="6543675" y="2714625"/>
            <a:ext cx="10065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p:cNvCxnSpPr/>
          <p:nvPr/>
        </p:nvCxnSpPr>
        <p:spPr>
          <a:xfrm flipV="1">
            <a:off x="6543675" y="4200525"/>
            <a:ext cx="1085850"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77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321285" y="1078670"/>
            <a:ext cx="7641793" cy="4072802"/>
          </a:xfrm>
          <a:prstGeom prst="rect">
            <a:avLst/>
          </a:prstGeom>
        </p:spPr>
      </p:pic>
      <p:sp>
        <p:nvSpPr>
          <p:cNvPr id="4" name="Rektangel 3"/>
          <p:cNvSpPr/>
          <p:nvPr/>
        </p:nvSpPr>
        <p:spPr>
          <a:xfrm>
            <a:off x="4539198" y="5414880"/>
            <a:ext cx="3520003" cy="369332"/>
          </a:xfrm>
          <a:prstGeom prst="rect">
            <a:avLst/>
          </a:prstGeom>
        </p:spPr>
        <p:txBody>
          <a:bodyPr wrap="none">
            <a:spAutoFit/>
          </a:bodyPr>
          <a:lstStyle/>
          <a:p>
            <a:r>
              <a:rPr lang="sv-SE" u="sng" dirty="0">
                <a:solidFill>
                  <a:srgbClr val="0563C1"/>
                </a:solidFill>
                <a:latin typeface="Segoe UI" panose="020B0502040204020203" pitchFamily="34" charset="0"/>
                <a:ea typeface="Calibri" panose="020F0502020204030204" pitchFamily="34" charset="0"/>
                <a:hlinkClick r:id="rId4"/>
              </a:rPr>
              <a:t>Yrkesresan - Kvalitet i varje möte </a:t>
            </a:r>
            <a:endParaRPr lang="sv-SE" dirty="0"/>
          </a:p>
        </p:txBody>
      </p:sp>
    </p:spTree>
    <p:extLst>
      <p:ext uri="{BB962C8B-B14F-4D97-AF65-F5344CB8AC3E}">
        <p14:creationId xmlns:p14="http://schemas.microsoft.com/office/powerpoint/2010/main" val="337925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Yrkesresan</a:t>
            </a:r>
            <a:br>
              <a:rPr lang="sv-SE" dirty="0" smtClean="0"/>
            </a:br>
            <a:r>
              <a:rPr lang="sv-SE" b="0" dirty="0" smtClean="0"/>
              <a:t>- </a:t>
            </a:r>
            <a:r>
              <a:rPr lang="sv-SE" sz="4000" b="0" dirty="0" smtClean="0"/>
              <a:t>kvalitet i varje möte</a:t>
            </a:r>
            <a:endParaRPr lang="sv-SE" sz="4000" b="0" dirty="0"/>
          </a:p>
        </p:txBody>
      </p:sp>
      <p:pic>
        <p:nvPicPr>
          <p:cNvPr id="9" name="Platshållare för innehåll 8"/>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666750" y="2795385"/>
            <a:ext cx="4714875" cy="3140480"/>
          </a:xfrm>
        </p:spPr>
      </p:pic>
      <p:pic>
        <p:nvPicPr>
          <p:cNvPr id="10" name="Platshållare för innehåll 9"/>
          <p:cNvPicPr>
            <a:picLocks noGrp="1" noChangeAspect="1"/>
          </p:cNvPicPr>
          <p:nvPr>
            <p:ph sz="half" idx="2"/>
          </p:nvPr>
        </p:nvPicPr>
        <p:blipFill>
          <a:blip r:embed="rId4" cstate="hqprint">
            <a:extLst>
              <a:ext uri="{28A0092B-C50C-407E-A947-70E740481C1C}">
                <a14:useLocalDpi xmlns:a14="http://schemas.microsoft.com/office/drawing/2010/main" val="0"/>
              </a:ext>
            </a:extLst>
          </a:blip>
          <a:stretch>
            <a:fillRect/>
          </a:stretch>
        </p:blipFill>
        <p:spPr>
          <a:xfrm>
            <a:off x="5553075" y="2795385"/>
            <a:ext cx="4714875" cy="3140480"/>
          </a:xfrm>
        </p:spPr>
      </p:pic>
    </p:spTree>
    <p:extLst>
      <p:ext uri="{BB962C8B-B14F-4D97-AF65-F5344CB8AC3E}">
        <p14:creationId xmlns:p14="http://schemas.microsoft.com/office/powerpoint/2010/main" val="380215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Kunskapsstyrning beståndsdelar</a:t>
            </a:r>
            <a:endParaRPr lang="sv-SE" dirty="0"/>
          </a:p>
        </p:txBody>
      </p:sp>
      <p:pic>
        <p:nvPicPr>
          <p:cNvPr id="3" name="Bildobjekt 2"/>
          <p:cNvPicPr>
            <a:picLocks noChangeAspect="1"/>
          </p:cNvPicPr>
          <p:nvPr/>
        </p:nvPicPr>
        <p:blipFill>
          <a:blip r:embed="rId3"/>
          <a:stretch>
            <a:fillRect/>
          </a:stretch>
        </p:blipFill>
        <p:spPr>
          <a:xfrm>
            <a:off x="664233" y="2184934"/>
            <a:ext cx="9796369" cy="2882265"/>
          </a:xfrm>
          <a:prstGeom prst="rect">
            <a:avLst/>
          </a:prstGeom>
        </p:spPr>
      </p:pic>
    </p:spTree>
    <p:extLst>
      <p:ext uri="{BB962C8B-B14F-4D97-AF65-F5344CB8AC3E}">
        <p14:creationId xmlns:p14="http://schemas.microsoft.com/office/powerpoint/2010/main" val="73270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3407137561"/>
              </p:ext>
            </p:extLst>
          </p:nvPr>
        </p:nvGraphicFramePr>
        <p:xfrm>
          <a:off x="775853" y="1847850"/>
          <a:ext cx="9529763" cy="383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5-uddig stjärna 2"/>
          <p:cNvSpPr/>
          <p:nvPr/>
        </p:nvSpPr>
        <p:spPr>
          <a:xfrm>
            <a:off x="9995333" y="2296560"/>
            <a:ext cx="573741" cy="502023"/>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sv-SE"/>
          </a:p>
        </p:txBody>
      </p:sp>
      <p:sp>
        <p:nvSpPr>
          <p:cNvPr id="5" name="textruta 4"/>
          <p:cNvSpPr txBox="1"/>
          <p:nvPr/>
        </p:nvSpPr>
        <p:spPr>
          <a:xfrm>
            <a:off x="8700373" y="2395218"/>
            <a:ext cx="1382110" cy="400110"/>
          </a:xfrm>
          <a:prstGeom prst="rect">
            <a:avLst/>
          </a:prstGeom>
          <a:noFill/>
        </p:spPr>
        <p:txBody>
          <a:bodyPr wrap="none" rtlCol="0">
            <a:spAutoFit/>
          </a:bodyPr>
          <a:lstStyle/>
          <a:p>
            <a:r>
              <a:rPr lang="sv-SE" sz="2000" dirty="0" smtClean="0"/>
              <a:t>Lansering!</a:t>
            </a:r>
            <a:endParaRPr lang="sv-SE" sz="2000" dirty="0"/>
          </a:p>
        </p:txBody>
      </p:sp>
    </p:spTree>
    <p:extLst>
      <p:ext uri="{BB962C8B-B14F-4D97-AF65-F5344CB8AC3E}">
        <p14:creationId xmlns:p14="http://schemas.microsoft.com/office/powerpoint/2010/main" val="26471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ingår i Yrkesresan?</a:t>
            </a:r>
            <a:endParaRPr lang="sv-SE" dirty="0"/>
          </a:p>
        </p:txBody>
      </p:sp>
      <p:sp>
        <p:nvSpPr>
          <p:cNvPr id="3" name="Platshållare för innehåll 2"/>
          <p:cNvSpPr>
            <a:spLocks noGrp="1"/>
          </p:cNvSpPr>
          <p:nvPr>
            <p:ph idx="1"/>
          </p:nvPr>
        </p:nvSpPr>
        <p:spPr>
          <a:xfrm>
            <a:off x="664232" y="2255360"/>
            <a:ext cx="9609825" cy="3738598"/>
          </a:xfrm>
        </p:spPr>
        <p:txBody>
          <a:bodyPr/>
          <a:lstStyle/>
          <a:p>
            <a:r>
              <a:rPr lang="sv-SE" dirty="0" smtClean="0"/>
              <a:t>Kvalitetssäkrad kunskap från relevanta myndigheter paketerat på ett pedagogiskt sätt</a:t>
            </a:r>
          </a:p>
          <a:p>
            <a:r>
              <a:rPr lang="sv-SE" dirty="0" smtClean="0"/>
              <a:t>Tillgång till lärplattform - digitalt lärande </a:t>
            </a:r>
          </a:p>
          <a:p>
            <a:r>
              <a:rPr lang="sv-SE" dirty="0" smtClean="0"/>
              <a:t>Kursdagar som anordnas regionalt</a:t>
            </a:r>
          </a:p>
          <a:p>
            <a:r>
              <a:rPr lang="sv-SE" dirty="0" smtClean="0"/>
              <a:t>Olika nivåer/kurser beroende på år i yrkeslivet</a:t>
            </a:r>
          </a:p>
          <a:p>
            <a:r>
              <a:rPr lang="sv-SE" dirty="0" smtClean="0"/>
              <a:t>Stöd för chefer och arbetsledare</a:t>
            </a:r>
          </a:p>
          <a:p>
            <a:r>
              <a:rPr lang="sv-SE" dirty="0" smtClean="0"/>
              <a:t>Fem yrkesresor</a:t>
            </a:r>
            <a:endParaRPr lang="sv-SE" dirty="0"/>
          </a:p>
        </p:txBody>
      </p:sp>
    </p:spTree>
    <p:extLst>
      <p:ext uri="{BB962C8B-B14F-4D97-AF65-F5344CB8AC3E}">
        <p14:creationId xmlns:p14="http://schemas.microsoft.com/office/powerpoint/2010/main" val="3420083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3A3034D-84B5-411D-88DB-3D2AC4FDB076}"/>
              </a:ext>
            </a:extLst>
          </p:cNvPr>
          <p:cNvSpPr>
            <a:spLocks noGrp="1"/>
          </p:cNvSpPr>
          <p:nvPr>
            <p:ph type="title"/>
          </p:nvPr>
        </p:nvSpPr>
        <p:spPr/>
        <p:txBody>
          <a:bodyPr/>
          <a:lstStyle/>
          <a:p>
            <a:endParaRPr lang="sv-SE" dirty="0"/>
          </a:p>
        </p:txBody>
      </p:sp>
      <p:sp>
        <p:nvSpPr>
          <p:cNvPr id="15" name="Platshållare för text 14">
            <a:extLst>
              <a:ext uri="{FF2B5EF4-FFF2-40B4-BE49-F238E27FC236}">
                <a16:creationId xmlns:a16="http://schemas.microsoft.com/office/drawing/2014/main" id="{F6261F92-0B0A-453D-BC18-FC39BB26ABE1}"/>
              </a:ext>
            </a:extLst>
          </p:cNvPr>
          <p:cNvSpPr>
            <a:spLocks noGrp="1"/>
          </p:cNvSpPr>
          <p:nvPr>
            <p:ph type="body" sz="quarter" idx="13"/>
          </p:nvPr>
        </p:nvSpPr>
        <p:spPr/>
        <p:txBody>
          <a:bodyPr/>
          <a:lstStyle/>
          <a:p>
            <a:endParaRPr lang="sv-SE" dirty="0"/>
          </a:p>
        </p:txBody>
      </p:sp>
      <p:sp>
        <p:nvSpPr>
          <p:cNvPr id="8" name="Rektangel 7">
            <a:extLst>
              <a:ext uri="{FF2B5EF4-FFF2-40B4-BE49-F238E27FC236}">
                <a16:creationId xmlns:a16="http://schemas.microsoft.com/office/drawing/2014/main" id="{2FB4B2B1-43F7-4974-9A28-02251831468A}"/>
              </a:ext>
            </a:extLst>
          </p:cNvPr>
          <p:cNvSpPr/>
          <p:nvPr/>
        </p:nvSpPr>
        <p:spPr>
          <a:xfrm>
            <a:off x="0" y="5256090"/>
            <a:ext cx="12192000" cy="1750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ruta 1">
            <a:extLst>
              <a:ext uri="{FF2B5EF4-FFF2-40B4-BE49-F238E27FC236}">
                <a16:creationId xmlns:a16="http://schemas.microsoft.com/office/drawing/2014/main" id="{3372AB15-9E3A-4D62-ACFD-4D003AEF492B}"/>
              </a:ext>
            </a:extLst>
          </p:cNvPr>
          <p:cNvSpPr txBox="1"/>
          <p:nvPr/>
        </p:nvSpPr>
        <p:spPr>
          <a:xfrm>
            <a:off x="2967464" y="4925462"/>
            <a:ext cx="70433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Ny</a:t>
            </a: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BC806D35-FBCB-4DA5-BBDE-742871072B61}"/>
              </a:ext>
            </a:extLst>
          </p:cNvPr>
          <p:cNvSpPr txBox="1"/>
          <p:nvPr/>
        </p:nvSpPr>
        <p:spPr>
          <a:xfrm>
            <a:off x="5252707" y="4941666"/>
            <a:ext cx="70433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Van</a:t>
            </a: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ruta 10">
            <a:extLst>
              <a:ext uri="{FF2B5EF4-FFF2-40B4-BE49-F238E27FC236}">
                <a16:creationId xmlns:a16="http://schemas.microsoft.com/office/drawing/2014/main" id="{8A870C6B-0570-4D25-9C67-67314DB3665C}"/>
              </a:ext>
            </a:extLst>
          </p:cNvPr>
          <p:cNvSpPr txBox="1"/>
          <p:nvPr/>
        </p:nvSpPr>
        <p:spPr>
          <a:xfrm>
            <a:off x="7364628" y="4919523"/>
            <a:ext cx="10928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Erfaren</a:t>
            </a: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Bildobjekt 21">
            <a:extLst>
              <a:ext uri="{FF2B5EF4-FFF2-40B4-BE49-F238E27FC236}">
                <a16:creationId xmlns:a16="http://schemas.microsoft.com/office/drawing/2014/main" id="{D8178C70-86C3-4E32-AA0F-0A6AD7FBAE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276" y="644796"/>
            <a:ext cx="11773779" cy="58634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ruta 24">
            <a:extLst>
              <a:ext uri="{FF2B5EF4-FFF2-40B4-BE49-F238E27FC236}">
                <a16:creationId xmlns:a16="http://schemas.microsoft.com/office/drawing/2014/main" id="{4CC38FC9-4A7A-4750-A492-11040874B465}"/>
              </a:ext>
            </a:extLst>
          </p:cNvPr>
          <p:cNvSpPr txBox="1"/>
          <p:nvPr/>
        </p:nvSpPr>
        <p:spPr>
          <a:xfrm>
            <a:off x="2919185" y="4820533"/>
            <a:ext cx="53654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Ny</a:t>
            </a: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ruta 26">
            <a:extLst>
              <a:ext uri="{FF2B5EF4-FFF2-40B4-BE49-F238E27FC236}">
                <a16:creationId xmlns:a16="http://schemas.microsoft.com/office/drawing/2014/main" id="{A3857F74-1287-4E9D-A9FB-98F285CF07DC}"/>
              </a:ext>
            </a:extLst>
          </p:cNvPr>
          <p:cNvSpPr txBox="1"/>
          <p:nvPr/>
        </p:nvSpPr>
        <p:spPr>
          <a:xfrm>
            <a:off x="5262352" y="4838542"/>
            <a:ext cx="6950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Van</a:t>
            </a: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ruta 27">
            <a:extLst>
              <a:ext uri="{FF2B5EF4-FFF2-40B4-BE49-F238E27FC236}">
                <a16:creationId xmlns:a16="http://schemas.microsoft.com/office/drawing/2014/main" id="{C56B809F-5C01-4851-A18E-D8AB1515010F}"/>
              </a:ext>
            </a:extLst>
          </p:cNvPr>
          <p:cNvSpPr txBox="1"/>
          <p:nvPr/>
        </p:nvSpPr>
        <p:spPr>
          <a:xfrm>
            <a:off x="7503405" y="4809988"/>
            <a:ext cx="101137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rPr>
              <a:t>Erfaren</a:t>
            </a:r>
            <a:endParaRPr kumimoji="0" lang="sv-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Pratbubbla: rektangel med rundade hörn 25">
            <a:extLst>
              <a:ext uri="{FF2B5EF4-FFF2-40B4-BE49-F238E27FC236}">
                <a16:creationId xmlns:a16="http://schemas.microsoft.com/office/drawing/2014/main" id="{66CF3D06-AE8E-403D-B199-FD9575662BC5}"/>
              </a:ext>
            </a:extLst>
          </p:cNvPr>
          <p:cNvSpPr/>
          <p:nvPr/>
        </p:nvSpPr>
        <p:spPr>
          <a:xfrm>
            <a:off x="1417391" y="2433091"/>
            <a:ext cx="1902240" cy="1259434"/>
          </a:xfrm>
          <a:prstGeom prst="wedgeRoundRectCallout">
            <a:avLst>
              <a:gd name="adj1" fmla="val 31520"/>
              <a:gd name="adj2" fmla="val 9495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srgbClr val="585454"/>
                </a:solidFill>
                <a:effectLst/>
                <a:uLnTx/>
                <a:uFillTx/>
                <a:latin typeface="Calibri" panose="020F0502020204030204"/>
                <a:ea typeface="+mn-ea"/>
                <a:cs typeface="+mn-cs"/>
              </a:rPr>
              <a:t>NY: 0 – 2 år i yrket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585454"/>
              </a:solidFill>
              <a:effectLst/>
              <a:uLnTx/>
              <a:uFillTx/>
              <a:latin typeface="Calibri" panose="020F0502020204030204"/>
              <a:ea typeface="+mn-ea"/>
              <a:cs typeface="+mn-cs"/>
            </a:endParaRPr>
          </a:p>
        </p:txBody>
      </p:sp>
      <p:sp>
        <p:nvSpPr>
          <p:cNvPr id="34" name="Rubrik 3">
            <a:extLst>
              <a:ext uri="{FF2B5EF4-FFF2-40B4-BE49-F238E27FC236}">
                <a16:creationId xmlns:a16="http://schemas.microsoft.com/office/drawing/2014/main" id="{1ABF2731-EAAA-4480-8405-E2C19E23C8FD}"/>
              </a:ext>
            </a:extLst>
          </p:cNvPr>
          <p:cNvSpPr txBox="1">
            <a:spLocks noChangeArrowheads="1"/>
          </p:cNvSpPr>
          <p:nvPr/>
        </p:nvSpPr>
        <p:spPr>
          <a:xfrm>
            <a:off x="502634" y="798314"/>
            <a:ext cx="8245950" cy="9048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Britannic Bold" panose="020B09030607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altLang="sv-SE" dirty="0">
                <a:solidFill>
                  <a:srgbClr val="2C2A2A">
                    <a:lumMod val="75000"/>
                    <a:lumOff val="25000"/>
                  </a:srgbClr>
                </a:solidFill>
              </a:rPr>
              <a:t>Yrkesresan BoU</a:t>
            </a:r>
          </a:p>
        </p:txBody>
      </p:sp>
    </p:spTree>
    <p:extLst>
      <p:ext uri="{BB962C8B-B14F-4D97-AF65-F5344CB8AC3E}">
        <p14:creationId xmlns:p14="http://schemas.microsoft.com/office/powerpoint/2010/main" val="109361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7"/>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SKR</Template>
  <TotalTime>2786</TotalTime>
  <Words>1066</Words>
  <Application>Microsoft Office PowerPoint</Application>
  <PresentationFormat>Bredbild</PresentationFormat>
  <Paragraphs>338</Paragraphs>
  <Slides>26</Slides>
  <Notes>17</Notes>
  <HiddenSlides>5</HiddenSlides>
  <MMClips>0</MMClips>
  <ScaleCrop>false</ScaleCrop>
  <HeadingPairs>
    <vt:vector size="6" baseType="variant">
      <vt:variant>
        <vt:lpstr>Använt teckensnitt</vt:lpstr>
      </vt:variant>
      <vt:variant>
        <vt:i4>5</vt:i4>
      </vt:variant>
      <vt:variant>
        <vt:lpstr>Tema</vt:lpstr>
      </vt:variant>
      <vt:variant>
        <vt:i4>6</vt:i4>
      </vt:variant>
      <vt:variant>
        <vt:lpstr>Bildrubriker</vt:lpstr>
      </vt:variant>
      <vt:variant>
        <vt:i4>26</vt:i4>
      </vt:variant>
    </vt:vector>
  </HeadingPairs>
  <TitlesOfParts>
    <vt:vector size="37" baseType="lpstr">
      <vt:lpstr>Arial</vt:lpstr>
      <vt:lpstr>Britannic Bold</vt:lpstr>
      <vt:lpstr>Calibri</vt:lpstr>
      <vt:lpstr>Segoe UI</vt:lpstr>
      <vt:lpstr>Symbol</vt:lpstr>
      <vt:lpstr>SKL PPT Gul</vt:lpstr>
      <vt:lpstr>SKL PPT Röd</vt:lpstr>
      <vt:lpstr>Inledningsbilder</vt:lpstr>
      <vt:lpstr>SKL PPT Mörk</vt:lpstr>
      <vt:lpstr>SKL PPT Svart</vt:lpstr>
      <vt:lpstr>SKL PPT Vit</vt:lpstr>
      <vt:lpstr>Yrkesresan </vt:lpstr>
      <vt:lpstr>Agenda</vt:lpstr>
      <vt:lpstr>Syfte</vt:lpstr>
      <vt:lpstr>PowerPoint-presentation</vt:lpstr>
      <vt:lpstr>Yrkesresan - kvalitet i varje möte</vt:lpstr>
      <vt:lpstr>Kunskapsstyrning beståndsdelar</vt:lpstr>
      <vt:lpstr>Bakgrund</vt:lpstr>
      <vt:lpstr>Vad ingår i Yrkesresan?</vt:lpstr>
      <vt:lpstr>PowerPoint-presentation</vt:lpstr>
      <vt:lpstr>Varje kurs innehåller</vt:lpstr>
      <vt:lpstr>Yrkesresan Ny</vt:lpstr>
      <vt:lpstr>PowerPoint-presentation</vt:lpstr>
      <vt:lpstr>Yrkesresan Van </vt:lpstr>
      <vt:lpstr>PowerPoint-presentation</vt:lpstr>
      <vt:lpstr>Fem yrkesresor</vt:lpstr>
      <vt:lpstr>PowerPoint-presentation</vt:lpstr>
      <vt:lpstr>Roll och ansvar för kommunerna</vt:lpstr>
      <vt:lpstr>Roll och ansvar för RSS med regionalt uppdrag</vt:lpstr>
      <vt:lpstr>Roll och ansvar för RSS med nationellt uppdrag</vt:lpstr>
      <vt:lpstr>Roll och ansvar SKR</vt:lpstr>
      <vt:lpstr>Finansiering nationell nivå</vt:lpstr>
      <vt:lpstr>Kostnad per kommun vid 100 procents respektive 60 procents medverkan</vt:lpstr>
      <vt:lpstr>Finansiering regional nivå</vt:lpstr>
      <vt:lpstr>Erbjudande</vt:lpstr>
      <vt:lpstr>Anslutna kommuner</vt:lpstr>
      <vt:lpstr>Hör gärna av er! </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Yrkesresan</dc:title>
  <dc:creator>Maxson Johanna</dc:creator>
  <cp:lastModifiedBy>Maxson Johanna</cp:lastModifiedBy>
  <cp:revision>107</cp:revision>
  <cp:lastPrinted>2020-11-06T08:54:58Z</cp:lastPrinted>
  <dcterms:created xsi:type="dcterms:W3CDTF">2020-11-04T15:39:06Z</dcterms:created>
  <dcterms:modified xsi:type="dcterms:W3CDTF">2021-01-22T07:57:14Z</dcterms:modified>
</cp:coreProperties>
</file>