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92" r:id="rId6"/>
  </p:sldMasterIdLst>
  <p:notesMasterIdLst>
    <p:notesMasterId r:id="rId16"/>
  </p:notesMasterIdLst>
  <p:handoutMasterIdLst>
    <p:handoutMasterId r:id="rId17"/>
  </p:handoutMasterIdLst>
  <p:sldIdLst>
    <p:sldId id="256" r:id="rId7"/>
    <p:sldId id="257" r:id="rId8"/>
    <p:sldId id="285" r:id="rId9"/>
    <p:sldId id="278" r:id="rId10"/>
    <p:sldId id="279" r:id="rId11"/>
    <p:sldId id="286" r:id="rId12"/>
    <p:sldId id="287" r:id="rId13"/>
    <p:sldId id="288" r:id="rId14"/>
    <p:sldId id="277" r:id="rId15"/>
  </p:sldIdLst>
  <p:sldSz cx="12192000" cy="6858000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vsnitt" id="{2C1026F7-0088-4477-B73C-1312E64D82C6}">
          <p14:sldIdLst>
            <p14:sldId id="256"/>
            <p14:sldId id="257"/>
            <p14:sldId id="285"/>
            <p14:sldId id="278"/>
            <p14:sldId id="279"/>
            <p14:sldId id="286"/>
            <p14:sldId id="287"/>
            <p14:sldId id="288"/>
            <p14:sldId id="277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56355" autoAdjust="0"/>
  </p:normalViewPr>
  <p:slideViewPr>
    <p:cSldViewPr snapToGrid="0">
      <p:cViewPr varScale="1">
        <p:scale>
          <a:sx n="45" d="100"/>
          <a:sy n="45" d="100"/>
        </p:scale>
        <p:origin x="1460" y="4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-kalkylblad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[Återinskrivningar (002).xlsx]Återinskrivning inom 30 dagar!Pivottabell4</c:name>
    <c:fmtId val="17"/>
  </c:pivotSource>
  <c:chart>
    <c:autoTitleDeleted val="0"/>
    <c:pivotFmts>
      <c:pivotFmt>
        <c:idx val="0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</c:pivotFmt>
      <c:pivotFmt>
        <c:idx val="1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</c:pivotFmt>
      <c:pivotFmt>
        <c:idx val="2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</c:pivotFmt>
      <c:pivotFmt>
        <c:idx val="3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</c:pivotFmt>
      <c:pivotFmt>
        <c:idx val="4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</c:pivotFmt>
      <c:pivotFmt>
        <c:idx val="5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</c:pivotFmt>
      <c:pivotFmt>
        <c:idx val="6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</c:pivotFmt>
      <c:pivotFmt>
        <c:idx val="7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</c:pivotFmt>
      <c:pivotFmt>
        <c:idx val="8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</c:pivotFmt>
      <c:pivotFmt>
        <c:idx val="9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</c:pivotFmt>
      <c:pivotFmt>
        <c:idx val="10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</c:pivotFmt>
      <c:pivotFmt>
        <c:idx val="11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</c:pivotFmt>
      <c:pivotFmt>
        <c:idx val="12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</c:pivotFmt>
      <c:pivotFmt>
        <c:idx val="13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</c:pivotFmt>
      <c:pivotFmt>
        <c:idx val="14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</c:pivotFmt>
      <c:pivotFmt>
        <c:idx val="15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</c:pivotFmt>
      <c:pivotFmt>
        <c:idx val="16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</c:pivotFmt>
    </c:pivotFmts>
    <c:plotArea>
      <c:layout/>
      <c:lineChart>
        <c:grouping val="standard"/>
        <c:varyColors val="0"/>
        <c:ser>
          <c:idx val="0"/>
          <c:order val="0"/>
          <c:tx>
            <c:strRef>
              <c:f>'Återinskrivning inom 30 dagar'!$D$11:$D$12</c:f>
              <c:strCache>
                <c:ptCount val="1"/>
                <c:pt idx="0">
                  <c:v>2017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'Återinskrivning inom 30 dagar'!$C$13:$C$25</c:f>
              <c:strCache>
                <c:ptCount val="12"/>
                <c:pt idx="0">
                  <c:v>Januari</c:v>
                </c:pt>
                <c:pt idx="1">
                  <c:v>Februari</c:v>
                </c:pt>
                <c:pt idx="2">
                  <c:v>Mars</c:v>
                </c:pt>
                <c:pt idx="3">
                  <c:v>April</c:v>
                </c:pt>
                <c:pt idx="4">
                  <c:v>Maj</c:v>
                </c:pt>
                <c:pt idx="5">
                  <c:v>Juni</c:v>
                </c:pt>
                <c:pt idx="6">
                  <c:v>Juli</c:v>
                </c:pt>
                <c:pt idx="7">
                  <c:v>Augusti</c:v>
                </c:pt>
                <c:pt idx="8">
                  <c:v>September</c:v>
                </c:pt>
                <c:pt idx="9">
                  <c:v>Oktober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'Återinskrivning inom 30 dagar'!$D$13:$D$25</c:f>
              <c:numCache>
                <c:formatCode>0.0</c:formatCode>
                <c:ptCount val="12"/>
                <c:pt idx="0">
                  <c:v>12.278308321964529</c:v>
                </c:pt>
                <c:pt idx="1">
                  <c:v>13.645833333333334</c:v>
                </c:pt>
                <c:pt idx="2">
                  <c:v>14.329268292682928</c:v>
                </c:pt>
                <c:pt idx="3">
                  <c:v>12.903225806451612</c:v>
                </c:pt>
                <c:pt idx="4">
                  <c:v>14.942528735632184</c:v>
                </c:pt>
                <c:pt idx="5">
                  <c:v>13.979031452820768</c:v>
                </c:pt>
                <c:pt idx="6">
                  <c:v>14.310148232611175</c:v>
                </c:pt>
                <c:pt idx="7">
                  <c:v>13.224932249322492</c:v>
                </c:pt>
                <c:pt idx="8">
                  <c:v>14.032496307237814</c:v>
                </c:pt>
                <c:pt idx="9">
                  <c:v>13.326848249027238</c:v>
                </c:pt>
                <c:pt idx="10">
                  <c:v>13.517305893358278</c:v>
                </c:pt>
                <c:pt idx="11">
                  <c:v>13.203050524308866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46E-4A78-A715-DAA317F581A3}"/>
            </c:ext>
          </c:extLst>
        </c:ser>
        <c:ser>
          <c:idx val="1"/>
          <c:order val="1"/>
          <c:tx>
            <c:strRef>
              <c:f>'Återinskrivning inom 30 dagar'!$E$11:$E$12</c:f>
              <c:strCache>
                <c:ptCount val="1"/>
                <c:pt idx="0">
                  <c:v>2018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'Återinskrivning inom 30 dagar'!$C$13:$C$25</c:f>
              <c:strCache>
                <c:ptCount val="12"/>
                <c:pt idx="0">
                  <c:v>Januari</c:v>
                </c:pt>
                <c:pt idx="1">
                  <c:v>Februari</c:v>
                </c:pt>
                <c:pt idx="2">
                  <c:v>Mars</c:v>
                </c:pt>
                <c:pt idx="3">
                  <c:v>April</c:v>
                </c:pt>
                <c:pt idx="4">
                  <c:v>Maj</c:v>
                </c:pt>
                <c:pt idx="5">
                  <c:v>Juni</c:v>
                </c:pt>
                <c:pt idx="6">
                  <c:v>Juli</c:v>
                </c:pt>
                <c:pt idx="7">
                  <c:v>Augusti</c:v>
                </c:pt>
                <c:pt idx="8">
                  <c:v>September</c:v>
                </c:pt>
                <c:pt idx="9">
                  <c:v>Oktober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'Återinskrivning inom 30 dagar'!$E$13:$E$25</c:f>
              <c:numCache>
                <c:formatCode>0.0</c:formatCode>
                <c:ptCount val="12"/>
                <c:pt idx="0">
                  <c:v>14.531548757170173</c:v>
                </c:pt>
                <c:pt idx="1">
                  <c:v>13.076505697232772</c:v>
                </c:pt>
                <c:pt idx="2">
                  <c:v>13.914656771799629</c:v>
                </c:pt>
                <c:pt idx="3">
                  <c:v>13.744813278008298</c:v>
                </c:pt>
                <c:pt idx="4">
                  <c:v>12.95647823911956</c:v>
                </c:pt>
                <c:pt idx="5">
                  <c:v>14.218258132214061</c:v>
                </c:pt>
                <c:pt idx="6">
                  <c:v>13.516746411483254</c:v>
                </c:pt>
                <c:pt idx="7">
                  <c:v>14.727793696275072</c:v>
                </c:pt>
                <c:pt idx="8">
                  <c:v>14.777213761985335</c:v>
                </c:pt>
                <c:pt idx="9">
                  <c:v>13.026634382566586</c:v>
                </c:pt>
                <c:pt idx="10">
                  <c:v>14.111054508405502</c:v>
                </c:pt>
                <c:pt idx="11">
                  <c:v>15.317622950819672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46E-4A78-A715-DAA317F581A3}"/>
            </c:ext>
          </c:extLst>
        </c:ser>
        <c:ser>
          <c:idx val="2"/>
          <c:order val="2"/>
          <c:tx>
            <c:strRef>
              <c:f>'Återinskrivning inom 30 dagar'!$F$11:$F$12</c:f>
              <c:strCache>
                <c:ptCount val="1"/>
                <c:pt idx="0">
                  <c:v>2019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'Återinskrivning inom 30 dagar'!$C$13:$C$25</c:f>
              <c:strCache>
                <c:ptCount val="12"/>
                <c:pt idx="0">
                  <c:v>Januari</c:v>
                </c:pt>
                <c:pt idx="1">
                  <c:v>Februari</c:v>
                </c:pt>
                <c:pt idx="2">
                  <c:v>Mars</c:v>
                </c:pt>
                <c:pt idx="3">
                  <c:v>April</c:v>
                </c:pt>
                <c:pt idx="4">
                  <c:v>Maj</c:v>
                </c:pt>
                <c:pt idx="5">
                  <c:v>Juni</c:v>
                </c:pt>
                <c:pt idx="6">
                  <c:v>Juli</c:v>
                </c:pt>
                <c:pt idx="7">
                  <c:v>Augusti</c:v>
                </c:pt>
                <c:pt idx="8">
                  <c:v>September</c:v>
                </c:pt>
                <c:pt idx="9">
                  <c:v>Oktober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'Återinskrivning inom 30 dagar'!$F$13:$F$25</c:f>
              <c:numCache>
                <c:formatCode>0.0</c:formatCode>
                <c:ptCount val="12"/>
                <c:pt idx="0">
                  <c:v>15.279187817258883</c:v>
                </c:pt>
                <c:pt idx="1">
                  <c:v>15.240641711229946</c:v>
                </c:pt>
                <c:pt idx="2">
                  <c:v>14.32173474533535</c:v>
                </c:pt>
                <c:pt idx="3">
                  <c:v>14.975609756097562</c:v>
                </c:pt>
                <c:pt idx="4">
                  <c:v>15.551181102362206</c:v>
                </c:pt>
                <c:pt idx="5">
                  <c:v>15.088927137119908</c:v>
                </c:pt>
                <c:pt idx="6">
                  <c:v>14.327315084449621</c:v>
                </c:pt>
                <c:pt idx="7">
                  <c:v>14.825753101004135</c:v>
                </c:pt>
                <c:pt idx="8">
                  <c:v>10.173958882445968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46E-4A78-A715-DAA317F581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88645768"/>
        <c:axId val="990593104"/>
      </c:lineChart>
      <c:catAx>
        <c:axId val="988645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990593104"/>
        <c:crosses val="autoZero"/>
        <c:auto val="1"/>
        <c:lblAlgn val="ctr"/>
        <c:lblOffset val="100"/>
        <c:noMultiLvlLbl val="0"/>
      </c:catAx>
      <c:valAx>
        <c:axId val="9905931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9886457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278FD9-274F-45DD-8681-13E82509E9F5}" type="datetimeFigureOut">
              <a:rPr lang="sv-SE" smtClean="0">
                <a:latin typeface="Arial" panose="020B0604020202020204" pitchFamily="34" charset="0"/>
                <a:cs typeface="Arial" panose="020B0604020202020204" pitchFamily="34" charset="0"/>
              </a:rPr>
              <a:t>2019-10-04</a:t>
            </a:fld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AD47A8-29E2-4799-924A-9047124D4761}" type="slidenum">
              <a:rPr lang="sv-SE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0403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DE94DB4-BC2A-49E2-AD0D-3F1E0B6714A7}" type="datetimeFigureOut">
              <a:rPr lang="sv-SE" smtClean="0"/>
              <a:pPr/>
              <a:t>2019-10-04</a:t>
            </a:fld>
            <a:endParaRPr lang="sv-SE" dirty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F33D500-1297-4EDE-B9F8-A261B42E5E11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09042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41632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Detta tänker jag idag informera om.</a:t>
            </a:r>
          </a:p>
          <a:p>
            <a:endParaRPr lang="sv-SE" dirty="0" smtClean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17702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baseline="0" dirty="0" smtClean="0"/>
              <a:t>Dagen i övrigt 	– Information från en brukarrevision i VGR</a:t>
            </a:r>
          </a:p>
          <a:p>
            <a:r>
              <a:rPr lang="sv-SE" baseline="0" dirty="0" smtClean="0"/>
              <a:t>		- Statistik</a:t>
            </a:r>
          </a:p>
          <a:p>
            <a:r>
              <a:rPr lang="sv-SE" baseline="0" dirty="0" smtClean="0"/>
              <a:t>		- Process kring in- och utskrivning komplexa ärenden</a:t>
            </a:r>
          </a:p>
          <a:p>
            <a:endParaRPr lang="sv-SE" baseline="0" dirty="0" smtClean="0"/>
          </a:p>
          <a:p>
            <a:r>
              <a:rPr lang="sv-SE" baseline="0" dirty="0" smtClean="0"/>
              <a:t>I Dalarna precis som övriga landet minskar antalet utskrivningsklara som ligger kvar på slutenvårdsplats – så här har det sett ut hos oss t o m september. Genomsnitt under september ca 6 </a:t>
            </a:r>
            <a:r>
              <a:rPr lang="sv-SE" baseline="0" dirty="0" err="1" smtClean="0"/>
              <a:t>st</a:t>
            </a:r>
            <a:r>
              <a:rPr lang="sv-SE" baseline="0" dirty="0" smtClean="0"/>
              <a:t> utskrivningsklara </a:t>
            </a:r>
            <a:r>
              <a:rPr lang="sv-SE" baseline="0" dirty="0" err="1" smtClean="0"/>
              <a:t>kl</a:t>
            </a:r>
            <a:r>
              <a:rPr lang="sv-SE" baseline="0" dirty="0" smtClean="0"/>
              <a:t> 06.00 på mornarna. </a:t>
            </a:r>
          </a:p>
          <a:p>
            <a:r>
              <a:rPr lang="sv-SE" baseline="0" dirty="0" smtClean="0"/>
              <a:t>Kommunerna mycket duktiga på att ta hem de utskrivningsklara.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950338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”Kortliggare”</a:t>
            </a:r>
            <a:r>
              <a:rPr lang="sv-SE" baseline="0" dirty="0" smtClean="0"/>
              <a:t> under 2 dagar - </a:t>
            </a:r>
            <a:r>
              <a:rPr lang="sv-SE" dirty="0" smtClean="0"/>
              <a:t>Genomsnitt 0.93 dagar under 2019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679870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Långliggare + 7 dagar.</a:t>
            </a:r>
          </a:p>
          <a:p>
            <a:endParaRPr lang="sv-SE" dirty="0" smtClean="0"/>
          </a:p>
          <a:p>
            <a:r>
              <a:rPr lang="sv-SE" dirty="0" smtClean="0"/>
              <a:t>Siffrorna till vänster visar antal patienter och siffran till höger totalt antal dagar som patienterna har legat kvar på</a:t>
            </a:r>
            <a:r>
              <a:rPr lang="sv-SE" baseline="0" dirty="0" smtClean="0"/>
              <a:t> slutenvårdsplats efter det att de blivit utskrivningsklara. </a:t>
            </a:r>
          </a:p>
          <a:p>
            <a:r>
              <a:rPr lang="sv-SE" baseline="0" dirty="0" smtClean="0"/>
              <a:t>De flesta av dessa patienter har vårdats inom den somatiska vården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5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780775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Återinläggningar inom 30 dagar för åldersgruppen 65 år och äldre.</a:t>
            </a:r>
            <a:r>
              <a:rPr lang="sv-SE" baseline="0" dirty="0" smtClean="0"/>
              <a:t> </a:t>
            </a:r>
            <a:r>
              <a:rPr lang="sv-SE" dirty="0" smtClean="0"/>
              <a:t>Sifforna per </a:t>
            </a:r>
            <a:r>
              <a:rPr lang="sv-SE" baseline="0" dirty="0" smtClean="0"/>
              <a:t>kommun. </a:t>
            </a:r>
          </a:p>
          <a:p>
            <a:endParaRPr lang="sv-SE" baseline="0" dirty="0" smtClean="0"/>
          </a:p>
          <a:p>
            <a:r>
              <a:rPr lang="sv-SE" dirty="0" smtClean="0"/>
              <a:t>Andelen återinläggningar för</a:t>
            </a:r>
            <a:r>
              <a:rPr lang="sv-SE" baseline="0" dirty="0" smtClean="0"/>
              <a:t> gruppen + 65 år har ökat något 2017-2108 och de första 8 månaderna 2019. Totalt dock ingen stor ökning.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6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88471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I Statistiken kan även tas ut för hela Dalarna för andelen återinläggningar</a:t>
            </a:r>
            <a:r>
              <a:rPr lang="sv-SE" baseline="0" dirty="0" smtClean="0"/>
              <a:t> inom 3 dagar och inom 7 dagar från utskrivning.</a:t>
            </a:r>
          </a:p>
          <a:p>
            <a:endParaRPr lang="sv-SE" dirty="0" smtClean="0"/>
          </a:p>
          <a:p>
            <a:r>
              <a:rPr lang="sv-SE" dirty="0" smtClean="0"/>
              <a:t>Återinskrivningar inom 3 dagar 	2018	2,9</a:t>
            </a:r>
            <a:r>
              <a:rPr lang="sv-SE" baseline="0" dirty="0" smtClean="0"/>
              <a:t> %</a:t>
            </a:r>
          </a:p>
          <a:p>
            <a:r>
              <a:rPr lang="sv-SE" baseline="0" dirty="0" smtClean="0"/>
              <a:t>			2019 	3,4 % (jan - aug)</a:t>
            </a:r>
          </a:p>
          <a:p>
            <a:endParaRPr lang="sv-SE" baseline="0" dirty="0" smtClean="0"/>
          </a:p>
          <a:p>
            <a:r>
              <a:rPr lang="sv-SE" baseline="0" dirty="0" smtClean="0"/>
              <a:t>Återinskrivningar inom 7 dagar	2018	5,6 %</a:t>
            </a:r>
          </a:p>
          <a:p>
            <a:r>
              <a:rPr lang="sv-SE" baseline="0" dirty="0" smtClean="0"/>
              <a:t>			2019	6,1 % (jan – aug)</a:t>
            </a:r>
          </a:p>
          <a:p>
            <a:endParaRPr lang="sv-SE" baseline="0" dirty="0" smtClean="0"/>
          </a:p>
          <a:p>
            <a:r>
              <a:rPr lang="sv-SE" dirty="0" smtClean="0"/>
              <a:t>Även här en viss ökning 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7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336785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dirty="0" smtClean="0"/>
              <a:t>Workshops	</a:t>
            </a:r>
          </a:p>
          <a:p>
            <a:r>
              <a:rPr lang="sv-SE" dirty="0" smtClean="0"/>
              <a:t>	Inbjudningar utskickade </a:t>
            </a:r>
          </a:p>
          <a:p>
            <a:r>
              <a:rPr lang="sv-SE" dirty="0" smtClean="0"/>
              <a:t>	Målgrupp – Personal som i sin</a:t>
            </a:r>
            <a:r>
              <a:rPr lang="sv-SE" baseline="0" dirty="0" smtClean="0"/>
              <a:t> vardag arbetar med samverkan vid utskrivning inom såväl slutenvård, Primärvård som kommunal omvårdnad</a:t>
            </a:r>
          </a:p>
          <a:p>
            <a:r>
              <a:rPr lang="sv-SE" baseline="0" dirty="0" smtClean="0"/>
              <a:t>	Information om Lokal överenskommelse SUS och Rehabilitering, habilitering </a:t>
            </a:r>
            <a:r>
              <a:rPr lang="sv-SE" baseline="0" dirty="0" err="1" smtClean="0"/>
              <a:t>inkl</a:t>
            </a:r>
            <a:r>
              <a:rPr lang="sv-SE" baseline="0" dirty="0" smtClean="0"/>
              <a:t> hjälpmedel, uppdateringar i </a:t>
            </a:r>
            <a:r>
              <a:rPr lang="sv-SE" baseline="0" dirty="0" err="1" smtClean="0"/>
              <a:t>TakeCare</a:t>
            </a:r>
            <a:endParaRPr lang="sv-SE" dirty="0" smtClean="0"/>
          </a:p>
          <a:p>
            <a:endParaRPr lang="sv-SE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dirty="0" smtClean="0"/>
              <a:t>Utvärdering SUS personal – VGR håller på att utvärdera via enkät till personal</a:t>
            </a:r>
            <a:r>
              <a:rPr lang="sv-SE" baseline="0" dirty="0" smtClean="0"/>
              <a:t> som arbetar i ”systemet”. Blekingen skall genomföra en utvärdering via webbenkät. </a:t>
            </a:r>
            <a:r>
              <a:rPr lang="sv-SE" baseline="0" dirty="0" smtClean="0"/>
              <a:t>Vi </a:t>
            </a:r>
            <a:r>
              <a:rPr lang="sv-SE" baseline="0" dirty="0" smtClean="0"/>
              <a:t>ta hjälp med frågor – inte ”behöva uppfinna hjulet igen”. Arbetsgrupp inom SUS-gruppen skall träffa Analysavdelningen för utformning av webbenkät</a:t>
            </a:r>
          </a:p>
          <a:p>
            <a:endParaRPr lang="sv-SE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baseline="0" dirty="0" smtClean="0"/>
              <a:t>Revidering av Överenskommelse och </a:t>
            </a:r>
            <a:r>
              <a:rPr lang="sv-SE" baseline="0" dirty="0" smtClean="0"/>
              <a:t>riktlinjer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sv-SE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baseline="0" dirty="0" smtClean="0"/>
              <a:t>SUS-gruppen </a:t>
            </a:r>
            <a:r>
              <a:rPr lang="sv-SE" baseline="0" dirty="0" smtClean="0"/>
              <a:t>har startat arbetet. </a:t>
            </a:r>
            <a:r>
              <a:rPr lang="sv-SE" baseline="0" dirty="0" smtClean="0"/>
              <a:t>SUS-gruppen träffa Tanja för att diskutera </a:t>
            </a:r>
          </a:p>
          <a:p>
            <a:pPr marL="1543050" lvl="3" indent="-171450">
              <a:buFont typeface="Arial" panose="020B0604020202020204" pitchFamily="34" charset="0"/>
              <a:buChar char="•"/>
            </a:pPr>
            <a:r>
              <a:rPr lang="sv-SE" baseline="0" dirty="0" smtClean="0"/>
              <a:t>Omfattning</a:t>
            </a:r>
          </a:p>
          <a:p>
            <a:pPr marL="1543050" lvl="3" indent="-171450">
              <a:buFont typeface="Arial" panose="020B0604020202020204" pitchFamily="34" charset="0"/>
              <a:buChar char="•"/>
            </a:pPr>
            <a:r>
              <a:rPr lang="sv-SE" baseline="0" dirty="0" smtClean="0"/>
              <a:t>Innehåll</a:t>
            </a:r>
          </a:p>
          <a:p>
            <a:pPr marL="1543050" lvl="3" indent="-171450">
              <a:buFont typeface="Arial" panose="020B0604020202020204" pitchFamily="34" charset="0"/>
              <a:buChar char="•"/>
            </a:pPr>
            <a:r>
              <a:rPr lang="sv-SE" baseline="0" dirty="0" smtClean="0"/>
              <a:t>Uppdrag</a:t>
            </a:r>
            <a:endParaRPr lang="sv-SE" baseline="0" dirty="0" smtClean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8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701996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9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02922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410701"/>
            <a:ext cx="9144000" cy="3241878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838575"/>
            <a:ext cx="9144000" cy="179069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 smtClean="0"/>
          </a:p>
        </p:txBody>
      </p:sp>
      <p:cxnSp>
        <p:nvCxnSpPr>
          <p:cNvPr id="13" name="Rak 12"/>
          <p:cNvCxnSpPr/>
          <p:nvPr userDrawn="1"/>
        </p:nvCxnSpPr>
        <p:spPr>
          <a:xfrm>
            <a:off x="1524000" y="3710861"/>
            <a:ext cx="9144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5307" y="390071"/>
            <a:ext cx="1016146" cy="969723"/>
          </a:xfrm>
          <a:prstGeom prst="rect">
            <a:avLst/>
          </a:prstGeom>
        </p:spPr>
      </p:pic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fld id="{FC5DA319-72F1-4F70-9BE7-0CBB4F12E5D2}" type="datetime1">
              <a:rPr lang="sv-SE" smtClean="0"/>
              <a:t>2019-10-04</a:t>
            </a:fld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01785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1" y="6356351"/>
            <a:ext cx="12192000" cy="50164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6"/>
            <a:ext cx="10619402" cy="1210581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1825625"/>
            <a:ext cx="11370906" cy="4351337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A36EF070-D4A1-4BBC-95E2-C540A084EC01}" type="datetime1">
              <a:rPr lang="sv-SE" smtClean="0"/>
              <a:t>2019-10-04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4" name="Rektangel 13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2379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1709738"/>
            <a:ext cx="11358206" cy="2852737"/>
          </a:xfrm>
        </p:spPr>
        <p:txBody>
          <a:bodyPr anchor="b"/>
          <a:lstStyle>
            <a:lvl1pPr>
              <a:defRPr sz="60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7" y="4589463"/>
            <a:ext cx="11358206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1" name="Rektangel 10"/>
          <p:cNvSpPr/>
          <p:nvPr userDrawn="1"/>
        </p:nvSpPr>
        <p:spPr>
          <a:xfrm>
            <a:off x="1" y="6356350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D775DD86-983D-4097-A028-87EAC6BF841B}" type="datetime1">
              <a:rPr lang="sv-SE" smtClean="0"/>
              <a:t>2019-10-04</a:t>
            </a:fld>
            <a:endParaRPr lang="sv-SE" dirty="0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0" name="Rektangel 9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05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5"/>
            <a:ext cx="10603074" cy="1206500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10547" y="1825625"/>
            <a:ext cx="5609253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609253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21684484-201B-44CD-9746-00FED4EFCD5B}" type="datetime1">
              <a:rPr lang="sv-SE" smtClean="0"/>
              <a:t>2019-10-04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7717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5"/>
            <a:ext cx="10619402" cy="1235075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8" y="1690687"/>
            <a:ext cx="5587028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10548" y="2505075"/>
            <a:ext cx="558702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90687"/>
            <a:ext cx="5609252" cy="8143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199" y="2505075"/>
            <a:ext cx="5609253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14" name="Rektangel 13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33C59008-A271-48C6-B77D-A5EBCC61C08A}" type="datetime1">
              <a:rPr lang="sv-SE" smtClean="0"/>
              <a:t>2019-10-04</a:t>
            </a:fld>
            <a:endParaRPr lang="sv-SE" dirty="0"/>
          </a:p>
        </p:txBody>
      </p:sp>
      <p:sp>
        <p:nvSpPr>
          <p:cNvPr id="16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7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3" name="Rektangel 12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20" name="Bildobjekt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497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365126"/>
            <a:ext cx="10611239" cy="1216024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10" name="Rektangel 9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D0905C11-AE40-4DD3-B577-1575C80BAAED}" type="datetime1">
              <a:rPr lang="sv-SE" smtClean="0"/>
              <a:t>2019-10-04</a:t>
            </a:fld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3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Rektangel 8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6" name="Bildobjekt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3998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 userDrawn="1"/>
        </p:nvSpPr>
        <p:spPr>
          <a:xfrm>
            <a:off x="1" y="6356350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B4152674-6AB9-4668-8AED-4226128661A6}" type="datetime1">
              <a:rPr lang="sv-SE" smtClean="0"/>
              <a:t>2019-10-04</a:t>
            </a:fld>
            <a:endParaRPr lang="sv-SE" dirty="0"/>
          </a:p>
        </p:txBody>
      </p:sp>
      <p:sp>
        <p:nvSpPr>
          <p:cNvPr id="11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2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Rektangel 7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0620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457200"/>
            <a:ext cx="4361478" cy="160020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1085851"/>
            <a:ext cx="5675312" cy="5019674"/>
          </a:xfrm>
        </p:spPr>
        <p:txBody>
          <a:bodyPr/>
          <a:lstStyle>
            <a:lvl1pPr>
              <a:defRPr sz="3200" b="1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057401"/>
            <a:ext cx="4361478" cy="404812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6401B1E7-2B4C-4E93-9B83-9D444BAB3785}" type="datetime1">
              <a:rPr lang="sv-SE" smtClean="0"/>
              <a:t>2019-10-04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3547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457200"/>
            <a:ext cx="4361478" cy="160020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1085850"/>
            <a:ext cx="5658984" cy="5029200"/>
          </a:xfrm>
        </p:spPr>
        <p:txBody>
          <a:bodyPr/>
          <a:lstStyle>
            <a:lvl1pPr marL="0" indent="0">
              <a:buNone/>
              <a:defRPr sz="32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057400"/>
            <a:ext cx="4361478" cy="405023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7037B5D3-587F-424B-B03D-31C4263C7226}" type="datetime1">
              <a:rPr lang="sv-SE" smtClean="0"/>
              <a:t>2019-10-04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2073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FF4FD-A897-495D-BDCD-BC1A3ECAF875}" type="datetime1">
              <a:rPr lang="sv-SE" smtClean="0"/>
              <a:t>2019-10-04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DDE8C-17E0-4539-9C15-C1E9D23190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9200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Samverkan vid utskrivning från sluten hälso och sjukvård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4243754"/>
            <a:ext cx="9144000" cy="1385520"/>
          </a:xfrm>
        </p:spPr>
        <p:txBody>
          <a:bodyPr>
            <a:normAutofit/>
          </a:bodyPr>
          <a:lstStyle/>
          <a:p>
            <a:r>
              <a:rPr lang="sv-SE" sz="3200" dirty="0" smtClean="0"/>
              <a:t>Nulägesrapport 4/10</a:t>
            </a:r>
            <a:endParaRPr lang="sv-SE" sz="3200" dirty="0"/>
          </a:p>
        </p:txBody>
      </p:sp>
    </p:spTree>
    <p:extLst>
      <p:ext uri="{BB962C8B-B14F-4D97-AF65-F5344CB8AC3E}">
        <p14:creationId xmlns:p14="http://schemas.microsoft.com/office/powerpoint/2010/main" val="3988373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1315093"/>
            <a:ext cx="11370906" cy="4861870"/>
          </a:xfrm>
        </p:spPr>
        <p:txBody>
          <a:bodyPr/>
          <a:lstStyle/>
          <a:p>
            <a:r>
              <a:rPr lang="sv-SE" dirty="0" smtClean="0"/>
              <a:t>SKL Nätverksträff 1/10</a:t>
            </a:r>
          </a:p>
          <a:p>
            <a:pPr lvl="1"/>
            <a:r>
              <a:rPr lang="sv-SE" dirty="0" smtClean="0"/>
              <a:t>Hur ser det ut i övriga landet</a:t>
            </a:r>
          </a:p>
          <a:p>
            <a:pPr lvl="1"/>
            <a:r>
              <a:rPr lang="sv-SE" dirty="0" smtClean="0"/>
              <a:t>Punktmätning </a:t>
            </a:r>
          </a:p>
          <a:p>
            <a:r>
              <a:rPr lang="sv-SE" dirty="0" smtClean="0"/>
              <a:t>Ekonomi/Statistik</a:t>
            </a:r>
          </a:p>
          <a:p>
            <a:r>
              <a:rPr lang="sv-SE" dirty="0" smtClean="0"/>
              <a:t>SUS-grupp</a:t>
            </a:r>
          </a:p>
          <a:p>
            <a:pPr lvl="1"/>
            <a:r>
              <a:rPr lang="sv-SE" dirty="0" smtClean="0"/>
              <a:t>Workshops HT 2019 </a:t>
            </a:r>
          </a:p>
          <a:p>
            <a:pPr lvl="1"/>
            <a:r>
              <a:rPr lang="sv-SE" dirty="0" smtClean="0"/>
              <a:t>Utvärdering SUS-lagen </a:t>
            </a:r>
          </a:p>
          <a:p>
            <a:pPr lvl="1"/>
            <a:r>
              <a:rPr lang="sv-SE" dirty="0" smtClean="0"/>
              <a:t>Revidering av överenskommelse och riktlinjer 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dirty="0" smtClean="0"/>
              <a:t>2019-02-08	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07814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SKL – Nätverksträff 1/10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Hur går det i övriga landet ?</a:t>
            </a:r>
          </a:p>
          <a:p>
            <a:pPr lvl="1"/>
            <a:r>
              <a:rPr lang="sv-SE" dirty="0" smtClean="0"/>
              <a:t>Andelen utskrivningsklara kvar på slutenvårdsavdelning minskar. Samverkan fungerar relativt bra. Ingen Region genomfört utvärdering sett utifrån patienter/anhöriga</a:t>
            </a:r>
          </a:p>
          <a:p>
            <a:r>
              <a:rPr lang="sv-SE" dirty="0" smtClean="0"/>
              <a:t>Punktmätning v 47</a:t>
            </a:r>
          </a:p>
          <a:p>
            <a:pPr lvl="1"/>
            <a:r>
              <a:rPr lang="sv-SE" dirty="0" smtClean="0"/>
              <a:t>Telefonintervjuer med patienter och eller anhöriga till patienter som skrivits ut till ordinärt boende (ej SÄBO eller korttids boende) </a:t>
            </a:r>
          </a:p>
          <a:p>
            <a:pPr lvl="1"/>
            <a:r>
              <a:rPr lang="sv-SE" dirty="0" smtClean="0"/>
              <a:t>Omfattning </a:t>
            </a:r>
            <a:r>
              <a:rPr lang="sv-SE" dirty="0" err="1" smtClean="0"/>
              <a:t>somatik</a:t>
            </a:r>
            <a:r>
              <a:rPr lang="sv-SE" dirty="0" smtClean="0"/>
              <a:t> (Medicin, Kirurgi, Ortopedi och Geriatrik) och allmänpsykiatri </a:t>
            </a:r>
          </a:p>
          <a:p>
            <a:pPr lvl="1"/>
            <a:r>
              <a:rPr lang="sv-SE" dirty="0" smtClean="0"/>
              <a:t>8-10 </a:t>
            </a:r>
            <a:r>
              <a:rPr lang="sv-SE" dirty="0" err="1" smtClean="0"/>
              <a:t>st</a:t>
            </a:r>
            <a:r>
              <a:rPr lang="sv-SE" dirty="0" smtClean="0"/>
              <a:t> frågor samt en fritext kommentar </a:t>
            </a:r>
          </a:p>
          <a:p>
            <a:pPr lvl="1"/>
            <a:endParaRPr lang="sv-SE" dirty="0"/>
          </a:p>
          <a:p>
            <a:pPr lvl="1"/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2019-10-04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73246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Ekonomi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2019-10-04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4</a:t>
            </a:fld>
            <a:endParaRPr lang="sv-SE" dirty="0"/>
          </a:p>
        </p:txBody>
      </p:sp>
      <p:pic>
        <p:nvPicPr>
          <p:cNvPr id="8" name="Platshållare för innehåll 7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493624" y="1825625"/>
            <a:ext cx="9204752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971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Ekonomi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2019-10-04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5</a:t>
            </a:fld>
            <a:endParaRPr lang="sv-SE" dirty="0"/>
          </a:p>
        </p:txBody>
      </p:sp>
      <p:graphicFrame>
        <p:nvGraphicFramePr>
          <p:cNvPr id="9" name="Platshållare för innehåll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3091555"/>
              </p:ext>
            </p:extLst>
          </p:nvPr>
        </p:nvGraphicFramePr>
        <p:xfrm>
          <a:off x="699250" y="1290908"/>
          <a:ext cx="10044953" cy="4710636"/>
        </p:xfrm>
        <a:graphic>
          <a:graphicData uri="http://schemas.openxmlformats.org/drawingml/2006/table">
            <a:tbl>
              <a:tblPr/>
              <a:tblGrid>
                <a:gridCol w="1660754">
                  <a:extLst>
                    <a:ext uri="{9D8B030D-6E8A-4147-A177-3AD203B41FA5}">
                      <a16:colId xmlns:a16="http://schemas.microsoft.com/office/drawing/2014/main" val="2448220418"/>
                    </a:ext>
                  </a:extLst>
                </a:gridCol>
                <a:gridCol w="908446">
                  <a:extLst>
                    <a:ext uri="{9D8B030D-6E8A-4147-A177-3AD203B41FA5}">
                      <a16:colId xmlns:a16="http://schemas.microsoft.com/office/drawing/2014/main" val="1966236848"/>
                    </a:ext>
                  </a:extLst>
                </a:gridCol>
                <a:gridCol w="908446">
                  <a:extLst>
                    <a:ext uri="{9D8B030D-6E8A-4147-A177-3AD203B41FA5}">
                      <a16:colId xmlns:a16="http://schemas.microsoft.com/office/drawing/2014/main" val="2936213755"/>
                    </a:ext>
                  </a:extLst>
                </a:gridCol>
                <a:gridCol w="908446">
                  <a:extLst>
                    <a:ext uri="{9D8B030D-6E8A-4147-A177-3AD203B41FA5}">
                      <a16:colId xmlns:a16="http://schemas.microsoft.com/office/drawing/2014/main" val="1565504123"/>
                    </a:ext>
                  </a:extLst>
                </a:gridCol>
                <a:gridCol w="908446">
                  <a:extLst>
                    <a:ext uri="{9D8B030D-6E8A-4147-A177-3AD203B41FA5}">
                      <a16:colId xmlns:a16="http://schemas.microsoft.com/office/drawing/2014/main" val="2591234362"/>
                    </a:ext>
                  </a:extLst>
                </a:gridCol>
                <a:gridCol w="908446">
                  <a:extLst>
                    <a:ext uri="{9D8B030D-6E8A-4147-A177-3AD203B41FA5}">
                      <a16:colId xmlns:a16="http://schemas.microsoft.com/office/drawing/2014/main" val="3169356884"/>
                    </a:ext>
                  </a:extLst>
                </a:gridCol>
                <a:gridCol w="908446">
                  <a:extLst>
                    <a:ext uri="{9D8B030D-6E8A-4147-A177-3AD203B41FA5}">
                      <a16:colId xmlns:a16="http://schemas.microsoft.com/office/drawing/2014/main" val="329734978"/>
                    </a:ext>
                  </a:extLst>
                </a:gridCol>
                <a:gridCol w="908446">
                  <a:extLst>
                    <a:ext uri="{9D8B030D-6E8A-4147-A177-3AD203B41FA5}">
                      <a16:colId xmlns:a16="http://schemas.microsoft.com/office/drawing/2014/main" val="1545439549"/>
                    </a:ext>
                  </a:extLst>
                </a:gridCol>
                <a:gridCol w="908446">
                  <a:extLst>
                    <a:ext uri="{9D8B030D-6E8A-4147-A177-3AD203B41FA5}">
                      <a16:colId xmlns:a16="http://schemas.microsoft.com/office/drawing/2014/main" val="3413603158"/>
                    </a:ext>
                  </a:extLst>
                </a:gridCol>
                <a:gridCol w="1116631">
                  <a:extLst>
                    <a:ext uri="{9D8B030D-6E8A-4147-A177-3AD203B41FA5}">
                      <a16:colId xmlns:a16="http://schemas.microsoft.com/office/drawing/2014/main" val="552691068"/>
                    </a:ext>
                  </a:extLst>
                </a:gridCol>
              </a:tblGrid>
              <a:tr h="224316">
                <a:tc gridSpan="2"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Långliggare´&gt; 7 dagar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8341705"/>
                  </a:ext>
                </a:extLst>
              </a:tr>
              <a:tr h="224316"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5574635"/>
                  </a:ext>
                </a:extLst>
              </a:tr>
              <a:tr h="224316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Kommun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Januari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Februari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April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Maj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Juni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Juli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Augusti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September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2420588"/>
                  </a:ext>
                </a:extLst>
              </a:tr>
              <a:tr h="224316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Avesta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3923495"/>
                  </a:ext>
                </a:extLst>
              </a:tr>
              <a:tr h="224316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Borlänge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4004090"/>
                  </a:ext>
                </a:extLst>
              </a:tr>
              <a:tr h="224316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Falun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1//7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2//17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2/99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1//11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1//8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3//15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1//7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6835964"/>
                  </a:ext>
                </a:extLst>
              </a:tr>
              <a:tr h="224316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Gagnef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1//6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1595073"/>
                  </a:ext>
                </a:extLst>
              </a:tr>
              <a:tr h="224316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Hedemora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7971547"/>
                  </a:ext>
                </a:extLst>
              </a:tr>
              <a:tr h="224316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Leksand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//5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2//17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7047424"/>
                  </a:ext>
                </a:extLst>
              </a:tr>
              <a:tr h="224316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Ludvika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2//11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1295944"/>
                  </a:ext>
                </a:extLst>
              </a:tr>
              <a:tr h="224316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Malung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7/91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5/49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1562819"/>
                  </a:ext>
                </a:extLst>
              </a:tr>
              <a:tr h="224316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2515965"/>
                  </a:ext>
                </a:extLst>
              </a:tr>
              <a:tr h="224316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Orsa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1//7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3667629"/>
                  </a:ext>
                </a:extLst>
              </a:tr>
              <a:tr h="224316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Rättvik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4087633"/>
                  </a:ext>
                </a:extLst>
              </a:tr>
              <a:tr h="224316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Smedjebacken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587042"/>
                  </a:ext>
                </a:extLst>
              </a:tr>
              <a:tr h="224316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Säter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1//5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1//9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686902"/>
                  </a:ext>
                </a:extLst>
              </a:tr>
              <a:tr h="224316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Älvdalen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5506198"/>
                  </a:ext>
                </a:extLst>
              </a:tr>
              <a:tr h="224316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Vansbro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2260983"/>
                  </a:ext>
                </a:extLst>
              </a:tr>
              <a:tr h="224316">
                <a:tc>
                  <a:txBody>
                    <a:bodyPr/>
                    <a:lstStyle/>
                    <a:p>
                      <a:pPr algn="l" fontAlgn="b"/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7/91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7/61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5/39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3/105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3//22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2//17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4//22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0//0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1//7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9651139"/>
                  </a:ext>
                </a:extLst>
              </a:tr>
              <a:tr h="224316"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8659341"/>
                  </a:ext>
                </a:extLst>
              </a:tr>
              <a:tr h="224316">
                <a:tc gridSpan="9"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Siffran till vänster om snedstrecket anger antal patienter. Siffran till höger anger antalet betaldagar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66091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8588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995081"/>
            <a:ext cx="10619402" cy="443754"/>
          </a:xfrm>
        </p:spPr>
        <p:txBody>
          <a:bodyPr>
            <a:normAutofit fontScale="90000"/>
          </a:bodyPr>
          <a:lstStyle/>
          <a:p>
            <a:r>
              <a:rPr lang="sv-SE" dirty="0" smtClean="0"/>
              <a:t>Återinläggningar inom 30 dagar </a:t>
            </a:r>
            <a:br>
              <a:rPr lang="sv-SE" dirty="0" smtClean="0"/>
            </a:br>
            <a:r>
              <a:rPr lang="sv-SE" dirty="0" smtClean="0"/>
              <a:t>65 år och äldre</a:t>
            </a:r>
            <a:br>
              <a:rPr lang="sv-SE" dirty="0" smtClean="0"/>
            </a:br>
            <a:endParaRPr lang="sv-SE" dirty="0"/>
          </a:p>
        </p:txBody>
      </p:sp>
      <p:graphicFrame>
        <p:nvGraphicFramePr>
          <p:cNvPr id="7" name="Platshållare för innehåll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8945338"/>
              </p:ext>
            </p:extLst>
          </p:nvPr>
        </p:nvGraphicFramePr>
        <p:xfrm>
          <a:off x="699246" y="1575714"/>
          <a:ext cx="9937379" cy="4330580"/>
        </p:xfrm>
        <a:graphic>
          <a:graphicData uri="http://schemas.openxmlformats.org/drawingml/2006/table">
            <a:tbl>
              <a:tblPr firstRow="1" firstCol="1" bandRow="1"/>
              <a:tblGrid>
                <a:gridCol w="3707108">
                  <a:extLst>
                    <a:ext uri="{9D8B030D-6E8A-4147-A177-3AD203B41FA5}">
                      <a16:colId xmlns:a16="http://schemas.microsoft.com/office/drawing/2014/main" val="2404698821"/>
                    </a:ext>
                  </a:extLst>
                </a:gridCol>
                <a:gridCol w="2037939">
                  <a:extLst>
                    <a:ext uri="{9D8B030D-6E8A-4147-A177-3AD203B41FA5}">
                      <a16:colId xmlns:a16="http://schemas.microsoft.com/office/drawing/2014/main" val="1033922881"/>
                    </a:ext>
                  </a:extLst>
                </a:gridCol>
                <a:gridCol w="2096166">
                  <a:extLst>
                    <a:ext uri="{9D8B030D-6E8A-4147-A177-3AD203B41FA5}">
                      <a16:colId xmlns:a16="http://schemas.microsoft.com/office/drawing/2014/main" val="2548832404"/>
                    </a:ext>
                  </a:extLst>
                </a:gridCol>
                <a:gridCol w="2096166">
                  <a:extLst>
                    <a:ext uri="{9D8B030D-6E8A-4147-A177-3AD203B41FA5}">
                      <a16:colId xmlns:a16="http://schemas.microsoft.com/office/drawing/2014/main" val="2247407310"/>
                    </a:ext>
                  </a:extLst>
                </a:gridCol>
              </a:tblGrid>
              <a:tr h="2165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Återinskrivning inom 30 dagar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Kolumnetiketter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v-SE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v-SE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2183897"/>
                  </a:ext>
                </a:extLst>
              </a:tr>
              <a:tr h="2165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Radetiketter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2017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2018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2019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7299622"/>
                  </a:ext>
                </a:extLst>
              </a:tr>
              <a:tr h="2165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Inom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13,9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14,3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14,6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0921474"/>
                  </a:ext>
                </a:extLst>
              </a:tr>
              <a:tr h="216529">
                <a:tc>
                  <a:txBody>
                    <a:bodyPr/>
                    <a:lstStyle/>
                    <a:p>
                      <a:pPr indent="1397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Avesta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15,0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14,5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15,0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8347724"/>
                  </a:ext>
                </a:extLst>
              </a:tr>
              <a:tr h="216529">
                <a:tc>
                  <a:txBody>
                    <a:bodyPr/>
                    <a:lstStyle/>
                    <a:p>
                      <a:pPr indent="1397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Borlänge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14,5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14,0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15,4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6716200"/>
                  </a:ext>
                </a:extLst>
              </a:tr>
              <a:tr h="216529">
                <a:tc>
                  <a:txBody>
                    <a:bodyPr/>
                    <a:lstStyle/>
                    <a:p>
                      <a:pPr indent="1397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Falun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13,4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15,1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14,7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1173052"/>
                  </a:ext>
                </a:extLst>
              </a:tr>
              <a:tr h="216529">
                <a:tc>
                  <a:txBody>
                    <a:bodyPr/>
                    <a:lstStyle/>
                    <a:p>
                      <a:pPr indent="1397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Gagnef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13,6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11,9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10,7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1946175"/>
                  </a:ext>
                </a:extLst>
              </a:tr>
              <a:tr h="216529">
                <a:tc>
                  <a:txBody>
                    <a:bodyPr/>
                    <a:lstStyle/>
                    <a:p>
                      <a:pPr indent="1397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Hedemora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12,4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12,0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15,4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9447057"/>
                  </a:ext>
                </a:extLst>
              </a:tr>
              <a:tr h="216529">
                <a:tc>
                  <a:txBody>
                    <a:bodyPr/>
                    <a:lstStyle/>
                    <a:p>
                      <a:pPr indent="1397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Leksand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14,8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13,6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14,6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6784823"/>
                  </a:ext>
                </a:extLst>
              </a:tr>
              <a:tr h="216529">
                <a:tc>
                  <a:txBody>
                    <a:bodyPr/>
                    <a:lstStyle/>
                    <a:p>
                      <a:pPr indent="1397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Ludvika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11,9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13,7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13,1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4987026"/>
                  </a:ext>
                </a:extLst>
              </a:tr>
              <a:tr h="216529">
                <a:tc>
                  <a:txBody>
                    <a:bodyPr/>
                    <a:lstStyle/>
                    <a:p>
                      <a:pPr indent="1397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Malung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12,9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14,6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12,7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8362211"/>
                  </a:ext>
                </a:extLst>
              </a:tr>
              <a:tr h="216529">
                <a:tc>
                  <a:txBody>
                    <a:bodyPr/>
                    <a:lstStyle/>
                    <a:p>
                      <a:pPr indent="1397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Mora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14,7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16,2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16,1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1960052"/>
                  </a:ext>
                </a:extLst>
              </a:tr>
              <a:tr h="216529">
                <a:tc>
                  <a:txBody>
                    <a:bodyPr/>
                    <a:lstStyle/>
                    <a:p>
                      <a:pPr indent="1397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Orsa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16,1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12,8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13,3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5172222"/>
                  </a:ext>
                </a:extLst>
              </a:tr>
              <a:tr h="216529">
                <a:tc>
                  <a:txBody>
                    <a:bodyPr/>
                    <a:lstStyle/>
                    <a:p>
                      <a:pPr indent="1397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Rättvik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14,9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16,2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15,8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1846470"/>
                  </a:ext>
                </a:extLst>
              </a:tr>
              <a:tr h="216529">
                <a:tc>
                  <a:txBody>
                    <a:bodyPr/>
                    <a:lstStyle/>
                    <a:p>
                      <a:pPr indent="1397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Smedjebacken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10,8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13,0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10,4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0773617"/>
                  </a:ext>
                </a:extLst>
              </a:tr>
              <a:tr h="216529">
                <a:tc>
                  <a:txBody>
                    <a:bodyPr/>
                    <a:lstStyle/>
                    <a:p>
                      <a:pPr indent="1397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Säter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18,9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15,8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16,5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7804581"/>
                  </a:ext>
                </a:extLst>
              </a:tr>
              <a:tr h="216529">
                <a:tc>
                  <a:txBody>
                    <a:bodyPr/>
                    <a:lstStyle/>
                    <a:p>
                      <a:pPr indent="1397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Vansbro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14,2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12,7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17,3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0812672"/>
                  </a:ext>
                </a:extLst>
              </a:tr>
              <a:tr h="216529">
                <a:tc>
                  <a:txBody>
                    <a:bodyPr/>
                    <a:lstStyle/>
                    <a:p>
                      <a:pPr indent="1397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Älvdalen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11,8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15,2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14,7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0705819"/>
                  </a:ext>
                </a:extLst>
              </a:tr>
              <a:tr h="2165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Utom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5,4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3,5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4,2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5850244"/>
                  </a:ext>
                </a:extLst>
              </a:tr>
              <a:tr h="2165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Totalsumma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13,6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14,0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14,3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2005692"/>
                  </a:ext>
                </a:extLst>
              </a:tr>
            </a:tbl>
          </a:graphicData>
        </a:graphic>
      </p:graphicFrame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2019-10-04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6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07821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Återinläggningar inom 30 dagar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2019-10-04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7</a:t>
            </a:fld>
            <a:endParaRPr lang="sv-SE" dirty="0"/>
          </a:p>
        </p:txBody>
      </p:sp>
      <p:graphicFrame>
        <p:nvGraphicFramePr>
          <p:cNvPr id="7" name="Platshållare för innehåll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1914378"/>
              </p:ext>
            </p:extLst>
          </p:nvPr>
        </p:nvGraphicFramePr>
        <p:xfrm>
          <a:off x="411163" y="1825625"/>
          <a:ext cx="1136967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42935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SUS-gruppen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sv-SE" dirty="0" smtClean="0"/>
              <a:t>	Workshops</a:t>
            </a:r>
          </a:p>
          <a:p>
            <a:pPr marL="457200" lvl="1" indent="0">
              <a:buNone/>
            </a:pPr>
            <a:r>
              <a:rPr lang="sv-SE" dirty="0" smtClean="0"/>
              <a:t>		</a:t>
            </a:r>
            <a:r>
              <a:rPr lang="sv-SE" dirty="0" err="1" smtClean="0"/>
              <a:t>Somatik</a:t>
            </a:r>
            <a:r>
              <a:rPr lang="sv-SE" dirty="0" smtClean="0"/>
              <a:t>/rehab		25/11 fm alt </a:t>
            </a:r>
            <a:r>
              <a:rPr lang="sv-SE" dirty="0" err="1" smtClean="0"/>
              <a:t>efm</a:t>
            </a:r>
            <a:endParaRPr lang="sv-SE" dirty="0" smtClean="0"/>
          </a:p>
          <a:p>
            <a:pPr marL="914400" lvl="2" indent="0">
              <a:buNone/>
            </a:pPr>
            <a:r>
              <a:rPr lang="sv-SE" dirty="0"/>
              <a:t>	</a:t>
            </a:r>
            <a:r>
              <a:rPr lang="sv-SE" dirty="0" smtClean="0"/>
              <a:t>	</a:t>
            </a:r>
            <a:r>
              <a:rPr lang="sv-SE" sz="2400" dirty="0" smtClean="0"/>
              <a:t>           		29/11 fm alt </a:t>
            </a:r>
            <a:r>
              <a:rPr lang="sv-SE" sz="2400" dirty="0" err="1" smtClean="0"/>
              <a:t>efm</a:t>
            </a:r>
            <a:endParaRPr lang="sv-SE" sz="2400" dirty="0" smtClean="0"/>
          </a:p>
          <a:p>
            <a:pPr marL="914400" lvl="2" indent="0">
              <a:buNone/>
            </a:pPr>
            <a:endParaRPr lang="sv-SE" sz="2400" dirty="0" smtClean="0"/>
          </a:p>
          <a:p>
            <a:pPr marL="914400" lvl="2" indent="0">
              <a:buNone/>
            </a:pPr>
            <a:r>
              <a:rPr lang="sv-SE" sz="2400" dirty="0" smtClean="0"/>
              <a:t>	Psykiatri			28/11 fm alt </a:t>
            </a:r>
            <a:r>
              <a:rPr lang="sv-SE" sz="2400" dirty="0" err="1" smtClean="0"/>
              <a:t>efm</a:t>
            </a:r>
            <a:endParaRPr lang="sv-SE" sz="2400" dirty="0" smtClean="0"/>
          </a:p>
          <a:p>
            <a:pPr marL="914400" lvl="2" indent="0">
              <a:buNone/>
            </a:pPr>
            <a:endParaRPr lang="sv-SE" sz="2400" dirty="0"/>
          </a:p>
          <a:p>
            <a:pPr marL="914400" lvl="2" indent="0">
              <a:buNone/>
            </a:pPr>
            <a:r>
              <a:rPr lang="sv-SE" sz="2400" dirty="0" smtClean="0"/>
              <a:t>Utvärdering av SUS-lagen – Personalens synpunkter (Webbenkät)</a:t>
            </a:r>
          </a:p>
          <a:p>
            <a:pPr marL="914400" lvl="2" indent="0">
              <a:buNone/>
            </a:pPr>
            <a:endParaRPr lang="sv-SE" sz="2400" dirty="0"/>
          </a:p>
          <a:p>
            <a:pPr marL="914400" lvl="2" indent="0">
              <a:buNone/>
            </a:pPr>
            <a:r>
              <a:rPr lang="sv-SE" sz="2400" dirty="0" smtClean="0"/>
              <a:t>Revidering av Överenskommelse och riktlinjer – arbete pågår</a:t>
            </a:r>
            <a:endParaRPr lang="sv-SE" sz="2400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2019-10-04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8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71112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mtClean="0"/>
              <a:t>Slut 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3582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Cdag">
  <a:themeElements>
    <a:clrScheme name="Ltd">
      <a:dk1>
        <a:sysClr val="windowText" lastClr="000000"/>
      </a:dk1>
      <a:lt1>
        <a:sysClr val="window" lastClr="FFFFFF"/>
      </a:lt1>
      <a:dk2>
        <a:srgbClr val="F15060"/>
      </a:dk2>
      <a:lt2>
        <a:srgbClr val="E7E6E6"/>
      </a:lt2>
      <a:accent1>
        <a:srgbClr val="00B4E4"/>
      </a:accent1>
      <a:accent2>
        <a:srgbClr val="28B29A"/>
      </a:accent2>
      <a:accent3>
        <a:srgbClr val="FFD378"/>
      </a:accent3>
      <a:accent4>
        <a:srgbClr val="AEDDEF"/>
      </a:accent4>
      <a:accent5>
        <a:srgbClr val="6ACEC3"/>
      </a:accent5>
      <a:accent6>
        <a:srgbClr val="FAE9BA"/>
      </a:accent6>
      <a:hlink>
        <a:srgbClr val="0074A2"/>
      </a:hlink>
      <a:folHlink>
        <a:srgbClr val="0074A2"/>
      </a:folHlink>
    </a:clrScheme>
    <a:fontScheme name="Lt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td_standard.potx" id="{151680F3-6FC2-4960-B137-648106B7FBF2}" vid="{FDF325D6-299B-47C8-B8D0-086DBBEE1ED8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j125def9988a4544907fddb4a09b1af5 xmlns="2f901946-e264-40a9-b252-19c7dedd3add">
      <Terms xmlns="http://schemas.microsoft.com/office/infopath/2007/PartnerControls"/>
    </j125def9988a4544907fddb4a09b1af5>
    <d35d67994db9475aa58636ebfce59533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sv - svenska</TermName>
          <TermId xmlns="http://schemas.microsoft.com/office/infopath/2007/PartnerControls">fc4bf42e-8ca5-492e-bdac-5e5e0115cfa8</TermId>
        </TermInfo>
      </Terms>
    </d35d67994db9475aa58636ebfce59533>
    <ib8be5378b304cd19503fe0f13c962e4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powerpointmall</TermName>
          <TermId xmlns="http://schemas.microsoft.com/office/infopath/2007/PartnerControls">8a709a16-dce5-48c9-b324-adb936197cd8</TermId>
        </TermInfo>
      </Terms>
    </ib8be5378b304cd19503fe0f13c962e4>
    <b949fc07257b40f7b02b2d246d41368f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LD</TermName>
          <TermId xmlns="http://schemas.microsoft.com/office/infopath/2007/PartnerControls">30ac7822-68c2-42d2-8d58-accf1e3539f2</TermId>
        </TermInfo>
      </Terms>
    </b949fc07257b40f7b02b2d246d41368f>
    <TaxCatchAll xmlns="2f901946-e264-40a9-b252-19c7dedd3add">
      <Value>33</Value>
      <Value>620</Value>
      <Value>24</Value>
      <Value>38</Value>
      <Value>1</Value>
    </TaxCatchAll>
    <LD_Informationsklass xmlns="2f901946-e264-40a9-b252-19c7dedd3add">Intern alla</LD_Informationsklass>
    <ib626626c2604ac096d2606abc0b50e1 xmlns="2f901946-e264-40a9-b252-19c7dedd3add">
      <Terms xmlns="http://schemas.microsoft.com/office/infopath/2007/PartnerControls"/>
    </ib626626c2604ac096d2606abc0b50e1>
    <LD_Dokumentansvarig xmlns="2f901946-e264-40a9-b252-19c7dedd3add">
      <UserInfo>
        <DisplayName>Jansson Markus /Central förvaltning Personalenhet /Falun</DisplayName>
        <AccountId>34</AccountId>
        <AccountType/>
      </UserInfo>
    </LD_Dokumentansvarig>
    <l94247903c2249fd91f98a10a58087d0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Standarddokument</TermName>
          <TermId xmlns="http://schemas.microsoft.com/office/infopath/2007/PartnerControls">4d12e0b9-1967-41ec-b4ec-5579d11176b8</TermId>
        </TermInfo>
      </Terms>
    </l94247903c2249fd91f98a10a58087d0>
    <LD_GranskatAv xmlns="2f901946-e264-40a9-b252-19c7dedd3add">
      <UserInfo>
        <DisplayName/>
        <AccountId xsi:nil="true"/>
        <AccountType/>
      </UserInfo>
    </LD_GranskatAv>
    <LD_OldPubliceringsstatus xmlns="2f901946-e264-40a9-b252-19c7dedd3add">Revidering pågår</LD_OldPubliceringsstatus>
    <LD_Publiceringsstatus xmlns="2f901946-e264-40a9-b252-19c7dedd3add">Publicering pågår</LD_Publiceringsstatus>
    <LD_Version xmlns="2f901946-e264-40a9-b252-19c7dedd3add">1.0</LD_Version>
    <LD_ArbetsrumID xmlns="2f901946-e264-40a9-b252-19c7dedd3add">
      <Url xsi:nil="true"/>
      <Description xsi:nil="true"/>
    </LD_ArbetsrumID>
    <LD_Faktaagare xmlns="2f901946-e264-40a9-b252-19c7dedd3add">
      <Url xsi:nil="true"/>
      <Description xsi:nil="true"/>
    </LD_Faktaagare>
    <LD_DokumentID xmlns="2f901946-e264-40a9-b252-19c7dedd3add">
      <Url>http://ar.ltdalarna.se/arbetsrum/OHAR4G1Q/_layouts/15/DocIdRedir.aspx?ID=JHXJTDKSTMXR-638439718-50</Url>
      <Description>JHXJTDKSTMXR-638439718-50</Description>
    </LD_DokumentID>
    <LD_Dokumentstatus xmlns="2f901946-e264-40a9-b252-19c7dedd3add">Godkänt</LD_Dokumentstatus>
    <LD_OldDokumentstatus xmlns="2f901946-e264-40a9-b252-19c7dedd3add">Godkännande pågår</LD_OldDokumentstatus>
    <_dlc_DocId xmlns="c6056b2c-9b66-4941-ba4f-b114eec7ed26">JHXJTDKSTMXR-2145828690-717</_dlc_DocId>
    <_dlc_DocIdUrl xmlns="c6056b2c-9b66-4941-ba4f-b114eec7ed26">
      <Url>http://ar.ltdalarna.se/arbetsrum/OHAR4G1Q/publicerat/_layouts/15/DocIdRedir.aspx?ID=JHXJTDKSTMXR-2145828690-717</Url>
      <Description>JHXJTDKSTMXR-2145828690-717</Description>
    </_dlc_DocIdUrl>
    <LD_Diarienummer xmlns="2f901946-e264-40a9-b252-19c7dedd3add" xsi:nil="true"/>
    <LD_GodkantDatum xmlns="2f901946-e264-40a9-b252-19c7dedd3add">2019-01-14T13:10:16+00:00</LD_GodkantDatum>
    <LD_GodkantAv xmlns="2f901946-e264-40a9-b252-19c7dedd3add">
      <UserInfo>
        <DisplayName>Jansson Markus /Central förvaltning Personalenhet /Falun</DisplayName>
        <AccountId>34</AccountId>
        <AccountType/>
      </UserInfo>
    </LD_GodkantAv>
    <LD_Beslutsnummer xmlns="2f901946-e264-40a9-b252-19c7dedd3add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haredContentType xmlns="Microsoft.SharePoint.Taxonomy.ContentTypeSync" SourceId="e7769dcc-5dd1-4f02-a71f-f2e47d1eab4e" ContentTypeId="0x010100AC92CF2061C10240851FF38CAA99F4B80201" PreviousValue="false"/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Blankett" ma:contentTypeID="0x010100AC92CF2061C10240851FF38CAA99F4B8020100F310B003C35C654C864C96586056CDEC" ma:contentTypeVersion="305" ma:contentTypeDescription="Skapa ett nytt dokument." ma:contentTypeScope="" ma:versionID="688eb280b809ab19991f7e2a47c9eb34">
  <xsd:schema xmlns:xsd="http://www.w3.org/2001/XMLSchema" xmlns:xs="http://www.w3.org/2001/XMLSchema" xmlns:p="http://schemas.microsoft.com/office/2006/metadata/properties" xmlns:ns2="2f901946-e264-40a9-b252-19c7dedd3add" xmlns:ns3="c6056b2c-9b66-4941-ba4f-b114eec7ed26" targetNamespace="http://schemas.microsoft.com/office/2006/metadata/properties" ma:root="true" ma:fieldsID="d039476440dfb9f5cc80035c1206fafc" ns2:_="" ns3:_="">
    <xsd:import namespace="2f901946-e264-40a9-b252-19c7dedd3add"/>
    <xsd:import namespace="c6056b2c-9b66-4941-ba4f-b114eec7ed26"/>
    <xsd:element name="properties">
      <xsd:complexType>
        <xsd:sequence>
          <xsd:element name="documentManagement">
            <xsd:complexType>
              <xsd:all>
                <xsd:element ref="ns2:LD_Dokumentansvarig"/>
                <xsd:element ref="ns2:LD_Informationsklass"/>
                <xsd:element ref="ns2:LD_ArbetsrumID" minOccurs="0"/>
                <xsd:element ref="ns2:LD_DokumentID" minOccurs="0"/>
                <xsd:element ref="ns2:LD_Faktaagare" minOccurs="0"/>
                <xsd:element ref="ns2:LD_Version" minOccurs="0"/>
                <xsd:element ref="ns2:LD_GranskatAv" minOccurs="0"/>
                <xsd:element ref="ns2:LD_Dokumentstatus" minOccurs="0"/>
                <xsd:element ref="ns2:LD_Publiceringsstatus" minOccurs="0"/>
                <xsd:element ref="ns2:LD_GodkantAv" minOccurs="0"/>
                <xsd:element ref="ns2:LD_GodkantDatum" minOccurs="0"/>
                <xsd:element ref="ns2:LD_Diarienummer" minOccurs="0"/>
                <xsd:element ref="ns2:LD_Beslutsnummer" minOccurs="0"/>
                <xsd:element ref="ns2:LD_OldPubliceringsstatus" minOccurs="0"/>
                <xsd:element ref="ns2:TaxCatchAll" minOccurs="0"/>
                <xsd:element ref="ns2:l94247903c2249fd91f98a10a58087d0" minOccurs="0"/>
                <xsd:element ref="ns2:b949fc07257b40f7b02b2d246d41368f" minOccurs="0"/>
                <xsd:element ref="ns2:d35d67994db9475aa58636ebfce59533" minOccurs="0"/>
                <xsd:element ref="ns2:j125def9988a4544907fddb4a09b1af5" minOccurs="0"/>
                <xsd:element ref="ns2:ib8be5378b304cd19503fe0f13c962e4" minOccurs="0"/>
                <xsd:element ref="ns2:ib626626c2604ac096d2606abc0b50e1" minOccurs="0"/>
                <xsd:element ref="ns2:LD_OldDokumentstatus" minOccurs="0"/>
                <xsd:element ref="ns2:TaxCatchAllLabel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901946-e264-40a9-b252-19c7dedd3add" elementFormDefault="qualified">
    <xsd:import namespace="http://schemas.microsoft.com/office/2006/documentManagement/types"/>
    <xsd:import namespace="http://schemas.microsoft.com/office/infopath/2007/PartnerControls"/>
    <xsd:element name="LD_Dokumentansvarig" ma:index="2" ma:displayName="Dokumentansvarig" ma:list="UserInfo" ma:internalName="LD_Dokumentansvarig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Informationsklass" ma:index="4" ma:displayName="Informationsklass" ma:default="Intern alla" ma:internalName="LD_Informationsklass" ma:readOnly="false">
      <xsd:simpleType>
        <xsd:restriction base="dms:Choice">
          <xsd:enumeration value="Publik"/>
          <xsd:enumeration value="Intern alla"/>
          <xsd:enumeration value="Intern skyddad"/>
        </xsd:restriction>
      </xsd:simpleType>
    </xsd:element>
    <xsd:element name="LD_ArbetsrumID" ma:index="7" nillable="true" ma:displayName="ArbetsrumID" ma:hidden="true" ma:internalName="LD_ArbetsrumID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DokumentID" ma:index="8" nillable="true" ma:displayName="LD DokumentID" ma:hidden="true" ma:internalName="LD_DokumentID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Faktaagare" ma:index="9" nillable="true" ma:displayName="Faktaägare" ma:hidden="true" ma:internalName="LD_Faktaagar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Version" ma:index="10" nillable="true" ma:displayName="Version" ma:internalName="LD_Version" ma:readOnly="false">
      <xsd:simpleType>
        <xsd:restriction base="dms:Text"/>
      </xsd:simpleType>
    </xsd:element>
    <xsd:element name="LD_GranskatAv" ma:index="11" nillable="true" ma:displayName="Granskat av" ma:list="UserInfo" ma:internalName="LD_GranskatAv" ma:readOnly="fals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Dokumentstatus" ma:index="12" nillable="true" ma:displayName="Dokumentstatus" ma:default="Utkast" ma:hidden="true" ma:internalName="LD_Dokumentstatus" ma:readOnly="false">
      <xsd:simpleType>
        <xsd:restriction base="dms:Choice">
          <xsd:enumeration value="Utkast"/>
          <xsd:enumeration value="Granskning pågår"/>
          <xsd:enumeration value="Granskat"/>
          <xsd:enumeration value="Godkännande pågår"/>
          <xsd:enumeration value="Godkänt"/>
          <xsd:enumeration value="Ej godkänt"/>
          <xsd:enumeration value="Publicerat"/>
          <xsd:enumeration value="Godkänt och publicerat"/>
        </xsd:restriction>
      </xsd:simpleType>
    </xsd:element>
    <xsd:element name="LD_Publiceringsstatus" ma:index="13" nillable="true" ma:displayName="Publiceringsstatus" ma:default="Ej publicerat" ma:hidden="true" ma:internalName="LD_Publiceringsstatus" ma:readOnly="false">
      <xsd:simpleType>
        <xsd:restriction base="dms:Choice">
          <xsd:enumeration value="Ej publicerat"/>
          <xsd:enumeration value="Publicering pågår"/>
          <xsd:enumeration value="Publicerat"/>
          <xsd:enumeration value="Avpublicerat"/>
          <xsd:enumeration value="Revidering krävs"/>
          <xsd:enumeration value="Revidering pågår"/>
        </xsd:restriction>
      </xsd:simpleType>
    </xsd:element>
    <xsd:element name="LD_GodkantAv" ma:index="15" nillable="true" ma:displayName="Godkänt av" ma:list="UserInfo" ma:internalName="LD_GodkantAv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GodkantDatum" ma:index="16" nillable="true" ma:displayName="Godkänt datum" ma:internalName="LD_GodkantDatum" ma:readOnly="false">
      <xsd:simpleType>
        <xsd:restriction base="dms:DateTime"/>
      </xsd:simpleType>
    </xsd:element>
    <xsd:element name="LD_Diarienummer" ma:index="17" nillable="true" ma:displayName="Diarienummer" ma:internalName="LD_Diarienummer" ma:readOnly="false">
      <xsd:simpleType>
        <xsd:restriction base="dms:Text"/>
      </xsd:simpleType>
    </xsd:element>
    <xsd:element name="LD_Beslutsnummer" ma:index="18" nillable="true" ma:displayName="Beslutsnummer" ma:internalName="LD_Beslutsnummer" ma:readOnly="false">
      <xsd:simpleType>
        <xsd:restriction base="dms:Text"/>
      </xsd:simpleType>
    </xsd:element>
    <xsd:element name="LD_OldPubliceringsstatus" ma:index="20" nillable="true" ma:displayName="Old Publiceringsstatus" ma:hidden="true" ma:internalName="LD_OldPubliceringsstatus" ma:readOnly="false">
      <xsd:simpleType>
        <xsd:restriction base="dms:Text"/>
      </xsd:simpleType>
    </xsd:element>
    <xsd:element name="TaxCatchAll" ma:index="21" nillable="true" ma:displayName="Taxonomy Catch All Column" ma:hidden="true" ma:list="{590d8321-ec3a-46c9-8bb0-088c8a285ba7}" ma:internalName="TaxCatchAll" ma:showField="CatchAllData" ma:web="c6056b2c-9b66-4941-ba4f-b114eec7ed2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94247903c2249fd91f98a10a58087d0" ma:index="22" nillable="true" ma:taxonomy="true" ma:internalName="l94247903c2249fd91f98a10a58087d0" ma:taxonomyFieldName="LD_Dokumenttyp" ma:displayName="Dokumenttyp" ma:readOnly="false" ma:fieldId="{59424790-3c22-49fd-91f9-8a10a58087d0}" ma:sspId="e7769dcc-5dd1-4f02-a71f-f2e47d1eab4e" ma:termSetId="0f652e80-21f1-4db9-823c-0c440e78a02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949fc07257b40f7b02b2d246d41368f" ma:index="24" ma:taxonomy="true" ma:internalName="b949fc07257b40f7b02b2d246d41368f" ma:taxonomyFieldName="LD_GallerForVerksamhet" ma:displayName="Gäller för verksamhet" ma:readOnly="false" ma:default="" ma:fieldId="{b949fc07-257b-40f7-b02b-2d246d41368f}" ma:taxonomyMulti="true" ma:sspId="e7769dcc-5dd1-4f02-a71f-f2e47d1eab4e" ma:termSetId="fdc1c8bc-96b8-4ad1-a7fe-19ec9003abb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35d67994db9475aa58636ebfce59533" ma:index="25" nillable="true" ma:taxonomy="true" ma:internalName="d35d67994db9475aa58636ebfce59533" ma:taxonomyFieldName="LD_Sprak" ma:displayName="Språk" ma:readOnly="false" ma:default="1;#sv - svenska|fc4bf42e-8ca5-492e-bdac-5e5e0115cfa8" ma:fieldId="{d35d6799-4db9-475a-a586-36ebfce59533}" ma:sspId="e7769dcc-5dd1-4f02-a71f-f2e47d1eab4e" ma:termSetId="34bdb1d3-4598-4ab4-b025-869b2700dd5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j125def9988a4544907fddb4a09b1af5" ma:index="29" nillable="true" ma:taxonomy="true" ma:internalName="j125def9988a4544907fddb4a09b1af5" ma:taxonomyFieldName="LD_Nyckelord" ma:displayName="Nyckelord" ma:readOnly="false" ma:fieldId="{3125def9-988a-4544-907f-ddb4a09b1af5}" ma:taxonomyMulti="true" ma:sspId="e7769dcc-5dd1-4f02-a71f-f2e47d1eab4e" ma:termSetId="4e71d024-632f-4c5c-a02d-6b344a2d3997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ib8be5378b304cd19503fe0f13c962e4" ma:index="31" nillable="true" ma:taxonomy="true" ma:internalName="ib8be5378b304cd19503fe0f13c962e4" ma:taxonomyFieldName="LD_Dokumentsamling" ma:displayName="Dokumentsamling" ma:readOnly="false" ma:default="" ma:fieldId="{2b8be537-8b30-4cd1-9503-fe0f13c962e4}" ma:taxonomyMulti="true" ma:sspId="e7769dcc-5dd1-4f02-a71f-f2e47d1eab4e" ma:termSetId="616aacf0-f681-4ad1-9a56-1a611ffe041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ib626626c2604ac096d2606abc0b50e1" ma:index="33" nillable="true" ma:taxonomy="true" ma:internalName="ib626626c2604ac096d2606abc0b50e1" ma:taxonomyFieldName="LD_Process" ma:displayName="Process" ma:readOnly="false" ma:fieldId="{2b626626-c260-4ac0-96d2-606abc0b50e1}" ma:sspId="e7769dcc-5dd1-4f02-a71f-f2e47d1eab4e" ma:termSetId="76f4019a-91e2-4560-b452-ad5219d4307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D_OldDokumentstatus" ma:index="34" nillable="true" ma:displayName="Old Dokumentstatus" ma:hidden="true" ma:internalName="LD_OldDokumentstatus" ma:readOnly="false">
      <xsd:simpleType>
        <xsd:restriction base="dms:Text"/>
      </xsd:simpleType>
    </xsd:element>
    <xsd:element name="TaxCatchAllLabel" ma:index="35" nillable="true" ma:displayName="Taxonomy Catch All Column1" ma:hidden="true" ma:list="{590d8321-ec3a-46c9-8bb0-088c8a285ba7}" ma:internalName="TaxCatchAllLabel" ma:readOnly="true" ma:showField="CatchAllDataLabel" ma:web="c6056b2c-9b66-4941-ba4f-b114eec7ed2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056b2c-9b66-4941-ba4f-b114eec7ed26" elementFormDefault="qualified">
    <xsd:import namespace="http://schemas.microsoft.com/office/2006/documentManagement/types"/>
    <xsd:import namespace="http://schemas.microsoft.com/office/infopath/2007/PartnerControls"/>
    <xsd:element name="_dlc_DocId" ma:index="37" nillable="true" ma:displayName="Dokument-ID-värde" ma:description="Värdet för dokument-ID som tilldelats till det här objektet." ma:internalName="_dlc_DocId" ma:readOnly="true">
      <xsd:simpleType>
        <xsd:restriction base="dms:Text"/>
      </xsd:simpleType>
    </xsd:element>
    <xsd:element name="_dlc_DocIdUrl" ma:index="38" nillable="true" ma:displayName="Dokument-ID" ma:description="Permanent länk till det här dokumente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39" nillable="true" ma:displayName="Spara ID" ma:description="Behåll ID vid tillägg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36" ma:displayName="Innehållstyp"/>
        <xsd:element ref="dc:title" maxOccurs="1" ma:index="1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0EFA16D-6D67-4242-869E-4B66269C3963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C6FB3ADD-DCDF-4A07-9C45-CA476A044990}">
  <ds:schemaRefs>
    <ds:schemaRef ds:uri="http://purl.org/dc/terms/"/>
    <ds:schemaRef ds:uri="2f901946-e264-40a9-b252-19c7dedd3add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schemas.microsoft.com/office/infopath/2007/PartnerControls"/>
    <ds:schemaRef ds:uri="c6056b2c-9b66-4941-ba4f-b114eec7ed26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0024E15-E290-4AB3-AE13-73E4633A1C51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EB908D4C-69A5-4436-ADFD-061832FB1A44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48218D59-1F3B-40C0-8F5B-2AD81CBD95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f901946-e264-40a9-b252-19c7dedd3add"/>
    <ds:schemaRef ds:uri="c6056b2c-9b66-4941-ba4f-b114eec7ed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2146</TotalTime>
  <Words>459</Words>
  <Application>Microsoft Office PowerPoint</Application>
  <PresentationFormat>Bredbild</PresentationFormat>
  <Paragraphs>222</Paragraphs>
  <Slides>9</Slides>
  <Notes>9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VCdag</vt:lpstr>
      <vt:lpstr>Samverkan vid utskrivning från sluten hälso och sjukvård</vt:lpstr>
      <vt:lpstr>PowerPoint-presentation</vt:lpstr>
      <vt:lpstr>SKL – Nätverksträff 1/10</vt:lpstr>
      <vt:lpstr>Ekonomi</vt:lpstr>
      <vt:lpstr>Ekonomi</vt:lpstr>
      <vt:lpstr>Återinläggningar inom 30 dagar  65 år och äldre </vt:lpstr>
      <vt:lpstr>Återinläggningar inom 30 dagar</vt:lpstr>
      <vt:lpstr>SUS-gruppen</vt:lpstr>
      <vt:lpstr>Slut </vt:lpstr>
    </vt:vector>
  </TitlesOfParts>
  <Company>Landstinget Dalarna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Region Dalarna - Standard Powerpointmall</dc:title>
  <dc:creator>Jansson Markus /Central förvaltning Kommunikationsenhet /Falun</dc:creator>
  <cp:lastModifiedBy>Liljeberg Hans /Central förvaltning Hälso- och sjukvårdsenhet /Falun</cp:lastModifiedBy>
  <cp:revision>100</cp:revision>
  <cp:lastPrinted>2019-10-03T13:44:05Z</cp:lastPrinted>
  <dcterms:created xsi:type="dcterms:W3CDTF">2016-11-14T14:16:14Z</dcterms:created>
  <dcterms:modified xsi:type="dcterms:W3CDTF">2019-10-04T09:10:23Z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35d67994db9475aa58636ebfce59533">
    <vt:lpwstr>sv - svenska|fc4bf42e-8ca5-492e-bdac-5e5e0115cfa8</vt:lpwstr>
  </property>
  <property fmtid="{D5CDD505-2E9C-101B-9397-08002B2CF9AE}" pid="3" name="ContentTypeId">
    <vt:lpwstr>0x010100AC92CF2061C10240851FF38CAA99F4B8020100F310B003C35C654C864C96586056CDEC</vt:lpwstr>
  </property>
  <property fmtid="{D5CDD505-2E9C-101B-9397-08002B2CF9AE}" pid="4" name="TaxCatchAll">
    <vt:lpwstr>7;#sv - svenska</vt:lpwstr>
  </property>
  <property fmtid="{D5CDD505-2E9C-101B-9397-08002B2CF9AE}" pid="5" name="LD_GallerForVerksamhet">
    <vt:lpwstr>33;#LD|30ac7822-68c2-42d2-8d58-accf1e3539f2</vt:lpwstr>
  </property>
  <property fmtid="{D5CDD505-2E9C-101B-9397-08002B2CF9AE}" pid="6" name="LD_Process">
    <vt:lpwstr/>
  </property>
  <property fmtid="{D5CDD505-2E9C-101B-9397-08002B2CF9AE}" pid="7" name="LD_Forfattning">
    <vt:lpwstr/>
  </property>
  <property fmtid="{D5CDD505-2E9C-101B-9397-08002B2CF9AE}" pid="8" name="LD_Nyckelord">
    <vt:lpwstr/>
  </property>
  <property fmtid="{D5CDD505-2E9C-101B-9397-08002B2CF9AE}" pid="9" name="LD_Dokumentsamling">
    <vt:lpwstr>620;#powerpointmall|8a709a16-dce5-48c9-b324-adb936197cd8</vt:lpwstr>
  </property>
  <property fmtid="{D5CDD505-2E9C-101B-9397-08002B2CF9AE}" pid="10" name="LD_Dokumenttyp">
    <vt:lpwstr>24;#Standarddokument|4d12e0b9-1967-41ec-b4ec-5579d11176b8</vt:lpwstr>
  </property>
  <property fmtid="{D5CDD505-2E9C-101B-9397-08002B2CF9AE}" pid="11" name="eb7deb89d2814b7b90e1fef0bccd24ec">
    <vt:lpwstr/>
  </property>
  <property fmtid="{D5CDD505-2E9C-101B-9397-08002B2CF9AE}" pid="12" name="c37888536a3e4198892c360a23f46821">
    <vt:lpwstr/>
  </property>
  <property fmtid="{D5CDD505-2E9C-101B-9397-08002B2CF9AE}" pid="13" name="e4631235004c4161a9f23c41f2f2c9d6">
    <vt:lpwstr/>
  </property>
  <property fmtid="{D5CDD505-2E9C-101B-9397-08002B2CF9AE}" pid="14" name="LD_Diagnos">
    <vt:lpwstr/>
  </property>
  <property fmtid="{D5CDD505-2E9C-101B-9397-08002B2CF9AE}" pid="15" name="LD_Sprak">
    <vt:lpwstr>1;#sv - svenska|fc4bf42e-8ca5-492e-bdac-5e5e0115cfa8</vt:lpwstr>
  </property>
  <property fmtid="{D5CDD505-2E9C-101B-9397-08002B2CF9AE}" pid="16" name="LD_MeSHterm">
    <vt:lpwstr/>
  </property>
  <property fmtid="{D5CDD505-2E9C-101B-9397-08002B2CF9AE}" pid="17" name="_dlc_DocIdItemGuid">
    <vt:lpwstr>478ac456-debb-4762-9ea7-ef009ac3d5d6</vt:lpwstr>
  </property>
  <property fmtid="{D5CDD505-2E9C-101B-9397-08002B2CF9AE}" pid="18" name="Granskning">
    <vt:lpwstr/>
  </property>
  <property fmtid="{D5CDD505-2E9C-101B-9397-08002B2CF9AE}" pid="19" name="Order">
    <vt:r8>13100</vt:r8>
  </property>
  <property fmtid="{D5CDD505-2E9C-101B-9397-08002B2CF9AE}" pid="20" name="xd_ProgID">
    <vt:lpwstr/>
  </property>
  <property fmtid="{D5CDD505-2E9C-101B-9397-08002B2CF9AE}" pid="21" name="TemplateUrl">
    <vt:lpwstr/>
  </property>
  <property fmtid="{D5CDD505-2E9C-101B-9397-08002B2CF9AE}" pid="22" name="_CopySource">
    <vt:lpwstr>http://ar.ltdalarna.se/arbetsrum/OHAR4G1Q/4G8V/Lists/informerande/Region Dalarna - Standard Powerpointmall.pptx</vt:lpwstr>
  </property>
  <property fmtid="{D5CDD505-2E9C-101B-9397-08002B2CF9AE}" pid="23" name="Godkännande och publicering">
    <vt:lpwstr>http://ar.ltdalarna.se/arbetsrum/OHAR4G1Q/_layouts/15/wrkstat.aspx?List=897c8b83-9ffe-46c2-b9b4-7cbdc1558ee9&amp;WorkflowInstanceName=23b98503-3154-493f-9ae5-e4c37136ec7d, Godkänt</vt:lpwstr>
  </property>
  <property fmtid="{D5CDD505-2E9C-101B-9397-08002B2CF9AE}" pid="24" name="LD_GiltigtTill">
    <vt:filetime>2022-01-14T13:12:34Z</vt:filetime>
  </property>
  <property fmtid="{D5CDD505-2E9C-101B-9397-08002B2CF9AE}" pid="25" name="LD_Gallringsfrist">
    <vt:lpwstr>38;#3 år|8a73ccd2-b425-41f1-973a-0e59e31951c0</vt:lpwstr>
  </property>
  <property fmtid="{D5CDD505-2E9C-101B-9397-08002B2CF9AE}" pid="26" name="maa9fd36c38347e1a5ddfad159d25a0c">
    <vt:lpwstr>3 år|8a73ccd2-b425-41f1-973a-0e59e31951c0</vt:lpwstr>
  </property>
</Properties>
</file>