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62" r:id="rId3"/>
    <p:sldId id="257" r:id="rId4"/>
    <p:sldId id="268" r:id="rId5"/>
    <p:sldId id="269" r:id="rId6"/>
    <p:sldId id="266" r:id="rId7"/>
    <p:sldId id="267" r:id="rId8"/>
    <p:sldId id="264" r:id="rId9"/>
  </p:sldIdLst>
  <p:sldSz cx="9144000" cy="6858000" type="screen4x3"/>
  <p:notesSz cx="6858000" cy="9144000"/>
  <p:custDataLst>
    <p:tags r:id="rId11"/>
  </p:custDataLst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5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558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405" autoAdjust="0"/>
  </p:normalViewPr>
  <p:slideViewPr>
    <p:cSldViewPr>
      <p:cViewPr>
        <p:scale>
          <a:sx n="77" d="100"/>
          <a:sy n="77" d="100"/>
        </p:scale>
        <p:origin x="-1188" y="-54"/>
      </p:cViewPr>
      <p:guideLst>
        <p:guide orient="horz" pos="315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C4324DE-C32F-4085-930D-2CFBFEE84568}" type="datetimeFigureOut">
              <a:rPr lang="sv-SE"/>
              <a:pPr>
                <a:defRPr/>
              </a:pPr>
              <a:t>2019-09-17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v-SE" noProof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4E675B-F562-42A1-909C-7BE46F3E874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86875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544" y="1268760"/>
            <a:ext cx="1766357" cy="4575706"/>
          </a:xfrm>
          <a:prstGeom prst="rect">
            <a:avLst/>
          </a:prstGeom>
        </p:spPr>
      </p:pic>
      <p:sp>
        <p:nvSpPr>
          <p:cNvPr id="3" name="Rektangel 2"/>
          <p:cNvSpPr/>
          <p:nvPr/>
        </p:nvSpPr>
        <p:spPr>
          <a:xfrm>
            <a:off x="2233901" y="3157587"/>
            <a:ext cx="6730587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ktangel 3"/>
          <p:cNvSpPr/>
          <p:nvPr/>
        </p:nvSpPr>
        <p:spPr>
          <a:xfrm>
            <a:off x="2232940" y="3157587"/>
            <a:ext cx="217946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2555776" y="3302496"/>
            <a:ext cx="6192688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  <a:endParaRPr lang="en-US" dirty="0"/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04664"/>
            <a:ext cx="2812510" cy="373385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xmlns="" id="{4915952A-A5F4-4F17-A74D-1DD4F6DBB33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69246"/>
            <a:ext cx="9144000" cy="1183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84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702568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395536" y="1844824"/>
            <a:ext cx="8291264" cy="388843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Platshållare fö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smtClean="0"/>
            </a:lvl1pPr>
          </a:lstStyle>
          <a:p>
            <a:pPr>
              <a:defRPr/>
            </a:pPr>
            <a:fld id="{D0747BDE-E45B-459E-80AA-B256072B0B22}" type="datetime1">
              <a:rPr lang="sv-SE"/>
              <a:pPr>
                <a:defRPr/>
              </a:pPr>
              <a:t>2019-09-17</a:t>
            </a:fld>
            <a:endParaRPr dirty="0"/>
          </a:p>
        </p:txBody>
      </p:sp>
      <p:sp>
        <p:nvSpPr>
          <p:cNvPr id="5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sv-SE" dirty="0"/>
              <a:t>www.svnuppsalaorebro.se</a:t>
            </a:r>
          </a:p>
        </p:txBody>
      </p:sp>
      <p:sp>
        <p:nvSpPr>
          <p:cNvPr id="6" name="Platshållare för bildnumm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ADCD4-E8AF-4A5C-BA9D-0D20B0B6EF7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6730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554360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4041648" cy="439553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632198" y="1553744"/>
            <a:ext cx="4041648" cy="439553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smtClean="0"/>
            </a:lvl1pPr>
          </a:lstStyle>
          <a:p>
            <a:pPr>
              <a:defRPr/>
            </a:pPr>
            <a:fld id="{9EF7FA2A-8FA0-43D8-927C-B40EB077D3E6}" type="datetime1">
              <a:rPr lang="sv-SE"/>
              <a:pPr>
                <a:defRPr/>
              </a:pPr>
              <a:t>2019-09-17</a:t>
            </a:fld>
            <a:endParaRPr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dirty="0" smtClean="0"/>
            </a:lvl1pPr>
          </a:lstStyle>
          <a:p>
            <a:pPr>
              <a:defRPr/>
            </a:pPr>
            <a:r>
              <a:rPr lang="sv-SE" dirty="0"/>
              <a:t>www.svnuppsalaorebro.se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1BAA8-4D1D-4941-9163-E9E48662BF5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0653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9432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381568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3" name="Platshållare för innehåll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381568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smtClean="0"/>
            </a:lvl1pPr>
          </a:lstStyle>
          <a:p>
            <a:pPr>
              <a:defRPr/>
            </a:pPr>
            <a:fld id="{58A0058A-F9A1-4FB4-8B63-05D6345A8F83}" type="datetime1">
              <a:rPr lang="sv-SE"/>
              <a:pPr>
                <a:defRPr/>
              </a:pPr>
              <a:t>2019-09-17</a:t>
            </a:fld>
            <a:endParaRPr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r>
              <a:rPr lang="sv-SE" dirty="0"/>
              <a:t>www.svnuppsalaorebro.se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537E1-2DBF-4A13-8F28-6C7CA49A64E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3629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4025" y="980728"/>
            <a:ext cx="8229600" cy="914400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smtClean="0"/>
            </a:lvl1pPr>
          </a:lstStyle>
          <a:p>
            <a:pPr>
              <a:defRPr/>
            </a:pPr>
            <a:fld id="{DC15AC72-1D82-4A2E-A7D9-738F79323F13}" type="datetime1">
              <a:rPr lang="sv-SE"/>
              <a:pPr>
                <a:defRPr/>
              </a:pPr>
              <a:t>2019-09-17</a:t>
            </a:fld>
            <a:endParaRPr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r>
              <a:rPr lang="sv-SE" dirty="0"/>
              <a:t>www.svnuppsalaorebro.se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30C8C-CAFC-4DED-B4C1-7623C4930F6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1190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smtClean="0"/>
            </a:lvl1pPr>
          </a:lstStyle>
          <a:p>
            <a:pPr>
              <a:defRPr/>
            </a:pPr>
            <a:fld id="{9B2040E7-83A5-480C-83B5-65086F1763A4}" type="datetime1">
              <a:rPr lang="sv-SE"/>
              <a:pPr>
                <a:defRPr/>
              </a:pPr>
              <a:t>2019-09-17</a:t>
            </a:fld>
            <a:endParaRPr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r>
              <a:rPr lang="sv-SE" dirty="0"/>
              <a:t>www.svnuppsalaorebro.se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4399A-4E66-40CC-BDC7-29BC6A29F9E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5464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tshållare för rubrik 21"/>
          <p:cNvSpPr>
            <a:spLocks noGrp="1"/>
          </p:cNvSpPr>
          <p:nvPr>
            <p:ph type="title"/>
          </p:nvPr>
        </p:nvSpPr>
        <p:spPr bwMode="auto">
          <a:xfrm>
            <a:off x="458788" y="836613"/>
            <a:ext cx="8229600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  <a:endParaRPr lang="en-US" altLang="sv-SE"/>
          </a:p>
        </p:txBody>
      </p:sp>
      <p:sp>
        <p:nvSpPr>
          <p:cNvPr id="1027" name="Platshållare för text 12"/>
          <p:cNvSpPr>
            <a:spLocks noGrp="1"/>
          </p:cNvSpPr>
          <p:nvPr>
            <p:ph type="body" idx="1"/>
          </p:nvPr>
        </p:nvSpPr>
        <p:spPr bwMode="auto">
          <a:xfrm>
            <a:off x="457200" y="1773238"/>
            <a:ext cx="8229600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  <a:endParaRPr lang="en-US" altLang="sv-SE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384925" y="6524625"/>
            <a:ext cx="2289175" cy="196850"/>
          </a:xfrm>
          <a:prstGeom prst="rect">
            <a:avLst/>
          </a:prstGeom>
        </p:spPr>
        <p:txBody>
          <a:bodyPr vert="horz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lang="sv-SE" sz="1100" smtClean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DB149AA-8FE8-46F7-B83B-D95A04422FC0}" type="datetime1">
              <a:rPr lang="sv-SE"/>
              <a:pPr>
                <a:defRPr/>
              </a:pPr>
              <a:t>2019-09-17</a:t>
            </a:fld>
            <a:endParaRPr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2882900" y="6524625"/>
            <a:ext cx="3505200" cy="196850"/>
          </a:xfrm>
          <a:prstGeom prst="rect">
            <a:avLst/>
          </a:prstGeom>
        </p:spPr>
        <p:txBody>
          <a:bodyPr vert="horz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 dirty="0"/>
              <a:t>www.svnuppsalaorebro.se</a:t>
            </a:r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612775" y="6524625"/>
            <a:ext cx="1981200" cy="19685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D1C81BD-3C9D-475C-9609-E7D905B7C0ED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  <p:cxnSp>
        <p:nvCxnSpPr>
          <p:cNvPr id="4" name="Rak 3"/>
          <p:cNvCxnSpPr/>
          <p:nvPr/>
        </p:nvCxnSpPr>
        <p:spPr>
          <a:xfrm>
            <a:off x="468313" y="6503988"/>
            <a:ext cx="8280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Bildobjekt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55464"/>
            <a:ext cx="2906266" cy="38583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1" fontAlgn="base" hangingPunct="1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ubrik 1"/>
          <p:cNvSpPr>
            <a:spLocks noGrp="1"/>
          </p:cNvSpPr>
          <p:nvPr>
            <p:ph type="ctrTitle"/>
          </p:nvPr>
        </p:nvSpPr>
        <p:spPr>
          <a:xfrm>
            <a:off x="2555776" y="3302496"/>
            <a:ext cx="6264696" cy="990600"/>
          </a:xfrm>
        </p:spPr>
        <p:txBody>
          <a:bodyPr/>
          <a:lstStyle/>
          <a:p>
            <a:pPr algn="ctr"/>
            <a:r>
              <a:rPr lang="sv-SE" altLang="sv-SE" dirty="0"/>
              <a:t>Standardiserade vårdförlopp</a:t>
            </a:r>
            <a:br>
              <a:rPr lang="sv-SE" altLang="sv-SE" dirty="0"/>
            </a:br>
            <a:endParaRPr lang="sv-SE" altLang="sv-S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ubrik 1"/>
          <p:cNvSpPr>
            <a:spLocks noGrp="1"/>
          </p:cNvSpPr>
          <p:nvPr>
            <p:ph type="title"/>
          </p:nvPr>
        </p:nvSpPr>
        <p:spPr>
          <a:xfrm>
            <a:off x="458774" y="836712"/>
            <a:ext cx="8229600" cy="1008112"/>
          </a:xfrm>
        </p:spPr>
        <p:txBody>
          <a:bodyPr/>
          <a:lstStyle/>
          <a:p>
            <a:r>
              <a:rPr lang="sv-SE" sz="2000" b="1" dirty="0"/>
              <a:t/>
            </a:r>
            <a:br>
              <a:rPr lang="sv-SE" sz="2000" b="1" dirty="0"/>
            </a:br>
            <a:r>
              <a:rPr lang="sv-SE" sz="2000" b="1" dirty="0"/>
              <a:t/>
            </a:r>
            <a:br>
              <a:rPr lang="sv-SE" sz="2000" b="1" dirty="0"/>
            </a:br>
            <a:r>
              <a:rPr lang="sv-SE" sz="2000" b="1" dirty="0"/>
              <a:t>Beslut om uppstart av de första områdena för en jämlik och effektiv vård med god kvalitet genom standardiserade vårdförlopp</a:t>
            </a:r>
            <a:r>
              <a:rPr lang="sv-SE" sz="2000" dirty="0"/>
              <a:t/>
            </a:r>
            <a:br>
              <a:rPr lang="sv-SE" sz="2000" dirty="0"/>
            </a:br>
            <a:endParaRPr lang="sv-SE" altLang="sv-SE" sz="2000" dirty="0"/>
          </a:p>
        </p:txBody>
      </p:sp>
      <p:sp>
        <p:nvSpPr>
          <p:cNvPr id="9219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457200" y="1916113"/>
            <a:ext cx="8229600" cy="4465215"/>
          </a:xfrm>
        </p:spPr>
        <p:txBody>
          <a:bodyPr/>
          <a:lstStyle/>
          <a:p>
            <a:pPr marL="0" indent="0">
              <a:buNone/>
            </a:pPr>
            <a:r>
              <a:rPr lang="sv-SE" sz="1800" b="1" dirty="0"/>
              <a:t>SVF </a:t>
            </a:r>
            <a:r>
              <a:rPr lang="sv-SE" sz="1800" dirty="0"/>
              <a:t>	                                        </a:t>
            </a:r>
            <a:r>
              <a:rPr lang="sv-SE" sz="1800" b="1" dirty="0"/>
              <a:t>NPO med huvudansvar för framtagande</a:t>
            </a:r>
            <a:endParaRPr lang="sv-SE" sz="1800" dirty="0"/>
          </a:p>
          <a:p>
            <a:r>
              <a:rPr lang="sv-SE" sz="1800" dirty="0"/>
              <a:t>Osteoporos 	                                           NPO endokrina sjukdomar 	</a:t>
            </a:r>
          </a:p>
          <a:p>
            <a:r>
              <a:rPr lang="sv-SE" sz="1800" dirty="0"/>
              <a:t>Sepsis  	                                           NPO infektionssjukdomar 	</a:t>
            </a:r>
          </a:p>
          <a:p>
            <a:r>
              <a:rPr lang="sv-SE" sz="1800" dirty="0" err="1"/>
              <a:t>Reumatoid</a:t>
            </a:r>
            <a:r>
              <a:rPr lang="sv-SE" sz="1800" dirty="0"/>
              <a:t> artrit                                           NPO reumatiska sjukdomar 	</a:t>
            </a:r>
          </a:p>
          <a:p>
            <a:r>
              <a:rPr lang="sv-SE" sz="1800" dirty="0"/>
              <a:t>Stroke                                                          NPO nervsystemets sjukdomar </a:t>
            </a:r>
          </a:p>
          <a:p>
            <a:r>
              <a:rPr lang="sv-SE" sz="1800" dirty="0">
                <a:highlight>
                  <a:srgbClr val="FFFF00"/>
                </a:highlight>
              </a:rPr>
              <a:t>Hjärtsvikt                                                     NPO hjärt- och kärlsjukdomar</a:t>
            </a:r>
          </a:p>
          <a:p>
            <a:r>
              <a:rPr lang="sv-SE" sz="1800" dirty="0">
                <a:highlight>
                  <a:srgbClr val="FFFF00"/>
                </a:highlight>
              </a:rPr>
              <a:t>Kritisk </a:t>
            </a:r>
            <a:r>
              <a:rPr lang="sv-SE" sz="1800" dirty="0" err="1">
                <a:highlight>
                  <a:srgbClr val="FFFF00"/>
                </a:highlight>
              </a:rPr>
              <a:t>ischemi</a:t>
            </a:r>
            <a:r>
              <a:rPr lang="sv-SE" sz="1800" dirty="0">
                <a:highlight>
                  <a:srgbClr val="FFFF00"/>
                </a:highlight>
              </a:rPr>
              <a:t> 	                                           NPO hjärt- och kärlsjukdomar </a:t>
            </a:r>
          </a:p>
          <a:p>
            <a:r>
              <a:rPr lang="sv-SE" sz="1800" dirty="0">
                <a:highlight>
                  <a:srgbClr val="FFFF00"/>
                </a:highlight>
              </a:rPr>
              <a:t>Utredning av kognitiv svikt/demenssjukdomar 	NPO äldres hälsa </a:t>
            </a:r>
            <a:r>
              <a:rPr lang="sv-SE" sz="1800" dirty="0"/>
              <a:t>	</a:t>
            </a:r>
          </a:p>
          <a:p>
            <a:r>
              <a:rPr lang="sv-SE" sz="1800" dirty="0"/>
              <a:t>Kol 	                                                          NPO lung- och allergisjukdom</a:t>
            </a:r>
          </a:p>
          <a:p>
            <a:r>
              <a:rPr lang="sv-SE" sz="1800" dirty="0"/>
              <a:t>Schizofreni och schizofreni liknadetillstånd</a:t>
            </a:r>
            <a:r>
              <a:rPr lang="sv-SE" dirty="0"/>
              <a:t>	</a:t>
            </a:r>
            <a:r>
              <a:rPr lang="sv-SE" sz="1800" dirty="0"/>
              <a:t>NPO psykisk hälsa</a:t>
            </a:r>
          </a:p>
          <a:p>
            <a:r>
              <a:rPr lang="sv-SE" sz="1800" dirty="0"/>
              <a:t>Höftartros                                                    NPO rörelseorganens sjukdomar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2699792" y="6526213"/>
            <a:ext cx="3505200" cy="196850"/>
          </a:xfrm>
        </p:spPr>
        <p:txBody>
          <a:bodyPr/>
          <a:lstStyle/>
          <a:p>
            <a:pPr>
              <a:defRPr/>
            </a:pPr>
            <a:r>
              <a:rPr lang="sv-SE" dirty="0"/>
              <a:t>www.svnuppsalaorebro.se</a:t>
            </a:r>
          </a:p>
        </p:txBody>
      </p:sp>
      <p:sp>
        <p:nvSpPr>
          <p:cNvPr id="9221" name="Platshållare för text 6"/>
          <p:cNvSpPr txBox="1">
            <a:spLocks/>
          </p:cNvSpPr>
          <p:nvPr/>
        </p:nvSpPr>
        <p:spPr bwMode="auto">
          <a:xfrm>
            <a:off x="442913" y="6526213"/>
            <a:ext cx="348138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</a:pPr>
            <a:r>
              <a:rPr lang="sv-SE" altLang="sv-SE" sz="1100">
                <a:solidFill>
                  <a:srgbClr val="7F7F7F"/>
                </a:solidFill>
                <a:latin typeface="Gill Sans MT" pitchFamily="34" charset="0"/>
              </a:rPr>
              <a:t>Upprättare</a:t>
            </a:r>
          </a:p>
        </p:txBody>
      </p:sp>
    </p:spTree>
    <p:extLst>
      <p:ext uri="{BB962C8B-B14F-4D97-AF65-F5344CB8AC3E}">
        <p14:creationId xmlns:p14="http://schemas.microsoft.com/office/powerpoint/2010/main" val="3729798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ubrik 1"/>
          <p:cNvSpPr>
            <a:spLocks noGrp="1"/>
          </p:cNvSpPr>
          <p:nvPr>
            <p:ph type="title"/>
          </p:nvPr>
        </p:nvSpPr>
        <p:spPr>
          <a:xfrm>
            <a:off x="468313" y="908050"/>
            <a:ext cx="8229600" cy="792163"/>
          </a:xfrm>
        </p:spPr>
        <p:txBody>
          <a:bodyPr/>
          <a:lstStyle/>
          <a:p>
            <a:r>
              <a:rPr lang="sv-SE" altLang="sv-SE" dirty="0"/>
              <a:t>Ansvar sjukvårdsregionen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2699792" y="6526213"/>
            <a:ext cx="3505200" cy="196850"/>
          </a:xfrm>
        </p:spPr>
        <p:txBody>
          <a:bodyPr/>
          <a:lstStyle/>
          <a:p>
            <a:pPr>
              <a:defRPr/>
            </a:pPr>
            <a:r>
              <a:rPr lang="sv-SE" dirty="0"/>
              <a:t>www.svnuppsalaorebro.se</a:t>
            </a:r>
          </a:p>
        </p:txBody>
      </p:sp>
      <p:sp>
        <p:nvSpPr>
          <p:cNvPr id="9221" name="Platshållare för text 6"/>
          <p:cNvSpPr txBox="1">
            <a:spLocks/>
          </p:cNvSpPr>
          <p:nvPr/>
        </p:nvSpPr>
        <p:spPr bwMode="auto">
          <a:xfrm>
            <a:off x="442913" y="6526213"/>
            <a:ext cx="348138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</a:pPr>
            <a:r>
              <a:rPr lang="sv-SE" altLang="sv-SE" sz="1100">
                <a:solidFill>
                  <a:srgbClr val="7F7F7F"/>
                </a:solidFill>
                <a:latin typeface="Gill Sans MT" pitchFamily="34" charset="0"/>
              </a:rPr>
              <a:t>Upprättare</a:t>
            </a:r>
          </a:p>
        </p:txBody>
      </p:sp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xmlns="" id="{588327FF-471B-4E42-8B27-6B65EC82CA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607964"/>
              </p:ext>
            </p:extLst>
          </p:nvPr>
        </p:nvGraphicFramePr>
        <p:xfrm>
          <a:off x="827584" y="1700214"/>
          <a:ext cx="6624736" cy="39110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6559">
                  <a:extLst>
                    <a:ext uri="{9D8B030D-6E8A-4147-A177-3AD203B41FA5}">
                      <a16:colId xmlns:a16="http://schemas.microsoft.com/office/drawing/2014/main" xmlns="" val="94977667"/>
                    </a:ext>
                  </a:extLst>
                </a:gridCol>
                <a:gridCol w="1676059">
                  <a:extLst>
                    <a:ext uri="{9D8B030D-6E8A-4147-A177-3AD203B41FA5}">
                      <a16:colId xmlns:a16="http://schemas.microsoft.com/office/drawing/2014/main" xmlns="" val="2460111407"/>
                    </a:ext>
                  </a:extLst>
                </a:gridCol>
                <a:gridCol w="1676059">
                  <a:extLst>
                    <a:ext uri="{9D8B030D-6E8A-4147-A177-3AD203B41FA5}">
                      <a16:colId xmlns:a16="http://schemas.microsoft.com/office/drawing/2014/main" xmlns="" val="2427244633"/>
                    </a:ext>
                  </a:extLst>
                </a:gridCol>
                <a:gridCol w="1676059">
                  <a:extLst>
                    <a:ext uri="{9D8B030D-6E8A-4147-A177-3AD203B41FA5}">
                      <a16:colId xmlns:a16="http://schemas.microsoft.com/office/drawing/2014/main" xmlns="" val="438445311"/>
                    </a:ext>
                  </a:extLst>
                </a:gridCol>
              </a:tblGrid>
              <a:tr h="682085">
                <a:tc>
                  <a:txBody>
                    <a:bodyPr/>
                    <a:lstStyle/>
                    <a:p>
                      <a:r>
                        <a:rPr lang="sv-SE" dirty="0"/>
                        <a:t>NPO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SVF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Ordförande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Processledare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25441911"/>
                  </a:ext>
                </a:extLst>
              </a:tr>
              <a:tr h="974406">
                <a:tc>
                  <a:txBody>
                    <a:bodyPr/>
                    <a:lstStyle/>
                    <a:p>
                      <a:r>
                        <a:rPr lang="sv-SE" dirty="0"/>
                        <a:t>Hjärt- och kärlsjukdomar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sv-SE" dirty="0"/>
                        <a:t>Hjärtsvikt</a:t>
                      </a:r>
                    </a:p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Bertil Lindahl/ NAG Krister Lindmark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Emma Brusling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92799256"/>
                  </a:ext>
                </a:extLst>
              </a:tr>
              <a:tr h="974406">
                <a:tc>
                  <a:txBody>
                    <a:bodyPr/>
                    <a:lstStyle/>
                    <a:p>
                      <a:r>
                        <a:rPr lang="sv-SE" dirty="0"/>
                        <a:t> 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sv-SE" dirty="0"/>
                        <a:t>Kritisk </a:t>
                      </a:r>
                      <a:r>
                        <a:rPr lang="sv-SE" altLang="sv-SE" dirty="0" err="1"/>
                        <a:t>ischemi</a:t>
                      </a:r>
                      <a:endParaRPr lang="sv-SE" altLang="sv-SE" dirty="0"/>
                    </a:p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Bertil Lindahl/ Birgitta </a:t>
                      </a:r>
                      <a:r>
                        <a:rPr lang="sv-SE" dirty="0" err="1"/>
                        <a:t>Sigvant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Emma Brusling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22707924"/>
                  </a:ext>
                </a:extLst>
              </a:tr>
              <a:tr h="561394">
                <a:tc>
                  <a:txBody>
                    <a:bodyPr/>
                    <a:lstStyle/>
                    <a:p>
                      <a:r>
                        <a:rPr lang="sv-SE" dirty="0"/>
                        <a:t>Äldres hälsa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Kognitiv svik</a:t>
                      </a:r>
                    </a:p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Madelene Johanzon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Linnea Grankvist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55476908"/>
                  </a:ext>
                </a:extLst>
              </a:tr>
              <a:tr h="552719">
                <a:tc>
                  <a:txBody>
                    <a:bodyPr/>
                    <a:lstStyle/>
                    <a:p>
                      <a:r>
                        <a:rPr lang="sv-SE" i="1" dirty="0" err="1"/>
                        <a:t>Infektionssjukd</a:t>
                      </a:r>
                      <a:r>
                        <a:rPr lang="sv-SE" i="1" dirty="0"/>
                        <a:t>/Akut vård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i="1" dirty="0"/>
                        <a:t>Sepsis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29289847"/>
                  </a:ext>
                </a:extLst>
              </a:tr>
            </a:tbl>
          </a:graphicData>
        </a:graphic>
      </p:graphicFrame>
      <p:sp>
        <p:nvSpPr>
          <p:cNvPr id="3" name="textruta 2">
            <a:extLst>
              <a:ext uri="{FF2B5EF4-FFF2-40B4-BE49-F238E27FC236}">
                <a16:creationId xmlns:a16="http://schemas.microsoft.com/office/drawing/2014/main" xmlns="" id="{6CBD4B9E-BFB0-4841-B6AA-14859E090FCD}"/>
              </a:ext>
            </a:extLst>
          </p:cNvPr>
          <p:cNvSpPr txBox="1"/>
          <p:nvPr/>
        </p:nvSpPr>
        <p:spPr>
          <a:xfrm>
            <a:off x="827584" y="5805265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Arbeta tillsammans med: Kommuner, Samverkansgrupper (NSG)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F0768A1E-D516-42F9-A0E3-EFE26BEB6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1" y="980728"/>
            <a:ext cx="8144073" cy="19685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xmlns="" id="{F75F6B23-299E-4E7E-A74D-AB731F6ED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www.svnuppsalaorebro.se</a:t>
            </a:r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xmlns="" id="{1D661A8F-B6AD-44A7-B63F-AAE51EFB33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916088"/>
              </p:ext>
            </p:extLst>
          </p:nvPr>
        </p:nvGraphicFramePr>
        <p:xfrm>
          <a:off x="1259632" y="1268761"/>
          <a:ext cx="6055568" cy="5858408"/>
        </p:xfrm>
        <a:graphic>
          <a:graphicData uri="http://schemas.openxmlformats.org/drawingml/2006/table">
            <a:tbl>
              <a:tblPr firstRow="1" firstCol="1" bandRow="1"/>
              <a:tblGrid>
                <a:gridCol w="1337169">
                  <a:extLst>
                    <a:ext uri="{9D8B030D-6E8A-4147-A177-3AD203B41FA5}">
                      <a16:colId xmlns:a16="http://schemas.microsoft.com/office/drawing/2014/main" xmlns="" val="2142860866"/>
                    </a:ext>
                  </a:extLst>
                </a:gridCol>
                <a:gridCol w="1366755">
                  <a:extLst>
                    <a:ext uri="{9D8B030D-6E8A-4147-A177-3AD203B41FA5}">
                      <a16:colId xmlns:a16="http://schemas.microsoft.com/office/drawing/2014/main" xmlns="" val="3395442310"/>
                    </a:ext>
                  </a:extLst>
                </a:gridCol>
                <a:gridCol w="916034">
                  <a:extLst>
                    <a:ext uri="{9D8B030D-6E8A-4147-A177-3AD203B41FA5}">
                      <a16:colId xmlns:a16="http://schemas.microsoft.com/office/drawing/2014/main" xmlns="" val="969246076"/>
                    </a:ext>
                  </a:extLst>
                </a:gridCol>
                <a:gridCol w="1234457">
                  <a:extLst>
                    <a:ext uri="{9D8B030D-6E8A-4147-A177-3AD203B41FA5}">
                      <a16:colId xmlns:a16="http://schemas.microsoft.com/office/drawing/2014/main" xmlns="" val="2075964231"/>
                    </a:ext>
                  </a:extLst>
                </a:gridCol>
                <a:gridCol w="1201153">
                  <a:extLst>
                    <a:ext uri="{9D8B030D-6E8A-4147-A177-3AD203B41FA5}">
                      <a16:colId xmlns:a16="http://schemas.microsoft.com/office/drawing/2014/main" xmlns="" val="1627736101"/>
                    </a:ext>
                  </a:extLst>
                </a:gridCol>
              </a:tblGrid>
              <a:tr h="446829"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NPO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KP RPO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Kommunalt intresse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SVF ansvar i vår region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8960499"/>
                  </a:ext>
                </a:extLst>
              </a:tr>
              <a:tr h="676962"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Hjärtsvikt</a:t>
                      </a: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Hjärt- och kärl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Processledare Sari Puttonen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61846850"/>
                  </a:ext>
                </a:extLst>
              </a:tr>
              <a:tr h="624292"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Kristisk</a:t>
                      </a: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v-SE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ischemi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Processledare Emma Brusling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05383305"/>
                  </a:ext>
                </a:extLst>
              </a:tr>
              <a:tr h="624292"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Kognetiv</a:t>
                      </a: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svikt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Äldres hälsa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Anna 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Processledare Linnea Grankvist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82214224"/>
                  </a:ext>
                </a:extLst>
              </a:tr>
              <a:tr h="446829"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Höftartros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Rörelseorganen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Ylva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17339382"/>
                  </a:ext>
                </a:extLst>
              </a:tr>
              <a:tr h="446829"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Lung-och allergi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Marianne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7574808"/>
                  </a:ext>
                </a:extLst>
              </a:tr>
              <a:tr h="598593"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Osteoporos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Endokrina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Frida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20341883"/>
                  </a:ext>
                </a:extLst>
              </a:tr>
              <a:tr h="624292"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Reumatoid</a:t>
                      </a: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artrit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Reumatiskasjukd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Marianne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78583589"/>
                  </a:ext>
                </a:extLst>
              </a:tr>
              <a:tr h="930481"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Schizofreni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Psykisk hälsa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90218295"/>
                  </a:ext>
                </a:extLst>
              </a:tr>
              <a:tr h="210426"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49826953"/>
                  </a:ext>
                </a:extLst>
              </a:tr>
              <a:tr h="210426"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21847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9497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F47A54BE-1A21-4D6C-B2E1-7641D1711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xmlns="" id="{96A870BA-C883-4545-A20C-FCED3AD99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www.svnuppsalaorebro.se</a:t>
            </a:r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xmlns="" id="{65F45D36-A696-4612-8804-7D7A59F31B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484473"/>
              </p:ext>
            </p:extLst>
          </p:nvPr>
        </p:nvGraphicFramePr>
        <p:xfrm>
          <a:off x="1907704" y="3573016"/>
          <a:ext cx="5400603" cy="2088232"/>
        </p:xfrm>
        <a:graphic>
          <a:graphicData uri="http://schemas.openxmlformats.org/drawingml/2006/table">
            <a:tbl>
              <a:tblPr firstRow="1" firstCol="1" bandRow="1"/>
              <a:tblGrid>
                <a:gridCol w="1454707">
                  <a:extLst>
                    <a:ext uri="{9D8B030D-6E8A-4147-A177-3AD203B41FA5}">
                      <a16:colId xmlns:a16="http://schemas.microsoft.com/office/drawing/2014/main" xmlns="" val="2922103104"/>
                    </a:ext>
                  </a:extLst>
                </a:gridCol>
                <a:gridCol w="1134975">
                  <a:extLst>
                    <a:ext uri="{9D8B030D-6E8A-4147-A177-3AD203B41FA5}">
                      <a16:colId xmlns:a16="http://schemas.microsoft.com/office/drawing/2014/main" xmlns="" val="3149916979"/>
                    </a:ext>
                  </a:extLst>
                </a:gridCol>
                <a:gridCol w="760691">
                  <a:extLst>
                    <a:ext uri="{9D8B030D-6E8A-4147-A177-3AD203B41FA5}">
                      <a16:colId xmlns:a16="http://schemas.microsoft.com/office/drawing/2014/main" xmlns="" val="2432341150"/>
                    </a:ext>
                  </a:extLst>
                </a:gridCol>
                <a:gridCol w="1025115">
                  <a:extLst>
                    <a:ext uri="{9D8B030D-6E8A-4147-A177-3AD203B41FA5}">
                      <a16:colId xmlns:a16="http://schemas.microsoft.com/office/drawing/2014/main" xmlns="" val="372563477"/>
                    </a:ext>
                  </a:extLst>
                </a:gridCol>
                <a:gridCol w="1025115">
                  <a:extLst>
                    <a:ext uri="{9D8B030D-6E8A-4147-A177-3AD203B41FA5}">
                      <a16:colId xmlns:a16="http://schemas.microsoft.com/office/drawing/2014/main" xmlns="" val="1690199741"/>
                    </a:ext>
                  </a:extLst>
                </a:gridCol>
              </a:tblGrid>
              <a:tr h="1044116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Sepsis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Infektionssjukd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21477619"/>
                  </a:ext>
                </a:extLst>
              </a:tr>
              <a:tr h="1044116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Stroke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Neurologiska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Ylva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67289343"/>
                  </a:ext>
                </a:extLst>
              </a:tr>
            </a:tbl>
          </a:graphicData>
        </a:graphic>
      </p:graphicFrame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xmlns="" id="{7C936221-D850-46C9-944E-4ED88C0BFF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932325"/>
              </p:ext>
            </p:extLst>
          </p:nvPr>
        </p:nvGraphicFramePr>
        <p:xfrm>
          <a:off x="1907704" y="2420889"/>
          <a:ext cx="5400603" cy="720080"/>
        </p:xfrm>
        <a:graphic>
          <a:graphicData uri="http://schemas.openxmlformats.org/drawingml/2006/table">
            <a:tbl>
              <a:tblPr firstRow="1" firstCol="1" bandRow="1"/>
              <a:tblGrid>
                <a:gridCol w="1454708">
                  <a:extLst>
                    <a:ext uri="{9D8B030D-6E8A-4147-A177-3AD203B41FA5}">
                      <a16:colId xmlns:a16="http://schemas.microsoft.com/office/drawing/2014/main" xmlns="" val="76418428"/>
                    </a:ext>
                  </a:extLst>
                </a:gridCol>
                <a:gridCol w="1134976">
                  <a:extLst>
                    <a:ext uri="{9D8B030D-6E8A-4147-A177-3AD203B41FA5}">
                      <a16:colId xmlns:a16="http://schemas.microsoft.com/office/drawing/2014/main" xmlns="" val="1779178948"/>
                    </a:ext>
                  </a:extLst>
                </a:gridCol>
                <a:gridCol w="760691">
                  <a:extLst>
                    <a:ext uri="{9D8B030D-6E8A-4147-A177-3AD203B41FA5}">
                      <a16:colId xmlns:a16="http://schemas.microsoft.com/office/drawing/2014/main" xmlns="" val="1393207348"/>
                    </a:ext>
                  </a:extLst>
                </a:gridCol>
                <a:gridCol w="1025114">
                  <a:extLst>
                    <a:ext uri="{9D8B030D-6E8A-4147-A177-3AD203B41FA5}">
                      <a16:colId xmlns:a16="http://schemas.microsoft.com/office/drawing/2014/main" xmlns="" val="2969462622"/>
                    </a:ext>
                  </a:extLst>
                </a:gridCol>
                <a:gridCol w="1025114">
                  <a:extLst>
                    <a:ext uri="{9D8B030D-6E8A-4147-A177-3AD203B41FA5}">
                      <a16:colId xmlns:a16="http://schemas.microsoft.com/office/drawing/2014/main" xmlns="" val="3709760340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NPO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KP RPO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Kommunalt intresse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endParaRPr lang="sv-S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sv-SE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SVF ansvar i vår region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29459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6805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4E38E785-B263-4A2C-B3D1-59F78848F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Deltagare i respektive SVF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0F246AF7-D1FB-44EA-AFD2-FB953243183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/>
              <a:t>NAG SVF etableras</a:t>
            </a:r>
          </a:p>
          <a:p>
            <a:r>
              <a:rPr lang="sv-SE" dirty="0"/>
              <a:t>Nominering sker deltagare från sjukvårdsregionerna</a:t>
            </a:r>
          </a:p>
          <a:p>
            <a:r>
              <a:rPr lang="sv-SE" dirty="0"/>
              <a:t>Deltagare från kommunerna</a:t>
            </a:r>
          </a:p>
          <a:p>
            <a:r>
              <a:rPr lang="sv-SE" dirty="0"/>
              <a:t>Patientföreträdare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xmlns="" id="{7DC1CFF5-DC59-44FF-9002-7D5F029F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www.svnuppsalaorebro.se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64381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927AB889-67E6-4758-86E9-279E37605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343B6119-9072-473C-BEC6-740F4AD7EE6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  <a:p>
            <a:pPr marL="0" indent="0" algn="ctr">
              <a:buNone/>
            </a:pPr>
            <a:r>
              <a:rPr lang="sv-SE" sz="4800" dirty="0" err="1"/>
              <a:t>Patientkontrakt</a:t>
            </a:r>
            <a:r>
              <a:rPr lang="sv-SE" sz="4800" dirty="0"/>
              <a:t> för en </a:t>
            </a:r>
            <a:r>
              <a:rPr lang="sv-SE" sz="4800"/>
              <a:t>sammanhållen vårdplan</a:t>
            </a:r>
            <a:endParaRPr lang="sv-SE" sz="480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xmlns="" id="{1E21D6BF-3F8A-410A-9B40-10F41591A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www.svnuppsalaorebro.se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71856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990600"/>
          </a:xfrm>
        </p:spPr>
        <p:txBody>
          <a:bodyPr/>
          <a:lstStyle/>
          <a:p>
            <a:r>
              <a:rPr lang="sv-SE" sz="2400" dirty="0"/>
              <a:t>Sjukvårdsregionerna förväntas bidra med att: 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/>
              <a:t>Processleda utarbetandet av enskilda SVF inklusive tillhörande nationella vårdprogram enligt den process som tas fram i nationell samverkan.  </a:t>
            </a:r>
            <a:r>
              <a:rPr lang="sv-SE" b="1" dirty="0"/>
              <a:t>2-3 september</a:t>
            </a:r>
          </a:p>
          <a:p>
            <a:r>
              <a:rPr lang="sv-SE" dirty="0"/>
              <a:t>Bidra med de resurser som finns sjukvårdsregionalt och regionalt inom kunskapsstyrningsorganisationen. </a:t>
            </a:r>
          </a:p>
          <a:p>
            <a:r>
              <a:rPr lang="sv-SE" dirty="0"/>
              <a:t>Förbereda en infrastruktur för hur implementering ska ske, detta i samverkan med regionerna vilka har fått särskilda medel för detta ändamål. </a:t>
            </a:r>
            <a:r>
              <a:rPr lang="sv-SE" b="1" dirty="0"/>
              <a:t>Var och en har fått utifrån befolkningsunderlag.</a:t>
            </a:r>
          </a:p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www.svnuppsalaorebro.se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702224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Ursprung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small.potx [Skrivskyddad]" id="{51EFB5D2-7D33-411E-85A8-C78DF8F5CBB0}" vid="{314959BA-C17F-47A1-9E14-AD250F2F787B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presentationsmall 161206</Template>
  <TotalTime>4</TotalTime>
  <Words>227</Words>
  <Application>Microsoft Office PowerPoint</Application>
  <PresentationFormat>Bildspel på skärmen (4:3)</PresentationFormat>
  <Paragraphs>145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9" baseType="lpstr">
      <vt:lpstr>Presentation</vt:lpstr>
      <vt:lpstr>Standardiserade vårdförlopp </vt:lpstr>
      <vt:lpstr>  Beslut om uppstart av de första områdena för en jämlik och effektiv vård med god kvalitet genom standardiserade vårdförlopp </vt:lpstr>
      <vt:lpstr>Ansvar sjukvårdsregionen</vt:lpstr>
      <vt:lpstr>PowerPoint-presentation</vt:lpstr>
      <vt:lpstr>PowerPoint-presentation</vt:lpstr>
      <vt:lpstr>Deltagare i respektive SVF</vt:lpstr>
      <vt:lpstr>PowerPoint-presentation</vt:lpstr>
      <vt:lpstr>Sjukvårdsregionerna förväntas bidra med att:  </vt:lpstr>
    </vt:vector>
  </TitlesOfParts>
  <Company>Landstinget Västmanland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Helena Pongracz von Szentmiklos Och Ovar</dc:creator>
  <cp:lastModifiedBy>Eriksson Anna - PV - Divisionsstab Primärvård</cp:lastModifiedBy>
  <cp:revision>42</cp:revision>
  <dcterms:created xsi:type="dcterms:W3CDTF">2016-12-19T12:28:48Z</dcterms:created>
  <dcterms:modified xsi:type="dcterms:W3CDTF">2019-09-17T11:20:05Z</dcterms:modified>
  <cp:contentStatus>Slutgiltig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MarkAsFinal">
    <vt:bool>true</vt:bool>
  </property>
  <property fmtid="{D5CDD505-2E9C-101B-9397-08002B2CF9AE}" pid="4" name="_AdHocReviewCycleID">
    <vt:i4>110550424</vt:i4>
  </property>
  <property fmtid="{D5CDD505-2E9C-101B-9397-08002B2CF9AE}" pid="5" name="_EmailSubject">
    <vt:lpwstr>Minnesanteckningar samt presentationer från gemensamma mötet 10 september i Eskilstuna</vt:lpwstr>
  </property>
  <property fmtid="{D5CDD505-2E9C-101B-9397-08002B2CF9AE}" pid="6" name="_AuthorEmail">
    <vt:lpwstr>anna.g.eriksson@regiongavleborg.se</vt:lpwstr>
  </property>
  <property fmtid="{D5CDD505-2E9C-101B-9397-08002B2CF9AE}" pid="7" name="_AuthorEmailDisplayName">
    <vt:lpwstr>Eriksson Anna G - HOSGSR - Ledningsstöd Hälso- och sjukvård</vt:lpwstr>
  </property>
</Properties>
</file>