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21"/>
  </p:notesMasterIdLst>
  <p:sldIdLst>
    <p:sldId id="261" r:id="rId6"/>
    <p:sldId id="272" r:id="rId7"/>
    <p:sldId id="262" r:id="rId8"/>
    <p:sldId id="260" r:id="rId9"/>
    <p:sldId id="263" r:id="rId10"/>
    <p:sldId id="264" r:id="rId11"/>
    <p:sldId id="265" r:id="rId12"/>
    <p:sldId id="269" r:id="rId13"/>
    <p:sldId id="271" r:id="rId14"/>
    <p:sldId id="266" r:id="rId15"/>
    <p:sldId id="267" r:id="rId16"/>
    <p:sldId id="268" r:id="rId17"/>
    <p:sldId id="273" r:id="rId18"/>
    <p:sldId id="270" r:id="rId19"/>
    <p:sldId id="274" r:id="rId20"/>
  </p:sldIdLst>
  <p:sldSz cx="9144000" cy="6858000" type="screen4x3"/>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C00"/>
    <a:srgbClr val="913533"/>
    <a:srgbClr val="821010"/>
    <a:srgbClr val="730000"/>
    <a:srgbClr val="770F0F"/>
    <a:srgbClr val="820000"/>
    <a:srgbClr val="732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714" autoAdjust="0"/>
  </p:normalViewPr>
  <p:slideViewPr>
    <p:cSldViewPr>
      <p:cViewPr>
        <p:scale>
          <a:sx n="59" d="100"/>
          <a:sy n="59" d="100"/>
        </p:scale>
        <p:origin x="-169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nfiler01\DLLhome$\Annekh\FoU%20i%20S&#246;rmland\Nattfasta\2018\F&#246;rdelning%20av%20antal%20timmar%20f&#246;r%20nattfas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a:t>Fördelning av antalet timmar för nattfasta 2018</a:t>
            </a:r>
          </a:p>
        </c:rich>
      </c:tx>
      <c:layout/>
      <c:overlay val="0"/>
    </c:title>
    <c:autoTitleDeleted val="0"/>
    <c:plotArea>
      <c:layout>
        <c:manualLayout>
          <c:layoutTarget val="inner"/>
          <c:xMode val="edge"/>
          <c:yMode val="edge"/>
          <c:x val="0.1360238172189622"/>
          <c:y val="0.13588381485513268"/>
          <c:w val="0.82542701484346859"/>
          <c:h val="0.69076684361573604"/>
        </c:manualLayout>
      </c:layout>
      <c:barChart>
        <c:barDir val="col"/>
        <c:grouping val="clustered"/>
        <c:varyColors val="0"/>
        <c:ser>
          <c:idx val="1"/>
          <c:order val="0"/>
          <c:spPr>
            <a:solidFill>
              <a:schemeClr val="tx2">
                <a:lumMod val="60000"/>
                <a:lumOff val="40000"/>
              </a:schemeClr>
            </a:solidFill>
            <a:ln w="15875">
              <a:solidFill>
                <a:schemeClr val="tx1">
                  <a:lumMod val="75000"/>
                  <a:lumOff val="25000"/>
                </a:schemeClr>
              </a:solidFill>
            </a:ln>
          </c:spPr>
          <c:invertIfNegative val="0"/>
          <c:cat>
            <c:numRef>
              <c:f>Blad1!$H$3:$H$23</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Blad1!$I$3:$I$22</c:f>
              <c:numCache>
                <c:formatCode>General</c:formatCode>
                <c:ptCount val="20"/>
                <c:pt idx="0">
                  <c:v>0</c:v>
                </c:pt>
                <c:pt idx="1">
                  <c:v>0</c:v>
                </c:pt>
                <c:pt idx="2">
                  <c:v>0</c:v>
                </c:pt>
                <c:pt idx="3">
                  <c:v>2</c:v>
                </c:pt>
                <c:pt idx="4">
                  <c:v>9</c:v>
                </c:pt>
                <c:pt idx="5">
                  <c:v>36</c:v>
                </c:pt>
                <c:pt idx="6">
                  <c:v>85</c:v>
                </c:pt>
                <c:pt idx="7">
                  <c:v>129</c:v>
                </c:pt>
                <c:pt idx="8">
                  <c:v>150</c:v>
                </c:pt>
                <c:pt idx="9">
                  <c:v>170</c:v>
                </c:pt>
                <c:pt idx="10">
                  <c:v>192</c:v>
                </c:pt>
                <c:pt idx="11">
                  <c:v>177</c:v>
                </c:pt>
                <c:pt idx="12">
                  <c:v>342</c:v>
                </c:pt>
                <c:pt idx="13">
                  <c:v>485</c:v>
                </c:pt>
                <c:pt idx="14">
                  <c:v>250</c:v>
                </c:pt>
                <c:pt idx="15">
                  <c:v>151</c:v>
                </c:pt>
                <c:pt idx="16">
                  <c:v>39</c:v>
                </c:pt>
                <c:pt idx="17">
                  <c:v>4</c:v>
                </c:pt>
                <c:pt idx="18">
                  <c:v>0</c:v>
                </c:pt>
                <c:pt idx="19">
                  <c:v>0</c:v>
                </c:pt>
              </c:numCache>
            </c:numRef>
          </c:val>
          <c:extLst xmlns:c16r2="http://schemas.microsoft.com/office/drawing/2015/06/chart">
            <c:ext xmlns:c16="http://schemas.microsoft.com/office/drawing/2014/chart" uri="{C3380CC4-5D6E-409C-BE32-E72D297353CC}">
              <c16:uniqueId val="{00000000-452F-4B97-A29A-2D06FE28838A}"/>
            </c:ext>
          </c:extLst>
        </c:ser>
        <c:dLbls>
          <c:showLegendKey val="0"/>
          <c:showVal val="0"/>
          <c:showCatName val="0"/>
          <c:showSerName val="0"/>
          <c:showPercent val="0"/>
          <c:showBubbleSize val="0"/>
        </c:dLbls>
        <c:gapWidth val="0"/>
        <c:axId val="145921152"/>
        <c:axId val="145923072"/>
      </c:barChart>
      <c:catAx>
        <c:axId val="145921152"/>
        <c:scaling>
          <c:orientation val="minMax"/>
        </c:scaling>
        <c:delete val="0"/>
        <c:axPos val="b"/>
        <c:title>
          <c:tx>
            <c:rich>
              <a:bodyPr/>
              <a:lstStyle/>
              <a:p>
                <a:pPr>
                  <a:defRPr sz="1100" b="0"/>
                </a:pPr>
                <a:r>
                  <a:rPr lang="sv-SE" sz="1100" b="0"/>
                  <a:t>Nattfastetid (timmar)</a:t>
                </a:r>
              </a:p>
            </c:rich>
          </c:tx>
          <c:layout/>
          <c:overlay val="0"/>
        </c:title>
        <c:numFmt formatCode="General" sourceLinked="1"/>
        <c:majorTickMark val="out"/>
        <c:minorTickMark val="none"/>
        <c:tickLblPos val="nextTo"/>
        <c:crossAx val="145923072"/>
        <c:crosses val="autoZero"/>
        <c:auto val="1"/>
        <c:lblAlgn val="ctr"/>
        <c:lblOffset val="100"/>
        <c:noMultiLvlLbl val="0"/>
      </c:catAx>
      <c:valAx>
        <c:axId val="145923072"/>
        <c:scaling>
          <c:orientation val="minMax"/>
          <c:max val="500"/>
        </c:scaling>
        <c:delete val="0"/>
        <c:axPos val="l"/>
        <c:majorGridlines/>
        <c:title>
          <c:tx>
            <c:rich>
              <a:bodyPr rot="0" vert="horz"/>
              <a:lstStyle/>
              <a:p>
                <a:pPr>
                  <a:defRPr sz="1100" b="0"/>
                </a:pPr>
                <a:r>
                  <a:rPr lang="sv-SE" sz="1100" b="0"/>
                  <a:t>Antal</a:t>
                </a:r>
              </a:p>
            </c:rich>
          </c:tx>
          <c:layout/>
          <c:overlay val="0"/>
        </c:title>
        <c:numFmt formatCode="General" sourceLinked="1"/>
        <c:majorTickMark val="out"/>
        <c:minorTickMark val="none"/>
        <c:tickLblPos val="nextTo"/>
        <c:crossAx val="145921152"/>
        <c:crosses val="autoZero"/>
        <c:crossBetween val="between"/>
        <c:majorUnit val="100"/>
      </c:valAx>
      <c:spPr>
        <a:ln>
          <a:noFill/>
        </a:ln>
      </c:spPr>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2000" dirty="0"/>
              <a:t>Nattfasta i Sörmland 2012-2018</a:t>
            </a:r>
          </a:p>
        </c:rich>
      </c:tx>
      <c:layout/>
      <c:overlay val="0"/>
    </c:title>
    <c:autoTitleDeleted val="0"/>
    <c:plotArea>
      <c:layout>
        <c:manualLayout>
          <c:layoutTarget val="inner"/>
          <c:xMode val="edge"/>
          <c:yMode val="edge"/>
          <c:x val="0.11436381418719248"/>
          <c:y val="0.18663365569200321"/>
          <c:w val="0.79972626151174642"/>
          <c:h val="0.63448796386964756"/>
        </c:manualLayout>
      </c:layout>
      <c:lineChart>
        <c:grouping val="standard"/>
        <c:varyColors val="0"/>
        <c:ser>
          <c:idx val="0"/>
          <c:order val="0"/>
          <c:tx>
            <c:strRef>
              <c:f>Blad1!$A$2</c:f>
              <c:strCache>
                <c:ptCount val="1"/>
                <c:pt idx="0">
                  <c:v>Medelvärde</c:v>
                </c:pt>
              </c:strCache>
            </c:strRef>
          </c:tx>
          <c:cat>
            <c:numRef>
              <c:f>Blad1!$B$1:$E$1</c:f>
              <c:numCache>
                <c:formatCode>General</c:formatCode>
                <c:ptCount val="4"/>
                <c:pt idx="0">
                  <c:v>2012</c:v>
                </c:pt>
                <c:pt idx="1">
                  <c:v>2014</c:v>
                </c:pt>
                <c:pt idx="2">
                  <c:v>2016</c:v>
                </c:pt>
                <c:pt idx="3">
                  <c:v>2018</c:v>
                </c:pt>
              </c:numCache>
            </c:numRef>
          </c:cat>
          <c:val>
            <c:numRef>
              <c:f>Blad1!$B$2:$E$2</c:f>
              <c:numCache>
                <c:formatCode>General</c:formatCode>
                <c:ptCount val="4"/>
                <c:pt idx="0">
                  <c:v>12.64</c:v>
                </c:pt>
                <c:pt idx="1">
                  <c:v>12.19</c:v>
                </c:pt>
                <c:pt idx="2">
                  <c:v>12.19</c:v>
                </c:pt>
                <c:pt idx="3">
                  <c:v>11.7</c:v>
                </c:pt>
              </c:numCache>
            </c:numRef>
          </c:val>
          <c:smooth val="0"/>
          <c:extLst xmlns:c16r2="http://schemas.microsoft.com/office/drawing/2015/06/chart">
            <c:ext xmlns:c16="http://schemas.microsoft.com/office/drawing/2014/chart" uri="{C3380CC4-5D6E-409C-BE32-E72D297353CC}">
              <c16:uniqueId val="{00000000-3425-4A4A-9985-4A0469450AD0}"/>
            </c:ext>
          </c:extLst>
        </c:ser>
        <c:ser>
          <c:idx val="1"/>
          <c:order val="1"/>
          <c:tx>
            <c:strRef>
              <c:f>Blad1!$A$3</c:f>
              <c:strCache>
                <c:ptCount val="1"/>
                <c:pt idx="0">
                  <c:v>Median</c:v>
                </c:pt>
              </c:strCache>
            </c:strRef>
          </c:tx>
          <c:cat>
            <c:numRef>
              <c:f>Blad1!$B$1:$E$1</c:f>
              <c:numCache>
                <c:formatCode>General</c:formatCode>
                <c:ptCount val="4"/>
                <c:pt idx="0">
                  <c:v>2012</c:v>
                </c:pt>
                <c:pt idx="1">
                  <c:v>2014</c:v>
                </c:pt>
                <c:pt idx="2">
                  <c:v>2016</c:v>
                </c:pt>
                <c:pt idx="3">
                  <c:v>2018</c:v>
                </c:pt>
              </c:numCache>
            </c:numRef>
          </c:cat>
          <c:val>
            <c:numRef>
              <c:f>Blad1!$B$3:$E$3</c:f>
              <c:numCache>
                <c:formatCode>General</c:formatCode>
                <c:ptCount val="4"/>
                <c:pt idx="0">
                  <c:v>13.25</c:v>
                </c:pt>
                <c:pt idx="1">
                  <c:v>13</c:v>
                </c:pt>
                <c:pt idx="2">
                  <c:v>12.83</c:v>
                </c:pt>
                <c:pt idx="3">
                  <c:v>12.5</c:v>
                </c:pt>
              </c:numCache>
            </c:numRef>
          </c:val>
          <c:smooth val="0"/>
          <c:extLst xmlns:c16r2="http://schemas.microsoft.com/office/drawing/2015/06/chart">
            <c:ext xmlns:c16="http://schemas.microsoft.com/office/drawing/2014/chart" uri="{C3380CC4-5D6E-409C-BE32-E72D297353CC}">
              <c16:uniqueId val="{00000001-3425-4A4A-9985-4A0469450AD0}"/>
            </c:ext>
          </c:extLst>
        </c:ser>
        <c:dLbls>
          <c:showLegendKey val="0"/>
          <c:showVal val="0"/>
          <c:showCatName val="0"/>
          <c:showSerName val="0"/>
          <c:showPercent val="0"/>
          <c:showBubbleSize val="0"/>
        </c:dLbls>
        <c:marker val="1"/>
        <c:smooth val="0"/>
        <c:axId val="146219392"/>
        <c:axId val="146220928"/>
      </c:lineChart>
      <c:catAx>
        <c:axId val="146219392"/>
        <c:scaling>
          <c:orientation val="minMax"/>
        </c:scaling>
        <c:delete val="0"/>
        <c:axPos val="b"/>
        <c:numFmt formatCode="General" sourceLinked="1"/>
        <c:majorTickMark val="none"/>
        <c:minorTickMark val="none"/>
        <c:tickLblPos val="nextTo"/>
        <c:crossAx val="146220928"/>
        <c:crosses val="autoZero"/>
        <c:auto val="1"/>
        <c:lblAlgn val="ctr"/>
        <c:lblOffset val="100"/>
        <c:noMultiLvlLbl val="0"/>
      </c:catAx>
      <c:valAx>
        <c:axId val="146220928"/>
        <c:scaling>
          <c:orientation val="minMax"/>
          <c:max val="15"/>
          <c:min val="0"/>
        </c:scaling>
        <c:delete val="0"/>
        <c:axPos val="l"/>
        <c:majorGridlines/>
        <c:title>
          <c:tx>
            <c:rich>
              <a:bodyPr/>
              <a:lstStyle/>
              <a:p>
                <a:pPr>
                  <a:defRPr/>
                </a:pPr>
                <a:r>
                  <a:rPr lang="sv-SE"/>
                  <a:t>Timmar</a:t>
                </a:r>
              </a:p>
            </c:rich>
          </c:tx>
          <c:layout/>
          <c:overlay val="0"/>
        </c:title>
        <c:numFmt formatCode="General" sourceLinked="1"/>
        <c:majorTickMark val="none"/>
        <c:minorTickMark val="none"/>
        <c:tickLblPos val="nextTo"/>
        <c:crossAx val="146219392"/>
        <c:crosses val="autoZero"/>
        <c:crossBetween val="between"/>
        <c:majorUnit val="2"/>
      </c:valAx>
    </c:plotArea>
    <c:legend>
      <c:legendPos val="r"/>
      <c:layout>
        <c:manualLayout>
          <c:xMode val="edge"/>
          <c:yMode val="edge"/>
          <c:x val="0.30407959092930192"/>
          <c:y val="0.52483788351001937"/>
          <c:w val="0.42722531458883417"/>
          <c:h val="0.17334477455721292"/>
        </c:manualLayout>
      </c:layout>
      <c:overlay val="0"/>
    </c:legend>
    <c:plotVisOnly val="1"/>
    <c:dispBlanksAs val="gap"/>
    <c:showDLblsOverMax val="0"/>
  </c:chart>
  <c:txPr>
    <a:bodyPr/>
    <a:lstStyle/>
    <a:p>
      <a:pPr>
        <a:defRPr sz="20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4454887812396"/>
          <c:y val="4.5064370102318445E-2"/>
          <c:w val="0.85543831329782305"/>
          <c:h val="0.71842660209158282"/>
        </c:manualLayout>
      </c:layout>
      <c:barChart>
        <c:barDir val="col"/>
        <c:grouping val="clustered"/>
        <c:varyColors val="0"/>
        <c:ser>
          <c:idx val="0"/>
          <c:order val="0"/>
          <c:tx>
            <c:strRef>
              <c:f>Blad1!$B$1</c:f>
              <c:strCache>
                <c:ptCount val="1"/>
                <c:pt idx="0">
                  <c:v>Middag</c:v>
                </c:pt>
              </c:strCache>
            </c:strRef>
          </c:tx>
          <c:spPr>
            <a:solidFill>
              <a:schemeClr val="accent1"/>
            </a:solidFill>
            <a:ln>
              <a:noFill/>
            </a:ln>
            <a:effectLst/>
          </c:spPr>
          <c:invertIfNegative val="0"/>
          <c:cat>
            <c:numRef>
              <c:f>Blad1!$A$2:$A$40</c:f>
              <c:numCache>
                <c:formatCode>h:mm</c:formatCode>
                <c:ptCount val="39"/>
                <c:pt idx="0">
                  <c:v>0.66666666666666663</c:v>
                </c:pt>
                <c:pt idx="1">
                  <c:v>0.6875</c:v>
                </c:pt>
                <c:pt idx="2">
                  <c:v>0.70833333333333304</c:v>
                </c:pt>
                <c:pt idx="3">
                  <c:v>0.72916666666666696</c:v>
                </c:pt>
                <c:pt idx="4">
                  <c:v>0.75</c:v>
                </c:pt>
                <c:pt idx="5">
                  <c:v>0.77083333333333404</c:v>
                </c:pt>
                <c:pt idx="6">
                  <c:v>0.79166666666666696</c:v>
                </c:pt>
                <c:pt idx="7">
                  <c:v>0.812500000000001</c:v>
                </c:pt>
                <c:pt idx="8">
                  <c:v>0.83333333333333404</c:v>
                </c:pt>
                <c:pt idx="9">
                  <c:v>0.85416666666666696</c:v>
                </c:pt>
                <c:pt idx="10">
                  <c:v>0.875000000000001</c:v>
                </c:pt>
                <c:pt idx="11">
                  <c:v>0.89583333333333404</c:v>
                </c:pt>
                <c:pt idx="12">
                  <c:v>0.91666666666666696</c:v>
                </c:pt>
                <c:pt idx="13">
                  <c:v>0.937500000000001</c:v>
                </c:pt>
                <c:pt idx="14">
                  <c:v>0.95833333333333404</c:v>
                </c:pt>
                <c:pt idx="15">
                  <c:v>0.97916666666666796</c:v>
                </c:pt>
                <c:pt idx="16">
                  <c:v>1</c:v>
                </c:pt>
                <c:pt idx="17">
                  <c:v>1.0208333333333299</c:v>
                </c:pt>
                <c:pt idx="18">
                  <c:v>1.0416666666666701</c:v>
                </c:pt>
                <c:pt idx="19">
                  <c:v>1.0625</c:v>
                </c:pt>
                <c:pt idx="20">
                  <c:v>1.0833333333333299</c:v>
                </c:pt>
                <c:pt idx="21">
                  <c:v>1.1041666666666701</c:v>
                </c:pt>
                <c:pt idx="22">
                  <c:v>1.125</c:v>
                </c:pt>
                <c:pt idx="23">
                  <c:v>1.1458333333333299</c:v>
                </c:pt>
                <c:pt idx="24">
                  <c:v>1.1666666666666701</c:v>
                </c:pt>
                <c:pt idx="25">
                  <c:v>1.1875</c:v>
                </c:pt>
                <c:pt idx="26">
                  <c:v>1.2083333333333299</c:v>
                </c:pt>
                <c:pt idx="27">
                  <c:v>1.2291666666666701</c:v>
                </c:pt>
                <c:pt idx="28">
                  <c:v>1.25</c:v>
                </c:pt>
                <c:pt idx="29">
                  <c:v>1.2708333333333299</c:v>
                </c:pt>
                <c:pt idx="30">
                  <c:v>1.2916666666666701</c:v>
                </c:pt>
                <c:pt idx="31">
                  <c:v>1.3125</c:v>
                </c:pt>
                <c:pt idx="32">
                  <c:v>1.3333333333333299</c:v>
                </c:pt>
                <c:pt idx="33">
                  <c:v>1.3541666666666701</c:v>
                </c:pt>
                <c:pt idx="34">
                  <c:v>1.375</c:v>
                </c:pt>
                <c:pt idx="35">
                  <c:v>1.3958333333333299</c:v>
                </c:pt>
                <c:pt idx="36">
                  <c:v>1.4166666666666701</c:v>
                </c:pt>
                <c:pt idx="37">
                  <c:v>1.43750000000001</c:v>
                </c:pt>
                <c:pt idx="38">
                  <c:v>1.4583333333333499</c:v>
                </c:pt>
              </c:numCache>
            </c:numRef>
          </c:cat>
          <c:val>
            <c:numRef>
              <c:f>Blad1!$B$2:$B$40</c:f>
              <c:numCache>
                <c:formatCode>General</c:formatCode>
                <c:ptCount val="39"/>
                <c:pt idx="0">
                  <c:v>70</c:v>
                </c:pt>
                <c:pt idx="1">
                  <c:v>793</c:v>
                </c:pt>
                <c:pt idx="2">
                  <c:v>1033</c:v>
                </c:pt>
                <c:pt idx="3">
                  <c:v>392</c:v>
                </c:pt>
                <c:pt idx="4">
                  <c:v>59</c:v>
                </c:pt>
                <c:pt idx="5">
                  <c:v>4</c:v>
                </c:pt>
                <c:pt idx="6">
                  <c:v>2</c:v>
                </c:pt>
                <c:pt idx="7">
                  <c:v>1</c:v>
                </c:pt>
                <c:pt idx="8">
                  <c:v>1</c:v>
                </c:pt>
              </c:numCache>
            </c:numRef>
          </c:val>
          <c:extLst xmlns:c16r2="http://schemas.microsoft.com/office/drawing/2015/06/chart">
            <c:ext xmlns:c16="http://schemas.microsoft.com/office/drawing/2014/chart" uri="{C3380CC4-5D6E-409C-BE32-E72D297353CC}">
              <c16:uniqueId val="{00000000-E898-45BB-AA68-CEC92D84EAF3}"/>
            </c:ext>
          </c:extLst>
        </c:ser>
        <c:ser>
          <c:idx val="1"/>
          <c:order val="1"/>
          <c:tx>
            <c:strRef>
              <c:f>Blad1!$C$1</c:f>
              <c:strCache>
                <c:ptCount val="1"/>
                <c:pt idx="0">
                  <c:v>Kvällsmål</c:v>
                </c:pt>
              </c:strCache>
            </c:strRef>
          </c:tx>
          <c:spPr>
            <a:solidFill>
              <a:schemeClr val="accent2"/>
            </a:solidFill>
            <a:ln>
              <a:noFill/>
            </a:ln>
            <a:effectLst/>
          </c:spPr>
          <c:invertIfNegative val="0"/>
          <c:cat>
            <c:numRef>
              <c:f>Blad1!$A$2:$A$40</c:f>
              <c:numCache>
                <c:formatCode>h:mm</c:formatCode>
                <c:ptCount val="39"/>
                <c:pt idx="0">
                  <c:v>0.66666666666666663</c:v>
                </c:pt>
                <c:pt idx="1">
                  <c:v>0.6875</c:v>
                </c:pt>
                <c:pt idx="2">
                  <c:v>0.70833333333333304</c:v>
                </c:pt>
                <c:pt idx="3">
                  <c:v>0.72916666666666696</c:v>
                </c:pt>
                <c:pt idx="4">
                  <c:v>0.75</c:v>
                </c:pt>
                <c:pt idx="5">
                  <c:v>0.77083333333333404</c:v>
                </c:pt>
                <c:pt idx="6">
                  <c:v>0.79166666666666696</c:v>
                </c:pt>
                <c:pt idx="7">
                  <c:v>0.812500000000001</c:v>
                </c:pt>
                <c:pt idx="8">
                  <c:v>0.83333333333333404</c:v>
                </c:pt>
                <c:pt idx="9">
                  <c:v>0.85416666666666696</c:v>
                </c:pt>
                <c:pt idx="10">
                  <c:v>0.875000000000001</c:v>
                </c:pt>
                <c:pt idx="11">
                  <c:v>0.89583333333333404</c:v>
                </c:pt>
                <c:pt idx="12">
                  <c:v>0.91666666666666696</c:v>
                </c:pt>
                <c:pt idx="13">
                  <c:v>0.937500000000001</c:v>
                </c:pt>
                <c:pt idx="14">
                  <c:v>0.95833333333333404</c:v>
                </c:pt>
                <c:pt idx="15">
                  <c:v>0.97916666666666796</c:v>
                </c:pt>
                <c:pt idx="16">
                  <c:v>1</c:v>
                </c:pt>
                <c:pt idx="17">
                  <c:v>1.0208333333333299</c:v>
                </c:pt>
                <c:pt idx="18">
                  <c:v>1.0416666666666701</c:v>
                </c:pt>
                <c:pt idx="19">
                  <c:v>1.0625</c:v>
                </c:pt>
                <c:pt idx="20">
                  <c:v>1.0833333333333299</c:v>
                </c:pt>
                <c:pt idx="21">
                  <c:v>1.1041666666666701</c:v>
                </c:pt>
                <c:pt idx="22">
                  <c:v>1.125</c:v>
                </c:pt>
                <c:pt idx="23">
                  <c:v>1.1458333333333299</c:v>
                </c:pt>
                <c:pt idx="24">
                  <c:v>1.1666666666666701</c:v>
                </c:pt>
                <c:pt idx="25">
                  <c:v>1.1875</c:v>
                </c:pt>
                <c:pt idx="26">
                  <c:v>1.2083333333333299</c:v>
                </c:pt>
                <c:pt idx="27">
                  <c:v>1.2291666666666701</c:v>
                </c:pt>
                <c:pt idx="28">
                  <c:v>1.25</c:v>
                </c:pt>
                <c:pt idx="29">
                  <c:v>1.2708333333333299</c:v>
                </c:pt>
                <c:pt idx="30">
                  <c:v>1.2916666666666701</c:v>
                </c:pt>
                <c:pt idx="31">
                  <c:v>1.3125</c:v>
                </c:pt>
                <c:pt idx="32">
                  <c:v>1.3333333333333299</c:v>
                </c:pt>
                <c:pt idx="33">
                  <c:v>1.3541666666666701</c:v>
                </c:pt>
                <c:pt idx="34">
                  <c:v>1.375</c:v>
                </c:pt>
                <c:pt idx="35">
                  <c:v>1.3958333333333299</c:v>
                </c:pt>
                <c:pt idx="36">
                  <c:v>1.4166666666666701</c:v>
                </c:pt>
                <c:pt idx="37">
                  <c:v>1.43750000000001</c:v>
                </c:pt>
                <c:pt idx="38">
                  <c:v>1.4583333333333499</c:v>
                </c:pt>
              </c:numCache>
            </c:numRef>
          </c:cat>
          <c:val>
            <c:numRef>
              <c:f>Blad1!$C$2:$C$40</c:f>
              <c:numCache>
                <c:formatCode>General</c:formatCode>
                <c:ptCount val="39"/>
                <c:pt idx="0">
                  <c:v>1</c:v>
                </c:pt>
                <c:pt idx="1">
                  <c:v>0</c:v>
                </c:pt>
                <c:pt idx="2">
                  <c:v>2</c:v>
                </c:pt>
                <c:pt idx="3">
                  <c:v>5</c:v>
                </c:pt>
                <c:pt idx="4">
                  <c:v>99</c:v>
                </c:pt>
                <c:pt idx="5">
                  <c:v>474</c:v>
                </c:pt>
                <c:pt idx="6">
                  <c:v>745</c:v>
                </c:pt>
                <c:pt idx="7">
                  <c:v>456</c:v>
                </c:pt>
                <c:pt idx="8">
                  <c:v>241</c:v>
                </c:pt>
                <c:pt idx="9">
                  <c:v>41</c:v>
                </c:pt>
                <c:pt idx="10">
                  <c:v>12</c:v>
                </c:pt>
                <c:pt idx="11">
                  <c:v>13</c:v>
                </c:pt>
                <c:pt idx="12">
                  <c:v>4</c:v>
                </c:pt>
                <c:pt idx="13">
                  <c:v>2</c:v>
                </c:pt>
              </c:numCache>
            </c:numRef>
          </c:val>
          <c:extLst xmlns:c16r2="http://schemas.microsoft.com/office/drawing/2015/06/chart">
            <c:ext xmlns:c16="http://schemas.microsoft.com/office/drawing/2014/chart" uri="{C3380CC4-5D6E-409C-BE32-E72D297353CC}">
              <c16:uniqueId val="{00000001-E898-45BB-AA68-CEC92D84EAF3}"/>
            </c:ext>
          </c:extLst>
        </c:ser>
        <c:ser>
          <c:idx val="2"/>
          <c:order val="2"/>
          <c:tx>
            <c:strRef>
              <c:f>Blad1!$D$1</c:f>
              <c:strCache>
                <c:ptCount val="1"/>
                <c:pt idx="0">
                  <c:v>Nattmål</c:v>
                </c:pt>
              </c:strCache>
            </c:strRef>
          </c:tx>
          <c:spPr>
            <a:solidFill>
              <a:schemeClr val="accent3"/>
            </a:solidFill>
            <a:ln>
              <a:noFill/>
            </a:ln>
            <a:effectLst/>
          </c:spPr>
          <c:invertIfNegative val="0"/>
          <c:cat>
            <c:numRef>
              <c:f>Blad1!$A$2:$A$40</c:f>
              <c:numCache>
                <c:formatCode>h:mm</c:formatCode>
                <c:ptCount val="39"/>
                <c:pt idx="0">
                  <c:v>0.66666666666666663</c:v>
                </c:pt>
                <c:pt idx="1">
                  <c:v>0.6875</c:v>
                </c:pt>
                <c:pt idx="2">
                  <c:v>0.70833333333333304</c:v>
                </c:pt>
                <c:pt idx="3">
                  <c:v>0.72916666666666696</c:v>
                </c:pt>
                <c:pt idx="4">
                  <c:v>0.75</c:v>
                </c:pt>
                <c:pt idx="5">
                  <c:v>0.77083333333333404</c:v>
                </c:pt>
                <c:pt idx="6">
                  <c:v>0.79166666666666696</c:v>
                </c:pt>
                <c:pt idx="7">
                  <c:v>0.812500000000001</c:v>
                </c:pt>
                <c:pt idx="8">
                  <c:v>0.83333333333333404</c:v>
                </c:pt>
                <c:pt idx="9">
                  <c:v>0.85416666666666696</c:v>
                </c:pt>
                <c:pt idx="10">
                  <c:v>0.875000000000001</c:v>
                </c:pt>
                <c:pt idx="11">
                  <c:v>0.89583333333333404</c:v>
                </c:pt>
                <c:pt idx="12">
                  <c:v>0.91666666666666696</c:v>
                </c:pt>
                <c:pt idx="13">
                  <c:v>0.937500000000001</c:v>
                </c:pt>
                <c:pt idx="14">
                  <c:v>0.95833333333333404</c:v>
                </c:pt>
                <c:pt idx="15">
                  <c:v>0.97916666666666796</c:v>
                </c:pt>
                <c:pt idx="16">
                  <c:v>1</c:v>
                </c:pt>
                <c:pt idx="17">
                  <c:v>1.0208333333333299</c:v>
                </c:pt>
                <c:pt idx="18">
                  <c:v>1.0416666666666701</c:v>
                </c:pt>
                <c:pt idx="19">
                  <c:v>1.0625</c:v>
                </c:pt>
                <c:pt idx="20">
                  <c:v>1.0833333333333299</c:v>
                </c:pt>
                <c:pt idx="21">
                  <c:v>1.1041666666666701</c:v>
                </c:pt>
                <c:pt idx="22">
                  <c:v>1.125</c:v>
                </c:pt>
                <c:pt idx="23">
                  <c:v>1.1458333333333299</c:v>
                </c:pt>
                <c:pt idx="24">
                  <c:v>1.1666666666666701</c:v>
                </c:pt>
                <c:pt idx="25">
                  <c:v>1.1875</c:v>
                </c:pt>
                <c:pt idx="26">
                  <c:v>1.2083333333333299</c:v>
                </c:pt>
                <c:pt idx="27">
                  <c:v>1.2291666666666701</c:v>
                </c:pt>
                <c:pt idx="28">
                  <c:v>1.25</c:v>
                </c:pt>
                <c:pt idx="29">
                  <c:v>1.2708333333333299</c:v>
                </c:pt>
                <c:pt idx="30">
                  <c:v>1.2916666666666701</c:v>
                </c:pt>
                <c:pt idx="31">
                  <c:v>1.3125</c:v>
                </c:pt>
                <c:pt idx="32">
                  <c:v>1.3333333333333299</c:v>
                </c:pt>
                <c:pt idx="33">
                  <c:v>1.3541666666666701</c:v>
                </c:pt>
                <c:pt idx="34">
                  <c:v>1.375</c:v>
                </c:pt>
                <c:pt idx="35">
                  <c:v>1.3958333333333299</c:v>
                </c:pt>
                <c:pt idx="36">
                  <c:v>1.4166666666666701</c:v>
                </c:pt>
                <c:pt idx="37">
                  <c:v>1.43750000000001</c:v>
                </c:pt>
                <c:pt idx="38">
                  <c:v>1.4583333333333499</c:v>
                </c:pt>
              </c:numCache>
            </c:numRef>
          </c:cat>
          <c:val>
            <c:numRef>
              <c:f>Blad1!$D$2:$D$40</c:f>
              <c:numCache>
                <c:formatCode>General</c:formatCode>
                <c:ptCount val="39"/>
                <c:pt idx="5">
                  <c:v>1</c:v>
                </c:pt>
                <c:pt idx="6">
                  <c:v>2</c:v>
                </c:pt>
                <c:pt idx="7">
                  <c:v>7</c:v>
                </c:pt>
                <c:pt idx="8">
                  <c:v>32</c:v>
                </c:pt>
                <c:pt idx="9">
                  <c:v>11</c:v>
                </c:pt>
                <c:pt idx="10">
                  <c:v>29</c:v>
                </c:pt>
                <c:pt idx="11">
                  <c:v>44</c:v>
                </c:pt>
                <c:pt idx="12">
                  <c:v>89</c:v>
                </c:pt>
                <c:pt idx="13">
                  <c:v>29</c:v>
                </c:pt>
                <c:pt idx="14">
                  <c:v>52</c:v>
                </c:pt>
                <c:pt idx="15">
                  <c:v>19</c:v>
                </c:pt>
                <c:pt idx="16">
                  <c:v>36</c:v>
                </c:pt>
                <c:pt idx="17">
                  <c:v>21</c:v>
                </c:pt>
                <c:pt idx="18">
                  <c:v>41</c:v>
                </c:pt>
                <c:pt idx="19">
                  <c:v>33</c:v>
                </c:pt>
                <c:pt idx="20">
                  <c:v>65</c:v>
                </c:pt>
                <c:pt idx="21">
                  <c:v>30</c:v>
                </c:pt>
                <c:pt idx="22">
                  <c:v>9</c:v>
                </c:pt>
              </c:numCache>
            </c:numRef>
          </c:val>
          <c:extLst xmlns:c16r2="http://schemas.microsoft.com/office/drawing/2015/06/chart">
            <c:ext xmlns:c16="http://schemas.microsoft.com/office/drawing/2014/chart" uri="{C3380CC4-5D6E-409C-BE32-E72D297353CC}">
              <c16:uniqueId val="{00000002-E898-45BB-AA68-CEC92D84EAF3}"/>
            </c:ext>
          </c:extLst>
        </c:ser>
        <c:ser>
          <c:idx val="3"/>
          <c:order val="3"/>
          <c:tx>
            <c:strRef>
              <c:f>Blad1!$E$1</c:f>
              <c:strCache>
                <c:ptCount val="1"/>
                <c:pt idx="0">
                  <c:v>Förfrukost</c:v>
                </c:pt>
              </c:strCache>
            </c:strRef>
          </c:tx>
          <c:spPr>
            <a:solidFill>
              <a:schemeClr val="accent4"/>
            </a:solidFill>
            <a:ln>
              <a:noFill/>
            </a:ln>
            <a:effectLst/>
          </c:spPr>
          <c:invertIfNegative val="0"/>
          <c:cat>
            <c:numRef>
              <c:f>Blad1!$A$2:$A$40</c:f>
              <c:numCache>
                <c:formatCode>h:mm</c:formatCode>
                <c:ptCount val="39"/>
                <c:pt idx="0">
                  <c:v>0.66666666666666663</c:v>
                </c:pt>
                <c:pt idx="1">
                  <c:v>0.6875</c:v>
                </c:pt>
                <c:pt idx="2">
                  <c:v>0.70833333333333304</c:v>
                </c:pt>
                <c:pt idx="3">
                  <c:v>0.72916666666666696</c:v>
                </c:pt>
                <c:pt idx="4">
                  <c:v>0.75</c:v>
                </c:pt>
                <c:pt idx="5">
                  <c:v>0.77083333333333404</c:v>
                </c:pt>
                <c:pt idx="6">
                  <c:v>0.79166666666666696</c:v>
                </c:pt>
                <c:pt idx="7">
                  <c:v>0.812500000000001</c:v>
                </c:pt>
                <c:pt idx="8">
                  <c:v>0.83333333333333404</c:v>
                </c:pt>
                <c:pt idx="9">
                  <c:v>0.85416666666666696</c:v>
                </c:pt>
                <c:pt idx="10">
                  <c:v>0.875000000000001</c:v>
                </c:pt>
                <c:pt idx="11">
                  <c:v>0.89583333333333404</c:v>
                </c:pt>
                <c:pt idx="12">
                  <c:v>0.91666666666666696</c:v>
                </c:pt>
                <c:pt idx="13">
                  <c:v>0.937500000000001</c:v>
                </c:pt>
                <c:pt idx="14">
                  <c:v>0.95833333333333404</c:v>
                </c:pt>
                <c:pt idx="15">
                  <c:v>0.97916666666666796</c:v>
                </c:pt>
                <c:pt idx="16">
                  <c:v>1</c:v>
                </c:pt>
                <c:pt idx="17">
                  <c:v>1.0208333333333299</c:v>
                </c:pt>
                <c:pt idx="18">
                  <c:v>1.0416666666666701</c:v>
                </c:pt>
                <c:pt idx="19">
                  <c:v>1.0625</c:v>
                </c:pt>
                <c:pt idx="20">
                  <c:v>1.0833333333333299</c:v>
                </c:pt>
                <c:pt idx="21">
                  <c:v>1.1041666666666701</c:v>
                </c:pt>
                <c:pt idx="22">
                  <c:v>1.125</c:v>
                </c:pt>
                <c:pt idx="23">
                  <c:v>1.1458333333333299</c:v>
                </c:pt>
                <c:pt idx="24">
                  <c:v>1.1666666666666701</c:v>
                </c:pt>
                <c:pt idx="25">
                  <c:v>1.1875</c:v>
                </c:pt>
                <c:pt idx="26">
                  <c:v>1.2083333333333299</c:v>
                </c:pt>
                <c:pt idx="27">
                  <c:v>1.2291666666666701</c:v>
                </c:pt>
                <c:pt idx="28">
                  <c:v>1.25</c:v>
                </c:pt>
                <c:pt idx="29">
                  <c:v>1.2708333333333299</c:v>
                </c:pt>
                <c:pt idx="30">
                  <c:v>1.2916666666666701</c:v>
                </c:pt>
                <c:pt idx="31">
                  <c:v>1.3125</c:v>
                </c:pt>
                <c:pt idx="32">
                  <c:v>1.3333333333333299</c:v>
                </c:pt>
                <c:pt idx="33">
                  <c:v>1.3541666666666701</c:v>
                </c:pt>
                <c:pt idx="34">
                  <c:v>1.375</c:v>
                </c:pt>
                <c:pt idx="35">
                  <c:v>1.3958333333333299</c:v>
                </c:pt>
                <c:pt idx="36">
                  <c:v>1.4166666666666701</c:v>
                </c:pt>
                <c:pt idx="37">
                  <c:v>1.43750000000001</c:v>
                </c:pt>
                <c:pt idx="38">
                  <c:v>1.4583333333333499</c:v>
                </c:pt>
              </c:numCache>
            </c:numRef>
          </c:cat>
          <c:val>
            <c:numRef>
              <c:f>Blad1!$E$2:$E$40</c:f>
              <c:numCache>
                <c:formatCode>General</c:formatCode>
                <c:ptCount val="39"/>
                <c:pt idx="22">
                  <c:v>50</c:v>
                </c:pt>
                <c:pt idx="23">
                  <c:v>50</c:v>
                </c:pt>
                <c:pt idx="24">
                  <c:v>50</c:v>
                </c:pt>
                <c:pt idx="25">
                  <c:v>46</c:v>
                </c:pt>
                <c:pt idx="26">
                  <c:v>100</c:v>
                </c:pt>
                <c:pt idx="27">
                  <c:v>98</c:v>
                </c:pt>
                <c:pt idx="28">
                  <c:v>93</c:v>
                </c:pt>
                <c:pt idx="29">
                  <c:v>31</c:v>
                </c:pt>
                <c:pt idx="30">
                  <c:v>26</c:v>
                </c:pt>
                <c:pt idx="31">
                  <c:v>34</c:v>
                </c:pt>
                <c:pt idx="32">
                  <c:v>22</c:v>
                </c:pt>
                <c:pt idx="33">
                  <c:v>7</c:v>
                </c:pt>
                <c:pt idx="34">
                  <c:v>4</c:v>
                </c:pt>
                <c:pt idx="35">
                  <c:v>1</c:v>
                </c:pt>
              </c:numCache>
            </c:numRef>
          </c:val>
          <c:extLst xmlns:c16r2="http://schemas.microsoft.com/office/drawing/2015/06/chart">
            <c:ext xmlns:c16="http://schemas.microsoft.com/office/drawing/2014/chart" uri="{C3380CC4-5D6E-409C-BE32-E72D297353CC}">
              <c16:uniqueId val="{00000003-E898-45BB-AA68-CEC92D84EAF3}"/>
            </c:ext>
          </c:extLst>
        </c:ser>
        <c:ser>
          <c:idx val="4"/>
          <c:order val="4"/>
          <c:tx>
            <c:strRef>
              <c:f>Blad1!$F$1</c:f>
              <c:strCache>
                <c:ptCount val="1"/>
                <c:pt idx="0">
                  <c:v>Frukost</c:v>
                </c:pt>
              </c:strCache>
            </c:strRef>
          </c:tx>
          <c:spPr>
            <a:solidFill>
              <a:schemeClr val="accent5"/>
            </a:solidFill>
            <a:ln>
              <a:noFill/>
            </a:ln>
            <a:effectLst/>
          </c:spPr>
          <c:invertIfNegative val="0"/>
          <c:cat>
            <c:numRef>
              <c:f>Blad1!$A$2:$A$40</c:f>
              <c:numCache>
                <c:formatCode>h:mm</c:formatCode>
                <c:ptCount val="39"/>
                <c:pt idx="0">
                  <c:v>0.66666666666666663</c:v>
                </c:pt>
                <c:pt idx="1">
                  <c:v>0.6875</c:v>
                </c:pt>
                <c:pt idx="2">
                  <c:v>0.70833333333333304</c:v>
                </c:pt>
                <c:pt idx="3">
                  <c:v>0.72916666666666696</c:v>
                </c:pt>
                <c:pt idx="4">
                  <c:v>0.75</c:v>
                </c:pt>
                <c:pt idx="5">
                  <c:v>0.77083333333333404</c:v>
                </c:pt>
                <c:pt idx="6">
                  <c:v>0.79166666666666696</c:v>
                </c:pt>
                <c:pt idx="7">
                  <c:v>0.812500000000001</c:v>
                </c:pt>
                <c:pt idx="8">
                  <c:v>0.83333333333333404</c:v>
                </c:pt>
                <c:pt idx="9">
                  <c:v>0.85416666666666696</c:v>
                </c:pt>
                <c:pt idx="10">
                  <c:v>0.875000000000001</c:v>
                </c:pt>
                <c:pt idx="11">
                  <c:v>0.89583333333333404</c:v>
                </c:pt>
                <c:pt idx="12">
                  <c:v>0.91666666666666696</c:v>
                </c:pt>
                <c:pt idx="13">
                  <c:v>0.937500000000001</c:v>
                </c:pt>
                <c:pt idx="14">
                  <c:v>0.95833333333333404</c:v>
                </c:pt>
                <c:pt idx="15">
                  <c:v>0.97916666666666796</c:v>
                </c:pt>
                <c:pt idx="16">
                  <c:v>1</c:v>
                </c:pt>
                <c:pt idx="17">
                  <c:v>1.0208333333333299</c:v>
                </c:pt>
                <c:pt idx="18">
                  <c:v>1.0416666666666701</c:v>
                </c:pt>
                <c:pt idx="19">
                  <c:v>1.0625</c:v>
                </c:pt>
                <c:pt idx="20">
                  <c:v>1.0833333333333299</c:v>
                </c:pt>
                <c:pt idx="21">
                  <c:v>1.1041666666666701</c:v>
                </c:pt>
                <c:pt idx="22">
                  <c:v>1.125</c:v>
                </c:pt>
                <c:pt idx="23">
                  <c:v>1.1458333333333299</c:v>
                </c:pt>
                <c:pt idx="24">
                  <c:v>1.1666666666666701</c:v>
                </c:pt>
                <c:pt idx="25">
                  <c:v>1.1875</c:v>
                </c:pt>
                <c:pt idx="26">
                  <c:v>1.2083333333333299</c:v>
                </c:pt>
                <c:pt idx="27">
                  <c:v>1.2291666666666701</c:v>
                </c:pt>
                <c:pt idx="28">
                  <c:v>1.25</c:v>
                </c:pt>
                <c:pt idx="29">
                  <c:v>1.2708333333333299</c:v>
                </c:pt>
                <c:pt idx="30">
                  <c:v>1.2916666666666701</c:v>
                </c:pt>
                <c:pt idx="31">
                  <c:v>1.3125</c:v>
                </c:pt>
                <c:pt idx="32">
                  <c:v>1.3333333333333299</c:v>
                </c:pt>
                <c:pt idx="33">
                  <c:v>1.3541666666666701</c:v>
                </c:pt>
                <c:pt idx="34">
                  <c:v>1.375</c:v>
                </c:pt>
                <c:pt idx="35">
                  <c:v>1.3958333333333299</c:v>
                </c:pt>
                <c:pt idx="36">
                  <c:v>1.4166666666666701</c:v>
                </c:pt>
                <c:pt idx="37">
                  <c:v>1.43750000000001</c:v>
                </c:pt>
                <c:pt idx="38">
                  <c:v>1.4583333333333499</c:v>
                </c:pt>
              </c:numCache>
            </c:numRef>
          </c:cat>
          <c:val>
            <c:numRef>
              <c:f>Blad1!$F$2:$F$40</c:f>
              <c:numCache>
                <c:formatCode>General</c:formatCode>
                <c:ptCount val="39"/>
                <c:pt idx="28">
                  <c:v>1</c:v>
                </c:pt>
                <c:pt idx="29">
                  <c:v>6</c:v>
                </c:pt>
                <c:pt idx="30">
                  <c:v>55</c:v>
                </c:pt>
                <c:pt idx="31">
                  <c:v>312</c:v>
                </c:pt>
                <c:pt idx="32">
                  <c:v>744</c:v>
                </c:pt>
                <c:pt idx="33">
                  <c:v>633</c:v>
                </c:pt>
                <c:pt idx="34">
                  <c:v>342</c:v>
                </c:pt>
                <c:pt idx="35">
                  <c:v>147</c:v>
                </c:pt>
                <c:pt idx="36">
                  <c:v>53</c:v>
                </c:pt>
                <c:pt idx="37">
                  <c:v>20</c:v>
                </c:pt>
                <c:pt idx="38">
                  <c:v>10</c:v>
                </c:pt>
              </c:numCache>
            </c:numRef>
          </c:val>
          <c:extLst xmlns:c16r2="http://schemas.microsoft.com/office/drawing/2015/06/chart">
            <c:ext xmlns:c16="http://schemas.microsoft.com/office/drawing/2014/chart" uri="{C3380CC4-5D6E-409C-BE32-E72D297353CC}">
              <c16:uniqueId val="{00000004-E898-45BB-AA68-CEC92D84EAF3}"/>
            </c:ext>
          </c:extLst>
        </c:ser>
        <c:dLbls>
          <c:showLegendKey val="0"/>
          <c:showVal val="0"/>
          <c:showCatName val="0"/>
          <c:showSerName val="0"/>
          <c:showPercent val="0"/>
          <c:showBubbleSize val="0"/>
        </c:dLbls>
        <c:gapWidth val="0"/>
        <c:overlap val="50"/>
        <c:axId val="151918464"/>
        <c:axId val="151932928"/>
      </c:barChart>
      <c:catAx>
        <c:axId val="151918464"/>
        <c:scaling>
          <c:orientation val="minMax"/>
        </c:scaling>
        <c:delete val="0"/>
        <c:axPos val="b"/>
        <c:title>
          <c:tx>
            <c:rich>
              <a:bodyPr rot="0" vert="horz"/>
              <a:lstStyle/>
              <a:p>
                <a:pPr>
                  <a:defRPr b="0"/>
                </a:pPr>
                <a:r>
                  <a:rPr lang="en-US" b="0"/>
                  <a:t>Tidpunkt</a:t>
                </a:r>
              </a:p>
            </c:rich>
          </c:tx>
          <c:overlay val="0"/>
          <c:spPr>
            <a:noFill/>
            <a:ln>
              <a:noFill/>
            </a:ln>
            <a:effectLst/>
          </c:spPr>
        </c:title>
        <c:numFmt formatCode="h:mm" sourceLinked="1"/>
        <c:majorTickMark val="out"/>
        <c:minorTickMark val="none"/>
        <c:tickLblPos val="nextTo"/>
        <c:spPr>
          <a:noFill/>
          <a:ln w="9525" cap="flat" cmpd="sng" algn="ctr">
            <a:solidFill>
              <a:schemeClr val="tx1">
                <a:lumMod val="15000"/>
                <a:lumOff val="85000"/>
              </a:schemeClr>
            </a:solidFill>
            <a:round/>
          </a:ln>
          <a:effectLst>
            <a:outerShdw blurRad="50800" dist="50800" dir="5400000" algn="ctr" rotWithShape="0">
              <a:schemeClr val="bg1"/>
            </a:outerShdw>
          </a:effectLst>
        </c:spPr>
        <c:txPr>
          <a:bodyPr rot="-2700000" vert="horz"/>
          <a:lstStyle/>
          <a:p>
            <a:pPr>
              <a:defRPr/>
            </a:pPr>
            <a:endParaRPr lang="sv-SE"/>
          </a:p>
        </c:txPr>
        <c:crossAx val="151932928"/>
        <c:crosses val="autoZero"/>
        <c:auto val="1"/>
        <c:lblAlgn val="l"/>
        <c:lblOffset val="0"/>
        <c:tickLblSkip val="2"/>
        <c:noMultiLvlLbl val="0"/>
      </c:catAx>
      <c:valAx>
        <c:axId val="151932928"/>
        <c:scaling>
          <c:orientation val="minMax"/>
          <c:max val="10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pPr>
                <a:r>
                  <a:rPr lang="sv-SE" b="0"/>
                  <a:t>Antal</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sv-SE"/>
          </a:p>
        </c:txPr>
        <c:crossAx val="151918464"/>
        <c:crossesAt val="1"/>
        <c:crossBetween val="between"/>
      </c:valAx>
      <c:spPr>
        <a:noFill/>
        <a:ln>
          <a:noFill/>
        </a:ln>
        <a:effectLst/>
      </c:spPr>
    </c:plotArea>
    <c:legend>
      <c:legendPos val="b"/>
      <c:layout>
        <c:manualLayout>
          <c:xMode val="edge"/>
          <c:yMode val="edge"/>
          <c:x val="0.23068383337701109"/>
          <c:y val="0.11568571475363194"/>
          <c:w val="0.72247106949484363"/>
          <c:h val="9.0902318197129767E-2"/>
        </c:manualLayout>
      </c:layout>
      <c:overlay val="0"/>
      <c:spPr>
        <a:noFill/>
        <a:ln>
          <a:noFill/>
        </a:ln>
        <a:effectLst/>
      </c:spPr>
      <c:txPr>
        <a:bodyPr rot="0" vert="horz"/>
        <a:lstStyle/>
        <a:p>
          <a:pPr>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a:t>Tid mellan middag och kvällsmål</a:t>
            </a:r>
          </a:p>
        </c:rich>
      </c:tx>
      <c:layout>
        <c:manualLayout>
          <c:xMode val="edge"/>
          <c:yMode val="edge"/>
          <c:x val="0.29206396160944359"/>
          <c:y val="7.6825521075145949E-3"/>
        </c:manualLayout>
      </c:layout>
      <c:overlay val="1"/>
    </c:title>
    <c:autoTitleDeleted val="0"/>
    <c:plotArea>
      <c:layout>
        <c:manualLayout>
          <c:layoutTarget val="inner"/>
          <c:xMode val="edge"/>
          <c:yMode val="edge"/>
          <c:x val="9.6825396825396828E-2"/>
          <c:y val="0.1151399812412645"/>
          <c:w val="0.88392646232403504"/>
          <c:h val="0.70629489392598777"/>
        </c:manualLayout>
      </c:layout>
      <c:barChart>
        <c:barDir val="col"/>
        <c:grouping val="clustered"/>
        <c:varyColors val="0"/>
        <c:ser>
          <c:idx val="0"/>
          <c:order val="0"/>
          <c:tx>
            <c:strRef>
              <c:f>Sheet1!$A$2</c:f>
              <c:strCache>
                <c:ptCount val="1"/>
                <c:pt idx="0">
                  <c:v>2012</c:v>
                </c:pt>
              </c:strCache>
            </c:strRef>
          </c:tx>
          <c:spPr>
            <a:solidFill>
              <a:schemeClr val="tx2">
                <a:lumMod val="20000"/>
                <a:lumOff val="80000"/>
              </a:schemeClr>
            </a:solidFill>
            <a:ln w="19043">
              <a:noFill/>
              <a:prstDash val="solid"/>
            </a:ln>
          </c:spPr>
          <c:invertIfNegative val="0"/>
          <c:cat>
            <c:numRef>
              <c:f>Sheet1!$B$1:$J$1</c:f>
              <c:numCache>
                <c:formatCode>General</c:formatCode>
                <c:ptCount val="9"/>
                <c:pt idx="0">
                  <c:v>0.5</c:v>
                </c:pt>
                <c:pt idx="1">
                  <c:v>1</c:v>
                </c:pt>
                <c:pt idx="2">
                  <c:v>1.5</c:v>
                </c:pt>
                <c:pt idx="3">
                  <c:v>2</c:v>
                </c:pt>
                <c:pt idx="4">
                  <c:v>2.5</c:v>
                </c:pt>
                <c:pt idx="5">
                  <c:v>3</c:v>
                </c:pt>
                <c:pt idx="6">
                  <c:v>3.5</c:v>
                </c:pt>
                <c:pt idx="7">
                  <c:v>4</c:v>
                </c:pt>
                <c:pt idx="8">
                  <c:v>4.5</c:v>
                </c:pt>
              </c:numCache>
            </c:numRef>
          </c:cat>
          <c:val>
            <c:numRef>
              <c:f>Sheet1!$B$2:$J$2</c:f>
              <c:numCache>
                <c:formatCode>General</c:formatCode>
                <c:ptCount val="9"/>
                <c:pt idx="0">
                  <c:v>1.2</c:v>
                </c:pt>
                <c:pt idx="1">
                  <c:v>2.1</c:v>
                </c:pt>
                <c:pt idx="2">
                  <c:v>12.7</c:v>
                </c:pt>
                <c:pt idx="3">
                  <c:v>40.1</c:v>
                </c:pt>
                <c:pt idx="4">
                  <c:v>25.8</c:v>
                </c:pt>
                <c:pt idx="5">
                  <c:v>12</c:v>
                </c:pt>
                <c:pt idx="6">
                  <c:v>4.8</c:v>
                </c:pt>
                <c:pt idx="7">
                  <c:v>0.9</c:v>
                </c:pt>
                <c:pt idx="8">
                  <c:v>0.4</c:v>
                </c:pt>
              </c:numCache>
            </c:numRef>
          </c:val>
          <c:extLst xmlns:c16r2="http://schemas.microsoft.com/office/drawing/2015/06/chart">
            <c:ext xmlns:c16="http://schemas.microsoft.com/office/drawing/2014/chart" uri="{C3380CC4-5D6E-409C-BE32-E72D297353CC}">
              <c16:uniqueId val="{00000001-03BD-422C-9D58-8CEB310CB275}"/>
            </c:ext>
          </c:extLst>
        </c:ser>
        <c:ser>
          <c:idx val="1"/>
          <c:order val="1"/>
          <c:tx>
            <c:strRef>
              <c:f>Sheet1!$A$3</c:f>
              <c:strCache>
                <c:ptCount val="1"/>
                <c:pt idx="0">
                  <c:v>2014</c:v>
                </c:pt>
              </c:strCache>
            </c:strRef>
          </c:tx>
          <c:spPr>
            <a:solidFill>
              <a:schemeClr val="tx2">
                <a:lumMod val="40000"/>
                <a:lumOff val="60000"/>
              </a:schemeClr>
            </a:solidFill>
            <a:ln w="19043">
              <a:noFill/>
              <a:prstDash val="solid"/>
            </a:ln>
          </c:spPr>
          <c:invertIfNegative val="0"/>
          <c:cat>
            <c:numRef>
              <c:f>Sheet1!$B$1:$J$1</c:f>
              <c:numCache>
                <c:formatCode>General</c:formatCode>
                <c:ptCount val="9"/>
                <c:pt idx="0">
                  <c:v>0.5</c:v>
                </c:pt>
                <c:pt idx="1">
                  <c:v>1</c:v>
                </c:pt>
                <c:pt idx="2">
                  <c:v>1.5</c:v>
                </c:pt>
                <c:pt idx="3">
                  <c:v>2</c:v>
                </c:pt>
                <c:pt idx="4">
                  <c:v>2.5</c:v>
                </c:pt>
                <c:pt idx="5">
                  <c:v>3</c:v>
                </c:pt>
                <c:pt idx="6">
                  <c:v>3.5</c:v>
                </c:pt>
                <c:pt idx="7">
                  <c:v>4</c:v>
                </c:pt>
                <c:pt idx="8">
                  <c:v>4.5</c:v>
                </c:pt>
              </c:numCache>
            </c:numRef>
          </c:cat>
          <c:val>
            <c:numRef>
              <c:f>Sheet1!$B$3:$J$3</c:f>
              <c:numCache>
                <c:formatCode>General</c:formatCode>
                <c:ptCount val="9"/>
                <c:pt idx="0">
                  <c:v>1</c:v>
                </c:pt>
                <c:pt idx="1">
                  <c:v>2.6</c:v>
                </c:pt>
                <c:pt idx="2">
                  <c:v>10.8</c:v>
                </c:pt>
                <c:pt idx="3">
                  <c:v>39.4</c:v>
                </c:pt>
                <c:pt idx="4">
                  <c:v>26</c:v>
                </c:pt>
                <c:pt idx="5">
                  <c:v>13.6</c:v>
                </c:pt>
                <c:pt idx="6">
                  <c:v>5.2</c:v>
                </c:pt>
                <c:pt idx="7">
                  <c:v>0.4</c:v>
                </c:pt>
                <c:pt idx="8">
                  <c:v>0.9</c:v>
                </c:pt>
              </c:numCache>
            </c:numRef>
          </c:val>
          <c:extLst xmlns:c16r2="http://schemas.microsoft.com/office/drawing/2015/06/chart">
            <c:ext xmlns:c16="http://schemas.microsoft.com/office/drawing/2014/chart" uri="{C3380CC4-5D6E-409C-BE32-E72D297353CC}">
              <c16:uniqueId val="{00000003-03BD-422C-9D58-8CEB310CB275}"/>
            </c:ext>
          </c:extLst>
        </c:ser>
        <c:ser>
          <c:idx val="2"/>
          <c:order val="2"/>
          <c:tx>
            <c:strRef>
              <c:f>Sheet1!$A$4</c:f>
              <c:strCache>
                <c:ptCount val="1"/>
                <c:pt idx="0">
                  <c:v>2016</c:v>
                </c:pt>
              </c:strCache>
            </c:strRef>
          </c:tx>
          <c:spPr>
            <a:solidFill>
              <a:schemeClr val="tx2">
                <a:lumMod val="60000"/>
                <a:lumOff val="40000"/>
              </a:schemeClr>
            </a:solidFill>
            <a:ln w="19050">
              <a:noFill/>
            </a:ln>
          </c:spPr>
          <c:invertIfNegative val="0"/>
          <c:cat>
            <c:numRef>
              <c:f>Sheet1!$B$1:$J$1</c:f>
              <c:numCache>
                <c:formatCode>General</c:formatCode>
                <c:ptCount val="9"/>
                <c:pt idx="0">
                  <c:v>0.5</c:v>
                </c:pt>
                <c:pt idx="1">
                  <c:v>1</c:v>
                </c:pt>
                <c:pt idx="2">
                  <c:v>1.5</c:v>
                </c:pt>
                <c:pt idx="3">
                  <c:v>2</c:v>
                </c:pt>
                <c:pt idx="4">
                  <c:v>2.5</c:v>
                </c:pt>
                <c:pt idx="5">
                  <c:v>3</c:v>
                </c:pt>
                <c:pt idx="6">
                  <c:v>3.5</c:v>
                </c:pt>
                <c:pt idx="7">
                  <c:v>4</c:v>
                </c:pt>
                <c:pt idx="8">
                  <c:v>4.5</c:v>
                </c:pt>
              </c:numCache>
            </c:numRef>
          </c:cat>
          <c:val>
            <c:numRef>
              <c:f>Sheet1!$B$4:$J$4</c:f>
              <c:numCache>
                <c:formatCode>General</c:formatCode>
                <c:ptCount val="9"/>
                <c:pt idx="0">
                  <c:v>0.3</c:v>
                </c:pt>
                <c:pt idx="1">
                  <c:v>1.7</c:v>
                </c:pt>
                <c:pt idx="2">
                  <c:v>11.6</c:v>
                </c:pt>
                <c:pt idx="3">
                  <c:v>37.4</c:v>
                </c:pt>
                <c:pt idx="4">
                  <c:v>30.5</c:v>
                </c:pt>
                <c:pt idx="5">
                  <c:v>12.2</c:v>
                </c:pt>
                <c:pt idx="6">
                  <c:v>4.5</c:v>
                </c:pt>
                <c:pt idx="7">
                  <c:v>0.9</c:v>
                </c:pt>
                <c:pt idx="8">
                  <c:v>0.9</c:v>
                </c:pt>
              </c:numCache>
            </c:numRef>
          </c:val>
          <c:extLst xmlns:c16r2="http://schemas.microsoft.com/office/drawing/2015/06/chart">
            <c:ext xmlns:c16="http://schemas.microsoft.com/office/drawing/2014/chart" uri="{C3380CC4-5D6E-409C-BE32-E72D297353CC}">
              <c16:uniqueId val="{00000004-03BD-422C-9D58-8CEB310CB275}"/>
            </c:ext>
          </c:extLst>
        </c:ser>
        <c:ser>
          <c:idx val="3"/>
          <c:order val="3"/>
          <c:tx>
            <c:strRef>
              <c:f>Sheet1!$A$5</c:f>
              <c:strCache>
                <c:ptCount val="1"/>
                <c:pt idx="0">
                  <c:v>2018</c:v>
                </c:pt>
              </c:strCache>
            </c:strRef>
          </c:tx>
          <c:spPr>
            <a:solidFill>
              <a:schemeClr val="tx2">
                <a:lumMod val="75000"/>
              </a:schemeClr>
            </a:solidFill>
            <a:ln>
              <a:noFill/>
            </a:ln>
          </c:spPr>
          <c:invertIfNegative val="0"/>
          <c:cat>
            <c:numRef>
              <c:f>Sheet1!$B$1:$J$1</c:f>
              <c:numCache>
                <c:formatCode>General</c:formatCode>
                <c:ptCount val="9"/>
                <c:pt idx="0">
                  <c:v>0.5</c:v>
                </c:pt>
                <c:pt idx="1">
                  <c:v>1</c:v>
                </c:pt>
                <c:pt idx="2">
                  <c:v>1.5</c:v>
                </c:pt>
                <c:pt idx="3">
                  <c:v>2</c:v>
                </c:pt>
                <c:pt idx="4">
                  <c:v>2.5</c:v>
                </c:pt>
                <c:pt idx="5">
                  <c:v>3</c:v>
                </c:pt>
                <c:pt idx="6">
                  <c:v>3.5</c:v>
                </c:pt>
                <c:pt idx="7">
                  <c:v>4</c:v>
                </c:pt>
                <c:pt idx="8">
                  <c:v>4.5</c:v>
                </c:pt>
              </c:numCache>
            </c:numRef>
          </c:cat>
          <c:val>
            <c:numRef>
              <c:f>Sheet1!$B$5:$J$5</c:f>
              <c:numCache>
                <c:formatCode>General</c:formatCode>
                <c:ptCount val="9"/>
                <c:pt idx="0">
                  <c:v>0.7</c:v>
                </c:pt>
                <c:pt idx="1">
                  <c:v>2.4</c:v>
                </c:pt>
                <c:pt idx="2">
                  <c:v>9.5</c:v>
                </c:pt>
                <c:pt idx="3">
                  <c:v>41.4</c:v>
                </c:pt>
                <c:pt idx="4">
                  <c:v>27.8</c:v>
                </c:pt>
                <c:pt idx="5">
                  <c:v>13.1</c:v>
                </c:pt>
                <c:pt idx="6">
                  <c:v>3.6</c:v>
                </c:pt>
                <c:pt idx="7">
                  <c:v>0.9</c:v>
                </c:pt>
                <c:pt idx="8">
                  <c:v>0.6</c:v>
                </c:pt>
              </c:numCache>
            </c:numRef>
          </c:val>
          <c:extLst xmlns:c16r2="http://schemas.microsoft.com/office/drawing/2015/06/chart">
            <c:ext xmlns:c16="http://schemas.microsoft.com/office/drawing/2014/chart" uri="{C3380CC4-5D6E-409C-BE32-E72D297353CC}">
              <c16:uniqueId val="{00000000-DF26-4C81-B7CB-74E02CB41338}"/>
            </c:ext>
          </c:extLst>
        </c:ser>
        <c:dLbls>
          <c:showLegendKey val="0"/>
          <c:showVal val="0"/>
          <c:showCatName val="0"/>
          <c:showSerName val="0"/>
          <c:showPercent val="0"/>
          <c:showBubbleSize val="0"/>
        </c:dLbls>
        <c:gapWidth val="150"/>
        <c:axId val="152014848"/>
        <c:axId val="152016768"/>
      </c:barChart>
      <c:catAx>
        <c:axId val="152014848"/>
        <c:scaling>
          <c:orientation val="minMax"/>
        </c:scaling>
        <c:delete val="0"/>
        <c:axPos val="b"/>
        <c:title>
          <c:tx>
            <c:rich>
              <a:bodyPr/>
              <a:lstStyle/>
              <a:p>
                <a:pPr>
                  <a:defRPr/>
                </a:pPr>
                <a:r>
                  <a:rPr lang="sv-SE"/>
                  <a:t>Timmar</a:t>
                </a:r>
              </a:p>
            </c:rich>
          </c:tx>
          <c:layout>
            <c:manualLayout>
              <c:xMode val="edge"/>
              <c:yMode val="edge"/>
              <c:x val="0.45664559385526737"/>
              <c:y val="0.92915870307631765"/>
            </c:manualLayout>
          </c:layout>
          <c:overlay val="0"/>
          <c:spPr>
            <a:noFill/>
            <a:ln w="38086">
              <a:noFill/>
            </a:ln>
          </c:spPr>
        </c:title>
        <c:numFmt formatCode="General" sourceLinked="1"/>
        <c:majorTickMark val="out"/>
        <c:minorTickMark val="none"/>
        <c:tickLblPos val="nextTo"/>
        <c:spPr>
          <a:ln w="4761">
            <a:solidFill>
              <a:schemeClr val="tx1"/>
            </a:solidFill>
            <a:prstDash val="solid"/>
          </a:ln>
        </c:spPr>
        <c:txPr>
          <a:bodyPr rot="0" vert="horz"/>
          <a:lstStyle/>
          <a:p>
            <a:pPr>
              <a:defRPr/>
            </a:pPr>
            <a:endParaRPr lang="sv-SE"/>
          </a:p>
        </c:txPr>
        <c:crossAx val="152016768"/>
        <c:crosses val="autoZero"/>
        <c:auto val="1"/>
        <c:lblAlgn val="ctr"/>
        <c:lblOffset val="100"/>
        <c:tickLblSkip val="1"/>
        <c:tickMarkSkip val="1"/>
        <c:noMultiLvlLbl val="0"/>
      </c:catAx>
      <c:valAx>
        <c:axId val="152016768"/>
        <c:scaling>
          <c:orientation val="minMax"/>
          <c:max val="50"/>
          <c:min val="0"/>
        </c:scaling>
        <c:delete val="0"/>
        <c:axPos val="l"/>
        <c:majorGridlines>
          <c:spPr>
            <a:ln w="4761">
              <a:solidFill>
                <a:schemeClr val="tx1"/>
              </a:solidFill>
              <a:prstDash val="solid"/>
            </a:ln>
          </c:spPr>
        </c:majorGridlines>
        <c:numFmt formatCode="0" sourceLinked="0"/>
        <c:majorTickMark val="out"/>
        <c:minorTickMark val="none"/>
        <c:tickLblPos val="nextTo"/>
        <c:spPr>
          <a:ln w="4761">
            <a:solidFill>
              <a:schemeClr val="tx1"/>
            </a:solidFill>
            <a:prstDash val="solid"/>
          </a:ln>
        </c:spPr>
        <c:txPr>
          <a:bodyPr rot="0" vert="horz"/>
          <a:lstStyle/>
          <a:p>
            <a:pPr>
              <a:defRPr/>
            </a:pPr>
            <a:endParaRPr lang="sv-SE"/>
          </a:p>
        </c:txPr>
        <c:crossAx val="152014848"/>
        <c:crosses val="autoZero"/>
        <c:crossBetween val="between"/>
        <c:majorUnit val="10"/>
        <c:minorUnit val="10"/>
      </c:valAx>
      <c:spPr>
        <a:noFill/>
        <a:ln w="38086">
          <a:noFill/>
        </a:ln>
      </c:spPr>
    </c:plotArea>
    <c:legend>
      <c:legendPos val="b"/>
      <c:layout>
        <c:manualLayout>
          <c:xMode val="edge"/>
          <c:yMode val="edge"/>
          <c:x val="0.84239345574332081"/>
          <c:y val="0.18234647828495157"/>
          <c:w val="0.14634768197276893"/>
          <c:h val="0.43215172254009371"/>
        </c:manualLayout>
      </c:layout>
      <c:overlay val="0"/>
      <c:spPr>
        <a:solidFill>
          <a:schemeClr val="bg1"/>
        </a:solidFill>
        <a:ln w="38086">
          <a:noFill/>
        </a:ln>
      </c:spPr>
    </c:legend>
    <c:plotVisOnly val="1"/>
    <c:dispBlanksAs val="gap"/>
    <c:showDLblsOverMax val="0"/>
  </c:chart>
  <c:spPr>
    <a:noFill/>
    <a:ln>
      <a:noFill/>
    </a:ln>
  </c:spPr>
  <c:txPr>
    <a:bodyPr/>
    <a:lstStyle/>
    <a:p>
      <a:pPr>
        <a:defRPr sz="1200" b="0" i="0" u="none" strike="noStrike"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0.01125</cdr:x>
      <cdr:y>0.38207</cdr:y>
    </cdr:from>
    <cdr:to>
      <cdr:x>0.04098</cdr:x>
      <cdr:y>0.45468</cdr:y>
    </cdr:to>
    <cdr:sp macro="" textlink="">
      <cdr:nvSpPr>
        <cdr:cNvPr id="1025" name="Text Box 1"/>
        <cdr:cNvSpPr txBox="1">
          <a:spLocks xmlns:a="http://schemas.openxmlformats.org/drawingml/2006/main" noChangeArrowheads="1"/>
        </cdr:cNvSpPr>
      </cdr:nvSpPr>
      <cdr:spPr bwMode="auto">
        <a:xfrm xmlns:a="http://schemas.openxmlformats.org/drawingml/2006/main">
          <a:off x="83435" y="1263196"/>
          <a:ext cx="220510" cy="2400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0">
            <a:defRPr sz="1000"/>
          </a:pPr>
          <a:r>
            <a:rPr lang="sv-SE" sz="1200" i="0" u="none" strike="noStrike" baseline="0" dirty="0">
              <a:solidFill>
                <a:srgbClr val="000000"/>
              </a:solidFill>
              <a:latin typeface="Verdana" panose="020B0604030504040204" pitchFamily="34" charset="0"/>
              <a:ea typeface="Verdana" panose="020B0604030504040204" pitchFamily="34" charset="0"/>
              <a:cs typeface="Verdana" panose="020B0604030504040204"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78E88A5-21DD-4BCC-B14E-7E3A09683F23}" type="datetimeFigureOut">
              <a:rPr lang="sv-SE" smtClean="0"/>
              <a:pPr/>
              <a:t>2019-09-17</a:t>
            </a:fld>
            <a:endParaRPr lang="sv-SE"/>
          </a:p>
        </p:txBody>
      </p:sp>
      <p:sp>
        <p:nvSpPr>
          <p:cNvPr id="4" name="Platshållare för bildobjekt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9583A4C-0B0E-4EAD-9831-3CB6628ED26A}" type="slidenum">
              <a:rPr lang="sv-SE" smtClean="0"/>
              <a:pPr/>
              <a:t>‹#›</a:t>
            </a:fld>
            <a:endParaRPr lang="sv-SE"/>
          </a:p>
        </p:txBody>
      </p:sp>
    </p:spTree>
    <p:extLst>
      <p:ext uri="{BB962C8B-B14F-4D97-AF65-F5344CB8AC3E}">
        <p14:creationId xmlns:p14="http://schemas.microsoft.com/office/powerpoint/2010/main" val="60468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9583A4C-0B0E-4EAD-9831-3CB6628ED26A}" type="slidenum">
              <a:rPr lang="sv-SE" smtClean="0"/>
              <a:pPr/>
              <a:t>1</a:t>
            </a:fld>
            <a:endParaRPr lang="sv-SE"/>
          </a:p>
        </p:txBody>
      </p:sp>
    </p:spTree>
    <p:extLst>
      <p:ext uri="{BB962C8B-B14F-4D97-AF65-F5344CB8AC3E}">
        <p14:creationId xmlns:p14="http://schemas.microsoft.com/office/powerpoint/2010/main" val="252247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10</a:t>
            </a:fld>
            <a:endParaRPr lang="sv-SE"/>
          </a:p>
        </p:txBody>
      </p:sp>
    </p:spTree>
    <p:extLst>
      <p:ext uri="{BB962C8B-B14F-4D97-AF65-F5344CB8AC3E}">
        <p14:creationId xmlns:p14="http://schemas.microsoft.com/office/powerpoint/2010/main" val="300046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11</a:t>
            </a:fld>
            <a:endParaRPr lang="sv-SE"/>
          </a:p>
        </p:txBody>
      </p:sp>
    </p:spTree>
    <p:extLst>
      <p:ext uri="{BB962C8B-B14F-4D97-AF65-F5344CB8AC3E}">
        <p14:creationId xmlns:p14="http://schemas.microsoft.com/office/powerpoint/2010/main" val="204619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12</a:t>
            </a:fld>
            <a:endParaRPr lang="sv-SE"/>
          </a:p>
        </p:txBody>
      </p:sp>
    </p:spTree>
    <p:extLst>
      <p:ext uri="{BB962C8B-B14F-4D97-AF65-F5344CB8AC3E}">
        <p14:creationId xmlns:p14="http://schemas.microsoft.com/office/powerpoint/2010/main" val="397505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medvetenhet hos personal  - ständig punkt på APT</a:t>
            </a:r>
          </a:p>
          <a:p>
            <a:r>
              <a:rPr lang="sv-SE" dirty="0"/>
              <a:t>förändringar av tider för måltider – 50 % av måltiderna under dygnet kan påverkas av verksamheten då de sköts internt oberoende av leveranser utifrån</a:t>
            </a:r>
          </a:p>
          <a:p>
            <a:r>
              <a:rPr lang="sv-SE" dirty="0"/>
              <a:t>planer som styr arbetet – </a:t>
            </a:r>
            <a:r>
              <a:rPr lang="sv-SE" dirty="0" err="1"/>
              <a:t>gp</a:t>
            </a:r>
            <a:r>
              <a:rPr lang="sv-SE" dirty="0"/>
              <a:t> </a:t>
            </a:r>
          </a:p>
          <a:p>
            <a:r>
              <a:rPr lang="sv-SE" dirty="0"/>
              <a:t>systematiskt förbättringsarbete – följer sina resultat; har satt upp mål</a:t>
            </a:r>
          </a:p>
          <a:p>
            <a:r>
              <a:rPr lang="sv-SE" dirty="0"/>
              <a:t>tydligt uppdrag – chef som kommunicerar vad som är viktigt </a:t>
            </a:r>
          </a:p>
          <a:p>
            <a:r>
              <a:rPr lang="sv-SE" dirty="0"/>
              <a:t>kostombud och boende som tar ansvar – ombudsrollen är något man söker aktivt utifrån intresse. Boenderåd som deltar i arbetet med att måltiden får den roll som den borde ha. Den viktigaste tiden på dagen. Utbildningar.</a:t>
            </a:r>
          </a:p>
          <a:p>
            <a:endParaRPr lang="sv-SE" dirty="0"/>
          </a:p>
        </p:txBody>
      </p:sp>
      <p:sp>
        <p:nvSpPr>
          <p:cNvPr id="4" name="Platshållare för bildnummer 3"/>
          <p:cNvSpPr>
            <a:spLocks noGrp="1"/>
          </p:cNvSpPr>
          <p:nvPr>
            <p:ph type="sldNum" sz="quarter" idx="5"/>
          </p:nvPr>
        </p:nvSpPr>
        <p:spPr/>
        <p:txBody>
          <a:bodyPr/>
          <a:lstStyle/>
          <a:p>
            <a:fld id="{72226A22-CA3E-45EE-9168-9D1B19F44E32}" type="slidenum">
              <a:rPr lang="sv-SE" smtClean="0"/>
              <a:t>13</a:t>
            </a:fld>
            <a:endParaRPr lang="sv-SE"/>
          </a:p>
        </p:txBody>
      </p:sp>
    </p:spTree>
    <p:extLst>
      <p:ext uri="{BB962C8B-B14F-4D97-AF65-F5344CB8AC3E}">
        <p14:creationId xmlns:p14="http://schemas.microsoft.com/office/powerpoint/2010/main" val="142126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14</a:t>
            </a:fld>
            <a:endParaRPr lang="sv-SE"/>
          </a:p>
        </p:txBody>
      </p:sp>
    </p:spTree>
    <p:extLst>
      <p:ext uri="{BB962C8B-B14F-4D97-AF65-F5344CB8AC3E}">
        <p14:creationId xmlns:p14="http://schemas.microsoft.com/office/powerpoint/2010/main" val="397505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Slutsatser:</a:t>
            </a:r>
          </a:p>
          <a:p>
            <a:r>
              <a:rPr lang="sv-SE" dirty="0"/>
              <a:t>Mätning vid ett tillfälle på en </a:t>
            </a:r>
            <a:r>
              <a:rPr lang="sv-SE" dirty="0" err="1"/>
              <a:t>avd</a:t>
            </a:r>
            <a:r>
              <a:rPr lang="sv-SE" dirty="0"/>
              <a:t> ger många insikter att jobba vidare med. Vilka personer har risk för undernäring? När serveras måltiderna? Hur lång tid går det mellan de olika målen? Vad serveras till mellanmål? Hur involverar vi nattpersonalen? Hyresgästerna mm? </a:t>
            </a:r>
          </a:p>
          <a:p>
            <a:r>
              <a:rPr lang="sv-SE" dirty="0"/>
              <a:t>Kommer troligen att mäta fördelningen av måltiderna över dygnet</a:t>
            </a:r>
          </a:p>
          <a:p>
            <a:r>
              <a:rPr lang="sv-SE" dirty="0"/>
              <a:t>Se filmen från Trosa, prova formuläret, läs rapporten</a:t>
            </a:r>
          </a:p>
        </p:txBody>
      </p:sp>
      <p:sp>
        <p:nvSpPr>
          <p:cNvPr id="4" name="Platshållare för bildnummer 3"/>
          <p:cNvSpPr>
            <a:spLocks noGrp="1"/>
          </p:cNvSpPr>
          <p:nvPr>
            <p:ph type="sldNum" sz="quarter" idx="5"/>
          </p:nvPr>
        </p:nvSpPr>
        <p:spPr/>
        <p:txBody>
          <a:bodyPr/>
          <a:lstStyle/>
          <a:p>
            <a:fld id="{C9583A4C-0B0E-4EAD-9831-3CB6628ED26A}" type="slidenum">
              <a:rPr lang="sv-SE" smtClean="0"/>
              <a:pPr/>
              <a:t>15</a:t>
            </a:fld>
            <a:endParaRPr lang="sv-SE"/>
          </a:p>
        </p:txBody>
      </p:sp>
    </p:spTree>
    <p:extLst>
      <p:ext uri="{BB962C8B-B14F-4D97-AF65-F5344CB8AC3E}">
        <p14:creationId xmlns:p14="http://schemas.microsoft.com/office/powerpoint/2010/main" val="166279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583A4C-0B0E-4EAD-9831-3CB6628ED26A}" type="slidenum">
              <a:rPr lang="sv-SE" smtClean="0"/>
              <a:pPr/>
              <a:t>2</a:t>
            </a:fld>
            <a:endParaRPr lang="sv-SE"/>
          </a:p>
        </p:txBody>
      </p:sp>
    </p:spTree>
    <p:extLst>
      <p:ext uri="{BB962C8B-B14F-4D97-AF65-F5344CB8AC3E}">
        <p14:creationId xmlns:p14="http://schemas.microsoft.com/office/powerpoint/2010/main" val="17196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3</a:t>
            </a:fld>
            <a:endParaRPr lang="sv-SE"/>
          </a:p>
        </p:txBody>
      </p:sp>
    </p:spTree>
    <p:extLst>
      <p:ext uri="{BB962C8B-B14F-4D97-AF65-F5344CB8AC3E}">
        <p14:creationId xmlns:p14="http://schemas.microsoft.com/office/powerpoint/2010/main" val="18979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4</a:t>
            </a:fld>
            <a:endParaRPr lang="sv-SE"/>
          </a:p>
        </p:txBody>
      </p:sp>
    </p:spTree>
    <p:extLst>
      <p:ext uri="{BB962C8B-B14F-4D97-AF65-F5344CB8AC3E}">
        <p14:creationId xmlns:p14="http://schemas.microsoft.com/office/powerpoint/2010/main" val="236626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5</a:t>
            </a:fld>
            <a:endParaRPr lang="sv-SE"/>
          </a:p>
        </p:txBody>
      </p:sp>
    </p:spTree>
    <p:extLst>
      <p:ext uri="{BB962C8B-B14F-4D97-AF65-F5344CB8AC3E}">
        <p14:creationId xmlns:p14="http://schemas.microsoft.com/office/powerpoint/2010/main" val="419351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6</a:t>
            </a:fld>
            <a:endParaRPr lang="sv-SE"/>
          </a:p>
        </p:txBody>
      </p:sp>
    </p:spTree>
    <p:extLst>
      <p:ext uri="{BB962C8B-B14F-4D97-AF65-F5344CB8AC3E}">
        <p14:creationId xmlns:p14="http://schemas.microsoft.com/office/powerpoint/2010/main" val="10513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7</a:t>
            </a:fld>
            <a:endParaRPr lang="sv-SE"/>
          </a:p>
        </p:txBody>
      </p:sp>
    </p:spTree>
    <p:extLst>
      <p:ext uri="{BB962C8B-B14F-4D97-AF65-F5344CB8AC3E}">
        <p14:creationId xmlns:p14="http://schemas.microsoft.com/office/powerpoint/2010/main" val="277724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8</a:t>
            </a:fld>
            <a:endParaRPr lang="sv-SE"/>
          </a:p>
        </p:txBody>
      </p:sp>
    </p:spTree>
    <p:extLst>
      <p:ext uri="{BB962C8B-B14F-4D97-AF65-F5344CB8AC3E}">
        <p14:creationId xmlns:p14="http://schemas.microsoft.com/office/powerpoint/2010/main" val="328893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583A4C-0B0E-4EAD-9831-3CB6628ED26A}" type="slidenum">
              <a:rPr lang="sv-SE" smtClean="0"/>
              <a:pPr/>
              <a:t>9</a:t>
            </a:fld>
            <a:endParaRPr lang="sv-SE"/>
          </a:p>
        </p:txBody>
      </p:sp>
    </p:spTree>
    <p:extLst>
      <p:ext uri="{BB962C8B-B14F-4D97-AF65-F5344CB8AC3E}">
        <p14:creationId xmlns:p14="http://schemas.microsoft.com/office/powerpoint/2010/main" val="328893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startsida">
    <p:spTree>
      <p:nvGrpSpPr>
        <p:cNvPr id="1" name=""/>
        <p:cNvGrpSpPr/>
        <p:nvPr/>
      </p:nvGrpSpPr>
      <p:grpSpPr>
        <a:xfrm>
          <a:off x="0" y="0"/>
          <a:ext cx="0" cy="0"/>
          <a:chOff x="0" y="0"/>
          <a:chExt cx="0" cy="0"/>
        </a:xfrm>
      </p:grpSpPr>
      <p:sp>
        <p:nvSpPr>
          <p:cNvPr id="5" name="Platshållare för rubrik 1"/>
          <p:cNvSpPr>
            <a:spLocks noGrp="1"/>
          </p:cNvSpPr>
          <p:nvPr>
            <p:ph type="title"/>
          </p:nvPr>
        </p:nvSpPr>
        <p:spPr>
          <a:xfrm>
            <a:off x="1187624" y="274638"/>
            <a:ext cx="7200800" cy="1143000"/>
          </a:xfrm>
          <a:prstGeom prst="rect">
            <a:avLst/>
          </a:prstGeom>
        </p:spPr>
        <p:txBody>
          <a:bodyPr vert="horz" lIns="91440" tIns="45720" rIns="91440" bIns="45720" rtlCol="0" anchor="ctr">
            <a:normAutofit/>
          </a:bodyPr>
          <a:lstStyle>
            <a:lvl1pPr algn="ctr">
              <a:defRPr/>
            </a:lvl1pPr>
          </a:lstStyle>
          <a:p>
            <a:r>
              <a:rPr lang="sv-SE"/>
              <a:t>Klicka här för att ändra format</a:t>
            </a:r>
            <a:endParaRPr lang="sv-SE" dirty="0"/>
          </a:p>
        </p:txBody>
      </p:sp>
      <p:sp>
        <p:nvSpPr>
          <p:cNvPr id="7" name="Platshållare för bild 6"/>
          <p:cNvSpPr>
            <a:spLocks noGrp="1"/>
          </p:cNvSpPr>
          <p:nvPr>
            <p:ph type="pic" sz="quarter" idx="13"/>
          </p:nvPr>
        </p:nvSpPr>
        <p:spPr>
          <a:xfrm>
            <a:off x="1259632" y="1874416"/>
            <a:ext cx="7128792" cy="3235498"/>
          </a:xfrm>
        </p:spPr>
        <p:txBody>
          <a:bodyPr/>
          <a:lstStyle>
            <a:lvl1pPr algn="ctr">
              <a:defRPr/>
            </a:lvl1pPr>
          </a:lstStyle>
          <a:p>
            <a:r>
              <a:rPr lang="sv-SE"/>
              <a:t>Klicka på ikonen för att lägga till en bild</a:t>
            </a:r>
            <a:endParaRPr lang="sv-SE" dirty="0"/>
          </a:p>
        </p:txBody>
      </p:sp>
      <p:sp>
        <p:nvSpPr>
          <p:cNvPr id="9" name="Platshållare för text 8"/>
          <p:cNvSpPr>
            <a:spLocks noGrp="1"/>
          </p:cNvSpPr>
          <p:nvPr>
            <p:ph type="body" sz="quarter" idx="14" hasCustomPrompt="1"/>
          </p:nvPr>
        </p:nvSpPr>
        <p:spPr>
          <a:xfrm>
            <a:off x="1012044" y="5517232"/>
            <a:ext cx="7304372" cy="431800"/>
          </a:xfrm>
        </p:spPr>
        <p:txBody>
          <a:bodyPr/>
          <a:lstStyle>
            <a:lvl1pPr marL="0" indent="0" algn="ctr">
              <a:buNone/>
              <a:defRPr sz="2000"/>
            </a:lvl1pPr>
          </a:lstStyle>
          <a:p>
            <a:pPr lvl="0"/>
            <a:r>
              <a:rPr lang="sv-SE" dirty="0"/>
              <a:t>Infoga underrubrik</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outube fil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innehåll 5"/>
          <p:cNvSpPr>
            <a:spLocks noGrp="1"/>
          </p:cNvSpPr>
          <p:nvPr>
            <p:ph sz="quarter" idx="12" hasCustomPrompt="1"/>
          </p:nvPr>
        </p:nvSpPr>
        <p:spPr>
          <a:xfrm>
            <a:off x="1115617" y="1557339"/>
            <a:ext cx="4572000" cy="2951782"/>
          </a:xfrm>
        </p:spPr>
        <p:txBody>
          <a:bodyPr/>
          <a:lstStyle>
            <a:lvl1pPr>
              <a:defRPr baseline="0"/>
            </a:lvl1pPr>
          </a:lstStyle>
          <a:p>
            <a:pPr lvl="0"/>
            <a:r>
              <a:rPr lang="sv-SE" dirty="0"/>
              <a:t>Klicka på ikonen för film för att infoga en film från Youtube.</a:t>
            </a:r>
          </a:p>
        </p:txBody>
      </p:sp>
      <p:sp>
        <p:nvSpPr>
          <p:cNvPr id="8" name="Platshållare för text 7"/>
          <p:cNvSpPr>
            <a:spLocks noGrp="1"/>
          </p:cNvSpPr>
          <p:nvPr>
            <p:ph type="body" sz="quarter" idx="13" hasCustomPrompt="1"/>
          </p:nvPr>
        </p:nvSpPr>
        <p:spPr>
          <a:xfrm>
            <a:off x="1043608" y="4725144"/>
            <a:ext cx="6886074" cy="1151781"/>
          </a:xfrm>
        </p:spPr>
        <p:txBody>
          <a:bodyPr>
            <a:normAutofit/>
          </a:bodyPr>
          <a:lstStyle>
            <a:lvl1pPr marL="0" indent="0">
              <a:buNone/>
              <a:defRPr sz="2800" baseline="0"/>
            </a:lvl1pPr>
          </a:lstStyle>
          <a:p>
            <a:pPr lvl="0"/>
            <a:r>
              <a:rPr lang="sv-SE" dirty="0"/>
              <a:t>Text om filmen, t ex länk, namn el dyl.</a:t>
            </a:r>
          </a:p>
        </p:txBody>
      </p:sp>
      <p:sp>
        <p:nvSpPr>
          <p:cNvPr id="10" name="Platshållare för text 9"/>
          <p:cNvSpPr>
            <a:spLocks noGrp="1"/>
          </p:cNvSpPr>
          <p:nvPr>
            <p:ph type="body" sz="quarter" idx="14" hasCustomPrompt="1"/>
          </p:nvPr>
        </p:nvSpPr>
        <p:spPr>
          <a:xfrm>
            <a:off x="5831961" y="1557338"/>
            <a:ext cx="2988512" cy="2951783"/>
          </a:xfrm>
        </p:spPr>
        <p:txBody>
          <a:bodyPr>
            <a:normAutofit/>
          </a:bodyPr>
          <a:lstStyle>
            <a:lvl1pPr>
              <a:defRPr sz="2800"/>
            </a:lvl1pPr>
          </a:lstStyle>
          <a:p>
            <a:pPr lvl="0"/>
            <a:r>
              <a:rPr lang="sv-SE" dirty="0"/>
              <a:t>Eventuell text</a:t>
            </a:r>
          </a:p>
        </p:txBody>
      </p:sp>
    </p:spTree>
    <p:extLst>
      <p:ext uri="{BB962C8B-B14F-4D97-AF65-F5344CB8AC3E}">
        <p14:creationId xmlns:p14="http://schemas.microsoft.com/office/powerpoint/2010/main" val="716781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 innehållsruta_helbild">
    <p:spTree>
      <p:nvGrpSpPr>
        <p:cNvPr id="1" name=""/>
        <p:cNvGrpSpPr/>
        <p:nvPr/>
      </p:nvGrpSpPr>
      <p:grpSpPr>
        <a:xfrm>
          <a:off x="0" y="0"/>
          <a:ext cx="0" cy="0"/>
          <a:chOff x="0" y="0"/>
          <a:chExt cx="0" cy="0"/>
        </a:xfrm>
      </p:grpSpPr>
      <p:sp>
        <p:nvSpPr>
          <p:cNvPr id="9" name="Platshållare för innehåll 8"/>
          <p:cNvSpPr>
            <a:spLocks noGrp="1"/>
          </p:cNvSpPr>
          <p:nvPr>
            <p:ph sz="quarter" idx="10"/>
          </p:nvPr>
        </p:nvSpPr>
        <p:spPr>
          <a:xfrm>
            <a:off x="0" y="0"/>
            <a:ext cx="9144000" cy="6858000"/>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34349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990896" y="274638"/>
            <a:ext cx="7829576" cy="1143000"/>
          </a:xfrm>
        </p:spPr>
        <p:txBody>
          <a:bodyPr/>
          <a:lstStyle>
            <a:lvl1pPr>
              <a:defRPr>
                <a:solidFill>
                  <a:srgbClr val="891C00"/>
                </a:solidFill>
              </a:defRPr>
            </a:lvl1pPr>
          </a:lstStyle>
          <a:p>
            <a:r>
              <a:rPr lang="sv-SE"/>
              <a:t>Klicka här för att ändra format</a:t>
            </a:r>
            <a:endParaRPr lang="sv-SE" dirty="0"/>
          </a:p>
        </p:txBody>
      </p:sp>
      <p:sp>
        <p:nvSpPr>
          <p:cNvPr id="6" name="Platshållare för bild 5"/>
          <p:cNvSpPr>
            <a:spLocks noGrp="1"/>
          </p:cNvSpPr>
          <p:nvPr>
            <p:ph type="pic" sz="quarter" idx="12"/>
          </p:nvPr>
        </p:nvSpPr>
        <p:spPr>
          <a:xfrm>
            <a:off x="971600" y="1557338"/>
            <a:ext cx="3600400" cy="4031902"/>
          </a:xfrm>
        </p:spPr>
        <p:txBody>
          <a:bodyPr/>
          <a:lstStyle/>
          <a:p>
            <a:r>
              <a:rPr lang="sv-SE"/>
              <a:t>Klicka på ikonen för att lägga till en bild</a:t>
            </a:r>
            <a:endParaRPr lang="sv-SE" dirty="0"/>
          </a:p>
        </p:txBody>
      </p:sp>
      <p:sp>
        <p:nvSpPr>
          <p:cNvPr id="8" name="Platshållare för text 7"/>
          <p:cNvSpPr>
            <a:spLocks noGrp="1"/>
          </p:cNvSpPr>
          <p:nvPr>
            <p:ph type="body" sz="quarter" idx="13"/>
          </p:nvPr>
        </p:nvSpPr>
        <p:spPr>
          <a:xfrm>
            <a:off x="4705672" y="1557338"/>
            <a:ext cx="4114800" cy="403190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6321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tshåollare vänster">
    <p:spTree>
      <p:nvGrpSpPr>
        <p:cNvPr id="1" name=""/>
        <p:cNvGrpSpPr/>
        <p:nvPr/>
      </p:nvGrpSpPr>
      <p:grpSpPr>
        <a:xfrm>
          <a:off x="0" y="0"/>
          <a:ext cx="0" cy="0"/>
          <a:chOff x="0" y="0"/>
          <a:chExt cx="0" cy="0"/>
        </a:xfrm>
      </p:grpSpPr>
      <p:sp>
        <p:nvSpPr>
          <p:cNvPr id="2" name="Rubrik 1"/>
          <p:cNvSpPr>
            <a:spLocks noGrp="1"/>
          </p:cNvSpPr>
          <p:nvPr>
            <p:ph type="title"/>
          </p:nvPr>
        </p:nvSpPr>
        <p:spPr>
          <a:xfrm>
            <a:off x="990896" y="274638"/>
            <a:ext cx="7829576" cy="1143000"/>
          </a:xfrm>
        </p:spPr>
        <p:txBody>
          <a:bodyPr/>
          <a:lstStyle>
            <a:lvl1pPr>
              <a:defRPr>
                <a:solidFill>
                  <a:srgbClr val="891C00"/>
                </a:solidFill>
              </a:defRPr>
            </a:lvl1pPr>
          </a:lstStyle>
          <a:p>
            <a:r>
              <a:rPr lang="sv-SE"/>
              <a:t>Klicka här för att ändra format</a:t>
            </a:r>
            <a:endParaRPr lang="sv-SE" dirty="0"/>
          </a:p>
        </p:txBody>
      </p:sp>
      <p:sp>
        <p:nvSpPr>
          <p:cNvPr id="8" name="Platshållare för innehåll 7"/>
          <p:cNvSpPr>
            <a:spLocks noGrp="1"/>
          </p:cNvSpPr>
          <p:nvPr>
            <p:ph sz="quarter" idx="13" hasCustomPrompt="1"/>
          </p:nvPr>
        </p:nvSpPr>
        <p:spPr>
          <a:xfrm>
            <a:off x="971600" y="1557338"/>
            <a:ext cx="4320480" cy="4031902"/>
          </a:xfrm>
        </p:spPr>
        <p:txBody>
          <a:bodyPr/>
          <a:lstStyle>
            <a:lvl1pPr>
              <a:defRPr baseline="0"/>
            </a:lvl1pPr>
          </a:lstStyle>
          <a:p>
            <a:pPr lvl="0"/>
            <a:r>
              <a:rPr lang="sv-SE" dirty="0"/>
              <a:t>Välj innehåll genom att klicka på ikonerna</a:t>
            </a:r>
          </a:p>
        </p:txBody>
      </p:sp>
      <p:sp>
        <p:nvSpPr>
          <p:cNvPr id="10" name="Platshållare för text 9"/>
          <p:cNvSpPr>
            <a:spLocks noGrp="1"/>
          </p:cNvSpPr>
          <p:nvPr>
            <p:ph type="body" sz="quarter" idx="14" hasCustomPrompt="1"/>
          </p:nvPr>
        </p:nvSpPr>
        <p:spPr>
          <a:xfrm>
            <a:off x="5497760" y="1557339"/>
            <a:ext cx="3322712" cy="4031901"/>
          </a:xfrm>
        </p:spPr>
        <p:txBody>
          <a:bodyPr/>
          <a:lstStyle>
            <a:lvl1pPr>
              <a:defRPr sz="2800" baseline="0"/>
            </a:lvl1p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6499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tshållare höger">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8"/>
            <a:ext cx="7829576" cy="1143000"/>
          </a:xfrm>
        </p:spPr>
        <p:txBody>
          <a:bodyPr/>
          <a:lstStyle/>
          <a:p>
            <a:r>
              <a:rPr lang="sv-SE"/>
              <a:t>Klicka här för att ändra format</a:t>
            </a:r>
          </a:p>
        </p:txBody>
      </p:sp>
      <p:sp>
        <p:nvSpPr>
          <p:cNvPr id="6" name="Platshållare för text 5"/>
          <p:cNvSpPr>
            <a:spLocks noGrp="1"/>
          </p:cNvSpPr>
          <p:nvPr>
            <p:ph type="body" sz="quarter" idx="12" hasCustomPrompt="1"/>
          </p:nvPr>
        </p:nvSpPr>
        <p:spPr>
          <a:xfrm>
            <a:off x="1001267" y="1484313"/>
            <a:ext cx="3426717" cy="4104928"/>
          </a:xfrm>
        </p:spPr>
        <p:txBody>
          <a:bodyPr/>
          <a:lstStyle>
            <a:lvl1pPr>
              <a:defRPr/>
            </a:lvl1p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7"/>
          <p:cNvSpPr>
            <a:spLocks noGrp="1"/>
          </p:cNvSpPr>
          <p:nvPr>
            <p:ph sz="quarter" idx="13" hasCustomPrompt="1"/>
          </p:nvPr>
        </p:nvSpPr>
        <p:spPr>
          <a:xfrm>
            <a:off x="4572000" y="1484313"/>
            <a:ext cx="4248472" cy="4104928"/>
          </a:xfrm>
        </p:spPr>
        <p:txBody>
          <a:bodyPr/>
          <a:lstStyle>
            <a:lvl1pPr>
              <a:defRPr baseline="0"/>
            </a:lvl1pPr>
          </a:lstStyle>
          <a:p>
            <a:pPr lvl="0"/>
            <a:r>
              <a:rPr lang="sv-SE" dirty="0"/>
              <a:t>Välj vilket innehåll du vill ha genom att klicka på ikonerna.</a:t>
            </a:r>
          </a:p>
        </p:txBody>
      </p:sp>
    </p:spTree>
    <p:extLst>
      <p:ext uri="{BB962C8B-B14F-4D97-AF65-F5344CB8AC3E}">
        <p14:creationId xmlns:p14="http://schemas.microsoft.com/office/powerpoint/2010/main" val="771612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sid</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extLst>
      <p:ext uri="{BB962C8B-B14F-4D97-AF65-F5344CB8AC3E}">
        <p14:creationId xmlns:p14="http://schemas.microsoft.com/office/powerpoint/2010/main" val="184398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startsida">
    <p:spTree>
      <p:nvGrpSpPr>
        <p:cNvPr id="1" name=""/>
        <p:cNvGrpSpPr/>
        <p:nvPr/>
      </p:nvGrpSpPr>
      <p:grpSpPr>
        <a:xfrm>
          <a:off x="0" y="0"/>
          <a:ext cx="0" cy="0"/>
          <a:chOff x="0" y="0"/>
          <a:chExt cx="0" cy="0"/>
        </a:xfrm>
      </p:grpSpPr>
      <p:sp>
        <p:nvSpPr>
          <p:cNvPr id="5" name="Platshållare för rubrik 1"/>
          <p:cNvSpPr>
            <a:spLocks noGrp="1"/>
          </p:cNvSpPr>
          <p:nvPr>
            <p:ph type="title"/>
          </p:nvPr>
        </p:nvSpPr>
        <p:spPr>
          <a:xfrm>
            <a:off x="1187624" y="274638"/>
            <a:ext cx="7200800" cy="1143000"/>
          </a:xfrm>
          <a:prstGeom prst="rect">
            <a:avLst/>
          </a:prstGeom>
        </p:spPr>
        <p:txBody>
          <a:bodyPr vert="horz" lIns="91440" tIns="45720" rIns="91440" bIns="45720" rtlCol="0" anchor="ctr">
            <a:normAutofit/>
          </a:bodyPr>
          <a:lstStyle>
            <a:lvl1pPr algn="ctr">
              <a:defRPr/>
            </a:lvl1pPr>
          </a:lstStyle>
          <a:p>
            <a:r>
              <a:rPr lang="sv-SE"/>
              <a:t>Klicka här för att ändra mall för rubrikformat</a:t>
            </a:r>
            <a:endParaRPr lang="sv-SE" dirty="0"/>
          </a:p>
        </p:txBody>
      </p:sp>
      <p:sp>
        <p:nvSpPr>
          <p:cNvPr id="7" name="Platshållare för bild 6"/>
          <p:cNvSpPr>
            <a:spLocks noGrp="1"/>
          </p:cNvSpPr>
          <p:nvPr>
            <p:ph type="pic" sz="quarter" idx="13"/>
          </p:nvPr>
        </p:nvSpPr>
        <p:spPr>
          <a:xfrm>
            <a:off x="1259632" y="1874416"/>
            <a:ext cx="7128792" cy="3235498"/>
          </a:xfrm>
        </p:spPr>
        <p:txBody>
          <a:bodyPr/>
          <a:lstStyle>
            <a:lvl1pPr algn="ctr">
              <a:defRPr/>
            </a:lvl1pPr>
          </a:lstStyle>
          <a:p>
            <a:r>
              <a:rPr lang="sv-SE"/>
              <a:t>Klicka på ikonen för att lägga till en bild</a:t>
            </a:r>
            <a:endParaRPr lang="sv-SE" dirty="0"/>
          </a:p>
        </p:txBody>
      </p:sp>
      <p:sp>
        <p:nvSpPr>
          <p:cNvPr id="9" name="Platshållare för text 8"/>
          <p:cNvSpPr>
            <a:spLocks noGrp="1"/>
          </p:cNvSpPr>
          <p:nvPr>
            <p:ph type="body" sz="quarter" idx="14" hasCustomPrompt="1"/>
          </p:nvPr>
        </p:nvSpPr>
        <p:spPr>
          <a:xfrm>
            <a:off x="1012044" y="5517232"/>
            <a:ext cx="7304372" cy="431800"/>
          </a:xfrm>
        </p:spPr>
        <p:txBody>
          <a:bodyPr/>
          <a:lstStyle>
            <a:lvl1pPr marL="0" indent="0" algn="ctr">
              <a:buNone/>
              <a:defRPr sz="2000"/>
            </a:lvl1pPr>
          </a:lstStyle>
          <a:p>
            <a:pPr lvl="0"/>
            <a:r>
              <a:rPr lang="sv-SE" dirty="0"/>
              <a:t>Infoga underrubrik</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90896" y="274638"/>
            <a:ext cx="7829576" cy="1143000"/>
          </a:xfrm>
          <a:prstGeom prst="rect">
            <a:avLst/>
          </a:prstGeom>
        </p:spPr>
        <p:txBody>
          <a:bodyPr vert="horz" lIns="91440" tIns="45720" rIns="91440" bIns="45720" rtlCol="0" anchor="ctr">
            <a:normAutofit/>
          </a:bodyPr>
          <a:lstStyle/>
          <a:p>
            <a:r>
              <a:rPr lang="sv-SE" dirty="0"/>
              <a:t>Klicka här för format</a:t>
            </a:r>
          </a:p>
        </p:txBody>
      </p:sp>
      <p:sp>
        <p:nvSpPr>
          <p:cNvPr id="3" name="Platshållare för text 2"/>
          <p:cNvSpPr>
            <a:spLocks noGrp="1"/>
          </p:cNvSpPr>
          <p:nvPr>
            <p:ph type="body" idx="1"/>
          </p:nvPr>
        </p:nvSpPr>
        <p:spPr>
          <a:xfrm>
            <a:off x="990896" y="1600200"/>
            <a:ext cx="7829576"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p:cNvSpPr/>
          <p:nvPr/>
        </p:nvSpPr>
        <p:spPr>
          <a:xfrm>
            <a:off x="0" y="0"/>
            <a:ext cx="504000" cy="6876000"/>
          </a:xfrm>
          <a:prstGeom prst="rect">
            <a:avLst/>
          </a:prstGeom>
          <a:solidFill>
            <a:srgbClr val="821010"/>
          </a:solidFill>
          <a:ln>
            <a:solidFill>
              <a:srgbClr val="82101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6414" y="6021287"/>
            <a:ext cx="724715" cy="724715"/>
          </a:xfrm>
          <a:prstGeom prst="rect">
            <a:avLst/>
          </a:prstGeom>
        </p:spPr>
      </p:pic>
      <p:sp>
        <p:nvSpPr>
          <p:cNvPr id="12" name="textruta 11"/>
          <p:cNvSpPr txBox="1"/>
          <p:nvPr/>
        </p:nvSpPr>
        <p:spPr>
          <a:xfrm rot="16200000">
            <a:off x="-1348058" y="4802102"/>
            <a:ext cx="3207871" cy="461665"/>
          </a:xfrm>
          <a:prstGeom prst="rect">
            <a:avLst/>
          </a:prstGeom>
          <a:noFill/>
        </p:spPr>
        <p:txBody>
          <a:bodyPr vert="horz" wrap="square" rtlCol="0" anchor="t">
            <a:spAutoFit/>
          </a:bodyPr>
          <a:lstStyle/>
          <a:p>
            <a:r>
              <a:rPr lang="sv-SE" sz="2400" dirty="0">
                <a:solidFill>
                  <a:schemeClr val="bg1"/>
                </a:solidFill>
              </a:rPr>
              <a:t>www.fou.sormland.se</a:t>
            </a: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1" r:id="rId4"/>
    <p:sldLayoutId id="2147483653" r:id="rId5"/>
    <p:sldLayoutId id="2147483652" r:id="rId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defTabSz="914400" rtl="0" eaLnBrk="1" latinLnBrk="0" hangingPunct="1">
        <a:spcBef>
          <a:spcPct val="0"/>
        </a:spcBef>
        <a:buNone/>
        <a:defRPr sz="4000" b="0" kern="1200">
          <a:solidFill>
            <a:srgbClr val="821010"/>
          </a:solidFill>
          <a:effectLst/>
          <a:latin typeface="+mj-lt"/>
          <a:ea typeface="+mj-ea"/>
          <a:cs typeface="+mj-cs"/>
        </a:defRPr>
      </a:lvl1pPr>
    </p:titleStyle>
    <p:bodyStyle>
      <a:lvl1pPr marL="342900" indent="-342900" algn="l" defTabSz="914400" rtl="0" eaLnBrk="1" latinLnBrk="0" hangingPunct="1">
        <a:spcBef>
          <a:spcPct val="20000"/>
        </a:spcBef>
        <a:buClr>
          <a:srgbClr val="82101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2101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2101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90896" y="274638"/>
            <a:ext cx="7829576" cy="1143000"/>
          </a:xfrm>
          <a:prstGeom prst="rect">
            <a:avLst/>
          </a:prstGeom>
        </p:spPr>
        <p:txBody>
          <a:bodyPr vert="horz" lIns="91440" tIns="45720" rIns="91440" bIns="45720" rtlCol="0" anchor="ctr">
            <a:normAutofit/>
          </a:bodyPr>
          <a:lstStyle/>
          <a:p>
            <a:r>
              <a:rPr lang="sv-SE" dirty="0"/>
              <a:t>Klicka här för format</a:t>
            </a:r>
          </a:p>
        </p:txBody>
      </p:sp>
      <p:sp>
        <p:nvSpPr>
          <p:cNvPr id="3" name="Platshållare för text 2"/>
          <p:cNvSpPr>
            <a:spLocks noGrp="1"/>
          </p:cNvSpPr>
          <p:nvPr>
            <p:ph type="body" idx="1"/>
          </p:nvPr>
        </p:nvSpPr>
        <p:spPr>
          <a:xfrm>
            <a:off x="990896" y="1600200"/>
            <a:ext cx="7829576"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p:cNvSpPr/>
          <p:nvPr userDrawn="1"/>
        </p:nvSpPr>
        <p:spPr>
          <a:xfrm>
            <a:off x="0" y="0"/>
            <a:ext cx="504000" cy="6876000"/>
          </a:xfrm>
          <a:prstGeom prst="rect">
            <a:avLst/>
          </a:prstGeom>
          <a:solidFill>
            <a:srgbClr val="821010"/>
          </a:solidFill>
          <a:ln>
            <a:solidFill>
              <a:srgbClr val="82101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6414" y="6021287"/>
            <a:ext cx="724715" cy="724715"/>
          </a:xfrm>
          <a:prstGeom prst="rect">
            <a:avLst/>
          </a:prstGeom>
        </p:spPr>
      </p:pic>
      <p:sp>
        <p:nvSpPr>
          <p:cNvPr id="12" name="textruta 11"/>
          <p:cNvSpPr txBox="1"/>
          <p:nvPr userDrawn="1"/>
        </p:nvSpPr>
        <p:spPr>
          <a:xfrm rot="16200000">
            <a:off x="-1348058" y="4802102"/>
            <a:ext cx="3207871" cy="461665"/>
          </a:xfrm>
          <a:prstGeom prst="rect">
            <a:avLst/>
          </a:prstGeom>
          <a:noFill/>
        </p:spPr>
        <p:txBody>
          <a:bodyPr vert="horz" wrap="square" rtlCol="0" anchor="t">
            <a:spAutoFit/>
          </a:bodyPr>
          <a:lstStyle/>
          <a:p>
            <a:r>
              <a:rPr lang="sv-SE" sz="2400" dirty="0">
                <a:solidFill>
                  <a:schemeClr val="bg1"/>
                </a:solidFill>
              </a:rPr>
              <a:t>www.fou.sormland.se</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spcBef>
          <a:spcPct val="0"/>
        </a:spcBef>
        <a:buNone/>
        <a:defRPr sz="4000" b="0" kern="1200">
          <a:solidFill>
            <a:srgbClr val="821010"/>
          </a:solidFill>
          <a:effectLst/>
          <a:latin typeface="+mj-lt"/>
          <a:ea typeface="+mj-ea"/>
          <a:cs typeface="+mj-cs"/>
        </a:defRPr>
      </a:lvl1pPr>
    </p:titleStyle>
    <p:bodyStyle>
      <a:lvl1pPr marL="342900" indent="-342900" algn="l" defTabSz="914400" rtl="0" eaLnBrk="1" latinLnBrk="0" hangingPunct="1">
        <a:spcBef>
          <a:spcPct val="20000"/>
        </a:spcBef>
        <a:buClr>
          <a:srgbClr val="82101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2101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2101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u.sormland.se/rad/nutritionsradet/tidmatningsformula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fou.sormland.se/rad/nutritionsrad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a:t>FoU i Sörmland</a:t>
            </a:r>
            <a:br>
              <a:rPr lang="sv-SE" dirty="0"/>
            </a:br>
            <a:r>
              <a:rPr lang="sv-SE" sz="2200" dirty="0"/>
              <a:t>kommuner &amp; region i samverkan</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686" r="10686"/>
          <a:stretch>
            <a:fillRect/>
          </a:stretch>
        </p:blipFill>
        <p:spPr/>
      </p:pic>
      <p:sp>
        <p:nvSpPr>
          <p:cNvPr id="6" name="Platshållare för text 5"/>
          <p:cNvSpPr>
            <a:spLocks noGrp="1"/>
          </p:cNvSpPr>
          <p:nvPr>
            <p:ph type="body" sz="quarter" idx="14"/>
          </p:nvPr>
        </p:nvSpPr>
        <p:spPr/>
        <p:txBody>
          <a:bodyPr/>
          <a:lstStyle/>
          <a:p>
            <a:r>
              <a:rPr lang="sv-SE" dirty="0"/>
              <a:t>Vi är en bro mellan teori och praktik</a:t>
            </a:r>
          </a:p>
        </p:txBody>
      </p:sp>
    </p:spTree>
    <p:extLst>
      <p:ext uri="{BB962C8B-B14F-4D97-AF65-F5344CB8AC3E}">
        <p14:creationId xmlns:p14="http://schemas.microsoft.com/office/powerpoint/2010/main" val="861414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Uppföljning på olika nivåer</a:t>
            </a:r>
          </a:p>
        </p:txBody>
      </p:sp>
      <p:sp>
        <p:nvSpPr>
          <p:cNvPr id="3" name="Platshållare för innehåll 2"/>
          <p:cNvSpPr>
            <a:spLocks noGrp="1"/>
          </p:cNvSpPr>
          <p:nvPr>
            <p:ph sz="quarter" idx="12"/>
          </p:nvPr>
        </p:nvSpPr>
        <p:spPr>
          <a:xfrm>
            <a:off x="1115616" y="1557338"/>
            <a:ext cx="7632847" cy="4391941"/>
          </a:xfrm>
        </p:spPr>
        <p:txBody>
          <a:bodyPr/>
          <a:lstStyle/>
          <a:p>
            <a:endParaRPr lang="sv-SE" dirty="0"/>
          </a:p>
          <a:p>
            <a:r>
              <a:rPr lang="sv-SE" dirty="0"/>
              <a:t>Individ</a:t>
            </a:r>
          </a:p>
          <a:p>
            <a:r>
              <a:rPr lang="sv-SE" dirty="0"/>
              <a:t>Avdelning</a:t>
            </a:r>
          </a:p>
          <a:p>
            <a:r>
              <a:rPr lang="sv-SE" dirty="0"/>
              <a:t>Verksamhet </a:t>
            </a:r>
          </a:p>
          <a:p>
            <a:r>
              <a:rPr lang="sv-SE" dirty="0"/>
              <a:t>Kommun</a:t>
            </a:r>
          </a:p>
          <a:p>
            <a:r>
              <a:rPr lang="sv-SE" dirty="0"/>
              <a:t>Län</a:t>
            </a:r>
          </a:p>
        </p:txBody>
      </p:sp>
    </p:spTree>
    <p:extLst>
      <p:ext uri="{BB962C8B-B14F-4D97-AF65-F5344CB8AC3E}">
        <p14:creationId xmlns:p14="http://schemas.microsoft.com/office/powerpoint/2010/main" val="320129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Fortsätta på egen hand</a:t>
            </a:r>
          </a:p>
        </p:txBody>
      </p:sp>
      <p:sp>
        <p:nvSpPr>
          <p:cNvPr id="3" name="Platshållare för innehåll 2"/>
          <p:cNvSpPr>
            <a:spLocks noGrp="1"/>
          </p:cNvSpPr>
          <p:nvPr>
            <p:ph sz="quarter" idx="12"/>
          </p:nvPr>
        </p:nvSpPr>
        <p:spPr>
          <a:xfrm>
            <a:off x="1115616" y="1557338"/>
            <a:ext cx="7560839" cy="4247925"/>
          </a:xfrm>
        </p:spPr>
        <p:txBody>
          <a:bodyPr/>
          <a:lstStyle/>
          <a:p>
            <a:pPr marL="0" indent="0">
              <a:buNone/>
            </a:pPr>
            <a:r>
              <a:rPr lang="sv-SE" dirty="0"/>
              <a:t>Exempelvis mäta nattfastan på ett boende oftare än vartannat år.</a:t>
            </a:r>
          </a:p>
          <a:p>
            <a:pPr marL="0" indent="0">
              <a:buNone/>
            </a:pPr>
            <a:endParaRPr lang="sv-SE" dirty="0"/>
          </a:p>
          <a:p>
            <a:pPr marL="0" indent="0">
              <a:buNone/>
            </a:pPr>
            <a:r>
              <a:rPr lang="sv-SE" dirty="0"/>
              <a:t>I fallet nattfasta finns en </a:t>
            </a:r>
            <a:r>
              <a:rPr lang="sv-SE" dirty="0">
                <a:hlinkClick r:id="rId3"/>
              </a:rPr>
              <a:t>Excelfil</a:t>
            </a:r>
            <a:r>
              <a:rPr lang="sv-SE" dirty="0"/>
              <a:t> att ladda ner från FoU i Sörmlands hemsida.</a:t>
            </a:r>
          </a:p>
          <a:p>
            <a:pPr marL="0" indent="0">
              <a:buNone/>
            </a:pPr>
            <a:endParaRPr lang="sv-SE" dirty="0"/>
          </a:p>
        </p:txBody>
      </p:sp>
    </p:spTree>
    <p:extLst>
      <p:ext uri="{BB962C8B-B14F-4D97-AF65-F5344CB8AC3E}">
        <p14:creationId xmlns:p14="http://schemas.microsoft.com/office/powerpoint/2010/main" val="298746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Viktigt att tänka på</a:t>
            </a:r>
          </a:p>
        </p:txBody>
      </p:sp>
      <p:sp>
        <p:nvSpPr>
          <p:cNvPr id="3" name="Platshållare för innehåll 2"/>
          <p:cNvSpPr>
            <a:spLocks noGrp="1"/>
          </p:cNvSpPr>
          <p:nvPr>
            <p:ph sz="quarter" idx="12"/>
          </p:nvPr>
        </p:nvSpPr>
        <p:spPr>
          <a:xfrm>
            <a:off x="1115616" y="1557338"/>
            <a:ext cx="7632847" cy="4247925"/>
          </a:xfrm>
        </p:spPr>
        <p:txBody>
          <a:bodyPr/>
          <a:lstStyle/>
          <a:p>
            <a:r>
              <a:rPr lang="sv-SE" dirty="0"/>
              <a:t>Vad ska mätas (tydlig definition)?</a:t>
            </a:r>
          </a:p>
          <a:p>
            <a:pPr marL="0" indent="0">
              <a:buNone/>
            </a:pPr>
            <a:endParaRPr lang="sv-SE" dirty="0"/>
          </a:p>
          <a:p>
            <a:r>
              <a:rPr lang="sv-SE" dirty="0"/>
              <a:t>Avgränsningar</a:t>
            </a:r>
          </a:p>
          <a:p>
            <a:endParaRPr lang="sv-SE" dirty="0"/>
          </a:p>
          <a:p>
            <a:r>
              <a:rPr lang="sv-SE" dirty="0"/>
              <a:t>Hur ska resultaten användas?</a:t>
            </a:r>
          </a:p>
          <a:p>
            <a:endParaRPr lang="sv-SE" dirty="0"/>
          </a:p>
        </p:txBody>
      </p:sp>
    </p:spTree>
    <p:extLst>
      <p:ext uri="{BB962C8B-B14F-4D97-AF65-F5344CB8AC3E}">
        <p14:creationId xmlns:p14="http://schemas.microsoft.com/office/powerpoint/2010/main" val="187129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D5E32CD-6E61-4A61-AE76-9E9A8692239F}"/>
              </a:ext>
            </a:extLst>
          </p:cNvPr>
          <p:cNvSpPr>
            <a:spLocks noGrp="1"/>
          </p:cNvSpPr>
          <p:nvPr>
            <p:ph type="title"/>
          </p:nvPr>
        </p:nvSpPr>
        <p:spPr/>
        <p:txBody>
          <a:bodyPr/>
          <a:lstStyle/>
          <a:p>
            <a:r>
              <a:rPr lang="sv-SE" dirty="0"/>
              <a:t>Framgångsfaktorer 2018 </a:t>
            </a:r>
          </a:p>
        </p:txBody>
      </p:sp>
      <p:sp>
        <p:nvSpPr>
          <p:cNvPr id="3" name="Platshållare för innehåll 2">
            <a:extLst>
              <a:ext uri="{FF2B5EF4-FFF2-40B4-BE49-F238E27FC236}">
                <a16:creationId xmlns:a16="http://schemas.microsoft.com/office/drawing/2014/main" xmlns="" id="{C3050534-B088-449D-84D5-A3819E22FD12}"/>
              </a:ext>
            </a:extLst>
          </p:cNvPr>
          <p:cNvSpPr>
            <a:spLocks noGrp="1"/>
          </p:cNvSpPr>
          <p:nvPr>
            <p:ph idx="1"/>
          </p:nvPr>
        </p:nvSpPr>
        <p:spPr/>
        <p:txBody>
          <a:bodyPr>
            <a:normAutofit/>
          </a:bodyPr>
          <a:lstStyle/>
          <a:p>
            <a:r>
              <a:rPr lang="sv-SE" dirty="0"/>
              <a:t>Kostombud </a:t>
            </a:r>
          </a:p>
          <a:p>
            <a:r>
              <a:rPr lang="sv-SE" dirty="0"/>
              <a:t>Medvetenhet hos personal  </a:t>
            </a:r>
          </a:p>
          <a:p>
            <a:r>
              <a:rPr lang="sv-SE" dirty="0"/>
              <a:t>Planer som styr arbetet </a:t>
            </a:r>
          </a:p>
          <a:p>
            <a:r>
              <a:rPr lang="sv-SE" dirty="0"/>
              <a:t>Förändring av tider för måltider </a:t>
            </a:r>
          </a:p>
          <a:p>
            <a:r>
              <a:rPr lang="sv-SE" dirty="0"/>
              <a:t>Näringsberikade mellanmål</a:t>
            </a:r>
          </a:p>
          <a:p>
            <a:r>
              <a:rPr lang="sv-SE" dirty="0"/>
              <a:t>Tydligt uppdrag - engagerad chef</a:t>
            </a:r>
          </a:p>
          <a:p>
            <a:r>
              <a:rPr lang="sv-SE" dirty="0"/>
              <a:t>Utbildning kostombud och chefer</a:t>
            </a:r>
          </a:p>
        </p:txBody>
      </p:sp>
    </p:spTree>
    <p:extLst>
      <p:ext uri="{BB962C8B-B14F-4D97-AF65-F5344CB8AC3E}">
        <p14:creationId xmlns:p14="http://schemas.microsoft.com/office/powerpoint/2010/main" val="382869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Utvecklingsmöjligheter</a:t>
            </a:r>
          </a:p>
        </p:txBody>
      </p:sp>
      <p:sp>
        <p:nvSpPr>
          <p:cNvPr id="3" name="Platshållare för innehåll 2"/>
          <p:cNvSpPr>
            <a:spLocks noGrp="1"/>
          </p:cNvSpPr>
          <p:nvPr>
            <p:ph sz="quarter" idx="12"/>
          </p:nvPr>
        </p:nvSpPr>
        <p:spPr>
          <a:xfrm>
            <a:off x="1115616" y="1557338"/>
            <a:ext cx="7632847" cy="4247925"/>
          </a:xfrm>
        </p:spPr>
        <p:txBody>
          <a:bodyPr/>
          <a:lstStyle/>
          <a:p>
            <a:r>
              <a:rPr lang="sv-SE" dirty="0"/>
              <a:t>Dygnsmätning</a:t>
            </a:r>
          </a:p>
          <a:p>
            <a:endParaRPr lang="sv-SE" dirty="0"/>
          </a:p>
          <a:p>
            <a:r>
              <a:rPr lang="sv-SE" dirty="0"/>
              <a:t>Fördjupade analyser, exempelvis kön och ålder</a:t>
            </a:r>
          </a:p>
          <a:p>
            <a:pPr marL="0" indent="0">
              <a:buNone/>
            </a:pPr>
            <a:endParaRPr lang="sv-SE" dirty="0"/>
          </a:p>
          <a:p>
            <a:r>
              <a:rPr lang="sv-SE" dirty="0"/>
              <a:t>Sätta i relation till personer med risk för undernäring</a:t>
            </a:r>
          </a:p>
        </p:txBody>
      </p:sp>
    </p:spTree>
    <p:extLst>
      <p:ext uri="{BB962C8B-B14F-4D97-AF65-F5344CB8AC3E}">
        <p14:creationId xmlns:p14="http://schemas.microsoft.com/office/powerpoint/2010/main" val="147802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xmlns="" id="{1CA720D2-03AA-4AFE-BDCC-9DE40C7EC920}"/>
              </a:ext>
            </a:extLst>
          </p:cNvPr>
          <p:cNvPicPr>
            <a:picLocks noGrp="1" noChangeAspect="1"/>
          </p:cNvPicPr>
          <p:nvPr>
            <p:ph idx="1"/>
          </p:nvPr>
        </p:nvPicPr>
        <p:blipFill rotWithShape="1">
          <a:blip r:embed="rId3"/>
          <a:srcRect b="5077"/>
          <a:stretch/>
        </p:blipFill>
        <p:spPr>
          <a:xfrm>
            <a:off x="20" y="10"/>
            <a:ext cx="9143980" cy="3933046"/>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ruta 4">
            <a:extLst>
              <a:ext uri="{FF2B5EF4-FFF2-40B4-BE49-F238E27FC236}">
                <a16:creationId xmlns:a16="http://schemas.microsoft.com/office/drawing/2014/main" xmlns="" id="{F8D5BF1D-01C0-4950-97F9-FF19B1AA0BC8}"/>
              </a:ext>
            </a:extLst>
          </p:cNvPr>
          <p:cNvSpPr txBox="1"/>
          <p:nvPr/>
        </p:nvSpPr>
        <p:spPr>
          <a:xfrm>
            <a:off x="737146" y="4052001"/>
            <a:ext cx="5784275" cy="1143001"/>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rgbClr val="770F0F"/>
                </a:solidFill>
                <a:hlinkClick r:id="rId4">
                  <a:extLst>
                    <a:ext uri="{A12FA001-AC4F-418D-AE19-62706E023703}">
                      <ahyp:hlinkClr xmlns:ahyp="http://schemas.microsoft.com/office/drawing/2018/hyperlinkcolor" xmlns="" val="tx"/>
                    </a:ext>
                  </a:extLst>
                </a:hlinkClick>
              </a:rPr>
              <a:t>www.fou.sormland.se/rad/nutritionsradet</a:t>
            </a:r>
            <a:endParaRPr lang="en-US" sz="2400" dirty="0">
              <a:solidFill>
                <a:srgbClr val="770F0F"/>
              </a:solidFill>
            </a:endParaRPr>
          </a:p>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endParaRPr lang="en-US" sz="1600" dirty="0"/>
          </a:p>
        </p:txBody>
      </p:sp>
      <p:pic>
        <p:nvPicPr>
          <p:cNvPr id="3" name="Bildobjekt 2">
            <a:extLst>
              <a:ext uri="{FF2B5EF4-FFF2-40B4-BE49-F238E27FC236}">
                <a16:creationId xmlns:a16="http://schemas.microsoft.com/office/drawing/2014/main" xmlns="" id="{DEE02155-DDB9-415F-B3BA-DC3294035CB8}"/>
              </a:ext>
            </a:extLst>
          </p:cNvPr>
          <p:cNvPicPr>
            <a:picLocks noChangeAspect="1"/>
          </p:cNvPicPr>
          <p:nvPr/>
        </p:nvPicPr>
        <p:blipFill>
          <a:blip r:embed="rId5"/>
          <a:stretch>
            <a:fillRect/>
          </a:stretch>
        </p:blipFill>
        <p:spPr>
          <a:xfrm>
            <a:off x="4067944" y="4722478"/>
            <a:ext cx="2317651" cy="1818465"/>
          </a:xfrm>
          <a:prstGeom prst="rect">
            <a:avLst/>
          </a:prstGeom>
        </p:spPr>
      </p:pic>
      <p:sp>
        <p:nvSpPr>
          <p:cNvPr id="6" name="textruta 5">
            <a:extLst>
              <a:ext uri="{FF2B5EF4-FFF2-40B4-BE49-F238E27FC236}">
                <a16:creationId xmlns:a16="http://schemas.microsoft.com/office/drawing/2014/main" xmlns="" id="{130C4B58-8664-488A-ACA9-021BB08B90C8}"/>
              </a:ext>
            </a:extLst>
          </p:cNvPr>
          <p:cNvSpPr txBox="1"/>
          <p:nvPr/>
        </p:nvSpPr>
        <p:spPr>
          <a:xfrm rot="1012185">
            <a:off x="5549623" y="4871837"/>
            <a:ext cx="2736304" cy="646331"/>
          </a:xfrm>
          <a:prstGeom prst="rect">
            <a:avLst/>
          </a:prstGeom>
          <a:noFill/>
        </p:spPr>
        <p:txBody>
          <a:bodyPr wrap="square" rtlCol="0">
            <a:spAutoFit/>
          </a:bodyPr>
          <a:lstStyle/>
          <a:p>
            <a:pPr algn="ctr"/>
            <a:r>
              <a:rPr lang="sv-SE" dirty="0">
                <a:solidFill>
                  <a:srgbClr val="770F0F"/>
                </a:solidFill>
              </a:rPr>
              <a:t>Vad innebär Nattfasta?</a:t>
            </a:r>
          </a:p>
          <a:p>
            <a:pPr algn="ctr"/>
            <a:r>
              <a:rPr lang="sv-SE" dirty="0">
                <a:solidFill>
                  <a:srgbClr val="770F0F"/>
                </a:solidFill>
              </a:rPr>
              <a:t>- En </a:t>
            </a:r>
            <a:r>
              <a:rPr lang="sv-SE" dirty="0" err="1">
                <a:solidFill>
                  <a:srgbClr val="770F0F"/>
                </a:solidFill>
              </a:rPr>
              <a:t>podd</a:t>
            </a:r>
            <a:endParaRPr lang="sv-SE" dirty="0">
              <a:solidFill>
                <a:srgbClr val="770F0F"/>
              </a:solidFill>
            </a:endParaRPr>
          </a:p>
        </p:txBody>
      </p:sp>
    </p:spTree>
    <p:extLst>
      <p:ext uri="{BB962C8B-B14F-4D97-AF65-F5344CB8AC3E}">
        <p14:creationId xmlns:p14="http://schemas.microsoft.com/office/powerpoint/2010/main" val="108233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xmlns="" id="{BD3FC74E-1E44-4F56-9054-9F35F0507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7320" y="1268760"/>
            <a:ext cx="4869160" cy="4869160"/>
          </a:xfrm>
          <a:prstGeom prst="rect">
            <a:avLst/>
          </a:prstGeom>
        </p:spPr>
      </p:pic>
      <p:sp>
        <p:nvSpPr>
          <p:cNvPr id="6" name="Platshållare för text 5"/>
          <p:cNvSpPr>
            <a:spLocks noGrp="1"/>
          </p:cNvSpPr>
          <p:nvPr>
            <p:ph type="body" sz="quarter" idx="14"/>
          </p:nvPr>
        </p:nvSpPr>
        <p:spPr>
          <a:xfrm>
            <a:off x="1043608" y="188640"/>
            <a:ext cx="7632848" cy="1080120"/>
          </a:xfrm>
        </p:spPr>
        <p:txBody>
          <a:bodyPr>
            <a:noAutofit/>
          </a:bodyPr>
          <a:lstStyle/>
          <a:p>
            <a:r>
              <a:rPr lang="sv-SE" sz="4000" dirty="0">
                <a:solidFill>
                  <a:srgbClr val="770F0F"/>
                </a:solidFill>
              </a:rPr>
              <a:t>Kartläggning av tiden för nattfasta i Sörmland </a:t>
            </a:r>
          </a:p>
        </p:txBody>
      </p:sp>
      <p:sp>
        <p:nvSpPr>
          <p:cNvPr id="13" name="textruta 12">
            <a:extLst>
              <a:ext uri="{FF2B5EF4-FFF2-40B4-BE49-F238E27FC236}">
                <a16:creationId xmlns:a16="http://schemas.microsoft.com/office/drawing/2014/main" xmlns="" id="{A46E33CB-757F-4B95-AC4C-3A41828D884F}"/>
              </a:ext>
            </a:extLst>
          </p:cNvPr>
          <p:cNvSpPr txBox="1"/>
          <p:nvPr/>
        </p:nvSpPr>
        <p:spPr>
          <a:xfrm>
            <a:off x="2987824" y="6010160"/>
            <a:ext cx="4486808" cy="923330"/>
          </a:xfrm>
          <a:prstGeom prst="rect">
            <a:avLst/>
          </a:prstGeom>
          <a:noFill/>
        </p:spPr>
        <p:txBody>
          <a:bodyPr wrap="square" rtlCol="0">
            <a:spAutoFit/>
          </a:bodyPr>
          <a:lstStyle/>
          <a:p>
            <a:pPr algn="ctr"/>
            <a:r>
              <a:rPr lang="sv-SE" dirty="0"/>
              <a:t>Nutritionsrådet. En del av den regionala samverkansstrukturen i Sörmland</a:t>
            </a:r>
          </a:p>
          <a:p>
            <a:endParaRPr lang="sv-SE" dirty="0"/>
          </a:p>
        </p:txBody>
      </p:sp>
    </p:spTree>
    <p:extLst>
      <p:ext uri="{BB962C8B-B14F-4D97-AF65-F5344CB8AC3E}">
        <p14:creationId xmlns:p14="http://schemas.microsoft.com/office/powerpoint/2010/main" val="1325620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265213"/>
            <a:ext cx="7829576" cy="1143000"/>
          </a:xfrm>
        </p:spPr>
        <p:txBody>
          <a:bodyPr>
            <a:normAutofit/>
          </a:bodyPr>
          <a:lstStyle/>
          <a:p>
            <a:r>
              <a:rPr lang="sv-SE" dirty="0"/>
              <a:t>Exempel på systematisk uppföljning </a:t>
            </a:r>
          </a:p>
        </p:txBody>
      </p:sp>
      <p:sp>
        <p:nvSpPr>
          <p:cNvPr id="5" name="Platshållare för text 4"/>
          <p:cNvSpPr>
            <a:spLocks noGrp="1"/>
          </p:cNvSpPr>
          <p:nvPr>
            <p:ph type="body" sz="quarter" idx="12"/>
          </p:nvPr>
        </p:nvSpPr>
        <p:spPr>
          <a:xfrm>
            <a:off x="1001267" y="1484312"/>
            <a:ext cx="7243141" cy="4536975"/>
          </a:xfrm>
        </p:spPr>
        <p:txBody>
          <a:bodyPr>
            <a:normAutofit/>
          </a:bodyPr>
          <a:lstStyle/>
          <a:p>
            <a:endParaRPr lang="sv-SE" dirty="0"/>
          </a:p>
          <a:p>
            <a:pPr marL="0" indent="0">
              <a:buNone/>
            </a:pPr>
            <a:r>
              <a:rPr lang="sv-SE" sz="3600" dirty="0"/>
              <a:t>Mäta tiden för nattfasta</a:t>
            </a:r>
          </a:p>
          <a:p>
            <a:pPr marL="0" indent="0">
              <a:buNone/>
            </a:pPr>
            <a:endParaRPr lang="sv-SE" sz="3600" dirty="0"/>
          </a:p>
          <a:p>
            <a:pPr marL="0" indent="0">
              <a:buNone/>
            </a:pPr>
            <a:endParaRPr lang="sv-SE" sz="3600" dirty="0"/>
          </a:p>
          <a:p>
            <a:pPr marL="0" indent="0">
              <a:buNone/>
            </a:pPr>
            <a:endParaRPr lang="sv-SE" sz="3600" dirty="0"/>
          </a:p>
          <a:p>
            <a:pPr marL="0" indent="0">
              <a:buNone/>
            </a:pPr>
            <a:endParaRPr lang="sv-SE" sz="2000" dirty="0"/>
          </a:p>
          <a:p>
            <a:pPr marL="0" indent="0">
              <a:buNone/>
            </a:pPr>
            <a:r>
              <a:rPr lang="sv-SE" sz="2000" dirty="0"/>
              <a:t>Anna Ekholm, FoU i Sörmland</a:t>
            </a:r>
          </a:p>
        </p:txBody>
      </p:sp>
      <p:sp>
        <p:nvSpPr>
          <p:cNvPr id="4" name="textruta 3"/>
          <p:cNvSpPr txBox="1"/>
          <p:nvPr/>
        </p:nvSpPr>
        <p:spPr>
          <a:xfrm>
            <a:off x="899592" y="3501008"/>
            <a:ext cx="7704856" cy="954107"/>
          </a:xfrm>
          <a:prstGeom prst="rect">
            <a:avLst/>
          </a:prstGeom>
          <a:noFill/>
        </p:spPr>
        <p:txBody>
          <a:bodyPr wrap="square" rtlCol="0">
            <a:spAutoFit/>
          </a:bodyPr>
          <a:lstStyle/>
          <a:p>
            <a:r>
              <a:rPr lang="sv-SE" sz="2800" i="1" dirty="0"/>
              <a:t>Nattfasta är tiden mellan en dags sista mål och följande dags första mål.</a:t>
            </a:r>
          </a:p>
        </p:txBody>
      </p:sp>
    </p:spTree>
    <p:extLst>
      <p:ext uri="{BB962C8B-B14F-4D97-AF65-F5344CB8AC3E}">
        <p14:creationId xmlns:p14="http://schemas.microsoft.com/office/powerpoint/2010/main" val="970253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274638"/>
            <a:ext cx="8352928" cy="1143000"/>
          </a:xfrm>
        </p:spPr>
        <p:txBody>
          <a:bodyPr>
            <a:noAutofit/>
          </a:bodyPr>
          <a:lstStyle/>
          <a:p>
            <a:r>
              <a:rPr lang="sv-SE" sz="3600" dirty="0"/>
              <a:t>Rekommendation från Socialstyrelsen 2011:</a:t>
            </a:r>
            <a:endParaRPr lang="sv-SE" dirty="0"/>
          </a:p>
        </p:txBody>
      </p:sp>
      <p:sp>
        <p:nvSpPr>
          <p:cNvPr id="5" name="Platshållare för innehåll 4"/>
          <p:cNvSpPr>
            <a:spLocks noGrp="1"/>
          </p:cNvSpPr>
          <p:nvPr>
            <p:ph sz="quarter" idx="12"/>
          </p:nvPr>
        </p:nvSpPr>
        <p:spPr>
          <a:xfrm>
            <a:off x="1108432" y="1700808"/>
            <a:ext cx="7704855" cy="1511622"/>
          </a:xfrm>
        </p:spPr>
        <p:txBody>
          <a:bodyPr>
            <a:normAutofit/>
          </a:bodyPr>
          <a:lstStyle/>
          <a:p>
            <a:pPr marL="0" indent="0">
              <a:buNone/>
            </a:pPr>
            <a:endParaRPr lang="sv-SE" dirty="0"/>
          </a:p>
          <a:p>
            <a:pPr marL="0" indent="0">
              <a:buNone/>
            </a:pPr>
            <a:r>
              <a:rPr lang="sv-SE" sz="3600" dirty="0"/>
              <a:t>Nattfastan bör inte överstiga 11 timmar</a:t>
            </a:r>
          </a:p>
          <a:p>
            <a:pPr marL="0" indent="0">
              <a:buNone/>
            </a:pPr>
            <a:endParaRPr lang="sv-SE" sz="3600" dirty="0"/>
          </a:p>
        </p:txBody>
      </p:sp>
      <p:sp>
        <p:nvSpPr>
          <p:cNvPr id="9" name="textruta 8"/>
          <p:cNvSpPr txBox="1"/>
          <p:nvPr/>
        </p:nvSpPr>
        <p:spPr>
          <a:xfrm>
            <a:off x="1108431" y="3915544"/>
            <a:ext cx="7704856" cy="923330"/>
          </a:xfrm>
          <a:prstGeom prst="rect">
            <a:avLst/>
          </a:prstGeom>
          <a:noFill/>
        </p:spPr>
        <p:txBody>
          <a:bodyPr wrap="square" rtlCol="0">
            <a:spAutoFit/>
          </a:bodyPr>
          <a:lstStyle/>
          <a:p>
            <a:r>
              <a:rPr lang="sv-SE" sz="3600" dirty="0"/>
              <a:t>Hur vet vi om vi når det?</a:t>
            </a:r>
          </a:p>
          <a:p>
            <a:endParaRPr lang="sv-SE" dirty="0"/>
          </a:p>
        </p:txBody>
      </p:sp>
    </p:spTree>
    <p:extLst>
      <p:ext uri="{BB962C8B-B14F-4D97-AF65-F5344CB8AC3E}">
        <p14:creationId xmlns:p14="http://schemas.microsoft.com/office/powerpoint/2010/main" val="522071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Frågeställningar:</a:t>
            </a:r>
          </a:p>
        </p:txBody>
      </p:sp>
      <p:sp>
        <p:nvSpPr>
          <p:cNvPr id="3" name="Platshållare för innehåll 2"/>
          <p:cNvSpPr>
            <a:spLocks noGrp="1"/>
          </p:cNvSpPr>
          <p:nvPr>
            <p:ph sz="quarter" idx="12"/>
          </p:nvPr>
        </p:nvSpPr>
        <p:spPr>
          <a:xfrm>
            <a:off x="1183373" y="1557338"/>
            <a:ext cx="7776864" cy="1583630"/>
          </a:xfrm>
        </p:spPr>
        <p:txBody>
          <a:bodyPr>
            <a:normAutofit fontScale="92500" lnSpcReduction="10000"/>
          </a:bodyPr>
          <a:lstStyle/>
          <a:p>
            <a:r>
              <a:rPr lang="sv-SE" b="1" dirty="0"/>
              <a:t>Vad ska vi mäta?</a:t>
            </a:r>
          </a:p>
          <a:p>
            <a:pPr marL="0" indent="0">
              <a:buNone/>
            </a:pPr>
            <a:r>
              <a:rPr lang="sv-SE" sz="1100" b="1" dirty="0"/>
              <a:t/>
            </a:r>
            <a:br>
              <a:rPr lang="sv-SE" sz="1100" b="1" dirty="0"/>
            </a:br>
            <a:r>
              <a:rPr lang="sv-SE" dirty="0"/>
              <a:t>När serveras måltiderna under kvällen, natten och morgonen</a:t>
            </a:r>
          </a:p>
        </p:txBody>
      </p:sp>
      <p:sp>
        <p:nvSpPr>
          <p:cNvPr id="4" name="Platshållare för innehåll 2"/>
          <p:cNvSpPr txBox="1">
            <a:spLocks/>
          </p:cNvSpPr>
          <p:nvPr/>
        </p:nvSpPr>
        <p:spPr>
          <a:xfrm>
            <a:off x="1183373" y="5085184"/>
            <a:ext cx="7776864"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21010"/>
              </a:buClr>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Clr>
                <a:srgbClr val="82101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2101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b="1" dirty="0"/>
              <a:t>Hur ska vi mäta?</a:t>
            </a:r>
          </a:p>
          <a:p>
            <a:pPr marL="0" indent="0">
              <a:buFont typeface="Arial" pitchFamily="34" charset="0"/>
              <a:buNone/>
            </a:pPr>
            <a:r>
              <a:rPr lang="sv-SE" sz="1100" b="1" dirty="0"/>
              <a:t/>
            </a:r>
            <a:br>
              <a:rPr lang="sv-SE" sz="1100" b="1" dirty="0"/>
            </a:br>
            <a:r>
              <a:rPr lang="sv-SE" dirty="0"/>
              <a:t>Papper och penna (ett formulär som fylls i)</a:t>
            </a:r>
          </a:p>
        </p:txBody>
      </p:sp>
      <p:sp>
        <p:nvSpPr>
          <p:cNvPr id="5" name="Platshållare för innehåll 2"/>
          <p:cNvSpPr txBox="1">
            <a:spLocks/>
          </p:cNvSpPr>
          <p:nvPr/>
        </p:nvSpPr>
        <p:spPr>
          <a:xfrm>
            <a:off x="1183373" y="3068960"/>
            <a:ext cx="77768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21010"/>
              </a:buClr>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Clr>
                <a:srgbClr val="82101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2101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2101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b="1" dirty="0"/>
              <a:t>Var ska vi mäta?</a:t>
            </a:r>
          </a:p>
          <a:p>
            <a:endParaRPr lang="sv-SE" sz="1200" dirty="0"/>
          </a:p>
          <a:p>
            <a:pPr marL="0" indent="0">
              <a:buFont typeface="Arial" pitchFamily="34" charset="0"/>
              <a:buNone/>
            </a:pPr>
            <a:r>
              <a:rPr lang="sv-SE" dirty="0"/>
              <a:t>Alla särskilda boenden i länets kommuner samt vårdavdelningar på länets sjukhus</a:t>
            </a:r>
          </a:p>
          <a:p>
            <a:endParaRPr lang="sv-SE" dirty="0"/>
          </a:p>
        </p:txBody>
      </p:sp>
    </p:spTree>
    <p:extLst>
      <p:ext uri="{BB962C8B-B14F-4D97-AF65-F5344CB8AC3E}">
        <p14:creationId xmlns:p14="http://schemas.microsoft.com/office/powerpoint/2010/main" val="34231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3" t="1794" r="1895" b="5866"/>
          <a:stretch/>
        </p:blipFill>
        <p:spPr bwMode="auto">
          <a:xfrm>
            <a:off x="683568" y="417651"/>
            <a:ext cx="8394265" cy="569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796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Sammanställning av data</a:t>
            </a:r>
          </a:p>
        </p:txBody>
      </p:sp>
      <p:sp>
        <p:nvSpPr>
          <p:cNvPr id="3" name="Platshållare för innehåll 2"/>
          <p:cNvSpPr>
            <a:spLocks noGrp="1"/>
          </p:cNvSpPr>
          <p:nvPr>
            <p:ph sz="quarter" idx="12"/>
          </p:nvPr>
        </p:nvSpPr>
        <p:spPr>
          <a:xfrm>
            <a:off x="1115616" y="1557338"/>
            <a:ext cx="7560839" cy="4319933"/>
          </a:xfrm>
        </p:spPr>
        <p:txBody>
          <a:bodyPr/>
          <a:lstStyle/>
          <a:p>
            <a:r>
              <a:rPr lang="sv-SE" dirty="0"/>
              <a:t>Data från formulären överfördes till en Excel-fil</a:t>
            </a:r>
          </a:p>
          <a:p>
            <a:r>
              <a:rPr lang="sv-SE" dirty="0"/>
              <a:t>Exempel på resultat</a:t>
            </a:r>
          </a:p>
          <a:p>
            <a:pPr lvl="1"/>
            <a:r>
              <a:rPr lang="sv-SE" dirty="0"/>
              <a:t>Genomsnittlig nattfastetid</a:t>
            </a:r>
          </a:p>
          <a:p>
            <a:pPr lvl="1"/>
            <a:r>
              <a:rPr lang="sv-SE" dirty="0"/>
              <a:t>Andel med nattfasta över 11 timmar</a:t>
            </a:r>
          </a:p>
          <a:p>
            <a:pPr lvl="1"/>
            <a:r>
              <a:rPr lang="sv-SE" dirty="0"/>
              <a:t>Fördelning av måltider </a:t>
            </a:r>
          </a:p>
          <a:p>
            <a:pPr lvl="1"/>
            <a:r>
              <a:rPr lang="sv-SE" dirty="0"/>
              <a:t>Förändring över tid (eftersom mätningen gjorts vid flera tillfällen)</a:t>
            </a:r>
          </a:p>
        </p:txBody>
      </p:sp>
    </p:spTree>
    <p:extLst>
      <p:ext uri="{BB962C8B-B14F-4D97-AF65-F5344CB8AC3E}">
        <p14:creationId xmlns:p14="http://schemas.microsoft.com/office/powerpoint/2010/main" val="3512200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Exempel på resultat</a:t>
            </a:r>
            <a:endParaRPr lang="sv-SE" dirty="0"/>
          </a:p>
        </p:txBody>
      </p:sp>
      <p:graphicFrame>
        <p:nvGraphicFramePr>
          <p:cNvPr id="9" name="Platshållare för innehåll 8"/>
          <p:cNvGraphicFramePr>
            <a:graphicFrameLocks noGrp="1"/>
          </p:cNvGraphicFramePr>
          <p:nvPr>
            <p:ph sz="quarter" idx="12"/>
            <p:extLst>
              <p:ext uri="{D42A27DB-BD31-4B8C-83A1-F6EECF244321}">
                <p14:modId xmlns:p14="http://schemas.microsoft.com/office/powerpoint/2010/main" val="3905063134"/>
              </p:ext>
            </p:extLst>
          </p:nvPr>
        </p:nvGraphicFramePr>
        <p:xfrm>
          <a:off x="1115616" y="1268760"/>
          <a:ext cx="2591891" cy="2663745"/>
        </p:xfrm>
        <a:graphic>
          <a:graphicData uri="http://schemas.openxmlformats.org/drawingml/2006/table">
            <a:tbl>
              <a:tblPr firstRow="1" bandRow="1">
                <a:tableStyleId>{5C22544A-7EE6-4342-B048-85BDC9FD1C3A}</a:tableStyleId>
              </a:tblPr>
              <a:tblGrid>
                <a:gridCol w="1007715">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tblGrid>
              <a:tr h="327048">
                <a:tc>
                  <a:txBody>
                    <a:bodyPr/>
                    <a:lstStyle/>
                    <a:p>
                      <a:pPr algn="l">
                        <a:spcAft>
                          <a:spcPts val="1000"/>
                        </a:spcAft>
                      </a:pPr>
                      <a:r>
                        <a:rPr lang="sv-SE" sz="1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Kommun</a:t>
                      </a:r>
                      <a:endParaRPr lang="sv-SE"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r">
                        <a:spcAft>
                          <a:spcPts val="1000"/>
                        </a:spcAft>
                      </a:pPr>
                      <a:r>
                        <a:rPr lang="sv-SE" sz="1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Andel med nattfasta över 11 timmar</a:t>
                      </a:r>
                      <a:endParaRPr lang="sv-SE"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10000"/>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Eskilstuna</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72 %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1"/>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Flen</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49 %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2"/>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Gnesta</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33 %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3"/>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Katrineholm</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57 %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4"/>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Nyköping</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61 %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5"/>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Oxelösund</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57 %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6"/>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Strängnäs</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80 %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7"/>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Trosa</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71 %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8"/>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Vingåker</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53 %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09"/>
                  </a:ext>
                </a:extLst>
              </a:tr>
              <a:tr h="212427">
                <a:tc>
                  <a:txBody>
                    <a:bodyPr/>
                    <a:lstStyle/>
                    <a:p>
                      <a:pPr algn="l">
                        <a:spcAft>
                          <a:spcPts val="1000"/>
                        </a:spcAft>
                      </a:pPr>
                      <a:r>
                        <a:rPr lang="sv-SE"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Landstinget</a:t>
                      </a:r>
                      <a:endParaRPr lang="sv-SE" sz="12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64 %</a:t>
                      </a:r>
                      <a:endParaRPr lang="sv-SE" sz="120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10"/>
                  </a:ext>
                </a:extLst>
              </a:tr>
              <a:tr h="212427">
                <a:tc>
                  <a:txBody>
                    <a:bodyPr/>
                    <a:lstStyle/>
                    <a:p>
                      <a:pPr algn="l">
                        <a:spcAft>
                          <a:spcPts val="1000"/>
                        </a:spcAft>
                      </a:pPr>
                      <a:r>
                        <a:rPr lang="sv-SE" sz="1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Sörmland</a:t>
                      </a:r>
                      <a:endParaRPr lang="sv-SE"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r">
                        <a:spcAft>
                          <a:spcPts val="1000"/>
                        </a:spcAft>
                      </a:pPr>
                      <a:r>
                        <a:rPr lang="sv-SE" sz="10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64 %</a:t>
                      </a:r>
                      <a:endParaRPr lang="sv-SE"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xmlns="" val="10011"/>
                  </a:ext>
                </a:extLst>
              </a:tr>
            </a:tbl>
          </a:graphicData>
        </a:graphic>
      </p:graphicFrame>
      <p:graphicFrame>
        <p:nvGraphicFramePr>
          <p:cNvPr id="11" name="Diagram 10"/>
          <p:cNvGraphicFramePr>
            <a:graphicFrameLocks/>
          </p:cNvGraphicFramePr>
          <p:nvPr>
            <p:extLst>
              <p:ext uri="{D42A27DB-BD31-4B8C-83A1-F6EECF244321}">
                <p14:modId xmlns:p14="http://schemas.microsoft.com/office/powerpoint/2010/main" val="2746930721"/>
              </p:ext>
            </p:extLst>
          </p:nvPr>
        </p:nvGraphicFramePr>
        <p:xfrm>
          <a:off x="3995936" y="1268760"/>
          <a:ext cx="4752528" cy="2677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a:extLst>
              <a:ext uri="{FF2B5EF4-FFF2-40B4-BE49-F238E27FC236}">
                <a16:creationId xmlns:a16="http://schemas.microsoft.com/office/drawing/2014/main" xmlns="" id="{00000000-0008-0000-0000-000002000000}"/>
              </a:ext>
            </a:extLst>
          </p:cNvPr>
          <p:cNvGraphicFramePr>
            <a:graphicFrameLocks noGrp="1"/>
          </p:cNvGraphicFramePr>
          <p:nvPr>
            <p:extLst>
              <p:ext uri="{D42A27DB-BD31-4B8C-83A1-F6EECF244321}">
                <p14:modId xmlns:p14="http://schemas.microsoft.com/office/powerpoint/2010/main" val="183212417"/>
              </p:ext>
            </p:extLst>
          </p:nvPr>
        </p:nvGraphicFramePr>
        <p:xfrm>
          <a:off x="467544" y="4005064"/>
          <a:ext cx="8744112"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4778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116632"/>
            <a:ext cx="7829576" cy="634082"/>
          </a:xfrm>
        </p:spPr>
        <p:txBody>
          <a:bodyPr>
            <a:normAutofit fontScale="90000"/>
          </a:bodyPr>
          <a:lstStyle/>
          <a:p>
            <a:r>
              <a:rPr lang="sv-SE" dirty="0"/>
              <a:t>Exempel på resultat</a:t>
            </a:r>
          </a:p>
        </p:txBody>
      </p:sp>
      <p:graphicFrame>
        <p:nvGraphicFramePr>
          <p:cNvPr id="8" name="Diagram 7">
            <a:extLst>
              <a:ext uri="{FF2B5EF4-FFF2-40B4-BE49-F238E27FC236}">
                <a16:creationId xmlns:a16="http://schemas.microsoft.com/office/drawing/2014/main" xmlns="" id="{581918A1-C0F4-4A35-BC60-0F8D946F4C68}"/>
              </a:ext>
            </a:extLst>
          </p:cNvPr>
          <p:cNvGraphicFramePr>
            <a:graphicFrameLocks noGrp="1"/>
          </p:cNvGraphicFramePr>
          <p:nvPr>
            <p:extLst>
              <p:ext uri="{D42A27DB-BD31-4B8C-83A1-F6EECF244321}">
                <p14:modId xmlns:p14="http://schemas.microsoft.com/office/powerpoint/2010/main" val="635418363"/>
              </p:ext>
            </p:extLst>
          </p:nvPr>
        </p:nvGraphicFramePr>
        <p:xfrm>
          <a:off x="755576" y="692697"/>
          <a:ext cx="7463748"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630593839"/>
              </p:ext>
            </p:extLst>
          </p:nvPr>
        </p:nvGraphicFramePr>
        <p:xfrm>
          <a:off x="827584" y="3884463"/>
          <a:ext cx="7416824" cy="2973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154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theme/theme1.xml><?xml version="1.0" encoding="utf-8"?>
<a:theme xmlns:a="http://schemas.openxmlformats.org/drawingml/2006/main" name="22 maj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7F28BE69-01DE-4ECA-98FC-652890694236}" vid="{08613069-DD21-44A9-AA23-4B4319E61BA8}"/>
    </a:ext>
  </a:extLst>
</a:theme>
</file>

<file path=ppt/theme/theme2.xml><?xml version="1.0" encoding="utf-8"?>
<a:theme xmlns:a="http://schemas.openxmlformats.org/drawingml/2006/main" name="FoU i Södermanl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7F28BE69-01DE-4ECA-98FC-652890694236}" vid="{08613069-DD21-44A9-AA23-4B4319E61BA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0DDC6CEE8D0143AD77972031A7901C" ma:contentTypeVersion="9" ma:contentTypeDescription="Skapa ett nytt dokument." ma:contentTypeScope="" ma:versionID="999428122580967aae32ff37a4b531d3">
  <xsd:schema xmlns:xsd="http://www.w3.org/2001/XMLSchema" xmlns:xs="http://www.w3.org/2001/XMLSchema" xmlns:p="http://schemas.microsoft.com/office/2006/metadata/properties" xmlns:ns3="83011594-fa19-42a6-892e-95cb968c6958" xmlns:ns4="df1e0b90-0edc-4690-a0c5-b49e132f407b" targetNamespace="http://schemas.microsoft.com/office/2006/metadata/properties" ma:root="true" ma:fieldsID="be24d9ef4fbf596e47ea5bf8c60b83f3" ns3:_="" ns4:_="">
    <xsd:import namespace="83011594-fa19-42a6-892e-95cb968c6958"/>
    <xsd:import namespace="df1e0b90-0edc-4690-a0c5-b49e132f40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011594-fa19-42a6-892e-95cb968c6958"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1e0b90-0edc-4690-a0c5-b49e132f407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9110B6-66FA-4DAA-B080-7B38788B4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011594-fa19-42a6-892e-95cb968c6958"/>
    <ds:schemaRef ds:uri="df1e0b90-0edc-4690-a0c5-b49e132f4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A978D0-9142-4601-A887-E9F1DC6B5AD1}">
  <ds:schemaRefs>
    <ds:schemaRef ds:uri="http://schemas.microsoft.com/sharepoint/v3/contenttype/forms"/>
  </ds:schemaRefs>
</ds:datastoreItem>
</file>

<file path=customXml/itemProps3.xml><?xml version="1.0" encoding="utf-8"?>
<ds:datastoreItem xmlns:ds="http://schemas.openxmlformats.org/officeDocument/2006/customXml" ds:itemID="{6025BF84-AA82-46F6-8B08-2659658D3D8D}">
  <ds:schemaRefs>
    <ds:schemaRef ds:uri="df1e0b90-0edc-4690-a0c5-b49e132f407b"/>
    <ds:schemaRef ds:uri="http://purl.org/dc/dcmitype/"/>
    <ds:schemaRef ds:uri="http://schemas.microsoft.com/office/2006/metadata/properties"/>
    <ds:schemaRef ds:uri="http://purl.org/dc/elements/1.1/"/>
    <ds:schemaRef ds:uri="http://purl.org/dc/terms/"/>
    <ds:schemaRef ds:uri="83011594-fa19-42a6-892e-95cb968c695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 maj 2019</Template>
  <TotalTime>1173</TotalTime>
  <Words>502</Words>
  <Application>Microsoft Office PowerPoint</Application>
  <PresentationFormat>Bildspel på skärmen (4:3)</PresentationFormat>
  <Paragraphs>127</Paragraphs>
  <Slides>15</Slides>
  <Notes>15</Notes>
  <HiddenSlides>0</HiddenSlides>
  <MMClips>0</MMClips>
  <ScaleCrop>false</ScaleCrop>
  <HeadingPairs>
    <vt:vector size="4" baseType="variant">
      <vt:variant>
        <vt:lpstr>Tema</vt:lpstr>
      </vt:variant>
      <vt:variant>
        <vt:i4>2</vt:i4>
      </vt:variant>
      <vt:variant>
        <vt:lpstr>Bildrubriker</vt:lpstr>
      </vt:variant>
      <vt:variant>
        <vt:i4>15</vt:i4>
      </vt:variant>
    </vt:vector>
  </HeadingPairs>
  <TitlesOfParts>
    <vt:vector size="17" baseType="lpstr">
      <vt:lpstr>22 maj 2019</vt:lpstr>
      <vt:lpstr>FoU i Södermanland</vt:lpstr>
      <vt:lpstr>FoU i Sörmland kommuner &amp; region i samverkan</vt:lpstr>
      <vt:lpstr>PowerPoint-presentation</vt:lpstr>
      <vt:lpstr>Exempel på systematisk uppföljning </vt:lpstr>
      <vt:lpstr>Rekommendation från Socialstyrelsen 2011:</vt:lpstr>
      <vt:lpstr>Frågeställningar:</vt:lpstr>
      <vt:lpstr>PowerPoint-presentation</vt:lpstr>
      <vt:lpstr>Sammanställning av data</vt:lpstr>
      <vt:lpstr>Exempel på resultat</vt:lpstr>
      <vt:lpstr>Exempel på resultat</vt:lpstr>
      <vt:lpstr>Uppföljning på olika nivåer</vt:lpstr>
      <vt:lpstr>Fortsätta på egen hand</vt:lpstr>
      <vt:lpstr>Viktigt att tänka på</vt:lpstr>
      <vt:lpstr>Framgångsfaktorer 2018 </vt:lpstr>
      <vt:lpstr>Utvecklingsmöjligheter</vt:lpstr>
      <vt:lpstr>PowerPoint-presentation</vt:lpstr>
    </vt:vector>
  </TitlesOfParts>
  <Company>Landstinget Sörmland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 i Sörmland kommuner &amp; landsting i samverkan</dc:title>
  <dc:creator>Anna Ekholm</dc:creator>
  <cp:lastModifiedBy>Eriksson Anna - PV - Divisionsstab Primärvård</cp:lastModifiedBy>
  <cp:revision>42</cp:revision>
  <cp:lastPrinted>2019-05-10T12:39:23Z</cp:lastPrinted>
  <dcterms:created xsi:type="dcterms:W3CDTF">2019-04-16T08:19:14Z</dcterms:created>
  <dcterms:modified xsi:type="dcterms:W3CDTF">2019-09-17T11:17:08Z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0x0101002A0DDC6CEE8D0143AD77972031A7901C</vt:lpwstr>
  </property>
  <property fmtid="{D5CDD505-2E9C-101B-9397-08002B2CF9AE}" pid="3" name="_AdHocReviewCycleID">
    <vt:i4>2097775426</vt:i4>
  </property>
  <property fmtid="{D5CDD505-2E9C-101B-9397-08002B2CF9AE}" pid="4" name="_NewReviewCycle">
    <vt:lpwstr/>
  </property>
  <property fmtid="{D5CDD505-2E9C-101B-9397-08002B2CF9AE}" pid="5" name="_EmailSubject">
    <vt:lpwstr>Minnesanteckningar samt presentationer från gemensamma mötet 10 september i Eskilstuna</vt:lpwstr>
  </property>
  <property fmtid="{D5CDD505-2E9C-101B-9397-08002B2CF9AE}" pid="6" name="_AuthorEmail">
    <vt:lpwstr>anna.g.eriksson@regiongavleborg.se</vt:lpwstr>
  </property>
  <property fmtid="{D5CDD505-2E9C-101B-9397-08002B2CF9AE}" pid="7" name="_AuthorEmailDisplayName">
    <vt:lpwstr>Eriksson Anna G - HOSGSR - Ledningsstöd Hälso- och sjukvård</vt:lpwstr>
  </property>
</Properties>
</file>