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2"/>
  </p:notesMasterIdLst>
  <p:sldIdLst>
    <p:sldId id="257" r:id="rId3"/>
    <p:sldId id="258" r:id="rId4"/>
    <p:sldId id="259" r:id="rId5"/>
    <p:sldId id="260" r:id="rId6"/>
    <p:sldId id="285" r:id="rId7"/>
    <p:sldId id="288" r:id="rId8"/>
    <p:sldId id="286" r:id="rId9"/>
    <p:sldId id="287" r:id="rId10"/>
    <p:sldId id="290" r:id="rId11"/>
    <p:sldId id="293" r:id="rId12"/>
    <p:sldId id="294" r:id="rId13"/>
    <p:sldId id="295" r:id="rId14"/>
    <p:sldId id="291" r:id="rId15"/>
    <p:sldId id="289" r:id="rId16"/>
    <p:sldId id="297" r:id="rId17"/>
    <p:sldId id="296" r:id="rId18"/>
    <p:sldId id="262" r:id="rId19"/>
    <p:sldId id="263" r:id="rId20"/>
    <p:sldId id="264" r:id="rId21"/>
    <p:sldId id="265" r:id="rId22"/>
    <p:sldId id="266" r:id="rId23"/>
    <p:sldId id="267" r:id="rId24"/>
    <p:sldId id="268" r:id="rId25"/>
    <p:sldId id="269" r:id="rId26"/>
    <p:sldId id="270" r:id="rId27"/>
    <p:sldId id="271" r:id="rId28"/>
    <p:sldId id="272" r:id="rId29"/>
    <p:sldId id="273" r:id="rId30"/>
    <p:sldId id="274" r:id="rId31"/>
    <p:sldId id="275" r:id="rId32"/>
    <p:sldId id="276" r:id="rId33"/>
    <p:sldId id="277" r:id="rId34"/>
    <p:sldId id="278" r:id="rId35"/>
    <p:sldId id="279" r:id="rId36"/>
    <p:sldId id="280" r:id="rId37"/>
    <p:sldId id="281" r:id="rId38"/>
    <p:sldId id="282" r:id="rId39"/>
    <p:sldId id="283" r:id="rId40"/>
    <p:sldId id="256" r:id="rId41"/>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43" autoAdjust="0"/>
    <p:restoredTop sz="94660"/>
  </p:normalViewPr>
  <p:slideViewPr>
    <p:cSldViewPr snapToGrid="0" showGuides="1">
      <p:cViewPr varScale="1">
        <p:scale>
          <a:sx n="115" d="100"/>
          <a:sy n="115" d="100"/>
        </p:scale>
        <p:origin x="144"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kalkylblad.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kalkylblad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kalkylblad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kalkylblad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sv-SE" b="1"/>
              <a:t>Hela länet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manualLayout>
          <c:layoutTarget val="inner"/>
          <c:xMode val="edge"/>
          <c:yMode val="edge"/>
          <c:x val="5.3132400490716436E-2"/>
          <c:y val="7.329396326538197E-2"/>
          <c:w val="0.93750457346901206"/>
          <c:h val="0.80876551538512254"/>
        </c:manualLayout>
      </c:layout>
      <c:barChart>
        <c:barDir val="col"/>
        <c:grouping val="clustered"/>
        <c:varyColors val="0"/>
        <c:ser>
          <c:idx val="0"/>
          <c:order val="0"/>
          <c:tx>
            <c:strRef>
              <c:f>Blad1!$A$19</c:f>
              <c:strCache>
                <c:ptCount val="1"/>
                <c:pt idx="0">
                  <c:v>Totalt</c:v>
                </c:pt>
              </c:strCache>
            </c:strRef>
          </c:tx>
          <c:spPr>
            <a:solidFill>
              <a:schemeClr val="accent1"/>
            </a:solidFill>
            <a:ln>
              <a:noFill/>
            </a:ln>
            <a:effectLst/>
            <a:scene3d>
              <a:camera prst="orthographicFront"/>
              <a:lightRig rig="threePt" dir="t"/>
            </a:scene3d>
            <a:sp3d>
              <a:bevelT w="190500" h="3810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Blad1!$B$1:$BE$1</c:f>
              <c:strCache>
                <c:ptCount val="55"/>
                <c:pt idx="0">
                  <c:v>Vecka 39</c:v>
                </c:pt>
                <c:pt idx="1">
                  <c:v>Vecka 40</c:v>
                </c:pt>
                <c:pt idx="2">
                  <c:v>(Vecka 41)</c:v>
                </c:pt>
                <c:pt idx="3">
                  <c:v>Vecka 42</c:v>
                </c:pt>
                <c:pt idx="4">
                  <c:v>Vecka 43</c:v>
                </c:pt>
                <c:pt idx="5">
                  <c:v>Vecka 44</c:v>
                </c:pt>
                <c:pt idx="6">
                  <c:v>Vecka 45</c:v>
                </c:pt>
                <c:pt idx="7">
                  <c:v>Vecka 46</c:v>
                </c:pt>
                <c:pt idx="8">
                  <c:v>Vecka 47</c:v>
                </c:pt>
                <c:pt idx="9">
                  <c:v>Vecka 48</c:v>
                </c:pt>
                <c:pt idx="10">
                  <c:v>Vecka 49</c:v>
                </c:pt>
                <c:pt idx="11">
                  <c:v>Vecka 50</c:v>
                </c:pt>
                <c:pt idx="12">
                  <c:v>Vecka 51</c:v>
                </c:pt>
                <c:pt idx="13">
                  <c:v>Vecka 52</c:v>
                </c:pt>
                <c:pt idx="14">
                  <c:v>Vecka 53</c:v>
                </c:pt>
                <c:pt idx="15">
                  <c:v>Vecka 1-21</c:v>
                </c:pt>
                <c:pt idx="16">
                  <c:v>Vecka 2-21</c:v>
                </c:pt>
                <c:pt idx="17">
                  <c:v>Vecka 3-21</c:v>
                </c:pt>
                <c:pt idx="18">
                  <c:v>Vecka 4-21</c:v>
                </c:pt>
                <c:pt idx="19">
                  <c:v>Vecka 5-21</c:v>
                </c:pt>
                <c:pt idx="20">
                  <c:v>Vecka 6-21</c:v>
                </c:pt>
                <c:pt idx="21">
                  <c:v>Vecka 7-21</c:v>
                </c:pt>
                <c:pt idx="22">
                  <c:v>Vecka 8-21</c:v>
                </c:pt>
                <c:pt idx="23">
                  <c:v>Vecka 9-21</c:v>
                </c:pt>
                <c:pt idx="24">
                  <c:v>Vecka 10-21</c:v>
                </c:pt>
                <c:pt idx="25">
                  <c:v>Vecka 11-21</c:v>
                </c:pt>
                <c:pt idx="26">
                  <c:v>Vecka 12-21</c:v>
                </c:pt>
                <c:pt idx="27">
                  <c:v>Vecka 13-21</c:v>
                </c:pt>
                <c:pt idx="28">
                  <c:v>Vecka 14-21</c:v>
                </c:pt>
                <c:pt idx="29">
                  <c:v>Vecka 15-21</c:v>
                </c:pt>
                <c:pt idx="30">
                  <c:v>Vecka 16-21</c:v>
                </c:pt>
                <c:pt idx="31">
                  <c:v>Vecka 17-21</c:v>
                </c:pt>
                <c:pt idx="32">
                  <c:v>Vecka 18-21</c:v>
                </c:pt>
                <c:pt idx="33">
                  <c:v>Vecka 19-21</c:v>
                </c:pt>
                <c:pt idx="34">
                  <c:v>Vecka 20-21</c:v>
                </c:pt>
                <c:pt idx="35">
                  <c:v>Vecka 21-21</c:v>
                </c:pt>
                <c:pt idx="36">
                  <c:v>Vecka 22-21</c:v>
                </c:pt>
                <c:pt idx="37">
                  <c:v>Vecka 24-21</c:v>
                </c:pt>
                <c:pt idx="38">
                  <c:v>Vecka 25-21</c:v>
                </c:pt>
                <c:pt idx="39">
                  <c:v>Vecka 26-21</c:v>
                </c:pt>
                <c:pt idx="40">
                  <c:v>Vecka 27-21</c:v>
                </c:pt>
                <c:pt idx="41">
                  <c:v>Vecka 28-21</c:v>
                </c:pt>
                <c:pt idx="42">
                  <c:v>Vecka 29-21</c:v>
                </c:pt>
                <c:pt idx="43">
                  <c:v>Vecka 30-21</c:v>
                </c:pt>
                <c:pt idx="44">
                  <c:v>Vecka 31-21</c:v>
                </c:pt>
                <c:pt idx="45">
                  <c:v>Vecka 32-21</c:v>
                </c:pt>
                <c:pt idx="46">
                  <c:v>Vecka 33-21</c:v>
                </c:pt>
                <c:pt idx="47">
                  <c:v>Vecka 34-21</c:v>
                </c:pt>
                <c:pt idx="48">
                  <c:v>Vecka 35-21</c:v>
                </c:pt>
                <c:pt idx="49">
                  <c:v>Vecka 36-21</c:v>
                </c:pt>
                <c:pt idx="50">
                  <c:v>Vecka 37</c:v>
                </c:pt>
                <c:pt idx="51">
                  <c:v>Vecka 38 </c:v>
                </c:pt>
                <c:pt idx="52">
                  <c:v>Vecka 39 </c:v>
                </c:pt>
                <c:pt idx="53">
                  <c:v>Vecka 40 </c:v>
                </c:pt>
                <c:pt idx="54">
                  <c:v>Vecka 41</c:v>
                </c:pt>
              </c:strCache>
            </c:strRef>
          </c:cat>
          <c:val>
            <c:numRef>
              <c:f>Blad1!$B$19:$BE$19</c:f>
              <c:numCache>
                <c:formatCode>General</c:formatCode>
                <c:ptCount val="55"/>
                <c:pt idx="0">
                  <c:v>88</c:v>
                </c:pt>
                <c:pt idx="1">
                  <c:v>101</c:v>
                </c:pt>
                <c:pt idx="2">
                  <c:v>84</c:v>
                </c:pt>
                <c:pt idx="3">
                  <c:v>147</c:v>
                </c:pt>
                <c:pt idx="4">
                  <c:v>213</c:v>
                </c:pt>
                <c:pt idx="5">
                  <c:v>443</c:v>
                </c:pt>
                <c:pt idx="6">
                  <c:v>622</c:v>
                </c:pt>
                <c:pt idx="7">
                  <c:v>685</c:v>
                </c:pt>
                <c:pt idx="8">
                  <c:v>635</c:v>
                </c:pt>
                <c:pt idx="9">
                  <c:v>794</c:v>
                </c:pt>
                <c:pt idx="10">
                  <c:v>837</c:v>
                </c:pt>
                <c:pt idx="11">
                  <c:v>1018</c:v>
                </c:pt>
                <c:pt idx="12">
                  <c:v>1138</c:v>
                </c:pt>
                <c:pt idx="13">
                  <c:v>977</c:v>
                </c:pt>
                <c:pt idx="14">
                  <c:v>1266</c:v>
                </c:pt>
                <c:pt idx="15">
                  <c:v>714</c:v>
                </c:pt>
                <c:pt idx="16">
                  <c:v>610</c:v>
                </c:pt>
                <c:pt idx="17">
                  <c:v>511</c:v>
                </c:pt>
                <c:pt idx="18">
                  <c:v>345</c:v>
                </c:pt>
                <c:pt idx="19">
                  <c:v>307</c:v>
                </c:pt>
                <c:pt idx="20">
                  <c:v>333</c:v>
                </c:pt>
                <c:pt idx="21">
                  <c:v>381</c:v>
                </c:pt>
                <c:pt idx="22">
                  <c:v>482</c:v>
                </c:pt>
                <c:pt idx="23">
                  <c:v>580</c:v>
                </c:pt>
                <c:pt idx="24">
                  <c:v>789</c:v>
                </c:pt>
                <c:pt idx="25">
                  <c:v>926</c:v>
                </c:pt>
                <c:pt idx="26">
                  <c:v>1125</c:v>
                </c:pt>
                <c:pt idx="27">
                  <c:v>1099</c:v>
                </c:pt>
                <c:pt idx="28">
                  <c:v>1469</c:v>
                </c:pt>
                <c:pt idx="29">
                  <c:v>1134</c:v>
                </c:pt>
                <c:pt idx="30">
                  <c:v>1161</c:v>
                </c:pt>
                <c:pt idx="31">
                  <c:v>1020</c:v>
                </c:pt>
                <c:pt idx="32">
                  <c:v>897</c:v>
                </c:pt>
                <c:pt idx="33">
                  <c:v>744</c:v>
                </c:pt>
                <c:pt idx="34">
                  <c:v>490</c:v>
                </c:pt>
                <c:pt idx="35">
                  <c:v>261</c:v>
                </c:pt>
                <c:pt idx="36">
                  <c:v>204</c:v>
                </c:pt>
                <c:pt idx="37">
                  <c:v>55</c:v>
                </c:pt>
                <c:pt idx="38">
                  <c:v>41</c:v>
                </c:pt>
                <c:pt idx="39">
                  <c:v>38</c:v>
                </c:pt>
                <c:pt idx="40">
                  <c:v>22</c:v>
                </c:pt>
                <c:pt idx="41">
                  <c:v>29</c:v>
                </c:pt>
                <c:pt idx="42">
                  <c:v>13</c:v>
                </c:pt>
                <c:pt idx="43">
                  <c:v>36</c:v>
                </c:pt>
                <c:pt idx="44">
                  <c:v>70</c:v>
                </c:pt>
                <c:pt idx="45">
                  <c:v>114</c:v>
                </c:pt>
                <c:pt idx="46">
                  <c:v>119</c:v>
                </c:pt>
                <c:pt idx="47">
                  <c:v>119</c:v>
                </c:pt>
                <c:pt idx="48">
                  <c:v>0</c:v>
                </c:pt>
                <c:pt idx="49">
                  <c:v>246</c:v>
                </c:pt>
                <c:pt idx="50">
                  <c:v>217</c:v>
                </c:pt>
                <c:pt idx="51">
                  <c:v>126</c:v>
                </c:pt>
                <c:pt idx="52">
                  <c:v>109</c:v>
                </c:pt>
                <c:pt idx="53">
                  <c:v>59</c:v>
                </c:pt>
                <c:pt idx="54">
                  <c:v>96</c:v>
                </c:pt>
              </c:numCache>
            </c:numRef>
          </c:val>
          <c:extLst>
            <c:ext xmlns:c16="http://schemas.microsoft.com/office/drawing/2014/chart" uri="{C3380CC4-5D6E-409C-BE32-E72D297353CC}">
              <c16:uniqueId val="{00000000-09EF-4835-AF36-A3448225A08B}"/>
            </c:ext>
          </c:extLst>
        </c:ser>
        <c:dLbls>
          <c:showLegendKey val="0"/>
          <c:showVal val="0"/>
          <c:showCatName val="0"/>
          <c:showSerName val="0"/>
          <c:showPercent val="0"/>
          <c:showBubbleSize val="0"/>
        </c:dLbls>
        <c:gapWidth val="50"/>
        <c:overlap val="-27"/>
        <c:axId val="757082616"/>
        <c:axId val="757078024"/>
      </c:barChart>
      <c:catAx>
        <c:axId val="7570826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900" b="1" i="0" u="none" strike="noStrike" kern="1200" baseline="0">
                <a:solidFill>
                  <a:schemeClr val="tx1">
                    <a:lumMod val="65000"/>
                    <a:lumOff val="35000"/>
                  </a:schemeClr>
                </a:solidFill>
                <a:latin typeface="+mn-lt"/>
                <a:ea typeface="+mn-ea"/>
                <a:cs typeface="+mn-cs"/>
              </a:defRPr>
            </a:pPr>
            <a:endParaRPr lang="sv-SE"/>
          </a:p>
        </c:txPr>
        <c:crossAx val="757078024"/>
        <c:crosses val="autoZero"/>
        <c:auto val="1"/>
        <c:lblAlgn val="ctr"/>
        <c:lblOffset val="100"/>
        <c:noMultiLvlLbl val="0"/>
      </c:catAx>
      <c:valAx>
        <c:axId val="7570780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7570826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sv-S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sv-SE" b="1"/>
              <a:t>Smedjebacken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barChart>
        <c:barDir val="col"/>
        <c:grouping val="clustered"/>
        <c:varyColors val="0"/>
        <c:ser>
          <c:idx val="0"/>
          <c:order val="0"/>
          <c:tx>
            <c:strRef>
              <c:f>Blad1!$A$13</c:f>
              <c:strCache>
                <c:ptCount val="1"/>
                <c:pt idx="0">
                  <c:v>Smedjebacken</c:v>
                </c:pt>
              </c:strCache>
            </c:strRef>
          </c:tx>
          <c:spPr>
            <a:solidFill>
              <a:schemeClr val="accent1"/>
            </a:solidFill>
            <a:ln>
              <a:noFill/>
            </a:ln>
            <a:effectLst/>
            <a:scene3d>
              <a:camera prst="orthographicFront"/>
              <a:lightRig rig="threePt" dir="t"/>
            </a:scene3d>
            <a:sp3d>
              <a:bevelT w="190500" h="3810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Blad1!$B$1:$BE$1</c:f>
              <c:strCache>
                <c:ptCount val="55"/>
                <c:pt idx="0">
                  <c:v>Vecka 39</c:v>
                </c:pt>
                <c:pt idx="1">
                  <c:v>Vecka 40</c:v>
                </c:pt>
                <c:pt idx="2">
                  <c:v>(Vecka 41)</c:v>
                </c:pt>
                <c:pt idx="3">
                  <c:v>Vecka 42</c:v>
                </c:pt>
                <c:pt idx="4">
                  <c:v>Vecka 43</c:v>
                </c:pt>
                <c:pt idx="5">
                  <c:v>Vecka 44</c:v>
                </c:pt>
                <c:pt idx="6">
                  <c:v>Vecka 45</c:v>
                </c:pt>
                <c:pt idx="7">
                  <c:v>Vecka 46</c:v>
                </c:pt>
                <c:pt idx="8">
                  <c:v>Vecka 47</c:v>
                </c:pt>
                <c:pt idx="9">
                  <c:v>Vecka 48</c:v>
                </c:pt>
                <c:pt idx="10">
                  <c:v>Vecka 49</c:v>
                </c:pt>
                <c:pt idx="11">
                  <c:v>Vecka 50</c:v>
                </c:pt>
                <c:pt idx="12">
                  <c:v>Vecka 51</c:v>
                </c:pt>
                <c:pt idx="13">
                  <c:v>Vecka 52</c:v>
                </c:pt>
                <c:pt idx="14">
                  <c:v>Vecka 53</c:v>
                </c:pt>
                <c:pt idx="15">
                  <c:v>Vecka 1-21</c:v>
                </c:pt>
                <c:pt idx="16">
                  <c:v>Vecka 2-21</c:v>
                </c:pt>
                <c:pt idx="17">
                  <c:v>Vecka 3-21</c:v>
                </c:pt>
                <c:pt idx="18">
                  <c:v>Vecka 4-21</c:v>
                </c:pt>
                <c:pt idx="19">
                  <c:v>Vecka 5-21</c:v>
                </c:pt>
                <c:pt idx="20">
                  <c:v>Vecka 6-21</c:v>
                </c:pt>
                <c:pt idx="21">
                  <c:v>Vecka 7-21</c:v>
                </c:pt>
                <c:pt idx="22">
                  <c:v>Vecka 8-21</c:v>
                </c:pt>
                <c:pt idx="23">
                  <c:v>Vecka 9-21</c:v>
                </c:pt>
                <c:pt idx="24">
                  <c:v>Vecka 10-21</c:v>
                </c:pt>
                <c:pt idx="25">
                  <c:v>Vecka 11-21</c:v>
                </c:pt>
                <c:pt idx="26">
                  <c:v>Vecka 12-21</c:v>
                </c:pt>
                <c:pt idx="27">
                  <c:v>Vecka 13-21</c:v>
                </c:pt>
                <c:pt idx="28">
                  <c:v>Vecka 14-21</c:v>
                </c:pt>
                <c:pt idx="29">
                  <c:v>Vecka 15-21</c:v>
                </c:pt>
                <c:pt idx="30">
                  <c:v>Vecka 16-21</c:v>
                </c:pt>
                <c:pt idx="31">
                  <c:v>Vecka 17-21</c:v>
                </c:pt>
                <c:pt idx="32">
                  <c:v>Vecka 18-21</c:v>
                </c:pt>
                <c:pt idx="33">
                  <c:v>Vecka 19-21</c:v>
                </c:pt>
                <c:pt idx="34">
                  <c:v>Vecka 20-21</c:v>
                </c:pt>
                <c:pt idx="35">
                  <c:v>Vecka 21-21</c:v>
                </c:pt>
                <c:pt idx="36">
                  <c:v>Vecka 22-21</c:v>
                </c:pt>
                <c:pt idx="37">
                  <c:v>Vecka 24-21</c:v>
                </c:pt>
                <c:pt idx="38">
                  <c:v>Vecka 25-21</c:v>
                </c:pt>
                <c:pt idx="39">
                  <c:v>Vecka 26-21</c:v>
                </c:pt>
                <c:pt idx="40">
                  <c:v>Vecka 27-21</c:v>
                </c:pt>
                <c:pt idx="41">
                  <c:v>Vecka 28-21</c:v>
                </c:pt>
                <c:pt idx="42">
                  <c:v>Vecka 29-21</c:v>
                </c:pt>
                <c:pt idx="43">
                  <c:v>Vecka 30-21</c:v>
                </c:pt>
                <c:pt idx="44">
                  <c:v>Vecka 31-21</c:v>
                </c:pt>
                <c:pt idx="45">
                  <c:v>Vecka 32-21</c:v>
                </c:pt>
                <c:pt idx="46">
                  <c:v>Vecka 33-21</c:v>
                </c:pt>
                <c:pt idx="47">
                  <c:v>Vecka 34-21</c:v>
                </c:pt>
                <c:pt idx="48">
                  <c:v>Vecka 35-21</c:v>
                </c:pt>
                <c:pt idx="49">
                  <c:v>Vecka 36-21</c:v>
                </c:pt>
                <c:pt idx="50">
                  <c:v>Vecka 37</c:v>
                </c:pt>
                <c:pt idx="51">
                  <c:v>Vecka 38 </c:v>
                </c:pt>
                <c:pt idx="52">
                  <c:v>Vecka 39 </c:v>
                </c:pt>
                <c:pt idx="53">
                  <c:v>Vecka 40 </c:v>
                </c:pt>
                <c:pt idx="54">
                  <c:v>Vecka 41</c:v>
                </c:pt>
              </c:strCache>
            </c:strRef>
          </c:cat>
          <c:val>
            <c:numRef>
              <c:f>Blad1!$B$13:$BE$13</c:f>
              <c:numCache>
                <c:formatCode>General</c:formatCode>
                <c:ptCount val="55"/>
                <c:pt idx="0">
                  <c:v>1</c:v>
                </c:pt>
                <c:pt idx="1">
                  <c:v>2</c:v>
                </c:pt>
                <c:pt idx="2">
                  <c:v>1</c:v>
                </c:pt>
                <c:pt idx="3">
                  <c:v>0</c:v>
                </c:pt>
                <c:pt idx="4">
                  <c:v>2</c:v>
                </c:pt>
                <c:pt idx="5">
                  <c:v>7</c:v>
                </c:pt>
                <c:pt idx="6">
                  <c:v>23</c:v>
                </c:pt>
                <c:pt idx="7">
                  <c:v>17</c:v>
                </c:pt>
                <c:pt idx="8">
                  <c:v>16</c:v>
                </c:pt>
                <c:pt idx="9">
                  <c:v>6</c:v>
                </c:pt>
                <c:pt idx="10">
                  <c:v>13</c:v>
                </c:pt>
                <c:pt idx="11">
                  <c:v>30</c:v>
                </c:pt>
                <c:pt idx="12">
                  <c:v>23</c:v>
                </c:pt>
                <c:pt idx="13">
                  <c:v>26</c:v>
                </c:pt>
                <c:pt idx="14">
                  <c:v>67</c:v>
                </c:pt>
                <c:pt idx="15">
                  <c:v>21</c:v>
                </c:pt>
                <c:pt idx="16">
                  <c:v>20</c:v>
                </c:pt>
                <c:pt idx="17">
                  <c:v>17</c:v>
                </c:pt>
                <c:pt idx="18">
                  <c:v>6</c:v>
                </c:pt>
                <c:pt idx="19">
                  <c:v>13</c:v>
                </c:pt>
                <c:pt idx="20">
                  <c:v>13</c:v>
                </c:pt>
                <c:pt idx="21">
                  <c:v>28</c:v>
                </c:pt>
                <c:pt idx="22">
                  <c:v>7</c:v>
                </c:pt>
                <c:pt idx="23">
                  <c:v>3</c:v>
                </c:pt>
                <c:pt idx="24">
                  <c:v>6</c:v>
                </c:pt>
                <c:pt idx="25">
                  <c:v>20</c:v>
                </c:pt>
                <c:pt idx="26">
                  <c:v>20</c:v>
                </c:pt>
                <c:pt idx="27">
                  <c:v>19</c:v>
                </c:pt>
                <c:pt idx="28">
                  <c:v>12</c:v>
                </c:pt>
                <c:pt idx="29">
                  <c:v>10</c:v>
                </c:pt>
                <c:pt idx="30">
                  <c:v>28</c:v>
                </c:pt>
                <c:pt idx="31">
                  <c:v>31</c:v>
                </c:pt>
                <c:pt idx="32">
                  <c:v>23</c:v>
                </c:pt>
                <c:pt idx="33">
                  <c:v>30</c:v>
                </c:pt>
                <c:pt idx="34">
                  <c:v>9</c:v>
                </c:pt>
                <c:pt idx="35">
                  <c:v>2</c:v>
                </c:pt>
                <c:pt idx="36">
                  <c:v>1</c:v>
                </c:pt>
                <c:pt idx="37">
                  <c:v>2</c:v>
                </c:pt>
                <c:pt idx="38">
                  <c:v>0</c:v>
                </c:pt>
                <c:pt idx="39">
                  <c:v>1</c:v>
                </c:pt>
                <c:pt idx="40">
                  <c:v>0</c:v>
                </c:pt>
                <c:pt idx="41">
                  <c:v>2</c:v>
                </c:pt>
                <c:pt idx="42">
                  <c:v>0</c:v>
                </c:pt>
                <c:pt idx="43">
                  <c:v>0</c:v>
                </c:pt>
                <c:pt idx="44">
                  <c:v>2</c:v>
                </c:pt>
                <c:pt idx="45">
                  <c:v>4</c:v>
                </c:pt>
                <c:pt idx="46">
                  <c:v>1</c:v>
                </c:pt>
                <c:pt idx="47">
                  <c:v>3</c:v>
                </c:pt>
                <c:pt idx="49">
                  <c:v>6</c:v>
                </c:pt>
                <c:pt idx="50">
                  <c:v>0</c:v>
                </c:pt>
                <c:pt idx="51">
                  <c:v>3</c:v>
                </c:pt>
                <c:pt idx="52">
                  <c:v>1</c:v>
                </c:pt>
                <c:pt idx="53">
                  <c:v>3</c:v>
                </c:pt>
                <c:pt idx="54">
                  <c:v>12</c:v>
                </c:pt>
              </c:numCache>
            </c:numRef>
          </c:val>
          <c:extLst>
            <c:ext xmlns:c16="http://schemas.microsoft.com/office/drawing/2014/chart" uri="{C3380CC4-5D6E-409C-BE32-E72D297353CC}">
              <c16:uniqueId val="{00000000-D71E-4A6F-A2A2-0F86B55DC7D8}"/>
            </c:ext>
          </c:extLst>
        </c:ser>
        <c:dLbls>
          <c:showLegendKey val="0"/>
          <c:showVal val="0"/>
          <c:showCatName val="0"/>
          <c:showSerName val="0"/>
          <c:showPercent val="0"/>
          <c:showBubbleSize val="0"/>
        </c:dLbls>
        <c:gapWidth val="50"/>
        <c:overlap val="-27"/>
        <c:axId val="479072080"/>
        <c:axId val="479073392"/>
      </c:barChart>
      <c:catAx>
        <c:axId val="479072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900" b="1" i="0" u="none" strike="noStrike" kern="1200" baseline="0">
                <a:solidFill>
                  <a:schemeClr val="tx1">
                    <a:lumMod val="65000"/>
                    <a:lumOff val="35000"/>
                  </a:schemeClr>
                </a:solidFill>
                <a:latin typeface="+mn-lt"/>
                <a:ea typeface="+mn-ea"/>
                <a:cs typeface="+mn-cs"/>
              </a:defRPr>
            </a:pPr>
            <a:endParaRPr lang="sv-SE"/>
          </a:p>
        </c:txPr>
        <c:crossAx val="479073392"/>
        <c:crosses val="autoZero"/>
        <c:auto val="1"/>
        <c:lblAlgn val="ctr"/>
        <c:lblOffset val="100"/>
        <c:noMultiLvlLbl val="0"/>
      </c:catAx>
      <c:valAx>
        <c:axId val="4790733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47907208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sv-S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t>Borlänge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barChart>
        <c:barDir val="col"/>
        <c:grouping val="clustered"/>
        <c:varyColors val="0"/>
        <c:ser>
          <c:idx val="0"/>
          <c:order val="0"/>
          <c:tx>
            <c:strRef>
              <c:f>Blad1!$A$3</c:f>
              <c:strCache>
                <c:ptCount val="1"/>
                <c:pt idx="0">
                  <c:v>Borlänge</c:v>
                </c:pt>
              </c:strCache>
            </c:strRef>
          </c:tx>
          <c:spPr>
            <a:solidFill>
              <a:schemeClr val="accent1"/>
            </a:solidFill>
            <a:ln>
              <a:noFill/>
            </a:ln>
            <a:effectLst/>
            <a:scene3d>
              <a:camera prst="orthographicFront"/>
              <a:lightRig rig="threePt" dir="t"/>
            </a:scene3d>
            <a:sp3d>
              <a:bevelT w="190500" h="3810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Blad1!$B$1:$BE$1</c:f>
              <c:strCache>
                <c:ptCount val="55"/>
                <c:pt idx="0">
                  <c:v>Vecka 39</c:v>
                </c:pt>
                <c:pt idx="1">
                  <c:v>Vecka 40</c:v>
                </c:pt>
                <c:pt idx="2">
                  <c:v>(Vecka 41)</c:v>
                </c:pt>
                <c:pt idx="3">
                  <c:v>Vecka 42</c:v>
                </c:pt>
                <c:pt idx="4">
                  <c:v>Vecka 43</c:v>
                </c:pt>
                <c:pt idx="5">
                  <c:v>Vecka 44</c:v>
                </c:pt>
                <c:pt idx="6">
                  <c:v>Vecka 45</c:v>
                </c:pt>
                <c:pt idx="7">
                  <c:v>Vecka 46</c:v>
                </c:pt>
                <c:pt idx="8">
                  <c:v>Vecka 47</c:v>
                </c:pt>
                <c:pt idx="9">
                  <c:v>Vecka 48</c:v>
                </c:pt>
                <c:pt idx="10">
                  <c:v>Vecka 49</c:v>
                </c:pt>
                <c:pt idx="11">
                  <c:v>Vecka 50</c:v>
                </c:pt>
                <c:pt idx="12">
                  <c:v>Vecka 51</c:v>
                </c:pt>
                <c:pt idx="13">
                  <c:v>Vecka 52</c:v>
                </c:pt>
                <c:pt idx="14">
                  <c:v>Vecka 53</c:v>
                </c:pt>
                <c:pt idx="15">
                  <c:v>Vecka 1-21</c:v>
                </c:pt>
                <c:pt idx="16">
                  <c:v>Vecka 2-21</c:v>
                </c:pt>
                <c:pt idx="17">
                  <c:v>Vecka 3-21</c:v>
                </c:pt>
                <c:pt idx="18">
                  <c:v>Vecka 4-21</c:v>
                </c:pt>
                <c:pt idx="19">
                  <c:v>Vecka 5-21</c:v>
                </c:pt>
                <c:pt idx="20">
                  <c:v>Vecka 6-21</c:v>
                </c:pt>
                <c:pt idx="21">
                  <c:v>Vecka 7-21</c:v>
                </c:pt>
                <c:pt idx="22">
                  <c:v>Vecka 8-21</c:v>
                </c:pt>
                <c:pt idx="23">
                  <c:v>Vecka 9-21</c:v>
                </c:pt>
                <c:pt idx="24">
                  <c:v>Vecka 10-21</c:v>
                </c:pt>
                <c:pt idx="25">
                  <c:v>Vecka 11-21</c:v>
                </c:pt>
                <c:pt idx="26">
                  <c:v>Vecka 12-21</c:v>
                </c:pt>
                <c:pt idx="27">
                  <c:v>Vecka 13-21</c:v>
                </c:pt>
                <c:pt idx="28">
                  <c:v>Vecka 14-21</c:v>
                </c:pt>
                <c:pt idx="29">
                  <c:v>Vecka 15-21</c:v>
                </c:pt>
                <c:pt idx="30">
                  <c:v>Vecka 16-21</c:v>
                </c:pt>
                <c:pt idx="31">
                  <c:v>Vecka 17-21</c:v>
                </c:pt>
                <c:pt idx="32">
                  <c:v>Vecka 18-21</c:v>
                </c:pt>
                <c:pt idx="33">
                  <c:v>Vecka 19-21</c:v>
                </c:pt>
                <c:pt idx="34">
                  <c:v>Vecka 20-21</c:v>
                </c:pt>
                <c:pt idx="35">
                  <c:v>Vecka 21-21</c:v>
                </c:pt>
                <c:pt idx="36">
                  <c:v>Vecka 22-21</c:v>
                </c:pt>
                <c:pt idx="37">
                  <c:v>Vecka 24-21</c:v>
                </c:pt>
                <c:pt idx="38">
                  <c:v>Vecka 25-21</c:v>
                </c:pt>
                <c:pt idx="39">
                  <c:v>Vecka 26-21</c:v>
                </c:pt>
                <c:pt idx="40">
                  <c:v>Vecka 27-21</c:v>
                </c:pt>
                <c:pt idx="41">
                  <c:v>Vecka 28-21</c:v>
                </c:pt>
                <c:pt idx="42">
                  <c:v>Vecka 29-21</c:v>
                </c:pt>
                <c:pt idx="43">
                  <c:v>Vecka 30-21</c:v>
                </c:pt>
                <c:pt idx="44">
                  <c:v>Vecka 31-21</c:v>
                </c:pt>
                <c:pt idx="45">
                  <c:v>Vecka 32-21</c:v>
                </c:pt>
                <c:pt idx="46">
                  <c:v>Vecka 33-21</c:v>
                </c:pt>
                <c:pt idx="47">
                  <c:v>Vecka 34-21</c:v>
                </c:pt>
                <c:pt idx="48">
                  <c:v>Vecka 35-21</c:v>
                </c:pt>
                <c:pt idx="49">
                  <c:v>Vecka 36-21</c:v>
                </c:pt>
                <c:pt idx="50">
                  <c:v>Vecka 37</c:v>
                </c:pt>
                <c:pt idx="51">
                  <c:v>Vecka 38 </c:v>
                </c:pt>
                <c:pt idx="52">
                  <c:v>Vecka 39 </c:v>
                </c:pt>
                <c:pt idx="53">
                  <c:v>Vecka 40 </c:v>
                </c:pt>
                <c:pt idx="54">
                  <c:v>Vecka 41</c:v>
                </c:pt>
              </c:strCache>
            </c:strRef>
          </c:cat>
          <c:val>
            <c:numRef>
              <c:f>Blad1!$B$3:$BE$3</c:f>
              <c:numCache>
                <c:formatCode>General</c:formatCode>
                <c:ptCount val="55"/>
                <c:pt idx="0">
                  <c:v>10</c:v>
                </c:pt>
                <c:pt idx="1">
                  <c:v>13</c:v>
                </c:pt>
                <c:pt idx="2">
                  <c:v>10</c:v>
                </c:pt>
                <c:pt idx="3">
                  <c:v>20</c:v>
                </c:pt>
                <c:pt idx="4">
                  <c:v>16</c:v>
                </c:pt>
                <c:pt idx="5">
                  <c:v>58</c:v>
                </c:pt>
                <c:pt idx="6">
                  <c:v>77</c:v>
                </c:pt>
                <c:pt idx="7">
                  <c:v>86</c:v>
                </c:pt>
                <c:pt idx="8">
                  <c:v>80</c:v>
                </c:pt>
                <c:pt idx="9">
                  <c:v>118</c:v>
                </c:pt>
                <c:pt idx="10">
                  <c:v>91</c:v>
                </c:pt>
                <c:pt idx="11">
                  <c:v>115</c:v>
                </c:pt>
                <c:pt idx="12">
                  <c:v>118</c:v>
                </c:pt>
                <c:pt idx="13">
                  <c:v>94</c:v>
                </c:pt>
                <c:pt idx="14">
                  <c:v>110</c:v>
                </c:pt>
                <c:pt idx="15">
                  <c:v>95</c:v>
                </c:pt>
                <c:pt idx="16">
                  <c:v>39</c:v>
                </c:pt>
                <c:pt idx="17">
                  <c:v>46</c:v>
                </c:pt>
                <c:pt idx="18">
                  <c:v>40</c:v>
                </c:pt>
                <c:pt idx="19">
                  <c:v>28</c:v>
                </c:pt>
                <c:pt idx="20">
                  <c:v>36</c:v>
                </c:pt>
                <c:pt idx="21">
                  <c:v>57</c:v>
                </c:pt>
                <c:pt idx="22">
                  <c:v>69</c:v>
                </c:pt>
                <c:pt idx="23">
                  <c:v>104</c:v>
                </c:pt>
                <c:pt idx="24">
                  <c:v>189</c:v>
                </c:pt>
                <c:pt idx="25">
                  <c:v>170</c:v>
                </c:pt>
                <c:pt idx="26">
                  <c:v>150</c:v>
                </c:pt>
                <c:pt idx="27">
                  <c:v>143</c:v>
                </c:pt>
                <c:pt idx="28">
                  <c:v>180</c:v>
                </c:pt>
                <c:pt idx="29">
                  <c:v>182</c:v>
                </c:pt>
                <c:pt idx="30">
                  <c:v>163</c:v>
                </c:pt>
                <c:pt idx="31">
                  <c:v>171</c:v>
                </c:pt>
                <c:pt idx="32">
                  <c:v>194</c:v>
                </c:pt>
                <c:pt idx="33">
                  <c:v>195</c:v>
                </c:pt>
                <c:pt idx="34">
                  <c:v>101</c:v>
                </c:pt>
                <c:pt idx="35">
                  <c:v>73</c:v>
                </c:pt>
                <c:pt idx="36">
                  <c:v>47</c:v>
                </c:pt>
                <c:pt idx="37">
                  <c:v>5</c:v>
                </c:pt>
                <c:pt idx="38">
                  <c:v>5</c:v>
                </c:pt>
                <c:pt idx="39">
                  <c:v>4</c:v>
                </c:pt>
                <c:pt idx="40">
                  <c:v>6</c:v>
                </c:pt>
                <c:pt idx="41">
                  <c:v>9</c:v>
                </c:pt>
                <c:pt idx="42">
                  <c:v>4</c:v>
                </c:pt>
                <c:pt idx="43">
                  <c:v>12</c:v>
                </c:pt>
                <c:pt idx="44">
                  <c:v>18</c:v>
                </c:pt>
                <c:pt idx="45">
                  <c:v>19</c:v>
                </c:pt>
                <c:pt idx="46">
                  <c:v>15</c:v>
                </c:pt>
                <c:pt idx="47">
                  <c:v>20</c:v>
                </c:pt>
                <c:pt idx="49">
                  <c:v>72</c:v>
                </c:pt>
                <c:pt idx="50">
                  <c:v>86</c:v>
                </c:pt>
                <c:pt idx="51">
                  <c:v>34</c:v>
                </c:pt>
                <c:pt idx="52">
                  <c:v>19</c:v>
                </c:pt>
                <c:pt idx="53">
                  <c:v>12</c:v>
                </c:pt>
                <c:pt idx="54">
                  <c:v>34</c:v>
                </c:pt>
              </c:numCache>
            </c:numRef>
          </c:val>
          <c:extLst>
            <c:ext xmlns:c16="http://schemas.microsoft.com/office/drawing/2014/chart" uri="{C3380CC4-5D6E-409C-BE32-E72D297353CC}">
              <c16:uniqueId val="{00000000-4DBA-49B0-A41B-3EFE00FAF9AB}"/>
            </c:ext>
          </c:extLst>
        </c:ser>
        <c:dLbls>
          <c:showLegendKey val="0"/>
          <c:showVal val="0"/>
          <c:showCatName val="0"/>
          <c:showSerName val="0"/>
          <c:showPercent val="0"/>
          <c:showBubbleSize val="0"/>
        </c:dLbls>
        <c:gapWidth val="50"/>
        <c:overlap val="-27"/>
        <c:axId val="478578776"/>
        <c:axId val="478587960"/>
      </c:barChart>
      <c:catAx>
        <c:axId val="478578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900" b="1" i="0" u="none" strike="noStrike" kern="1200" baseline="0">
                <a:solidFill>
                  <a:schemeClr val="tx1">
                    <a:lumMod val="65000"/>
                    <a:lumOff val="35000"/>
                  </a:schemeClr>
                </a:solidFill>
                <a:latin typeface="+mn-lt"/>
                <a:ea typeface="+mn-ea"/>
                <a:cs typeface="+mn-cs"/>
              </a:defRPr>
            </a:pPr>
            <a:endParaRPr lang="sv-SE"/>
          </a:p>
        </c:txPr>
        <c:crossAx val="478587960"/>
        <c:crosses val="autoZero"/>
        <c:auto val="1"/>
        <c:lblAlgn val="ctr"/>
        <c:lblOffset val="100"/>
        <c:noMultiLvlLbl val="0"/>
      </c:catAx>
      <c:valAx>
        <c:axId val="4785879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4785787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sv-S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t>Falun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barChart>
        <c:barDir val="col"/>
        <c:grouping val="clustered"/>
        <c:varyColors val="0"/>
        <c:ser>
          <c:idx val="0"/>
          <c:order val="0"/>
          <c:tx>
            <c:strRef>
              <c:f>Blad1!$A$4</c:f>
              <c:strCache>
                <c:ptCount val="1"/>
                <c:pt idx="0">
                  <c:v>Falun</c:v>
                </c:pt>
              </c:strCache>
            </c:strRef>
          </c:tx>
          <c:spPr>
            <a:solidFill>
              <a:schemeClr val="accent1"/>
            </a:solidFill>
            <a:ln>
              <a:noFill/>
            </a:ln>
            <a:effectLst/>
            <a:scene3d>
              <a:camera prst="orthographicFront"/>
              <a:lightRig rig="threePt" dir="t"/>
            </a:scene3d>
            <a:sp3d>
              <a:bevelT w="190500" h="3810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Blad1!$B$1:$BE$1</c:f>
              <c:strCache>
                <c:ptCount val="55"/>
                <c:pt idx="0">
                  <c:v>Vecka 39</c:v>
                </c:pt>
                <c:pt idx="1">
                  <c:v>Vecka 40</c:v>
                </c:pt>
                <c:pt idx="2">
                  <c:v>(Vecka 41)</c:v>
                </c:pt>
                <c:pt idx="3">
                  <c:v>Vecka 42</c:v>
                </c:pt>
                <c:pt idx="4">
                  <c:v>Vecka 43</c:v>
                </c:pt>
                <c:pt idx="5">
                  <c:v>Vecka 44</c:v>
                </c:pt>
                <c:pt idx="6">
                  <c:v>Vecka 45</c:v>
                </c:pt>
                <c:pt idx="7">
                  <c:v>Vecka 46</c:v>
                </c:pt>
                <c:pt idx="8">
                  <c:v>Vecka 47</c:v>
                </c:pt>
                <c:pt idx="9">
                  <c:v>Vecka 48</c:v>
                </c:pt>
                <c:pt idx="10">
                  <c:v>Vecka 49</c:v>
                </c:pt>
                <c:pt idx="11">
                  <c:v>Vecka 50</c:v>
                </c:pt>
                <c:pt idx="12">
                  <c:v>Vecka 51</c:v>
                </c:pt>
                <c:pt idx="13">
                  <c:v>Vecka 52</c:v>
                </c:pt>
                <c:pt idx="14">
                  <c:v>Vecka 53</c:v>
                </c:pt>
                <c:pt idx="15">
                  <c:v>Vecka 1-21</c:v>
                </c:pt>
                <c:pt idx="16">
                  <c:v>Vecka 2-21</c:v>
                </c:pt>
                <c:pt idx="17">
                  <c:v>Vecka 3-21</c:v>
                </c:pt>
                <c:pt idx="18">
                  <c:v>Vecka 4-21</c:v>
                </c:pt>
                <c:pt idx="19">
                  <c:v>Vecka 5-21</c:v>
                </c:pt>
                <c:pt idx="20">
                  <c:v>Vecka 6-21</c:v>
                </c:pt>
                <c:pt idx="21">
                  <c:v>Vecka 7-21</c:v>
                </c:pt>
                <c:pt idx="22">
                  <c:v>Vecka 8-21</c:v>
                </c:pt>
                <c:pt idx="23">
                  <c:v>Vecka 9-21</c:v>
                </c:pt>
                <c:pt idx="24">
                  <c:v>Vecka 10-21</c:v>
                </c:pt>
                <c:pt idx="25">
                  <c:v>Vecka 11-21</c:v>
                </c:pt>
                <c:pt idx="26">
                  <c:v>Vecka 12-21</c:v>
                </c:pt>
                <c:pt idx="27">
                  <c:v>Vecka 13-21</c:v>
                </c:pt>
                <c:pt idx="28">
                  <c:v>Vecka 14-21</c:v>
                </c:pt>
                <c:pt idx="29">
                  <c:v>Vecka 15-21</c:v>
                </c:pt>
                <c:pt idx="30">
                  <c:v>Vecka 16-21</c:v>
                </c:pt>
                <c:pt idx="31">
                  <c:v>Vecka 17-21</c:v>
                </c:pt>
                <c:pt idx="32">
                  <c:v>Vecka 18-21</c:v>
                </c:pt>
                <c:pt idx="33">
                  <c:v>Vecka 19-21</c:v>
                </c:pt>
                <c:pt idx="34">
                  <c:v>Vecka 20-21</c:v>
                </c:pt>
                <c:pt idx="35">
                  <c:v>Vecka 21-21</c:v>
                </c:pt>
                <c:pt idx="36">
                  <c:v>Vecka 22-21</c:v>
                </c:pt>
                <c:pt idx="37">
                  <c:v>Vecka 24-21</c:v>
                </c:pt>
                <c:pt idx="38">
                  <c:v>Vecka 25-21</c:v>
                </c:pt>
                <c:pt idx="39">
                  <c:v>Vecka 26-21</c:v>
                </c:pt>
                <c:pt idx="40">
                  <c:v>Vecka 27-21</c:v>
                </c:pt>
                <c:pt idx="41">
                  <c:v>Vecka 28-21</c:v>
                </c:pt>
                <c:pt idx="42">
                  <c:v>Vecka 29-21</c:v>
                </c:pt>
                <c:pt idx="43">
                  <c:v>Vecka 30-21</c:v>
                </c:pt>
                <c:pt idx="44">
                  <c:v>Vecka 31-21</c:v>
                </c:pt>
                <c:pt idx="45">
                  <c:v>Vecka 32-21</c:v>
                </c:pt>
                <c:pt idx="46">
                  <c:v>Vecka 33-21</c:v>
                </c:pt>
                <c:pt idx="47">
                  <c:v>Vecka 34-21</c:v>
                </c:pt>
                <c:pt idx="48">
                  <c:v>Vecka 35-21</c:v>
                </c:pt>
                <c:pt idx="49">
                  <c:v>Vecka 36-21</c:v>
                </c:pt>
                <c:pt idx="50">
                  <c:v>Vecka 37</c:v>
                </c:pt>
                <c:pt idx="51">
                  <c:v>Vecka 38 </c:v>
                </c:pt>
                <c:pt idx="52">
                  <c:v>Vecka 39 </c:v>
                </c:pt>
                <c:pt idx="53">
                  <c:v>Vecka 40 </c:v>
                </c:pt>
                <c:pt idx="54">
                  <c:v>Vecka 41</c:v>
                </c:pt>
              </c:strCache>
            </c:strRef>
          </c:cat>
          <c:val>
            <c:numRef>
              <c:f>Blad1!$B$4:$BE$4</c:f>
              <c:numCache>
                <c:formatCode>General</c:formatCode>
                <c:ptCount val="55"/>
                <c:pt idx="0">
                  <c:v>14</c:v>
                </c:pt>
                <c:pt idx="1">
                  <c:v>18</c:v>
                </c:pt>
                <c:pt idx="2">
                  <c:v>16</c:v>
                </c:pt>
                <c:pt idx="3">
                  <c:v>40</c:v>
                </c:pt>
                <c:pt idx="4">
                  <c:v>78</c:v>
                </c:pt>
                <c:pt idx="5">
                  <c:v>196</c:v>
                </c:pt>
                <c:pt idx="6">
                  <c:v>275</c:v>
                </c:pt>
                <c:pt idx="7">
                  <c:v>243</c:v>
                </c:pt>
                <c:pt idx="8">
                  <c:v>190</c:v>
                </c:pt>
                <c:pt idx="9">
                  <c:v>198</c:v>
                </c:pt>
                <c:pt idx="10">
                  <c:v>154</c:v>
                </c:pt>
                <c:pt idx="11">
                  <c:v>109</c:v>
                </c:pt>
                <c:pt idx="12">
                  <c:v>113</c:v>
                </c:pt>
                <c:pt idx="13">
                  <c:v>97</c:v>
                </c:pt>
                <c:pt idx="14">
                  <c:v>146</c:v>
                </c:pt>
                <c:pt idx="15">
                  <c:v>110</c:v>
                </c:pt>
                <c:pt idx="16">
                  <c:v>100</c:v>
                </c:pt>
                <c:pt idx="17">
                  <c:v>108</c:v>
                </c:pt>
                <c:pt idx="18">
                  <c:v>67</c:v>
                </c:pt>
                <c:pt idx="19">
                  <c:v>57</c:v>
                </c:pt>
                <c:pt idx="20">
                  <c:v>37</c:v>
                </c:pt>
                <c:pt idx="21">
                  <c:v>48</c:v>
                </c:pt>
                <c:pt idx="22">
                  <c:v>63</c:v>
                </c:pt>
                <c:pt idx="23">
                  <c:v>77</c:v>
                </c:pt>
                <c:pt idx="24">
                  <c:v>134</c:v>
                </c:pt>
                <c:pt idx="25">
                  <c:v>144</c:v>
                </c:pt>
                <c:pt idx="26">
                  <c:v>146</c:v>
                </c:pt>
                <c:pt idx="27">
                  <c:v>177</c:v>
                </c:pt>
                <c:pt idx="28">
                  <c:v>300</c:v>
                </c:pt>
                <c:pt idx="29">
                  <c:v>201</c:v>
                </c:pt>
                <c:pt idx="30">
                  <c:v>264</c:v>
                </c:pt>
                <c:pt idx="31">
                  <c:v>254</c:v>
                </c:pt>
                <c:pt idx="32">
                  <c:v>233</c:v>
                </c:pt>
                <c:pt idx="33">
                  <c:v>137</c:v>
                </c:pt>
                <c:pt idx="34">
                  <c:v>92</c:v>
                </c:pt>
                <c:pt idx="35">
                  <c:v>30</c:v>
                </c:pt>
                <c:pt idx="36">
                  <c:v>49</c:v>
                </c:pt>
                <c:pt idx="37">
                  <c:v>7</c:v>
                </c:pt>
                <c:pt idx="38">
                  <c:v>2</c:v>
                </c:pt>
                <c:pt idx="39">
                  <c:v>3</c:v>
                </c:pt>
                <c:pt idx="40">
                  <c:v>3</c:v>
                </c:pt>
                <c:pt idx="41">
                  <c:v>2</c:v>
                </c:pt>
                <c:pt idx="42">
                  <c:v>2</c:v>
                </c:pt>
                <c:pt idx="43">
                  <c:v>1</c:v>
                </c:pt>
                <c:pt idx="44">
                  <c:v>13</c:v>
                </c:pt>
                <c:pt idx="45">
                  <c:v>25</c:v>
                </c:pt>
                <c:pt idx="46">
                  <c:v>36</c:v>
                </c:pt>
                <c:pt idx="47">
                  <c:v>40</c:v>
                </c:pt>
                <c:pt idx="49">
                  <c:v>34</c:v>
                </c:pt>
                <c:pt idx="50">
                  <c:v>26</c:v>
                </c:pt>
                <c:pt idx="51">
                  <c:v>15</c:v>
                </c:pt>
                <c:pt idx="52">
                  <c:v>16</c:v>
                </c:pt>
                <c:pt idx="53">
                  <c:v>7</c:v>
                </c:pt>
                <c:pt idx="54">
                  <c:v>18</c:v>
                </c:pt>
              </c:numCache>
            </c:numRef>
          </c:val>
          <c:extLst>
            <c:ext xmlns:c16="http://schemas.microsoft.com/office/drawing/2014/chart" uri="{C3380CC4-5D6E-409C-BE32-E72D297353CC}">
              <c16:uniqueId val="{00000000-395D-4021-8368-750958645E99}"/>
            </c:ext>
          </c:extLst>
        </c:ser>
        <c:dLbls>
          <c:showLegendKey val="0"/>
          <c:showVal val="0"/>
          <c:showCatName val="0"/>
          <c:showSerName val="0"/>
          <c:showPercent val="0"/>
          <c:showBubbleSize val="0"/>
        </c:dLbls>
        <c:gapWidth val="50"/>
        <c:overlap val="-27"/>
        <c:axId val="473249928"/>
        <c:axId val="473250256"/>
      </c:barChart>
      <c:catAx>
        <c:axId val="473249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900" b="1" i="0" u="none" strike="noStrike" kern="1200" baseline="0">
                <a:solidFill>
                  <a:schemeClr val="tx1">
                    <a:lumMod val="65000"/>
                    <a:lumOff val="35000"/>
                  </a:schemeClr>
                </a:solidFill>
                <a:latin typeface="+mn-lt"/>
                <a:ea typeface="+mn-ea"/>
                <a:cs typeface="+mn-cs"/>
              </a:defRPr>
            </a:pPr>
            <a:endParaRPr lang="sv-SE"/>
          </a:p>
        </c:txPr>
        <c:crossAx val="473250256"/>
        <c:crosses val="autoZero"/>
        <c:auto val="1"/>
        <c:lblAlgn val="ctr"/>
        <c:lblOffset val="100"/>
        <c:noMultiLvlLbl val="0"/>
      </c:catAx>
      <c:valAx>
        <c:axId val="4732502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4732499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79FA3E-50FA-4C3E-B00E-E8E1CC4EA888}" type="datetimeFigureOut">
              <a:rPr lang="sv-SE" smtClean="0"/>
              <a:t>2021-10-21</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1ECB0C-72EC-420E-8972-FA4ED66C59A7}" type="slidenum">
              <a:rPr lang="sv-SE" smtClean="0"/>
              <a:t>‹#›</a:t>
            </a:fld>
            <a:endParaRPr lang="sv-SE"/>
          </a:p>
        </p:txBody>
      </p:sp>
    </p:spTree>
    <p:extLst>
      <p:ext uri="{BB962C8B-B14F-4D97-AF65-F5344CB8AC3E}">
        <p14:creationId xmlns:p14="http://schemas.microsoft.com/office/powerpoint/2010/main" val="41428622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33D500-1297-4EDE-B9F8-A261B42E5E11}" type="slidenum">
              <a:rPr kumimoji="0" lang="sv-S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sv-SE"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455544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fld id="{0F33D500-1297-4EDE-B9F8-A261B42E5E11}" type="slidenum">
              <a:rPr lang="sv-SE" smtClean="0"/>
              <a:t>26</a:t>
            </a:fld>
            <a:endParaRPr lang="sv-SE" dirty="0"/>
          </a:p>
        </p:txBody>
      </p:sp>
    </p:spTree>
    <p:extLst>
      <p:ext uri="{BB962C8B-B14F-4D97-AF65-F5344CB8AC3E}">
        <p14:creationId xmlns:p14="http://schemas.microsoft.com/office/powerpoint/2010/main" val="28499419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smtClean="0"/>
              <a:t>Klicka här för att ändra format</a:t>
            </a:r>
            <a:endParaRPr lang="sv-SE"/>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smtClean="0"/>
              <a:t>Klicka om du vill redigera mall för underrubrikformat</a:t>
            </a:r>
            <a:endParaRPr lang="sv-SE"/>
          </a:p>
        </p:txBody>
      </p:sp>
      <p:sp>
        <p:nvSpPr>
          <p:cNvPr id="4" name="Platshållare för datum 3"/>
          <p:cNvSpPr>
            <a:spLocks noGrp="1"/>
          </p:cNvSpPr>
          <p:nvPr>
            <p:ph type="dt" sz="half" idx="10"/>
          </p:nvPr>
        </p:nvSpPr>
        <p:spPr/>
        <p:txBody>
          <a:bodyPr/>
          <a:lstStyle/>
          <a:p>
            <a:fld id="{2627FE2A-013A-4118-953B-70F7570B3CCA}" type="datetimeFigureOut">
              <a:rPr lang="sv-SE" smtClean="0"/>
              <a:t>2021-10-21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828C75A6-493B-4C9A-A75C-4515F5099143}" type="slidenum">
              <a:rPr lang="sv-SE" smtClean="0"/>
              <a:t>‹#›</a:t>
            </a:fld>
            <a:endParaRPr lang="sv-SE"/>
          </a:p>
        </p:txBody>
      </p:sp>
    </p:spTree>
    <p:extLst>
      <p:ext uri="{BB962C8B-B14F-4D97-AF65-F5344CB8AC3E}">
        <p14:creationId xmlns:p14="http://schemas.microsoft.com/office/powerpoint/2010/main" val="20223863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2627FE2A-013A-4118-953B-70F7570B3CCA}" type="datetimeFigureOut">
              <a:rPr lang="sv-SE" smtClean="0"/>
              <a:t>2021-10-21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828C75A6-493B-4C9A-A75C-4515F5099143}" type="slidenum">
              <a:rPr lang="sv-SE" smtClean="0"/>
              <a:t>‹#›</a:t>
            </a:fld>
            <a:endParaRPr lang="sv-SE"/>
          </a:p>
        </p:txBody>
      </p:sp>
    </p:spTree>
    <p:extLst>
      <p:ext uri="{BB962C8B-B14F-4D97-AF65-F5344CB8AC3E}">
        <p14:creationId xmlns:p14="http://schemas.microsoft.com/office/powerpoint/2010/main" val="32212868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2627FE2A-013A-4118-953B-70F7570B3CCA}" type="datetimeFigureOut">
              <a:rPr lang="sv-SE" smtClean="0"/>
              <a:t>2021-10-21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828C75A6-493B-4C9A-A75C-4515F5099143}" type="slidenum">
              <a:rPr lang="sv-SE" smtClean="0"/>
              <a:t>‹#›</a:t>
            </a:fld>
            <a:endParaRPr lang="sv-SE"/>
          </a:p>
        </p:txBody>
      </p:sp>
    </p:spTree>
    <p:extLst>
      <p:ext uri="{BB962C8B-B14F-4D97-AF65-F5344CB8AC3E}">
        <p14:creationId xmlns:p14="http://schemas.microsoft.com/office/powerpoint/2010/main" val="36814937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Rubrikbild">
    <p:bg>
      <p:bgPr>
        <a:solidFill>
          <a:schemeClr val="bg2"/>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410701"/>
            <a:ext cx="9144000" cy="3241878"/>
          </a:xfrm>
        </p:spPr>
        <p:txBody>
          <a:bodyPr anchor="b"/>
          <a:lstStyle>
            <a:lvl1pPr algn="ctr">
              <a:defRPr sz="6000" b="1"/>
            </a:lvl1pPr>
          </a:lstStyle>
          <a:p>
            <a:r>
              <a:rPr lang="sv-SE" smtClean="0"/>
              <a:t>Klicka här för att ändra format</a:t>
            </a:r>
            <a:endParaRPr lang="sv-SE" dirty="0"/>
          </a:p>
        </p:txBody>
      </p:sp>
      <p:sp>
        <p:nvSpPr>
          <p:cNvPr id="3" name="Underrubrik 2"/>
          <p:cNvSpPr>
            <a:spLocks noGrp="1"/>
          </p:cNvSpPr>
          <p:nvPr>
            <p:ph type="subTitle" idx="1"/>
          </p:nvPr>
        </p:nvSpPr>
        <p:spPr>
          <a:xfrm>
            <a:off x="1524000" y="3838575"/>
            <a:ext cx="9144000" cy="1790699"/>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smtClean="0"/>
              <a:t>Klicka här för att ändra format på underrubrik i bakgrunden</a:t>
            </a:r>
            <a:endParaRPr lang="sv-SE" dirty="0" smtClean="0"/>
          </a:p>
        </p:txBody>
      </p:sp>
      <p:cxnSp>
        <p:nvCxnSpPr>
          <p:cNvPr id="13" name="Rak 12"/>
          <p:cNvCxnSpPr/>
          <p:nvPr userDrawn="1"/>
        </p:nvCxnSpPr>
        <p:spPr>
          <a:xfrm>
            <a:off x="1524000" y="3710861"/>
            <a:ext cx="91440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Bildobjekt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65307" y="390071"/>
            <a:ext cx="1016146" cy="969723"/>
          </a:xfrm>
          <a:prstGeom prst="rect">
            <a:avLst/>
          </a:prstGeom>
        </p:spPr>
      </p:pic>
      <p:sp>
        <p:nvSpPr>
          <p:cNvPr id="11" name="Platshållare för datum 3"/>
          <p:cNvSpPr>
            <a:spLocks noGrp="1"/>
          </p:cNvSpPr>
          <p:nvPr>
            <p:ph type="dt" sz="half" idx="10"/>
          </p:nvPr>
        </p:nvSpPr>
        <p:spPr>
          <a:xfrm>
            <a:off x="410547" y="6356350"/>
            <a:ext cx="2743200" cy="492876"/>
          </a:xfrm>
        </p:spPr>
        <p:txBody>
          <a:bodyPr/>
          <a:lstStyle>
            <a:lvl1pPr>
              <a:defRPr sz="1050">
                <a:solidFill>
                  <a:schemeClr val="tx1"/>
                </a:solidFill>
              </a:defRPr>
            </a:lvl1pPr>
          </a:lstStyle>
          <a:p>
            <a:fld id="{FC5DA319-72F1-4F70-9BE7-0CBB4F12E5D2}" type="datetime1">
              <a:rPr lang="sv-SE" smtClean="0"/>
              <a:t>2021-10-21</a:t>
            </a:fld>
            <a:endParaRPr lang="sv-SE" dirty="0"/>
          </a:p>
        </p:txBody>
      </p:sp>
      <p:sp>
        <p:nvSpPr>
          <p:cNvPr id="12" name="Platshållare för sidfot 4"/>
          <p:cNvSpPr>
            <a:spLocks noGrp="1"/>
          </p:cNvSpPr>
          <p:nvPr>
            <p:ph type="ftr" sz="quarter" idx="11"/>
          </p:nvPr>
        </p:nvSpPr>
        <p:spPr>
          <a:xfrm>
            <a:off x="3579845" y="6356350"/>
            <a:ext cx="5032310" cy="492876"/>
          </a:xfrm>
        </p:spPr>
        <p:txBody>
          <a:bodyPr/>
          <a:lstStyle>
            <a:lvl1pPr>
              <a:defRPr sz="1050">
                <a:solidFill>
                  <a:schemeClr val="tx1"/>
                </a:solidFill>
              </a:defRPr>
            </a:lvl1pPr>
          </a:lstStyle>
          <a:p>
            <a:endParaRPr lang="sv-SE" dirty="0"/>
          </a:p>
        </p:txBody>
      </p:sp>
      <p:sp>
        <p:nvSpPr>
          <p:cNvPr id="14" name="Platshållare för bildnummer 5"/>
          <p:cNvSpPr>
            <a:spLocks noGrp="1"/>
          </p:cNvSpPr>
          <p:nvPr>
            <p:ph type="sldNum" sz="quarter" idx="12"/>
          </p:nvPr>
        </p:nvSpPr>
        <p:spPr>
          <a:xfrm>
            <a:off x="9038253" y="6356350"/>
            <a:ext cx="2743200" cy="492876"/>
          </a:xfrm>
        </p:spPr>
        <p:txBody>
          <a:bodyPr/>
          <a:lstStyle>
            <a:lvl1pPr>
              <a:defRPr sz="1050">
                <a:solidFill>
                  <a:schemeClr val="tx1"/>
                </a:solidFill>
              </a:defRPr>
            </a:lvl1pPr>
          </a:lstStyle>
          <a:p>
            <a:fld id="{130DDE8C-17E0-4539-9C15-C1E9D231907F}" type="slidenum">
              <a:rPr lang="sv-SE" smtClean="0"/>
              <a:pPr/>
              <a:t>‹#›</a:t>
            </a:fld>
            <a:endParaRPr lang="sv-SE" dirty="0">
              <a:solidFill>
                <a:schemeClr val="bg2">
                  <a:lumMod val="40000"/>
                  <a:lumOff val="60000"/>
                </a:schemeClr>
              </a:solidFill>
            </a:endParaRPr>
          </a:p>
        </p:txBody>
      </p:sp>
    </p:spTree>
    <p:extLst>
      <p:ext uri="{BB962C8B-B14F-4D97-AF65-F5344CB8AC3E}">
        <p14:creationId xmlns:p14="http://schemas.microsoft.com/office/powerpoint/2010/main" val="121623126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8" name="Rektangel 7"/>
          <p:cNvSpPr/>
          <p:nvPr userDrawn="1"/>
        </p:nvSpPr>
        <p:spPr>
          <a:xfrm>
            <a:off x="1" y="6356351"/>
            <a:ext cx="12192000" cy="50164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p:cNvSpPr>
            <a:spLocks noGrp="1"/>
          </p:cNvSpPr>
          <p:nvPr>
            <p:ph type="title"/>
          </p:nvPr>
        </p:nvSpPr>
        <p:spPr>
          <a:xfrm>
            <a:off x="410548" y="365126"/>
            <a:ext cx="10619402" cy="1210581"/>
          </a:xfrm>
        </p:spPr>
        <p:txBody>
          <a:bodyPr/>
          <a:lstStyle>
            <a:lvl1pPr>
              <a:defRPr b="1">
                <a:solidFill>
                  <a:schemeClr val="tx2"/>
                </a:solidFill>
              </a:defRPr>
            </a:lvl1pPr>
          </a:lstStyle>
          <a:p>
            <a:r>
              <a:rPr lang="sv-SE" smtClean="0"/>
              <a:t>Klicka här för att ändra format</a:t>
            </a:r>
            <a:endParaRPr lang="sv-SE" dirty="0"/>
          </a:p>
        </p:txBody>
      </p:sp>
      <p:sp>
        <p:nvSpPr>
          <p:cNvPr id="3" name="Platshållare för innehåll 2"/>
          <p:cNvSpPr>
            <a:spLocks noGrp="1"/>
          </p:cNvSpPr>
          <p:nvPr>
            <p:ph idx="1"/>
          </p:nvPr>
        </p:nvSpPr>
        <p:spPr>
          <a:xfrm>
            <a:off x="410547" y="1825625"/>
            <a:ext cx="11370906" cy="4351337"/>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fld id="{A36EF070-D4A1-4BBC-95E2-C540A084EC01}" type="datetime1">
              <a:rPr lang="sv-SE" smtClean="0"/>
              <a:t>2021-10-21</a:t>
            </a:fld>
            <a:endParaRPr lang="sv-SE" dirty="0"/>
          </a:p>
        </p:txBody>
      </p:sp>
      <p:sp>
        <p:nvSpPr>
          <p:cNvPr id="5"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6"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14" name="Rektangel 13"/>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15" name="Bildobjekt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485461090"/>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410547" y="1709738"/>
            <a:ext cx="11358206" cy="2852737"/>
          </a:xfrm>
        </p:spPr>
        <p:txBody>
          <a:bodyPr anchor="b"/>
          <a:lstStyle>
            <a:lvl1pPr>
              <a:defRPr sz="6000" b="1">
                <a:solidFill>
                  <a:schemeClr val="tx2"/>
                </a:solidFill>
              </a:defRPr>
            </a:lvl1pPr>
          </a:lstStyle>
          <a:p>
            <a:r>
              <a:rPr lang="sv-SE" smtClean="0"/>
              <a:t>Klicka här för att ändra format</a:t>
            </a:r>
            <a:endParaRPr lang="sv-SE" dirty="0"/>
          </a:p>
        </p:txBody>
      </p:sp>
      <p:sp>
        <p:nvSpPr>
          <p:cNvPr id="3" name="Platshållare för text 2"/>
          <p:cNvSpPr>
            <a:spLocks noGrp="1"/>
          </p:cNvSpPr>
          <p:nvPr>
            <p:ph type="body" idx="1"/>
          </p:nvPr>
        </p:nvSpPr>
        <p:spPr>
          <a:xfrm>
            <a:off x="410547" y="4589463"/>
            <a:ext cx="11358206"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smtClean="0"/>
              <a:t>Klicka här för att ändra format på bakgrundstexten</a:t>
            </a:r>
          </a:p>
        </p:txBody>
      </p:sp>
      <p:sp>
        <p:nvSpPr>
          <p:cNvPr id="11" name="Rektangel 10"/>
          <p:cNvSpPr/>
          <p:nvPr userDrawn="1"/>
        </p:nvSpPr>
        <p:spPr>
          <a:xfrm>
            <a:off x="1" y="6356350"/>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fld id="{D775DD86-983D-4097-A028-87EAC6BF841B}" type="datetime1">
              <a:rPr lang="sv-SE" smtClean="0"/>
              <a:t>2021-10-21</a:t>
            </a:fld>
            <a:endParaRPr lang="sv-SE" dirty="0"/>
          </a:p>
        </p:txBody>
      </p:sp>
      <p:sp>
        <p:nvSpPr>
          <p:cNvPr id="13"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14"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10" name="Rektangel 9"/>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17" name="Bildobjekt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2302805321"/>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410548" y="365125"/>
            <a:ext cx="10603074" cy="1206500"/>
          </a:xfrm>
        </p:spPr>
        <p:txBody>
          <a:bodyPr/>
          <a:lstStyle>
            <a:lvl1pPr>
              <a:defRPr b="1">
                <a:solidFill>
                  <a:schemeClr val="tx2"/>
                </a:solidFill>
              </a:defRPr>
            </a:lvl1pPr>
          </a:lstStyle>
          <a:p>
            <a:r>
              <a:rPr lang="sv-SE" smtClean="0"/>
              <a:t>Klicka här för att ändra format</a:t>
            </a:r>
            <a:endParaRPr lang="sv-SE" dirty="0"/>
          </a:p>
        </p:txBody>
      </p:sp>
      <p:sp>
        <p:nvSpPr>
          <p:cNvPr id="3" name="Platshållare för innehåll 2"/>
          <p:cNvSpPr>
            <a:spLocks noGrp="1"/>
          </p:cNvSpPr>
          <p:nvPr>
            <p:ph sz="half" idx="1"/>
          </p:nvPr>
        </p:nvSpPr>
        <p:spPr>
          <a:xfrm>
            <a:off x="410547" y="1825625"/>
            <a:ext cx="5609253" cy="435133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6172199" y="1825625"/>
            <a:ext cx="5609253" cy="435133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12" name="Rektangel 11"/>
          <p:cNvSpPr/>
          <p:nvPr userDrawn="1"/>
        </p:nvSpPr>
        <p:spPr>
          <a:xfrm>
            <a:off x="1" y="6356351"/>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fld id="{21684484-201B-44CD-9746-00FED4EFCD5B}" type="datetime1">
              <a:rPr lang="sv-SE" smtClean="0"/>
              <a:t>2021-10-21</a:t>
            </a:fld>
            <a:endParaRPr lang="sv-SE" dirty="0"/>
          </a:p>
        </p:txBody>
      </p:sp>
      <p:sp>
        <p:nvSpPr>
          <p:cNvPr id="14"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15"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11" name="Rektangel 10"/>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18" name="Bildobjekt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4158683680"/>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10548" y="365125"/>
            <a:ext cx="10619402" cy="1235075"/>
          </a:xfrm>
        </p:spPr>
        <p:txBody>
          <a:bodyPr/>
          <a:lstStyle>
            <a:lvl1pPr>
              <a:defRPr b="1">
                <a:solidFill>
                  <a:schemeClr val="tx2"/>
                </a:solidFill>
              </a:defRPr>
            </a:lvl1pPr>
          </a:lstStyle>
          <a:p>
            <a:r>
              <a:rPr lang="sv-SE" smtClean="0"/>
              <a:t>Klicka här för att ändra format</a:t>
            </a:r>
            <a:endParaRPr lang="sv-SE" dirty="0"/>
          </a:p>
        </p:txBody>
      </p:sp>
      <p:sp>
        <p:nvSpPr>
          <p:cNvPr id="3" name="Platshållare för text 2"/>
          <p:cNvSpPr>
            <a:spLocks noGrp="1"/>
          </p:cNvSpPr>
          <p:nvPr>
            <p:ph type="body" idx="1"/>
          </p:nvPr>
        </p:nvSpPr>
        <p:spPr>
          <a:xfrm>
            <a:off x="410548" y="1690687"/>
            <a:ext cx="5587028" cy="8143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10548" y="2505075"/>
            <a:ext cx="5587028" cy="368458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6172200" y="1690687"/>
            <a:ext cx="5609252" cy="8143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6172199" y="2505075"/>
            <a:ext cx="5609253" cy="368458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14" name="Rektangel 13"/>
          <p:cNvSpPr/>
          <p:nvPr userDrawn="1"/>
        </p:nvSpPr>
        <p:spPr>
          <a:xfrm>
            <a:off x="1" y="6356351"/>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fld id="{33C59008-A271-48C6-B77D-A5EBCC61C08A}" type="datetime1">
              <a:rPr lang="sv-SE" smtClean="0"/>
              <a:t>2021-10-21</a:t>
            </a:fld>
            <a:endParaRPr lang="sv-SE" dirty="0"/>
          </a:p>
        </p:txBody>
      </p:sp>
      <p:sp>
        <p:nvSpPr>
          <p:cNvPr id="16"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17"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13" name="Rektangel 12"/>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20" name="Bildobjekt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229631122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410547" y="365126"/>
            <a:ext cx="10611239" cy="1216024"/>
          </a:xfrm>
        </p:spPr>
        <p:txBody>
          <a:bodyPr/>
          <a:lstStyle>
            <a:lvl1pPr>
              <a:defRPr b="1">
                <a:solidFill>
                  <a:schemeClr val="tx2"/>
                </a:solidFill>
              </a:defRPr>
            </a:lvl1pPr>
          </a:lstStyle>
          <a:p>
            <a:r>
              <a:rPr lang="sv-SE" smtClean="0"/>
              <a:t>Klicka här för att ändra format</a:t>
            </a:r>
            <a:endParaRPr lang="sv-SE" dirty="0"/>
          </a:p>
        </p:txBody>
      </p:sp>
      <p:sp>
        <p:nvSpPr>
          <p:cNvPr id="10" name="Rektangel 9"/>
          <p:cNvSpPr/>
          <p:nvPr userDrawn="1"/>
        </p:nvSpPr>
        <p:spPr>
          <a:xfrm>
            <a:off x="1" y="6356351"/>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fld id="{D0905C11-AE40-4DD3-B577-1575C80BAAED}" type="datetime1">
              <a:rPr lang="sv-SE" smtClean="0"/>
              <a:t>2021-10-21</a:t>
            </a:fld>
            <a:endParaRPr lang="sv-SE" dirty="0"/>
          </a:p>
        </p:txBody>
      </p:sp>
      <p:sp>
        <p:nvSpPr>
          <p:cNvPr id="12"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13"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9" name="Rektangel 8"/>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16" name="Bildobjekt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253832823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9" name="Rektangel 8"/>
          <p:cNvSpPr/>
          <p:nvPr userDrawn="1"/>
        </p:nvSpPr>
        <p:spPr>
          <a:xfrm>
            <a:off x="1" y="6356350"/>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fld id="{B4152674-6AB9-4668-8AED-4226128661A6}" type="datetime1">
              <a:rPr lang="sv-SE" smtClean="0"/>
              <a:t>2021-10-21</a:t>
            </a:fld>
            <a:endParaRPr lang="sv-SE" dirty="0"/>
          </a:p>
        </p:txBody>
      </p:sp>
      <p:sp>
        <p:nvSpPr>
          <p:cNvPr id="11"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12"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8" name="Rektangel 7"/>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15" name="Bildobjekt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2172551973"/>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10548" y="457200"/>
            <a:ext cx="4361478" cy="1600200"/>
          </a:xfrm>
        </p:spPr>
        <p:txBody>
          <a:bodyPr anchor="b"/>
          <a:lstStyle>
            <a:lvl1pPr>
              <a:defRPr sz="3200" b="1">
                <a:solidFill>
                  <a:schemeClr val="tx2"/>
                </a:solidFill>
              </a:defRPr>
            </a:lvl1pPr>
          </a:lstStyle>
          <a:p>
            <a:r>
              <a:rPr lang="sv-SE" smtClean="0"/>
              <a:t>Klicka här för att ändra format</a:t>
            </a:r>
            <a:endParaRPr lang="sv-SE" dirty="0"/>
          </a:p>
        </p:txBody>
      </p:sp>
      <p:sp>
        <p:nvSpPr>
          <p:cNvPr id="3" name="Platshållare för innehåll 2"/>
          <p:cNvSpPr>
            <a:spLocks noGrp="1"/>
          </p:cNvSpPr>
          <p:nvPr>
            <p:ph idx="1"/>
          </p:nvPr>
        </p:nvSpPr>
        <p:spPr>
          <a:xfrm>
            <a:off x="5183188" y="1085851"/>
            <a:ext cx="5675312" cy="5019674"/>
          </a:xfrm>
        </p:spPr>
        <p:txBody>
          <a:bodyPr/>
          <a:lstStyle>
            <a:lvl1pPr>
              <a:defRPr sz="3200" b="1"/>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text 3"/>
          <p:cNvSpPr>
            <a:spLocks noGrp="1"/>
          </p:cNvSpPr>
          <p:nvPr>
            <p:ph type="body" sz="half" idx="2"/>
          </p:nvPr>
        </p:nvSpPr>
        <p:spPr>
          <a:xfrm>
            <a:off x="410548" y="2057401"/>
            <a:ext cx="4361478" cy="404812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Klicka här för att ändra format på bakgrundstexten</a:t>
            </a:r>
          </a:p>
        </p:txBody>
      </p:sp>
      <p:sp>
        <p:nvSpPr>
          <p:cNvPr id="12" name="Rektangel 11"/>
          <p:cNvSpPr/>
          <p:nvPr userDrawn="1"/>
        </p:nvSpPr>
        <p:spPr>
          <a:xfrm>
            <a:off x="1" y="6356351"/>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fld id="{6401B1E7-2B4C-4E93-9B83-9D444BAB3785}" type="datetime1">
              <a:rPr lang="sv-SE" smtClean="0"/>
              <a:t>2021-10-21</a:t>
            </a:fld>
            <a:endParaRPr lang="sv-SE" dirty="0"/>
          </a:p>
        </p:txBody>
      </p:sp>
      <p:sp>
        <p:nvSpPr>
          <p:cNvPr id="14"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15"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11" name="Rektangel 10"/>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18" name="Bildobjekt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362756376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2627FE2A-013A-4118-953B-70F7570B3CCA}" type="datetimeFigureOut">
              <a:rPr lang="sv-SE" smtClean="0"/>
              <a:t>2021-10-21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828C75A6-493B-4C9A-A75C-4515F5099143}" type="slidenum">
              <a:rPr lang="sv-SE" smtClean="0"/>
              <a:t>‹#›</a:t>
            </a:fld>
            <a:endParaRPr lang="sv-SE"/>
          </a:p>
        </p:txBody>
      </p:sp>
    </p:spTree>
    <p:extLst>
      <p:ext uri="{BB962C8B-B14F-4D97-AF65-F5344CB8AC3E}">
        <p14:creationId xmlns:p14="http://schemas.microsoft.com/office/powerpoint/2010/main" val="42211947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10548" y="457200"/>
            <a:ext cx="4361478" cy="1600200"/>
          </a:xfrm>
        </p:spPr>
        <p:txBody>
          <a:bodyPr anchor="b"/>
          <a:lstStyle>
            <a:lvl1pPr>
              <a:defRPr sz="3200" b="1">
                <a:solidFill>
                  <a:schemeClr val="tx2"/>
                </a:solidFill>
              </a:defRPr>
            </a:lvl1pPr>
          </a:lstStyle>
          <a:p>
            <a:r>
              <a:rPr lang="sv-SE" smtClean="0"/>
              <a:t>Klicka här för att ändra format</a:t>
            </a:r>
            <a:endParaRPr lang="sv-SE" dirty="0"/>
          </a:p>
        </p:txBody>
      </p:sp>
      <p:sp>
        <p:nvSpPr>
          <p:cNvPr id="3" name="Platshållare för bild 2"/>
          <p:cNvSpPr>
            <a:spLocks noGrp="1"/>
          </p:cNvSpPr>
          <p:nvPr>
            <p:ph type="pic" idx="1"/>
          </p:nvPr>
        </p:nvSpPr>
        <p:spPr>
          <a:xfrm>
            <a:off x="5183188" y="1085850"/>
            <a:ext cx="5658984" cy="5029200"/>
          </a:xfrm>
        </p:spPr>
        <p:txBody>
          <a:bodyPr/>
          <a:lstStyle>
            <a:lvl1pPr marL="0" indent="0">
              <a:buNone/>
              <a:defRPr sz="3200" b="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smtClean="0"/>
              <a:t>Klicka på ikonen för att lägga till en bild</a:t>
            </a:r>
            <a:endParaRPr lang="sv-SE" dirty="0"/>
          </a:p>
        </p:txBody>
      </p:sp>
      <p:sp>
        <p:nvSpPr>
          <p:cNvPr id="4" name="Platshållare för text 3"/>
          <p:cNvSpPr>
            <a:spLocks noGrp="1"/>
          </p:cNvSpPr>
          <p:nvPr>
            <p:ph type="body" sz="half" idx="2"/>
          </p:nvPr>
        </p:nvSpPr>
        <p:spPr>
          <a:xfrm>
            <a:off x="410548" y="2057400"/>
            <a:ext cx="4361478" cy="405023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Klicka här för att ändra format på bakgrundstexten</a:t>
            </a:r>
          </a:p>
        </p:txBody>
      </p:sp>
      <p:sp>
        <p:nvSpPr>
          <p:cNvPr id="12" name="Rektangel 11"/>
          <p:cNvSpPr/>
          <p:nvPr userDrawn="1"/>
        </p:nvSpPr>
        <p:spPr>
          <a:xfrm>
            <a:off x="1" y="6356351"/>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fld id="{7037B5D3-587F-424B-B03D-31C4263C7226}" type="datetime1">
              <a:rPr lang="sv-SE" smtClean="0"/>
              <a:t>2021-10-21</a:t>
            </a:fld>
            <a:endParaRPr lang="sv-SE" dirty="0"/>
          </a:p>
        </p:txBody>
      </p:sp>
      <p:sp>
        <p:nvSpPr>
          <p:cNvPr id="14"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15"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11" name="Rektangel 10"/>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18" name="Bildobjekt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99328225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smtClean="0"/>
              <a:t>Klicka här för att ändra format</a:t>
            </a:r>
            <a:endParaRPr lang="sv-SE"/>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smtClean="0"/>
              <a:t>Redigera format för bakgrundstext</a:t>
            </a:r>
          </a:p>
        </p:txBody>
      </p:sp>
      <p:sp>
        <p:nvSpPr>
          <p:cNvPr id="4" name="Platshållare för datum 3"/>
          <p:cNvSpPr>
            <a:spLocks noGrp="1"/>
          </p:cNvSpPr>
          <p:nvPr>
            <p:ph type="dt" sz="half" idx="10"/>
          </p:nvPr>
        </p:nvSpPr>
        <p:spPr/>
        <p:txBody>
          <a:bodyPr/>
          <a:lstStyle/>
          <a:p>
            <a:fld id="{2627FE2A-013A-4118-953B-70F7570B3CCA}" type="datetimeFigureOut">
              <a:rPr lang="sv-SE" smtClean="0"/>
              <a:t>2021-10-21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828C75A6-493B-4C9A-A75C-4515F5099143}" type="slidenum">
              <a:rPr lang="sv-SE" smtClean="0"/>
              <a:t>‹#›</a:t>
            </a:fld>
            <a:endParaRPr lang="sv-SE"/>
          </a:p>
        </p:txBody>
      </p:sp>
    </p:spTree>
    <p:extLst>
      <p:ext uri="{BB962C8B-B14F-4D97-AF65-F5344CB8AC3E}">
        <p14:creationId xmlns:p14="http://schemas.microsoft.com/office/powerpoint/2010/main" val="2628792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838200" y="1825625"/>
            <a:ext cx="5181600" cy="435133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6172200" y="1825625"/>
            <a:ext cx="5181600" cy="435133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2627FE2A-013A-4118-953B-70F7570B3CCA}" type="datetimeFigureOut">
              <a:rPr lang="sv-SE" smtClean="0"/>
              <a:t>2021-10-21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828C75A6-493B-4C9A-A75C-4515F5099143}" type="slidenum">
              <a:rPr lang="sv-SE" smtClean="0"/>
              <a:t>‹#›</a:t>
            </a:fld>
            <a:endParaRPr lang="sv-SE"/>
          </a:p>
        </p:txBody>
      </p:sp>
    </p:spTree>
    <p:extLst>
      <p:ext uri="{BB962C8B-B14F-4D97-AF65-F5344CB8AC3E}">
        <p14:creationId xmlns:p14="http://schemas.microsoft.com/office/powerpoint/2010/main" val="3975646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smtClean="0"/>
              <a:t>Klicka här för att ändra format</a:t>
            </a:r>
            <a:endParaRPr lang="sv-SE"/>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4" name="Platshållare för innehåll 3"/>
          <p:cNvSpPr>
            <a:spLocks noGrp="1"/>
          </p:cNvSpPr>
          <p:nvPr>
            <p:ph sz="half" idx="2"/>
          </p:nvPr>
        </p:nvSpPr>
        <p:spPr>
          <a:xfrm>
            <a:off x="839788" y="2505075"/>
            <a:ext cx="5157787" cy="368458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2627FE2A-013A-4118-953B-70F7570B3CCA}" type="datetimeFigureOut">
              <a:rPr lang="sv-SE" smtClean="0"/>
              <a:t>2021-10-21</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828C75A6-493B-4C9A-A75C-4515F5099143}" type="slidenum">
              <a:rPr lang="sv-SE" smtClean="0"/>
              <a:t>‹#›</a:t>
            </a:fld>
            <a:endParaRPr lang="sv-SE"/>
          </a:p>
        </p:txBody>
      </p:sp>
    </p:spTree>
    <p:extLst>
      <p:ext uri="{BB962C8B-B14F-4D97-AF65-F5344CB8AC3E}">
        <p14:creationId xmlns:p14="http://schemas.microsoft.com/office/powerpoint/2010/main" val="3857583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2627FE2A-013A-4118-953B-70F7570B3CCA}" type="datetimeFigureOut">
              <a:rPr lang="sv-SE" smtClean="0"/>
              <a:t>2021-10-21</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828C75A6-493B-4C9A-A75C-4515F5099143}" type="slidenum">
              <a:rPr lang="sv-SE" smtClean="0"/>
              <a:t>‹#›</a:t>
            </a:fld>
            <a:endParaRPr lang="sv-SE"/>
          </a:p>
        </p:txBody>
      </p:sp>
    </p:spTree>
    <p:extLst>
      <p:ext uri="{BB962C8B-B14F-4D97-AF65-F5344CB8AC3E}">
        <p14:creationId xmlns:p14="http://schemas.microsoft.com/office/powerpoint/2010/main" val="3215012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2627FE2A-013A-4118-953B-70F7570B3CCA}" type="datetimeFigureOut">
              <a:rPr lang="sv-SE" smtClean="0"/>
              <a:t>2021-10-21</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828C75A6-493B-4C9A-A75C-4515F5099143}" type="slidenum">
              <a:rPr lang="sv-SE" smtClean="0"/>
              <a:t>‹#›</a:t>
            </a:fld>
            <a:endParaRPr lang="sv-SE"/>
          </a:p>
        </p:txBody>
      </p:sp>
    </p:spTree>
    <p:extLst>
      <p:ext uri="{BB962C8B-B14F-4D97-AF65-F5344CB8AC3E}">
        <p14:creationId xmlns:p14="http://schemas.microsoft.com/office/powerpoint/2010/main" val="1832399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smtClean="0"/>
              <a:t>Klicka här för att ändra format</a:t>
            </a:r>
            <a:endParaRPr lang="sv-SE"/>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Redigera format för bakgrundstext</a:t>
            </a:r>
          </a:p>
        </p:txBody>
      </p:sp>
      <p:sp>
        <p:nvSpPr>
          <p:cNvPr id="5" name="Platshållare för datum 4"/>
          <p:cNvSpPr>
            <a:spLocks noGrp="1"/>
          </p:cNvSpPr>
          <p:nvPr>
            <p:ph type="dt" sz="half" idx="10"/>
          </p:nvPr>
        </p:nvSpPr>
        <p:spPr/>
        <p:txBody>
          <a:bodyPr/>
          <a:lstStyle/>
          <a:p>
            <a:fld id="{2627FE2A-013A-4118-953B-70F7570B3CCA}" type="datetimeFigureOut">
              <a:rPr lang="sv-SE" smtClean="0"/>
              <a:t>2021-10-21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828C75A6-493B-4C9A-A75C-4515F5099143}" type="slidenum">
              <a:rPr lang="sv-SE" smtClean="0"/>
              <a:t>‹#›</a:t>
            </a:fld>
            <a:endParaRPr lang="sv-SE"/>
          </a:p>
        </p:txBody>
      </p:sp>
    </p:spTree>
    <p:extLst>
      <p:ext uri="{BB962C8B-B14F-4D97-AF65-F5344CB8AC3E}">
        <p14:creationId xmlns:p14="http://schemas.microsoft.com/office/powerpoint/2010/main" val="4254497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smtClean="0"/>
              <a:t>Klicka här för att ändra format</a:t>
            </a:r>
            <a:endParaRPr lang="sv-SE"/>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Redigera format för bakgrundstext</a:t>
            </a:r>
          </a:p>
        </p:txBody>
      </p:sp>
      <p:sp>
        <p:nvSpPr>
          <p:cNvPr id="5" name="Platshållare för datum 4"/>
          <p:cNvSpPr>
            <a:spLocks noGrp="1"/>
          </p:cNvSpPr>
          <p:nvPr>
            <p:ph type="dt" sz="half" idx="10"/>
          </p:nvPr>
        </p:nvSpPr>
        <p:spPr/>
        <p:txBody>
          <a:bodyPr/>
          <a:lstStyle/>
          <a:p>
            <a:fld id="{2627FE2A-013A-4118-953B-70F7570B3CCA}" type="datetimeFigureOut">
              <a:rPr lang="sv-SE" smtClean="0"/>
              <a:t>2021-10-21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828C75A6-493B-4C9A-A75C-4515F5099143}" type="slidenum">
              <a:rPr lang="sv-SE" smtClean="0"/>
              <a:t>‹#›</a:t>
            </a:fld>
            <a:endParaRPr lang="sv-SE"/>
          </a:p>
        </p:txBody>
      </p:sp>
    </p:spTree>
    <p:extLst>
      <p:ext uri="{BB962C8B-B14F-4D97-AF65-F5344CB8AC3E}">
        <p14:creationId xmlns:p14="http://schemas.microsoft.com/office/powerpoint/2010/main" val="3164537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27FE2A-013A-4118-953B-70F7570B3CCA}" type="datetimeFigureOut">
              <a:rPr lang="sv-SE" smtClean="0"/>
              <a:t>2021-10-21</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8C75A6-493B-4C9A-A75C-4515F5099143}" type="slidenum">
              <a:rPr lang="sv-SE" smtClean="0"/>
              <a:t>‹#›</a:t>
            </a:fld>
            <a:endParaRPr lang="sv-SE"/>
          </a:p>
        </p:txBody>
      </p:sp>
    </p:spTree>
    <p:extLst>
      <p:ext uri="{BB962C8B-B14F-4D97-AF65-F5344CB8AC3E}">
        <p14:creationId xmlns:p14="http://schemas.microsoft.com/office/powerpoint/2010/main" val="36378936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6FF4FD-A897-495D-BDCD-BC1A3ECAF875}" type="datetime1">
              <a:rPr lang="sv-SE" smtClean="0"/>
              <a:t>2021-10-21</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0DDE8C-17E0-4539-9C15-C1E9D231907F}" type="slidenum">
              <a:rPr lang="sv-SE" smtClean="0"/>
              <a:t>‹#›</a:t>
            </a:fld>
            <a:endParaRPr lang="sv-SE"/>
          </a:p>
        </p:txBody>
      </p:sp>
    </p:spTree>
    <p:extLst>
      <p:ext uri="{BB962C8B-B14F-4D97-AF65-F5344CB8AC3E}">
        <p14:creationId xmlns:p14="http://schemas.microsoft.com/office/powerpoint/2010/main" val="34924362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iming>
    <p:tnLst>
      <p:par>
        <p:cTn id="1" dur="indefinite" restart="never" nodeType="tmRoot"/>
      </p:par>
    </p:tnLst>
  </p:timing>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hyperlink" Target="https://www.folkhalsomyndigheten.se/smittskydd-beredskap/utbrott/aktuella-utbrott/covid-19/skydda-dig-och-andra/det-har-galler-fran-den-1-november/" TargetMode="Externa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8.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8.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8.xml"/><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3.xml"/><Relationship Id="rId4" Type="http://schemas.openxmlformats.org/officeDocument/2006/relationships/hyperlink" Target="http://analys.ltdalarna.se/"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hyperlink" Target="https://skr.se/skr/covid19ochdetnyacoronaviruset/arbetsgivaresansvar/fragorochsvaromarbetsgivaresansvar/vaccination.35678.html" TargetMode="Externa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8.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smtClean="0"/>
              <a:t>Välfärdsrådet</a:t>
            </a:r>
            <a:endParaRPr lang="sv-SE" dirty="0"/>
          </a:p>
        </p:txBody>
      </p:sp>
      <p:sp>
        <p:nvSpPr>
          <p:cNvPr id="3" name="Underrubrik 2"/>
          <p:cNvSpPr>
            <a:spLocks noGrp="1"/>
          </p:cNvSpPr>
          <p:nvPr>
            <p:ph type="subTitle" idx="1"/>
          </p:nvPr>
        </p:nvSpPr>
        <p:spPr/>
        <p:txBody>
          <a:bodyPr/>
          <a:lstStyle/>
          <a:p>
            <a:r>
              <a:rPr lang="sv-SE" smtClean="0"/>
              <a:t>2021021</a:t>
            </a:r>
            <a:endParaRPr lang="sv-SE" dirty="0"/>
          </a:p>
        </p:txBody>
      </p:sp>
    </p:spTree>
    <p:extLst>
      <p:ext uri="{BB962C8B-B14F-4D97-AF65-F5344CB8AC3E}">
        <p14:creationId xmlns:p14="http://schemas.microsoft.com/office/powerpoint/2010/main" val="40217089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B4152674-6AB9-4668-8AED-4226128661A6}" type="datetime1">
              <a:rPr lang="sv-SE" smtClean="0"/>
              <a:t>2021-10-21</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130DDE8C-17E0-4539-9C15-C1E9D231907F}" type="slidenum">
              <a:rPr lang="sv-SE" smtClean="0"/>
              <a:pPr/>
              <a:t>10</a:t>
            </a:fld>
            <a:endParaRPr lang="sv-SE" dirty="0"/>
          </a:p>
        </p:txBody>
      </p:sp>
      <p:sp>
        <p:nvSpPr>
          <p:cNvPr id="5" name="Rektangel 4"/>
          <p:cNvSpPr/>
          <p:nvPr/>
        </p:nvSpPr>
        <p:spPr>
          <a:xfrm>
            <a:off x="524933" y="1291452"/>
            <a:ext cx="11142133" cy="4038029"/>
          </a:xfrm>
          <a:prstGeom prst="rect">
            <a:avLst/>
          </a:prstGeom>
        </p:spPr>
        <p:txBody>
          <a:bodyPr wrap="square">
            <a:spAutoFit/>
          </a:bodyPr>
          <a:lstStyle/>
          <a:p>
            <a:pPr>
              <a:lnSpc>
                <a:spcPct val="107000"/>
              </a:lnSpc>
              <a:spcBef>
                <a:spcPts val="1200"/>
              </a:spcBef>
              <a:spcAft>
                <a:spcPts val="0"/>
              </a:spcAft>
            </a:pPr>
            <a:r>
              <a:rPr lang="sv-SE" sz="2800" b="1" kern="0" dirty="0" smtClean="0">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rPr>
              <a:t>Åldern för självprovtagning sänks till fem år </a:t>
            </a:r>
          </a:p>
          <a:p>
            <a:pPr>
              <a:spcAft>
                <a:spcPts val="800"/>
              </a:spcAft>
            </a:pPr>
            <a:r>
              <a:rPr lang="sv-SE" b="1" dirty="0">
                <a:latin typeface="Calibri" panose="020F0502020204030204" pitchFamily="34" charset="0"/>
                <a:ea typeface="Calibri" panose="020F0502020204030204" pitchFamily="34" charset="0"/>
                <a:cs typeface="Calibri" panose="020F0502020204030204" pitchFamily="34" charset="0"/>
              </a:rPr>
              <a:t>Region Dalarna har beslutat att erbjuda vårdnadshavare möjligheten att </a:t>
            </a:r>
            <a:r>
              <a:rPr lang="sv-SE" b="1" dirty="0" err="1">
                <a:latin typeface="Calibri" panose="020F0502020204030204" pitchFamily="34" charset="0"/>
                <a:ea typeface="Calibri" panose="020F0502020204030204" pitchFamily="34" charset="0"/>
                <a:cs typeface="Calibri" panose="020F0502020204030204" pitchFamily="34" charset="0"/>
              </a:rPr>
              <a:t>provta</a:t>
            </a:r>
            <a:r>
              <a:rPr lang="sv-SE" b="1" dirty="0">
                <a:latin typeface="Calibri" panose="020F0502020204030204" pitchFamily="34" charset="0"/>
                <a:ea typeface="Calibri" panose="020F0502020204030204" pitchFamily="34" charset="0"/>
                <a:cs typeface="Calibri" panose="020F0502020204030204" pitchFamily="34" charset="0"/>
              </a:rPr>
              <a:t> barn från fem år och uppåt genom självprovtagning. </a:t>
            </a:r>
            <a:br>
              <a:rPr lang="sv-SE" b="1" dirty="0">
                <a:latin typeface="Calibri" panose="020F0502020204030204" pitchFamily="34" charset="0"/>
                <a:ea typeface="Calibri" panose="020F0502020204030204" pitchFamily="34" charset="0"/>
                <a:cs typeface="Calibri" panose="020F0502020204030204" pitchFamily="34" charset="0"/>
              </a:rPr>
            </a:br>
            <a:r>
              <a:rPr lang="sv-SE" b="1" dirty="0">
                <a:latin typeface="Calibri" panose="020F0502020204030204" pitchFamily="34" charset="0"/>
                <a:ea typeface="Times New Roman" panose="02020603050405020304" pitchFamily="18" charset="0"/>
                <a:cs typeface="Calibri" panose="020F0502020204030204" pitchFamily="34" charset="0"/>
              </a:rPr>
              <a:t>– Vi har valt att sänka åldern för provtagning </a:t>
            </a:r>
            <a:r>
              <a:rPr lang="sv-SE" b="1" dirty="0">
                <a:latin typeface="Calibri" panose="020F0502020204030204" pitchFamily="34" charset="0"/>
                <a:ea typeface="Calibri" panose="020F0502020204030204" pitchFamily="34" charset="0"/>
                <a:cs typeface="Times New Roman" panose="02020603050405020304" pitchFamily="18" charset="0"/>
              </a:rPr>
              <a:t>för att öka valfriheten och tillgängligheten. Föräldrar känner sina egna barn bäst och kan därför bedöma vad som är bäst i det enskilda fallet</a:t>
            </a:r>
            <a:r>
              <a:rPr lang="sv-SE" b="1" dirty="0">
                <a:latin typeface="Calibri" panose="020F0502020204030204" pitchFamily="34" charset="0"/>
                <a:ea typeface="Times New Roman" panose="02020603050405020304" pitchFamily="18" charset="0"/>
                <a:cs typeface="Calibri" panose="020F0502020204030204" pitchFamily="34" charset="0"/>
              </a:rPr>
              <a:t>, säger  Helena Ernlund, biträdande smittskyddsläkare.</a:t>
            </a:r>
            <a:r>
              <a:rPr lang="sv-SE" sz="1100"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sv-S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sv-SE" dirty="0">
                <a:latin typeface="Calibri" panose="020F0502020204030204" pitchFamily="34" charset="0"/>
                <a:ea typeface="Calibri" panose="020F0502020204030204" pitchFamily="34" charset="0"/>
                <a:cs typeface="Calibri" panose="020F0502020204030204" pitchFamily="34" charset="0"/>
              </a:rPr>
              <a:t>Från och </a:t>
            </a:r>
            <a:r>
              <a:rPr lang="sv-SE" dirty="0" smtClean="0">
                <a:latin typeface="Calibri" panose="020F0502020204030204" pitchFamily="34" charset="0"/>
                <a:ea typeface="Calibri" panose="020F0502020204030204" pitchFamily="34" charset="0"/>
                <a:cs typeface="Calibri" panose="020F0502020204030204" pitchFamily="34" charset="0"/>
              </a:rPr>
              <a:t>med</a:t>
            </a:r>
            <a:r>
              <a:rPr lang="sv-SE" dirty="0" smtClean="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sv-SE" dirty="0">
                <a:latin typeface="Calibri" panose="020F0502020204030204" pitchFamily="34" charset="0"/>
                <a:ea typeface="Calibri" panose="020F0502020204030204" pitchFamily="34" charset="0"/>
                <a:cs typeface="Calibri" panose="020F0502020204030204" pitchFamily="34" charset="0"/>
              </a:rPr>
              <a:t>september </a:t>
            </a:r>
            <a:r>
              <a:rPr lang="sv-SE" sz="1100" dirty="0" smtClean="0">
                <a:effectLst/>
                <a:latin typeface="Calibri" panose="020F0502020204030204" pitchFamily="34" charset="0"/>
                <a:ea typeface="Calibri" panose="020F0502020204030204" pitchFamily="34" charset="0"/>
                <a:cs typeface="Calibri" panose="020F0502020204030204" pitchFamily="34" charset="0"/>
              </a:rPr>
              <a:t> </a:t>
            </a:r>
            <a:r>
              <a:rPr lang="sv-SE" dirty="0">
                <a:latin typeface="Calibri" panose="020F0502020204030204" pitchFamily="34" charset="0"/>
                <a:ea typeface="Calibri" panose="020F0502020204030204" pitchFamily="34" charset="0"/>
                <a:cs typeface="Calibri" panose="020F0502020204030204" pitchFamily="34" charset="0"/>
              </a:rPr>
              <a:t>kommer vårdnadshavare kunna boka tid för självprovtagning </a:t>
            </a:r>
            <a:r>
              <a:rPr lang="sv-SE" dirty="0">
                <a:latin typeface="Calibri" panose="020F0502020204030204" pitchFamily="34" charset="0"/>
                <a:ea typeface="Times New Roman" panose="02020603050405020304" pitchFamily="18" charset="0"/>
                <a:cs typeface="Calibri" panose="020F0502020204030204" pitchFamily="34" charset="0"/>
              </a:rPr>
              <a:t>av PCR-prov för covid-19 till barn från fem år. </a:t>
            </a:r>
            <a:endParaRPr lang="sv-SE"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sv-SE" dirty="0">
                <a:latin typeface="Calibri" panose="020F0502020204030204" pitchFamily="34" charset="0"/>
                <a:ea typeface="Times New Roman" panose="02020603050405020304" pitchFamily="18" charset="0"/>
                <a:cs typeface="Calibri" panose="020F0502020204030204" pitchFamily="34" charset="0"/>
              </a:rPr>
              <a:t> </a:t>
            </a:r>
            <a:endParaRPr lang="sv-SE" dirty="0">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sv-SE" dirty="0">
                <a:latin typeface="Calibri" panose="020F0502020204030204" pitchFamily="34" charset="0"/>
                <a:ea typeface="Calibri" panose="020F0502020204030204" pitchFamily="34" charset="0"/>
                <a:cs typeface="Calibri" panose="020F0502020204030204" pitchFamily="34" charset="0"/>
              </a:rPr>
              <a:t>– </a:t>
            </a:r>
            <a:r>
              <a:rPr lang="sv-SE" dirty="0">
                <a:latin typeface="Calibri" panose="020F0502020204030204" pitchFamily="34" charset="0"/>
                <a:ea typeface="Calibri" panose="020F0502020204030204" pitchFamily="34" charset="0"/>
                <a:cs typeface="Times New Roman" panose="02020603050405020304" pitchFamily="18" charset="0"/>
              </a:rPr>
              <a:t>Självprovtagning är smidigt sätt att </a:t>
            </a:r>
            <a:r>
              <a:rPr lang="sv-SE" dirty="0" err="1">
                <a:latin typeface="Calibri" panose="020F0502020204030204" pitchFamily="34" charset="0"/>
                <a:ea typeface="Calibri" panose="020F0502020204030204" pitchFamily="34" charset="0"/>
                <a:cs typeface="Times New Roman" panose="02020603050405020304" pitchFamily="18" charset="0"/>
              </a:rPr>
              <a:t>provta</a:t>
            </a:r>
            <a:r>
              <a:rPr lang="sv-SE" dirty="0">
                <a:latin typeface="Calibri" panose="020F0502020204030204" pitchFamily="34" charset="0"/>
                <a:ea typeface="Calibri" panose="020F0502020204030204" pitchFamily="34" charset="0"/>
                <a:cs typeface="Times New Roman" panose="02020603050405020304" pitchFamily="18" charset="0"/>
              </a:rPr>
              <a:t> och vårdnadshavare har efterfrågat den här möjligheten. Vi har stor erfarenhet av självprovtagning, vi vet från andra regioner att det fungerar bra även på yngre barn så därför erbjuder vi nu föräldrarna att själva fatta ett beslut om de vill boka tid på vårdcentral för provtagning eller om de vill boka tid för självprovtagningen</a:t>
            </a:r>
            <a:r>
              <a:rPr lang="sv-SE" dirty="0">
                <a:latin typeface="Calibri" panose="020F0502020204030204" pitchFamily="34" charset="0"/>
                <a:ea typeface="Calibri" panose="020F0502020204030204" pitchFamily="34" charset="0"/>
                <a:cs typeface="Calibri" panose="020F0502020204030204" pitchFamily="34" charset="0"/>
              </a:rPr>
              <a:t>, berättar Roger Larsson, chefläkare. </a:t>
            </a:r>
            <a:r>
              <a:rPr lang="sv-SE" sz="1100"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sv-SE" sz="1400" dirty="0" smtClean="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40511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r>
              <a:rPr lang="sv-SE" dirty="0" smtClean="0"/>
              <a:t>Nytt från </a:t>
            </a:r>
            <a:r>
              <a:rPr lang="sv-SE" dirty="0" err="1" smtClean="0"/>
              <a:t>FoHM</a:t>
            </a:r>
            <a:r>
              <a:rPr lang="sv-SE" dirty="0" smtClean="0"/>
              <a:t> </a:t>
            </a:r>
            <a:r>
              <a:rPr lang="sv-SE" dirty="0"/>
              <a:t>1:a </a:t>
            </a:r>
            <a:r>
              <a:rPr lang="sv-SE" dirty="0" smtClean="0"/>
              <a:t>november</a:t>
            </a:r>
            <a:br>
              <a:rPr lang="sv-SE" dirty="0" smtClean="0"/>
            </a:br>
            <a:r>
              <a:rPr lang="sv-SE" sz="2400" dirty="0">
                <a:hlinkClick r:id="rId2"/>
              </a:rPr>
              <a:t>Det här gäller från den 1 november — Folkhälsomyndigheten (folkhalsomyndigheten.se</a:t>
            </a:r>
            <a:r>
              <a:rPr lang="sv-SE" sz="2400" dirty="0" smtClean="0">
                <a:hlinkClick r:id="rId2"/>
              </a:rPr>
              <a:t>)</a:t>
            </a:r>
            <a:endParaRPr lang="sv-SE" dirty="0"/>
          </a:p>
        </p:txBody>
      </p:sp>
      <p:sp>
        <p:nvSpPr>
          <p:cNvPr id="3" name="Platshållare för innehåll 2"/>
          <p:cNvSpPr>
            <a:spLocks noGrp="1"/>
          </p:cNvSpPr>
          <p:nvPr>
            <p:ph idx="1"/>
          </p:nvPr>
        </p:nvSpPr>
        <p:spPr/>
        <p:txBody>
          <a:bodyPr>
            <a:normAutofit lnSpcReduction="10000"/>
          </a:bodyPr>
          <a:lstStyle/>
          <a:p>
            <a:pPr marL="0" indent="0">
              <a:buNone/>
            </a:pPr>
            <a:r>
              <a:rPr lang="sv-SE" dirty="0" smtClean="0">
                <a:latin typeface="Calibri" panose="020F0502020204030204" pitchFamily="34" charset="0"/>
                <a:cs typeface="Calibri" panose="020F0502020204030204" pitchFamily="34" charset="0"/>
              </a:rPr>
              <a:t>Fullvaccinerad ”allmänhet</a:t>
            </a:r>
            <a:r>
              <a:rPr lang="sv-SE" dirty="0">
                <a:latin typeface="Calibri" panose="020F0502020204030204" pitchFamily="34" charset="0"/>
                <a:cs typeface="Calibri" panose="020F0502020204030204" pitchFamily="34" charset="0"/>
              </a:rPr>
              <a:t>” och barn </a:t>
            </a:r>
            <a:r>
              <a:rPr lang="sv-SE" dirty="0" smtClean="0">
                <a:latin typeface="Calibri" panose="020F0502020204030204" pitchFamily="34" charset="0"/>
                <a:cs typeface="Calibri" panose="020F0502020204030204" pitchFamily="34" charset="0"/>
              </a:rPr>
              <a:t>i förskoleåldern behöver inte testa sig vid covid-19-symptom</a:t>
            </a:r>
            <a:endParaRPr lang="sv-SE" sz="2400" dirty="0" smtClean="0">
              <a:latin typeface="Calibri" panose="020F0502020204030204" pitchFamily="34" charset="0"/>
              <a:cs typeface="Calibri" panose="020F0502020204030204" pitchFamily="34" charset="0"/>
            </a:endParaRPr>
          </a:p>
          <a:p>
            <a:r>
              <a:rPr lang="sv-SE" sz="2400" dirty="0" smtClean="0">
                <a:latin typeface="Calibri" panose="020F0502020204030204" pitchFamily="34" charset="0"/>
                <a:cs typeface="Calibri" panose="020F0502020204030204" pitchFamily="34" charset="0"/>
              </a:rPr>
              <a:t>Fullvaccinerad =2 </a:t>
            </a:r>
            <a:r>
              <a:rPr lang="sv-SE" sz="2400" dirty="0">
                <a:latin typeface="Calibri" panose="020F0502020204030204" pitchFamily="34" charset="0"/>
                <a:cs typeface="Calibri" panose="020F0502020204030204" pitchFamily="34" charset="0"/>
              </a:rPr>
              <a:t>doser för minst 2 veckor </a:t>
            </a:r>
            <a:r>
              <a:rPr lang="sv-SE" sz="2400" dirty="0" smtClean="0">
                <a:latin typeface="Calibri" panose="020F0502020204030204" pitchFamily="34" charset="0"/>
                <a:cs typeface="Calibri" panose="020F0502020204030204" pitchFamily="34" charset="0"/>
              </a:rPr>
              <a:t>sedan</a:t>
            </a:r>
          </a:p>
          <a:p>
            <a:r>
              <a:rPr lang="sv-SE" sz="2400" dirty="0" smtClean="0">
                <a:latin typeface="Calibri" panose="020F0502020204030204" pitchFamily="34" charset="0"/>
                <a:cs typeface="Calibri" panose="020F0502020204030204" pitchFamily="34" charset="0"/>
              </a:rPr>
              <a:t>Detsamma gäller </a:t>
            </a:r>
            <a:r>
              <a:rPr lang="sv-SE" sz="2400" dirty="0">
                <a:latin typeface="Calibri" panose="020F0502020204030204" pitchFamily="34" charset="0"/>
                <a:cs typeface="Calibri" panose="020F0502020204030204" pitchFamily="34" charset="0"/>
              </a:rPr>
              <a:t>de som har haft covid-19 det senaste </a:t>
            </a:r>
            <a:r>
              <a:rPr lang="sv-SE" sz="2400" dirty="0" smtClean="0">
                <a:latin typeface="Calibri" panose="020F0502020204030204" pitchFamily="34" charset="0"/>
                <a:cs typeface="Calibri" panose="020F0502020204030204" pitchFamily="34" charset="0"/>
              </a:rPr>
              <a:t>halvåret</a:t>
            </a:r>
          </a:p>
          <a:p>
            <a:pPr marL="0" indent="0">
              <a:buNone/>
            </a:pPr>
            <a:endParaRPr lang="sv-SE" dirty="0" smtClean="0">
              <a:latin typeface="Calibri" panose="020F0502020204030204" pitchFamily="34" charset="0"/>
              <a:cs typeface="Calibri" panose="020F0502020204030204" pitchFamily="34" charset="0"/>
            </a:endParaRPr>
          </a:p>
          <a:p>
            <a:pPr marL="0" indent="0">
              <a:buNone/>
            </a:pPr>
            <a:r>
              <a:rPr lang="sv-SE" dirty="0" smtClean="0">
                <a:latin typeface="Calibri" panose="020F0502020204030204" pitchFamily="34" charset="0"/>
                <a:cs typeface="Calibri" panose="020F0502020204030204" pitchFamily="34" charset="0"/>
              </a:rPr>
              <a:t>Vid </a:t>
            </a:r>
            <a:r>
              <a:rPr lang="sv-SE" dirty="0">
                <a:latin typeface="Calibri" panose="020F0502020204030204" pitchFamily="34" charset="0"/>
                <a:cs typeface="Calibri" panose="020F0502020204030204" pitchFamily="34" charset="0"/>
              </a:rPr>
              <a:t>symptom som kan tyda på </a:t>
            </a:r>
            <a:r>
              <a:rPr lang="sv-SE" dirty="0" err="1">
                <a:latin typeface="Calibri" panose="020F0502020204030204" pitchFamily="34" charset="0"/>
                <a:cs typeface="Calibri" panose="020F0502020204030204" pitchFamily="34" charset="0"/>
              </a:rPr>
              <a:t>luftvägssymptom</a:t>
            </a:r>
            <a:r>
              <a:rPr lang="sv-SE" dirty="0">
                <a:latin typeface="Calibri" panose="020F0502020204030204" pitchFamily="34" charset="0"/>
                <a:cs typeface="Calibri" panose="020F0502020204030204" pitchFamily="34" charset="0"/>
              </a:rPr>
              <a:t> ska de stanna hemma:</a:t>
            </a:r>
          </a:p>
          <a:p>
            <a:pPr lvl="1"/>
            <a:r>
              <a:rPr lang="sv-SE" dirty="0">
                <a:latin typeface="Calibri" panose="020F0502020204030204" pitchFamily="34" charset="0"/>
                <a:cs typeface="Calibri" panose="020F0502020204030204" pitchFamily="34" charset="0"/>
              </a:rPr>
              <a:t>tills man varit feberfri i minst 1 d</a:t>
            </a:r>
          </a:p>
          <a:p>
            <a:pPr lvl="1"/>
            <a:r>
              <a:rPr lang="sv-SE" dirty="0">
                <a:latin typeface="Calibri" panose="020F0502020204030204" pitchFamily="34" charset="0"/>
                <a:cs typeface="Calibri" panose="020F0502020204030204" pitchFamily="34" charset="0"/>
              </a:rPr>
              <a:t>tills man känner sig frisk, även om vissa </a:t>
            </a:r>
            <a:r>
              <a:rPr lang="sv-SE" dirty="0" err="1">
                <a:latin typeface="Calibri" panose="020F0502020204030204" pitchFamily="34" charset="0"/>
                <a:cs typeface="Calibri" panose="020F0502020204030204" pitchFamily="34" charset="0"/>
              </a:rPr>
              <a:t>luftvägssymptom</a:t>
            </a:r>
            <a:r>
              <a:rPr lang="sv-SE" dirty="0">
                <a:latin typeface="Calibri" panose="020F0502020204030204" pitchFamily="34" charset="0"/>
                <a:cs typeface="Calibri" panose="020F0502020204030204" pitchFamily="34" charset="0"/>
              </a:rPr>
              <a:t> kvarstår</a:t>
            </a:r>
          </a:p>
          <a:p>
            <a:pPr marL="0" indent="0">
              <a:buNone/>
            </a:pPr>
            <a:endParaRPr lang="sv-SE" dirty="0" smtClean="0">
              <a:latin typeface="Calibri" panose="020F0502020204030204" pitchFamily="34" charset="0"/>
              <a:cs typeface="Calibri" panose="020F0502020204030204" pitchFamily="34" charset="0"/>
            </a:endParaRPr>
          </a:p>
          <a:p>
            <a:pPr marL="0" indent="0" algn="ctr">
              <a:buNone/>
            </a:pPr>
            <a:r>
              <a:rPr lang="sv-SE" dirty="0" smtClean="0">
                <a:latin typeface="Calibri" panose="020F0502020204030204" pitchFamily="34" charset="0"/>
                <a:cs typeface="Calibri" panose="020F0502020204030204" pitchFamily="34" charset="0"/>
              </a:rPr>
              <a:t>Provtagningen kommer att förändras framöver</a:t>
            </a:r>
          </a:p>
          <a:p>
            <a:pPr lvl="1"/>
            <a:endParaRPr lang="sv-SE" dirty="0">
              <a:latin typeface="Calibri" panose="020F0502020204030204" pitchFamily="34" charset="0"/>
              <a:cs typeface="Calibri" panose="020F0502020204030204" pitchFamily="34" charset="0"/>
            </a:endParaRPr>
          </a:p>
          <a:p>
            <a:pPr marL="0" indent="0">
              <a:buNone/>
            </a:pPr>
            <a:endParaRPr lang="sv-SE" dirty="0"/>
          </a:p>
        </p:txBody>
      </p:sp>
      <p:sp>
        <p:nvSpPr>
          <p:cNvPr id="4" name="Platshållare för datum 3"/>
          <p:cNvSpPr>
            <a:spLocks noGrp="1"/>
          </p:cNvSpPr>
          <p:nvPr>
            <p:ph type="dt" sz="half" idx="10"/>
          </p:nvPr>
        </p:nvSpPr>
        <p:spPr/>
        <p:txBody>
          <a:bodyPr/>
          <a:lstStyle/>
          <a:p>
            <a:fld id="{A36EF070-D4A1-4BBC-95E2-C540A084EC01}" type="datetime1">
              <a:rPr lang="sv-SE" smtClean="0"/>
              <a:t>2021-10-21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130DDE8C-17E0-4539-9C15-C1E9D231907F}" type="slidenum">
              <a:rPr lang="sv-SE" smtClean="0"/>
              <a:pPr/>
              <a:t>11</a:t>
            </a:fld>
            <a:endParaRPr lang="sv-SE" dirty="0"/>
          </a:p>
        </p:txBody>
      </p:sp>
    </p:spTree>
    <p:extLst>
      <p:ext uri="{BB962C8B-B14F-4D97-AF65-F5344CB8AC3E}">
        <p14:creationId xmlns:p14="http://schemas.microsoft.com/office/powerpoint/2010/main" val="33050912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Dessa ska fortsätta </a:t>
            </a:r>
            <a:r>
              <a:rPr lang="sv-SE" dirty="0" err="1" smtClean="0"/>
              <a:t>provtas</a:t>
            </a:r>
            <a:endParaRPr lang="sv-SE" dirty="0"/>
          </a:p>
        </p:txBody>
      </p:sp>
      <p:sp>
        <p:nvSpPr>
          <p:cNvPr id="3" name="Platshållare för innehåll 2"/>
          <p:cNvSpPr>
            <a:spLocks noGrp="1"/>
          </p:cNvSpPr>
          <p:nvPr>
            <p:ph idx="1"/>
          </p:nvPr>
        </p:nvSpPr>
        <p:spPr/>
        <p:txBody>
          <a:bodyPr>
            <a:normAutofit fontScale="92500" lnSpcReduction="10000"/>
          </a:bodyPr>
          <a:lstStyle/>
          <a:p>
            <a:pPr lvl="0"/>
            <a:r>
              <a:rPr lang="sv-SE" dirty="0">
                <a:latin typeface="Calibri" panose="020F0502020204030204" pitchFamily="34" charset="0"/>
                <a:cs typeface="Calibri" panose="020F0502020204030204" pitchFamily="34" charset="0"/>
              </a:rPr>
              <a:t>Ovaccinerade från 5 års ålder</a:t>
            </a:r>
          </a:p>
          <a:p>
            <a:pPr lvl="0"/>
            <a:endParaRPr lang="sv-SE" dirty="0" smtClean="0">
              <a:latin typeface="Calibri" panose="020F0502020204030204" pitchFamily="34" charset="0"/>
              <a:cs typeface="Calibri" panose="020F0502020204030204" pitchFamily="34" charset="0"/>
            </a:endParaRPr>
          </a:p>
          <a:p>
            <a:pPr lvl="0"/>
            <a:r>
              <a:rPr lang="sv-SE" dirty="0" smtClean="0">
                <a:latin typeface="Calibri" panose="020F0502020204030204" pitchFamily="34" charset="0"/>
                <a:cs typeface="Calibri" panose="020F0502020204030204" pitchFamily="34" charset="0"/>
              </a:rPr>
              <a:t>Fullvaccinerade </a:t>
            </a:r>
            <a:r>
              <a:rPr lang="sv-SE" dirty="0">
                <a:latin typeface="Calibri" panose="020F0502020204030204" pitchFamily="34" charset="0"/>
                <a:cs typeface="Calibri" panose="020F0502020204030204" pitchFamily="34" charset="0"/>
              </a:rPr>
              <a:t>boende på SÄBO, fullvaccinerade med hemtjänst och fullvaccinerade ”äldre” med LSS (gissningsvis från 65 års ålder) </a:t>
            </a:r>
          </a:p>
          <a:p>
            <a:pPr lvl="0"/>
            <a:r>
              <a:rPr lang="sv-SE" dirty="0">
                <a:latin typeface="Calibri" panose="020F0502020204030204" pitchFamily="34" charset="0"/>
                <a:cs typeface="Calibri" panose="020F0502020204030204" pitchFamily="34" charset="0"/>
              </a:rPr>
              <a:t>Vård- och omsorgspersonal: på sjukhus, på SÄBO, hemtjänst och LSS</a:t>
            </a:r>
          </a:p>
          <a:p>
            <a:pPr lvl="0"/>
            <a:endParaRPr lang="sv-SE" dirty="0" smtClean="0">
              <a:latin typeface="Calibri" panose="020F0502020204030204" pitchFamily="34" charset="0"/>
              <a:cs typeface="Calibri" panose="020F0502020204030204" pitchFamily="34" charset="0"/>
            </a:endParaRPr>
          </a:p>
          <a:p>
            <a:pPr lvl="0"/>
            <a:r>
              <a:rPr lang="sv-SE" dirty="0" smtClean="0">
                <a:latin typeface="Calibri" panose="020F0502020204030204" pitchFamily="34" charset="0"/>
                <a:cs typeface="Calibri" panose="020F0502020204030204" pitchFamily="34" charset="0"/>
              </a:rPr>
              <a:t>Personer </a:t>
            </a:r>
            <a:r>
              <a:rPr lang="sv-SE" dirty="0">
                <a:latin typeface="Calibri" panose="020F0502020204030204" pitchFamily="34" charset="0"/>
                <a:cs typeface="Calibri" panose="020F0502020204030204" pitchFamily="34" charset="0"/>
              </a:rPr>
              <a:t>i samband med smittspårning oavsett vaccinationsstatus</a:t>
            </a:r>
          </a:p>
          <a:p>
            <a:pPr lvl="0"/>
            <a:r>
              <a:rPr lang="sv-SE" dirty="0">
                <a:latin typeface="Calibri" panose="020F0502020204030204" pitchFamily="34" charset="0"/>
                <a:cs typeface="Calibri" panose="020F0502020204030204" pitchFamily="34" charset="0"/>
              </a:rPr>
              <a:t>Personer som får symptom efter resa i land utanför Norden oavsett vaccinationsstatus</a:t>
            </a:r>
          </a:p>
          <a:p>
            <a:pPr lvl="0"/>
            <a:r>
              <a:rPr lang="sv-SE" dirty="0">
                <a:latin typeface="Calibri" panose="020F0502020204030204" pitchFamily="34" charset="0"/>
                <a:cs typeface="Calibri" panose="020F0502020204030204" pitchFamily="34" charset="0"/>
              </a:rPr>
              <a:t>Personer som läggs in på sjukhus oavsett vaccinationsstatus</a:t>
            </a:r>
          </a:p>
          <a:p>
            <a:endParaRPr lang="sv-SE" dirty="0"/>
          </a:p>
        </p:txBody>
      </p:sp>
      <p:sp>
        <p:nvSpPr>
          <p:cNvPr id="4" name="Platshållare för datum 3"/>
          <p:cNvSpPr>
            <a:spLocks noGrp="1"/>
          </p:cNvSpPr>
          <p:nvPr>
            <p:ph type="dt" sz="half" idx="10"/>
          </p:nvPr>
        </p:nvSpPr>
        <p:spPr/>
        <p:txBody>
          <a:bodyPr/>
          <a:lstStyle/>
          <a:p>
            <a:fld id="{A36EF070-D4A1-4BBC-95E2-C540A084EC01}" type="datetime1">
              <a:rPr lang="sv-SE" smtClean="0"/>
              <a:t>2021-10-21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130DDE8C-17E0-4539-9C15-C1E9D231907F}" type="slidenum">
              <a:rPr lang="sv-SE" smtClean="0"/>
              <a:pPr/>
              <a:t>12</a:t>
            </a:fld>
            <a:endParaRPr lang="sv-SE" dirty="0"/>
          </a:p>
        </p:txBody>
      </p:sp>
    </p:spTree>
    <p:extLst>
      <p:ext uri="{BB962C8B-B14F-4D97-AF65-F5344CB8AC3E}">
        <p14:creationId xmlns:p14="http://schemas.microsoft.com/office/powerpoint/2010/main" val="39349642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smtClean="0"/>
              <a:t>Fjällådor</a:t>
            </a:r>
            <a:endParaRPr lang="sv-SE" dirty="0"/>
          </a:p>
        </p:txBody>
      </p:sp>
      <p:sp>
        <p:nvSpPr>
          <p:cNvPr id="4" name="Platshållare för datum 3"/>
          <p:cNvSpPr>
            <a:spLocks noGrp="1"/>
          </p:cNvSpPr>
          <p:nvPr>
            <p:ph type="dt" sz="half" idx="10"/>
          </p:nvPr>
        </p:nvSpPr>
        <p:spPr/>
        <p:txBody>
          <a:bodyPr/>
          <a:lstStyle/>
          <a:p>
            <a:fld id="{A36EF070-D4A1-4BBC-95E2-C540A084EC01}" type="datetime1">
              <a:rPr lang="sv-SE" smtClean="0"/>
              <a:t>2021-10-21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130DDE8C-17E0-4539-9C15-C1E9D231907F}" type="slidenum">
              <a:rPr lang="sv-SE" smtClean="0"/>
              <a:pPr/>
              <a:t>13</a:t>
            </a:fld>
            <a:endParaRPr lang="sv-SE" dirty="0"/>
          </a:p>
        </p:txBody>
      </p:sp>
      <p:pic>
        <p:nvPicPr>
          <p:cNvPr id="1026" name="Picture 2" descr="De svenska fjällen lockar turister | MiniBladet KKuriren"/>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79088" y="1391516"/>
            <a:ext cx="7956732"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68432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B4152674-6AB9-4668-8AED-4226128661A6}" type="datetime1">
              <a:rPr lang="sv-SE" smtClean="0"/>
              <a:t>2021-10-21</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130DDE8C-17E0-4539-9C15-C1E9D231907F}" type="slidenum">
              <a:rPr lang="sv-SE" smtClean="0"/>
              <a:pPr/>
              <a:t>14</a:t>
            </a:fld>
            <a:endParaRPr lang="sv-SE" dirty="0"/>
          </a:p>
        </p:txBody>
      </p:sp>
      <p:pic>
        <p:nvPicPr>
          <p:cNvPr id="5" name="Bildobjekt 4"/>
          <p:cNvPicPr>
            <a:picLocks noChangeAspect="1"/>
          </p:cNvPicPr>
          <p:nvPr/>
        </p:nvPicPr>
        <p:blipFill>
          <a:blip r:embed="rId2"/>
          <a:stretch>
            <a:fillRect/>
          </a:stretch>
        </p:blipFill>
        <p:spPr>
          <a:xfrm>
            <a:off x="7107057" y="1477820"/>
            <a:ext cx="4403475" cy="3290222"/>
          </a:xfrm>
          <a:prstGeom prst="rect">
            <a:avLst/>
          </a:prstGeom>
        </p:spPr>
      </p:pic>
      <p:sp>
        <p:nvSpPr>
          <p:cNvPr id="6" name="Rektangel 5"/>
          <p:cNvSpPr/>
          <p:nvPr/>
        </p:nvSpPr>
        <p:spPr>
          <a:xfrm>
            <a:off x="457200" y="1986972"/>
            <a:ext cx="6096000" cy="2862322"/>
          </a:xfrm>
          <a:prstGeom prst="rect">
            <a:avLst/>
          </a:prstGeom>
        </p:spPr>
        <p:txBody>
          <a:bodyPr>
            <a:spAutoFit/>
          </a:bodyPr>
          <a:lstStyle/>
          <a:p>
            <a:r>
              <a:rPr lang="sv-SE" dirty="0" smtClean="0"/>
              <a:t>Nytt är att man själv nu kan registrera sitt uthämtade kit själv med hjälp av mobilen</a:t>
            </a:r>
          </a:p>
          <a:p>
            <a:endParaRPr lang="sv-SE" dirty="0" smtClean="0"/>
          </a:p>
          <a:p>
            <a:r>
              <a:rPr lang="sv-SE" dirty="0" smtClean="0"/>
              <a:t>Du hämtar ut en provtagningspåse i en obemannad låda, registrerar den via en kod som finns i påsen, </a:t>
            </a:r>
            <a:r>
              <a:rPr lang="sv-SE" dirty="0" err="1" smtClean="0"/>
              <a:t>provtar</a:t>
            </a:r>
            <a:r>
              <a:rPr lang="sv-SE" dirty="0" smtClean="0"/>
              <a:t> dig och lämnar tillbaka påsen i en obemannad låda</a:t>
            </a:r>
          </a:p>
          <a:p>
            <a:endParaRPr lang="sv-SE" dirty="0" smtClean="0"/>
          </a:p>
          <a:p>
            <a:r>
              <a:rPr lang="sv-SE" dirty="0" smtClean="0"/>
              <a:t>Den hämtas sedan upp av Region Service för transport till Falun för  analys och medborgaren har sitt provsvar på 1177.se ca 1 dag efter provtagning</a:t>
            </a:r>
            <a:endParaRPr lang="sv-SE" dirty="0"/>
          </a:p>
        </p:txBody>
      </p:sp>
      <p:sp>
        <p:nvSpPr>
          <p:cNvPr id="8" name="Rektangel 7"/>
          <p:cNvSpPr/>
          <p:nvPr/>
        </p:nvSpPr>
        <p:spPr>
          <a:xfrm>
            <a:off x="1083734" y="301191"/>
            <a:ext cx="10769599" cy="769441"/>
          </a:xfrm>
          <a:prstGeom prst="rect">
            <a:avLst/>
          </a:prstGeom>
        </p:spPr>
        <p:txBody>
          <a:bodyPr wrap="square">
            <a:spAutoFit/>
          </a:bodyPr>
          <a:lstStyle/>
          <a:p>
            <a:r>
              <a:rPr lang="sv-SE" sz="4400" b="1" dirty="0">
                <a:solidFill>
                  <a:srgbClr val="F15060"/>
                </a:solidFill>
                <a:ea typeface="+mj-ea"/>
                <a:cs typeface="+mj-cs"/>
              </a:rPr>
              <a:t>Egenregistrerade </a:t>
            </a:r>
            <a:r>
              <a:rPr lang="sv-SE" sz="4400" b="1" dirty="0" err="1">
                <a:solidFill>
                  <a:srgbClr val="F15060"/>
                </a:solidFill>
                <a:ea typeface="+mj-ea"/>
                <a:cs typeface="+mj-cs"/>
              </a:rPr>
              <a:t>provtagningskit</a:t>
            </a:r>
            <a:endParaRPr lang="sv-SE" dirty="0"/>
          </a:p>
        </p:txBody>
      </p:sp>
    </p:spTree>
    <p:extLst>
      <p:ext uri="{BB962C8B-B14F-4D97-AF65-F5344CB8AC3E}">
        <p14:creationId xmlns:p14="http://schemas.microsoft.com/office/powerpoint/2010/main" val="37289088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smtClean="0"/>
              <a:t>RS fortsätter att stiga kraftigt</a:t>
            </a:r>
            <a:endParaRPr lang="sv-SE" dirty="0"/>
          </a:p>
        </p:txBody>
      </p:sp>
      <p:pic>
        <p:nvPicPr>
          <p:cNvPr id="7" name="Platshållare för innehåll 6"/>
          <p:cNvPicPr>
            <a:picLocks noGrp="1" noChangeAspect="1"/>
          </p:cNvPicPr>
          <p:nvPr>
            <p:ph idx="1"/>
          </p:nvPr>
        </p:nvPicPr>
        <p:blipFill>
          <a:blip r:embed="rId2"/>
          <a:stretch>
            <a:fillRect/>
          </a:stretch>
        </p:blipFill>
        <p:spPr>
          <a:xfrm>
            <a:off x="3183468" y="1462891"/>
            <a:ext cx="5408870" cy="47140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Platshållare för datum 3"/>
          <p:cNvSpPr>
            <a:spLocks noGrp="1"/>
          </p:cNvSpPr>
          <p:nvPr>
            <p:ph type="dt" sz="half" idx="10"/>
          </p:nvPr>
        </p:nvSpPr>
        <p:spPr/>
        <p:txBody>
          <a:bodyPr/>
          <a:lstStyle/>
          <a:p>
            <a:fld id="{A36EF070-D4A1-4BBC-95E2-C540A084EC01}" type="datetime1">
              <a:rPr lang="sv-SE" smtClean="0"/>
              <a:t>2021-10-21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130DDE8C-17E0-4539-9C15-C1E9D231907F}" type="slidenum">
              <a:rPr lang="sv-SE" smtClean="0"/>
              <a:pPr/>
              <a:t>15</a:t>
            </a:fld>
            <a:endParaRPr lang="sv-SE" dirty="0"/>
          </a:p>
        </p:txBody>
      </p:sp>
    </p:spTree>
    <p:extLst>
      <p:ext uri="{BB962C8B-B14F-4D97-AF65-F5344CB8AC3E}">
        <p14:creationId xmlns:p14="http://schemas.microsoft.com/office/powerpoint/2010/main" val="30587239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smtClean="0"/>
              <a:t>Utblick</a:t>
            </a:r>
            <a:endParaRPr lang="sv-SE" dirty="0"/>
          </a:p>
        </p:txBody>
      </p:sp>
      <p:sp>
        <p:nvSpPr>
          <p:cNvPr id="4" name="Platshållare för datum 3"/>
          <p:cNvSpPr>
            <a:spLocks noGrp="1"/>
          </p:cNvSpPr>
          <p:nvPr>
            <p:ph type="dt" sz="half" idx="10"/>
          </p:nvPr>
        </p:nvSpPr>
        <p:spPr/>
        <p:txBody>
          <a:bodyPr/>
          <a:lstStyle/>
          <a:p>
            <a:fld id="{A36EF070-D4A1-4BBC-95E2-C540A084EC01}" type="datetime1">
              <a:rPr lang="sv-SE" smtClean="0"/>
              <a:t>2021-10-21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130DDE8C-17E0-4539-9C15-C1E9D231907F}" type="slidenum">
              <a:rPr lang="sv-SE" smtClean="0"/>
              <a:pPr/>
              <a:t>16</a:t>
            </a:fld>
            <a:endParaRPr lang="sv-SE" dirty="0"/>
          </a:p>
        </p:txBody>
      </p:sp>
      <p:pic>
        <p:nvPicPr>
          <p:cNvPr id="7" name="Platshållare för innehåll 6"/>
          <p:cNvPicPr>
            <a:picLocks noGrp="1" noChangeAspect="1"/>
          </p:cNvPicPr>
          <p:nvPr>
            <p:ph idx="1"/>
          </p:nvPr>
        </p:nvPicPr>
        <p:blipFill>
          <a:blip r:embed="rId2"/>
          <a:stretch>
            <a:fillRect/>
          </a:stretch>
        </p:blipFill>
        <p:spPr>
          <a:xfrm>
            <a:off x="691406" y="1202266"/>
            <a:ext cx="10622662" cy="4978401"/>
          </a:xfrm>
          <a:prstGeom prst="rect">
            <a:avLst/>
          </a:prstGeom>
        </p:spPr>
      </p:pic>
    </p:spTree>
    <p:extLst>
      <p:ext uri="{BB962C8B-B14F-4D97-AF65-F5344CB8AC3E}">
        <p14:creationId xmlns:p14="http://schemas.microsoft.com/office/powerpoint/2010/main" val="31974491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B4152674-6AB9-4668-8AED-4226128661A6}" type="datetime1">
              <a:rPr lang="sv-SE" smtClean="0"/>
              <a:t>2021-10-21</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130DDE8C-17E0-4539-9C15-C1E9D231907F}" type="slidenum">
              <a:rPr lang="sv-SE" smtClean="0"/>
              <a:pPr/>
              <a:t>17</a:t>
            </a:fld>
            <a:endParaRPr lang="sv-SE" dirty="0"/>
          </a:p>
        </p:txBody>
      </p:sp>
      <p:pic>
        <p:nvPicPr>
          <p:cNvPr id="5" name="Bildobjekt 4"/>
          <p:cNvPicPr>
            <a:picLocks noChangeAspect="1"/>
          </p:cNvPicPr>
          <p:nvPr/>
        </p:nvPicPr>
        <p:blipFill>
          <a:blip r:embed="rId2"/>
          <a:stretch>
            <a:fillRect/>
          </a:stretch>
        </p:blipFill>
        <p:spPr>
          <a:xfrm>
            <a:off x="1953491" y="237854"/>
            <a:ext cx="7771534" cy="59867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8182092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B4152674-6AB9-4668-8AED-4226128661A6}" type="datetime1">
              <a:rPr lang="sv-SE" smtClean="0"/>
              <a:t>2021-10-21</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130DDE8C-17E0-4539-9C15-C1E9D231907F}" type="slidenum">
              <a:rPr lang="sv-SE" smtClean="0"/>
              <a:pPr/>
              <a:t>18</a:t>
            </a:fld>
            <a:endParaRPr lang="sv-SE" dirty="0"/>
          </a:p>
        </p:txBody>
      </p:sp>
      <p:pic>
        <p:nvPicPr>
          <p:cNvPr id="5" name="Bildobjekt 4"/>
          <p:cNvPicPr>
            <a:picLocks noChangeAspect="1"/>
          </p:cNvPicPr>
          <p:nvPr/>
        </p:nvPicPr>
        <p:blipFill>
          <a:blip r:embed="rId2"/>
          <a:stretch>
            <a:fillRect/>
          </a:stretch>
        </p:blipFill>
        <p:spPr>
          <a:xfrm>
            <a:off x="2295274" y="324449"/>
            <a:ext cx="7826041" cy="58851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7" name="Rak koppling 6"/>
          <p:cNvCxnSpPr/>
          <p:nvPr/>
        </p:nvCxnSpPr>
        <p:spPr>
          <a:xfrm flipV="1">
            <a:off x="5105910" y="3233651"/>
            <a:ext cx="4304097" cy="2508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90120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B4152674-6AB9-4668-8AED-4226128661A6}" type="datetime1">
              <a:rPr lang="sv-SE" smtClean="0"/>
              <a:t>2021-10-21</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130DDE8C-17E0-4539-9C15-C1E9D231907F}" type="slidenum">
              <a:rPr lang="sv-SE" smtClean="0"/>
              <a:pPr/>
              <a:t>19</a:t>
            </a:fld>
            <a:endParaRPr lang="sv-SE" dirty="0"/>
          </a:p>
        </p:txBody>
      </p:sp>
      <p:pic>
        <p:nvPicPr>
          <p:cNvPr id="5" name="Bildobjekt 4"/>
          <p:cNvPicPr>
            <a:picLocks noChangeAspect="1"/>
          </p:cNvPicPr>
          <p:nvPr/>
        </p:nvPicPr>
        <p:blipFill>
          <a:blip r:embed="rId2"/>
          <a:stretch>
            <a:fillRect/>
          </a:stretch>
        </p:blipFill>
        <p:spPr>
          <a:xfrm>
            <a:off x="2367222" y="392343"/>
            <a:ext cx="7258050" cy="55911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0285523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B4152674-6AB9-4668-8AED-4226128661A6}" type="datetime1">
              <a:rPr lang="sv-SE" smtClean="0"/>
              <a:t>2021-10-21</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130DDE8C-17E0-4539-9C15-C1E9D231907F}" type="slidenum">
              <a:rPr lang="sv-SE" smtClean="0"/>
              <a:pPr/>
              <a:t>2</a:t>
            </a:fld>
            <a:endParaRPr lang="sv-SE" dirty="0"/>
          </a:p>
        </p:txBody>
      </p:sp>
      <p:pic>
        <p:nvPicPr>
          <p:cNvPr id="5" name="Bildobjekt 4"/>
          <p:cNvPicPr>
            <a:picLocks noChangeAspect="1"/>
          </p:cNvPicPr>
          <p:nvPr/>
        </p:nvPicPr>
        <p:blipFill>
          <a:blip r:embed="rId2"/>
          <a:stretch>
            <a:fillRect/>
          </a:stretch>
        </p:blipFill>
        <p:spPr>
          <a:xfrm>
            <a:off x="631825" y="274108"/>
            <a:ext cx="10420350" cy="6038850"/>
          </a:xfrm>
          <a:prstGeom prst="rect">
            <a:avLst/>
          </a:prstGeom>
        </p:spPr>
      </p:pic>
    </p:spTree>
    <p:extLst>
      <p:ext uri="{BB962C8B-B14F-4D97-AF65-F5344CB8AC3E}">
        <p14:creationId xmlns:p14="http://schemas.microsoft.com/office/powerpoint/2010/main" val="41740133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B4152674-6AB9-4668-8AED-4226128661A6}" type="datetime1">
              <a:rPr lang="sv-SE" smtClean="0"/>
              <a:t>2021-10-21</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130DDE8C-17E0-4539-9C15-C1E9D231907F}" type="slidenum">
              <a:rPr lang="sv-SE" smtClean="0"/>
              <a:pPr/>
              <a:t>20</a:t>
            </a:fld>
            <a:endParaRPr lang="sv-SE" dirty="0"/>
          </a:p>
        </p:txBody>
      </p:sp>
      <p:pic>
        <p:nvPicPr>
          <p:cNvPr id="5" name="Bildobjekt 4"/>
          <p:cNvPicPr>
            <a:picLocks noChangeAspect="1"/>
          </p:cNvPicPr>
          <p:nvPr/>
        </p:nvPicPr>
        <p:blipFill>
          <a:blip r:embed="rId2"/>
          <a:stretch>
            <a:fillRect/>
          </a:stretch>
        </p:blipFill>
        <p:spPr>
          <a:xfrm>
            <a:off x="2086495" y="372879"/>
            <a:ext cx="7614717" cy="58040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7" name="Rak koppling 6"/>
          <p:cNvCxnSpPr/>
          <p:nvPr/>
        </p:nvCxnSpPr>
        <p:spPr>
          <a:xfrm>
            <a:off x="3108960" y="748145"/>
            <a:ext cx="172073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17385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B4152674-6AB9-4668-8AED-4226128661A6}" type="datetime1">
              <a:rPr lang="sv-SE" smtClean="0"/>
              <a:t>2021-10-21</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130DDE8C-17E0-4539-9C15-C1E9D231907F}" type="slidenum">
              <a:rPr lang="sv-SE" smtClean="0"/>
              <a:pPr/>
              <a:t>21</a:t>
            </a:fld>
            <a:endParaRPr lang="sv-SE" dirty="0"/>
          </a:p>
        </p:txBody>
      </p:sp>
      <p:pic>
        <p:nvPicPr>
          <p:cNvPr id="5" name="Bildobjekt 4"/>
          <p:cNvPicPr>
            <a:picLocks noChangeAspect="1"/>
          </p:cNvPicPr>
          <p:nvPr/>
        </p:nvPicPr>
        <p:blipFill>
          <a:blip r:embed="rId2"/>
          <a:stretch>
            <a:fillRect/>
          </a:stretch>
        </p:blipFill>
        <p:spPr>
          <a:xfrm>
            <a:off x="2258334" y="364062"/>
            <a:ext cx="7675331" cy="58699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6" name="Rak koppling 5"/>
          <p:cNvCxnSpPr/>
          <p:nvPr/>
        </p:nvCxnSpPr>
        <p:spPr>
          <a:xfrm>
            <a:off x="3108960" y="748145"/>
            <a:ext cx="172073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37417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B4152674-6AB9-4668-8AED-4226128661A6}" type="datetime1">
              <a:rPr lang="sv-SE" smtClean="0"/>
              <a:t>2021-10-21</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130DDE8C-17E0-4539-9C15-C1E9D231907F}" type="slidenum">
              <a:rPr lang="sv-SE" smtClean="0"/>
              <a:pPr/>
              <a:t>22</a:t>
            </a:fld>
            <a:endParaRPr lang="sv-SE" dirty="0"/>
          </a:p>
        </p:txBody>
      </p:sp>
      <p:pic>
        <p:nvPicPr>
          <p:cNvPr id="5" name="Bildobjekt 4"/>
          <p:cNvPicPr>
            <a:picLocks noChangeAspect="1"/>
          </p:cNvPicPr>
          <p:nvPr/>
        </p:nvPicPr>
        <p:blipFill>
          <a:blip r:embed="rId2"/>
          <a:stretch>
            <a:fillRect/>
          </a:stretch>
        </p:blipFill>
        <p:spPr>
          <a:xfrm>
            <a:off x="482715" y="1354973"/>
            <a:ext cx="5398799" cy="4588539"/>
          </a:xfrm>
          <a:prstGeom prst="rect">
            <a:avLst/>
          </a:prstGeom>
        </p:spPr>
      </p:pic>
      <p:pic>
        <p:nvPicPr>
          <p:cNvPr id="6" name="Bildobjekt 5"/>
          <p:cNvPicPr>
            <a:picLocks noChangeAspect="1"/>
          </p:cNvPicPr>
          <p:nvPr/>
        </p:nvPicPr>
        <p:blipFill>
          <a:blip r:embed="rId3"/>
          <a:stretch>
            <a:fillRect/>
          </a:stretch>
        </p:blipFill>
        <p:spPr>
          <a:xfrm>
            <a:off x="6384959" y="1562793"/>
            <a:ext cx="4731062" cy="3913736"/>
          </a:xfrm>
          <a:prstGeom prst="rect">
            <a:avLst/>
          </a:prstGeom>
        </p:spPr>
      </p:pic>
      <p:pic>
        <p:nvPicPr>
          <p:cNvPr id="7" name="Bildobjekt 6"/>
          <p:cNvPicPr>
            <a:picLocks noChangeAspect="1"/>
          </p:cNvPicPr>
          <p:nvPr/>
        </p:nvPicPr>
        <p:blipFill>
          <a:blip r:embed="rId4"/>
          <a:stretch>
            <a:fillRect/>
          </a:stretch>
        </p:blipFill>
        <p:spPr>
          <a:xfrm>
            <a:off x="563793" y="640946"/>
            <a:ext cx="5095875" cy="704850"/>
          </a:xfrm>
          <a:prstGeom prst="rect">
            <a:avLst/>
          </a:prstGeom>
        </p:spPr>
      </p:pic>
    </p:spTree>
    <p:extLst>
      <p:ext uri="{BB962C8B-B14F-4D97-AF65-F5344CB8AC3E}">
        <p14:creationId xmlns:p14="http://schemas.microsoft.com/office/powerpoint/2010/main" val="12141900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B4152674-6AB9-4668-8AED-4226128661A6}" type="datetime1">
              <a:rPr lang="sv-SE" smtClean="0"/>
              <a:t>2021-10-21</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130DDE8C-17E0-4539-9C15-C1E9D231907F}" type="slidenum">
              <a:rPr lang="sv-SE" smtClean="0"/>
              <a:pPr/>
              <a:t>23</a:t>
            </a:fld>
            <a:endParaRPr lang="sv-SE" dirty="0"/>
          </a:p>
        </p:txBody>
      </p:sp>
      <p:pic>
        <p:nvPicPr>
          <p:cNvPr id="5" name="Bildobjekt 4"/>
          <p:cNvPicPr>
            <a:picLocks noChangeAspect="1"/>
          </p:cNvPicPr>
          <p:nvPr/>
        </p:nvPicPr>
        <p:blipFill>
          <a:blip r:embed="rId2"/>
          <a:stretch>
            <a:fillRect/>
          </a:stretch>
        </p:blipFill>
        <p:spPr>
          <a:xfrm>
            <a:off x="5985164" y="756458"/>
            <a:ext cx="4789170" cy="51094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Bildobjekt 6"/>
          <p:cNvPicPr>
            <a:picLocks noChangeAspect="1"/>
          </p:cNvPicPr>
          <p:nvPr/>
        </p:nvPicPr>
        <p:blipFill>
          <a:blip r:embed="rId3"/>
          <a:stretch>
            <a:fillRect/>
          </a:stretch>
        </p:blipFill>
        <p:spPr>
          <a:xfrm>
            <a:off x="245485" y="746846"/>
            <a:ext cx="5133975" cy="51149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Bildobjekt 7"/>
          <p:cNvPicPr>
            <a:picLocks noChangeAspect="1"/>
          </p:cNvPicPr>
          <p:nvPr/>
        </p:nvPicPr>
        <p:blipFill>
          <a:blip r:embed="rId4"/>
          <a:stretch>
            <a:fillRect/>
          </a:stretch>
        </p:blipFill>
        <p:spPr>
          <a:xfrm>
            <a:off x="2129357" y="681211"/>
            <a:ext cx="5705475" cy="53625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00279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B4152674-6AB9-4668-8AED-4226128661A6}" type="datetime1">
              <a:rPr lang="sv-SE" smtClean="0"/>
              <a:t>2021-10-21</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130DDE8C-17E0-4539-9C15-C1E9D231907F}" type="slidenum">
              <a:rPr lang="sv-SE" smtClean="0"/>
              <a:pPr/>
              <a:t>24</a:t>
            </a:fld>
            <a:endParaRPr lang="sv-SE" dirty="0"/>
          </a:p>
        </p:txBody>
      </p:sp>
      <p:pic>
        <p:nvPicPr>
          <p:cNvPr id="5" name="Bildobjekt 4"/>
          <p:cNvPicPr>
            <a:picLocks noChangeAspect="1"/>
          </p:cNvPicPr>
          <p:nvPr/>
        </p:nvPicPr>
        <p:blipFill>
          <a:blip r:embed="rId2"/>
          <a:stretch>
            <a:fillRect/>
          </a:stretch>
        </p:blipFill>
        <p:spPr>
          <a:xfrm>
            <a:off x="364126" y="274320"/>
            <a:ext cx="5205834" cy="46573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Bildobjekt 5"/>
          <p:cNvPicPr>
            <a:picLocks noChangeAspect="1"/>
          </p:cNvPicPr>
          <p:nvPr/>
        </p:nvPicPr>
        <p:blipFill>
          <a:blip r:embed="rId3"/>
          <a:stretch>
            <a:fillRect/>
          </a:stretch>
        </p:blipFill>
        <p:spPr>
          <a:xfrm>
            <a:off x="4385742" y="431136"/>
            <a:ext cx="5648325" cy="49815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Bildobjekt 6"/>
          <p:cNvPicPr>
            <a:picLocks noChangeAspect="1"/>
          </p:cNvPicPr>
          <p:nvPr/>
        </p:nvPicPr>
        <p:blipFill>
          <a:blip r:embed="rId4"/>
          <a:stretch>
            <a:fillRect/>
          </a:stretch>
        </p:blipFill>
        <p:spPr>
          <a:xfrm>
            <a:off x="3281362" y="919162"/>
            <a:ext cx="5629275" cy="50196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7149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B4152674-6AB9-4668-8AED-4226128661A6}" type="datetime1">
              <a:rPr lang="sv-SE" smtClean="0"/>
              <a:t>2021-10-21</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130DDE8C-17E0-4539-9C15-C1E9D231907F}" type="slidenum">
              <a:rPr lang="sv-SE" smtClean="0"/>
              <a:pPr/>
              <a:t>25</a:t>
            </a:fld>
            <a:endParaRPr lang="sv-SE" dirty="0"/>
          </a:p>
        </p:txBody>
      </p:sp>
      <p:pic>
        <p:nvPicPr>
          <p:cNvPr id="5" name="Bildobjekt 4"/>
          <p:cNvPicPr>
            <a:picLocks noChangeAspect="1"/>
          </p:cNvPicPr>
          <p:nvPr/>
        </p:nvPicPr>
        <p:blipFill>
          <a:blip r:embed="rId2"/>
          <a:stretch>
            <a:fillRect/>
          </a:stretch>
        </p:blipFill>
        <p:spPr>
          <a:xfrm>
            <a:off x="99753" y="245217"/>
            <a:ext cx="12092247" cy="5667134"/>
          </a:xfrm>
          <a:prstGeom prst="rect">
            <a:avLst/>
          </a:prstGeom>
        </p:spPr>
      </p:pic>
    </p:spTree>
    <p:extLst>
      <p:ext uri="{BB962C8B-B14F-4D97-AF65-F5344CB8AC3E}">
        <p14:creationId xmlns:p14="http://schemas.microsoft.com/office/powerpoint/2010/main" val="363457602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Vaccination Covid-19</a:t>
            </a:r>
            <a:endParaRPr lang="sv-SE" dirty="0"/>
          </a:p>
        </p:txBody>
      </p:sp>
      <p:sp>
        <p:nvSpPr>
          <p:cNvPr id="3" name="Underrubrik 2"/>
          <p:cNvSpPr>
            <a:spLocks noGrp="1"/>
          </p:cNvSpPr>
          <p:nvPr>
            <p:ph type="subTitle" idx="1"/>
          </p:nvPr>
        </p:nvSpPr>
        <p:spPr/>
        <p:txBody>
          <a:bodyPr/>
          <a:lstStyle/>
          <a:p>
            <a:r>
              <a:rPr lang="sv-SE" dirty="0" smtClean="0"/>
              <a:t>2021-10-21</a:t>
            </a:r>
            <a:endParaRPr lang="sv-SE" dirty="0"/>
          </a:p>
        </p:txBody>
      </p:sp>
    </p:spTree>
    <p:extLst>
      <p:ext uri="{BB962C8B-B14F-4D97-AF65-F5344CB8AC3E}">
        <p14:creationId xmlns:p14="http://schemas.microsoft.com/office/powerpoint/2010/main" val="27093000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NVR tom vecka 40</a:t>
            </a:r>
            <a:endParaRPr lang="sv-SE" dirty="0"/>
          </a:p>
        </p:txBody>
      </p:sp>
      <p:pic>
        <p:nvPicPr>
          <p:cNvPr id="8" name="Platshållare för innehåll 7"/>
          <p:cNvPicPr>
            <a:picLocks noGrp="1" noChangeAspect="1"/>
          </p:cNvPicPr>
          <p:nvPr>
            <p:ph idx="1"/>
          </p:nvPr>
        </p:nvPicPr>
        <p:blipFill>
          <a:blip r:embed="rId2"/>
          <a:stretch>
            <a:fillRect/>
          </a:stretch>
        </p:blipFill>
        <p:spPr>
          <a:xfrm>
            <a:off x="2230689" y="1825625"/>
            <a:ext cx="7730622" cy="4351338"/>
          </a:xfrm>
          <a:prstGeom prst="rect">
            <a:avLst/>
          </a:prstGeom>
        </p:spPr>
      </p:pic>
      <p:sp>
        <p:nvSpPr>
          <p:cNvPr id="4" name="Platshållare för datum 3"/>
          <p:cNvSpPr>
            <a:spLocks noGrp="1"/>
          </p:cNvSpPr>
          <p:nvPr>
            <p:ph type="dt" sz="half" idx="10"/>
          </p:nvPr>
        </p:nvSpPr>
        <p:spPr/>
        <p:txBody>
          <a:bodyPr/>
          <a:lstStyle/>
          <a:p>
            <a:fld id="{A36EF070-D4A1-4BBC-95E2-C540A084EC01}" type="datetime1">
              <a:rPr lang="sv-SE" smtClean="0"/>
              <a:t>2021-10-21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130DDE8C-17E0-4539-9C15-C1E9D231907F}" type="slidenum">
              <a:rPr lang="sv-SE" smtClean="0"/>
              <a:pPr/>
              <a:t>27</a:t>
            </a:fld>
            <a:endParaRPr lang="sv-SE" dirty="0"/>
          </a:p>
        </p:txBody>
      </p:sp>
    </p:spTree>
    <p:extLst>
      <p:ext uri="{BB962C8B-B14F-4D97-AF65-F5344CB8AC3E}">
        <p14:creationId xmlns:p14="http://schemas.microsoft.com/office/powerpoint/2010/main" val="18800606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Vaccinationsgrad</a:t>
            </a:r>
            <a:endParaRPr lang="sv-SE" dirty="0"/>
          </a:p>
        </p:txBody>
      </p:sp>
      <p:pic>
        <p:nvPicPr>
          <p:cNvPr id="7" name="Platshållare för innehåll 6"/>
          <p:cNvPicPr>
            <a:picLocks noGrp="1" noChangeAspect="1"/>
          </p:cNvPicPr>
          <p:nvPr>
            <p:ph idx="1"/>
          </p:nvPr>
        </p:nvPicPr>
        <p:blipFill>
          <a:blip r:embed="rId2"/>
          <a:stretch>
            <a:fillRect/>
          </a:stretch>
        </p:blipFill>
        <p:spPr>
          <a:xfrm>
            <a:off x="5739121" y="1786296"/>
            <a:ext cx="6144113" cy="4351338"/>
          </a:xfrm>
          <a:prstGeom prst="rect">
            <a:avLst/>
          </a:prstGeom>
        </p:spPr>
      </p:pic>
      <p:sp>
        <p:nvSpPr>
          <p:cNvPr id="4" name="Platshållare för datum 3"/>
          <p:cNvSpPr>
            <a:spLocks noGrp="1"/>
          </p:cNvSpPr>
          <p:nvPr>
            <p:ph type="dt" sz="half" idx="10"/>
          </p:nvPr>
        </p:nvSpPr>
        <p:spPr/>
        <p:txBody>
          <a:bodyPr/>
          <a:lstStyle/>
          <a:p>
            <a:fld id="{A36EF070-D4A1-4BBC-95E2-C540A084EC01}" type="datetime1">
              <a:rPr lang="sv-SE" smtClean="0"/>
              <a:t>2021-10-21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130DDE8C-17E0-4539-9C15-C1E9D231907F}" type="slidenum">
              <a:rPr lang="sv-SE" smtClean="0"/>
              <a:pPr/>
              <a:t>28</a:t>
            </a:fld>
            <a:endParaRPr lang="sv-SE" dirty="0"/>
          </a:p>
        </p:txBody>
      </p:sp>
      <p:pic>
        <p:nvPicPr>
          <p:cNvPr id="8" name="Platshållare för innehåll 6"/>
          <p:cNvPicPr>
            <a:picLocks noChangeAspect="1"/>
          </p:cNvPicPr>
          <p:nvPr/>
        </p:nvPicPr>
        <p:blipFill>
          <a:blip r:embed="rId3"/>
          <a:stretch>
            <a:fillRect/>
          </a:stretch>
        </p:blipFill>
        <p:spPr>
          <a:xfrm>
            <a:off x="1019544" y="1322432"/>
            <a:ext cx="4277483" cy="5025906"/>
          </a:xfrm>
          <a:prstGeom prst="rect">
            <a:avLst/>
          </a:prstGeom>
        </p:spPr>
      </p:pic>
      <p:sp>
        <p:nvSpPr>
          <p:cNvPr id="3" name="textruta 2"/>
          <p:cNvSpPr txBox="1"/>
          <p:nvPr/>
        </p:nvSpPr>
        <p:spPr>
          <a:xfrm>
            <a:off x="6390969" y="668594"/>
            <a:ext cx="4021392" cy="830997"/>
          </a:xfrm>
          <a:prstGeom prst="rect">
            <a:avLst/>
          </a:prstGeom>
          <a:noFill/>
        </p:spPr>
        <p:txBody>
          <a:bodyPr wrap="square" rtlCol="0">
            <a:spAutoFit/>
          </a:bodyPr>
          <a:lstStyle/>
          <a:p>
            <a:r>
              <a:rPr lang="sv-SE" sz="2400" u="sng" dirty="0" smtClean="0">
                <a:hlinkClick r:id="rId4"/>
              </a:rPr>
              <a:t>http</a:t>
            </a:r>
            <a:r>
              <a:rPr lang="sv-SE" sz="2400" u="sng" dirty="0">
                <a:hlinkClick r:id="rId4"/>
              </a:rPr>
              <a:t>://analys.ltdalarna.se/</a:t>
            </a:r>
            <a:endParaRPr lang="sv-SE" sz="2400" dirty="0"/>
          </a:p>
          <a:p>
            <a:endParaRPr lang="sv-SE" sz="2400" dirty="0"/>
          </a:p>
        </p:txBody>
      </p:sp>
    </p:spTree>
    <p:extLst>
      <p:ext uri="{BB962C8B-B14F-4D97-AF65-F5344CB8AC3E}">
        <p14:creationId xmlns:p14="http://schemas.microsoft.com/office/powerpoint/2010/main" val="168009539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10548" y="365126"/>
            <a:ext cx="10619402" cy="537399"/>
          </a:xfrm>
        </p:spPr>
        <p:txBody>
          <a:bodyPr>
            <a:normAutofit fontScale="90000"/>
          </a:bodyPr>
          <a:lstStyle/>
          <a:p>
            <a:r>
              <a:rPr lang="sv-SE" dirty="0" smtClean="0"/>
              <a:t>Vaccinering sker i skolorna: 12-15</a:t>
            </a:r>
            <a:endParaRPr lang="sv-SE" dirty="0"/>
          </a:p>
        </p:txBody>
      </p:sp>
      <p:sp>
        <p:nvSpPr>
          <p:cNvPr id="3" name="Platshållare för innehåll 2"/>
          <p:cNvSpPr>
            <a:spLocks noGrp="1"/>
          </p:cNvSpPr>
          <p:nvPr>
            <p:ph idx="1"/>
          </p:nvPr>
        </p:nvSpPr>
        <p:spPr>
          <a:xfrm>
            <a:off x="410547" y="1163783"/>
            <a:ext cx="11370906" cy="5013180"/>
          </a:xfrm>
        </p:spPr>
        <p:txBody>
          <a:bodyPr>
            <a:normAutofit fontScale="92500" lnSpcReduction="10000"/>
          </a:bodyPr>
          <a:lstStyle/>
          <a:p>
            <a:pPr marL="0" indent="0">
              <a:buNone/>
            </a:pPr>
            <a:endParaRPr lang="sv-SE" dirty="0"/>
          </a:p>
          <a:p>
            <a:r>
              <a:rPr lang="sv-SE" b="1" dirty="0" smtClean="0"/>
              <a:t>Vaccinerar vecka 41</a:t>
            </a:r>
            <a:r>
              <a:rPr lang="sv-SE" dirty="0" smtClean="0"/>
              <a:t>, Avesta</a:t>
            </a:r>
            <a:r>
              <a:rPr lang="sv-SE" dirty="0"/>
              <a:t>, Borlänge, Leksand, Ludvika och </a:t>
            </a:r>
            <a:r>
              <a:rPr lang="sv-SE" dirty="0" smtClean="0"/>
              <a:t>Gagnef, Rättvik, Särna, Hedemora, Vansbro, Mora (10)</a:t>
            </a:r>
          </a:p>
          <a:p>
            <a:pPr marL="0" indent="0">
              <a:buNone/>
            </a:pPr>
            <a:endParaRPr lang="sv-SE" dirty="0" smtClean="0"/>
          </a:p>
          <a:p>
            <a:r>
              <a:rPr lang="sv-SE" b="1" dirty="0" smtClean="0"/>
              <a:t>Vaccinerar vecka 42</a:t>
            </a:r>
            <a:r>
              <a:rPr lang="sv-SE" dirty="0" smtClean="0"/>
              <a:t>, </a:t>
            </a:r>
            <a:r>
              <a:rPr lang="sv-SE" dirty="0"/>
              <a:t>Malung/Sälen, Säter, Falun och </a:t>
            </a:r>
            <a:r>
              <a:rPr lang="sv-SE" dirty="0" smtClean="0"/>
              <a:t>Smedjebacken, Älvdalen (6)</a:t>
            </a:r>
          </a:p>
          <a:p>
            <a:endParaRPr lang="sv-SE" dirty="0"/>
          </a:p>
          <a:p>
            <a:endParaRPr lang="sv-SE" dirty="0" smtClean="0"/>
          </a:p>
          <a:p>
            <a:r>
              <a:rPr lang="sv-SE" dirty="0"/>
              <a:t>De 12 åringar som fyller senare under året och inte blir vaccinerade nu, där inväntar vi svar från Folkhälsomyndigheten hur de ska hanteras. </a:t>
            </a:r>
          </a:p>
          <a:p>
            <a:endParaRPr lang="sv-SE" dirty="0" smtClean="0"/>
          </a:p>
          <a:p>
            <a:pPr marL="0" indent="0">
              <a:buNone/>
            </a:pPr>
            <a:r>
              <a:rPr lang="sv-SE" dirty="0" smtClean="0"/>
              <a:t> </a:t>
            </a:r>
          </a:p>
          <a:p>
            <a:pPr marL="0" indent="0">
              <a:buNone/>
            </a:pPr>
            <a:endParaRPr lang="sv-SE" dirty="0" smtClean="0"/>
          </a:p>
          <a:p>
            <a:pPr marL="0" indent="0">
              <a:buNone/>
            </a:pPr>
            <a:endParaRPr lang="sv-SE" dirty="0"/>
          </a:p>
          <a:p>
            <a:endParaRPr lang="sv-SE" dirty="0"/>
          </a:p>
        </p:txBody>
      </p:sp>
      <p:sp>
        <p:nvSpPr>
          <p:cNvPr id="4" name="Platshållare för datum 3"/>
          <p:cNvSpPr>
            <a:spLocks noGrp="1"/>
          </p:cNvSpPr>
          <p:nvPr>
            <p:ph type="dt" sz="half" idx="10"/>
          </p:nvPr>
        </p:nvSpPr>
        <p:spPr/>
        <p:txBody>
          <a:bodyPr/>
          <a:lstStyle/>
          <a:p>
            <a:fld id="{A36EF070-D4A1-4BBC-95E2-C540A084EC01}" type="datetime1">
              <a:rPr lang="sv-SE" smtClean="0"/>
              <a:t>2021-10-21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130DDE8C-17E0-4539-9C15-C1E9D231907F}" type="slidenum">
              <a:rPr lang="sv-SE" smtClean="0"/>
              <a:pPr/>
              <a:t>29</a:t>
            </a:fld>
            <a:endParaRPr lang="sv-SE" dirty="0"/>
          </a:p>
        </p:txBody>
      </p:sp>
    </p:spTree>
    <p:extLst>
      <p:ext uri="{BB962C8B-B14F-4D97-AF65-F5344CB8AC3E}">
        <p14:creationId xmlns:p14="http://schemas.microsoft.com/office/powerpoint/2010/main" val="5700186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B4152674-6AB9-4668-8AED-4226128661A6}" type="datetime1">
              <a:rPr lang="sv-SE" smtClean="0"/>
              <a:t>2021-10-21</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130DDE8C-17E0-4539-9C15-C1E9D231907F}" type="slidenum">
              <a:rPr lang="sv-SE" smtClean="0"/>
              <a:pPr/>
              <a:t>3</a:t>
            </a:fld>
            <a:endParaRPr lang="sv-SE" dirty="0"/>
          </a:p>
        </p:txBody>
      </p:sp>
      <p:pic>
        <p:nvPicPr>
          <p:cNvPr id="5" name="Bildobjekt 4"/>
          <p:cNvPicPr>
            <a:picLocks noChangeAspect="1"/>
          </p:cNvPicPr>
          <p:nvPr/>
        </p:nvPicPr>
        <p:blipFill>
          <a:blip r:embed="rId2"/>
          <a:stretch>
            <a:fillRect/>
          </a:stretch>
        </p:blipFill>
        <p:spPr>
          <a:xfrm>
            <a:off x="0" y="0"/>
            <a:ext cx="12192000" cy="6858002"/>
          </a:xfrm>
          <a:prstGeom prst="rect">
            <a:avLst/>
          </a:prstGeom>
        </p:spPr>
      </p:pic>
    </p:spTree>
    <p:extLst>
      <p:ext uri="{BB962C8B-B14F-4D97-AF65-F5344CB8AC3E}">
        <p14:creationId xmlns:p14="http://schemas.microsoft.com/office/powerpoint/2010/main" val="14779477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63987" y="365126"/>
            <a:ext cx="10619402" cy="1210581"/>
          </a:xfrm>
        </p:spPr>
        <p:txBody>
          <a:bodyPr/>
          <a:lstStyle/>
          <a:p>
            <a:r>
              <a:rPr lang="sv-SE" dirty="0" smtClean="0"/>
              <a:t>Vaccinering i SÄBO pågår</a:t>
            </a:r>
            <a:endParaRPr lang="sv-SE" dirty="0"/>
          </a:p>
        </p:txBody>
      </p:sp>
      <p:sp>
        <p:nvSpPr>
          <p:cNvPr id="3" name="Platshållare för innehåll 2"/>
          <p:cNvSpPr>
            <a:spLocks noGrp="1"/>
          </p:cNvSpPr>
          <p:nvPr>
            <p:ph idx="1"/>
          </p:nvPr>
        </p:nvSpPr>
        <p:spPr/>
        <p:txBody>
          <a:bodyPr/>
          <a:lstStyle/>
          <a:p>
            <a:r>
              <a:rPr lang="sv-SE" b="1" dirty="0" smtClean="0"/>
              <a:t>Vecka 40,41,(42)</a:t>
            </a:r>
          </a:p>
          <a:p>
            <a:endParaRPr lang="sv-SE" dirty="0"/>
          </a:p>
        </p:txBody>
      </p:sp>
      <p:sp>
        <p:nvSpPr>
          <p:cNvPr id="4" name="Platshållare för datum 3"/>
          <p:cNvSpPr>
            <a:spLocks noGrp="1"/>
          </p:cNvSpPr>
          <p:nvPr>
            <p:ph type="dt" sz="half" idx="10"/>
          </p:nvPr>
        </p:nvSpPr>
        <p:spPr/>
        <p:txBody>
          <a:bodyPr/>
          <a:lstStyle/>
          <a:p>
            <a:fld id="{A36EF070-D4A1-4BBC-95E2-C540A084EC01}" type="datetime1">
              <a:rPr lang="sv-SE" smtClean="0"/>
              <a:t>2021-10-21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130DDE8C-17E0-4539-9C15-C1E9D231907F}" type="slidenum">
              <a:rPr lang="sv-SE" smtClean="0"/>
              <a:pPr/>
              <a:t>30</a:t>
            </a:fld>
            <a:endParaRPr lang="sv-SE" dirty="0"/>
          </a:p>
        </p:txBody>
      </p:sp>
    </p:spTree>
    <p:extLst>
      <p:ext uri="{BB962C8B-B14F-4D97-AF65-F5344CB8AC3E}">
        <p14:creationId xmlns:p14="http://schemas.microsoft.com/office/powerpoint/2010/main" val="276204455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Vaccination 80+ </a:t>
            </a:r>
            <a:r>
              <a:rPr lang="sv-SE" dirty="0"/>
              <a:t>d</a:t>
            </a:r>
            <a:r>
              <a:rPr lang="sv-SE" dirty="0" smtClean="0"/>
              <a:t>os 3 vaccinering</a:t>
            </a:r>
            <a:endParaRPr lang="sv-SE" dirty="0"/>
          </a:p>
        </p:txBody>
      </p:sp>
      <p:sp>
        <p:nvSpPr>
          <p:cNvPr id="3" name="Platshållare för innehåll 2"/>
          <p:cNvSpPr>
            <a:spLocks noGrp="1"/>
          </p:cNvSpPr>
          <p:nvPr>
            <p:ph idx="1"/>
          </p:nvPr>
        </p:nvSpPr>
        <p:spPr/>
        <p:txBody>
          <a:bodyPr/>
          <a:lstStyle/>
          <a:p>
            <a:r>
              <a:rPr lang="sv-SE" dirty="0" smtClean="0"/>
              <a:t>Planering pågår, planeringsförutsättningen är att samvaccinera med influensavaccineringen</a:t>
            </a:r>
          </a:p>
          <a:p>
            <a:endParaRPr lang="sv-SE" dirty="0" smtClean="0"/>
          </a:p>
          <a:p>
            <a:r>
              <a:rPr lang="sv-SE" dirty="0" smtClean="0"/>
              <a:t>De </a:t>
            </a:r>
            <a:r>
              <a:rPr lang="sv-SE" dirty="0"/>
              <a:t>kallas via brev eller </a:t>
            </a:r>
            <a:r>
              <a:rPr lang="sv-SE" dirty="0" smtClean="0"/>
              <a:t>telefon</a:t>
            </a:r>
          </a:p>
          <a:p>
            <a:endParaRPr lang="sv-SE" dirty="0" smtClean="0"/>
          </a:p>
          <a:p>
            <a:r>
              <a:rPr lang="sv-SE" dirty="0" err="1" smtClean="0"/>
              <a:t>Webbtidbokning</a:t>
            </a:r>
            <a:r>
              <a:rPr lang="sv-SE" dirty="0"/>
              <a:t> </a:t>
            </a:r>
            <a:r>
              <a:rPr lang="sv-SE" dirty="0" smtClean="0"/>
              <a:t>för influensavaccinering,</a:t>
            </a:r>
          </a:p>
          <a:p>
            <a:pPr marL="0" indent="0">
              <a:buNone/>
            </a:pPr>
            <a:r>
              <a:rPr lang="sv-SE" dirty="0" smtClean="0"/>
              <a:t>  </a:t>
            </a:r>
            <a:endParaRPr lang="sv-SE" dirty="0"/>
          </a:p>
          <a:p>
            <a:endParaRPr lang="sv-SE" dirty="0"/>
          </a:p>
        </p:txBody>
      </p:sp>
      <p:sp>
        <p:nvSpPr>
          <p:cNvPr id="4" name="Platshållare för datum 3"/>
          <p:cNvSpPr>
            <a:spLocks noGrp="1"/>
          </p:cNvSpPr>
          <p:nvPr>
            <p:ph type="dt" sz="half" idx="10"/>
          </p:nvPr>
        </p:nvSpPr>
        <p:spPr/>
        <p:txBody>
          <a:bodyPr/>
          <a:lstStyle/>
          <a:p>
            <a:fld id="{A36EF070-D4A1-4BBC-95E2-C540A084EC01}" type="datetime1">
              <a:rPr lang="sv-SE" smtClean="0"/>
              <a:t>2021-10-21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130DDE8C-17E0-4539-9C15-C1E9D231907F}" type="slidenum">
              <a:rPr lang="sv-SE" smtClean="0"/>
              <a:pPr/>
              <a:t>31</a:t>
            </a:fld>
            <a:endParaRPr lang="sv-SE" dirty="0"/>
          </a:p>
        </p:txBody>
      </p:sp>
    </p:spTree>
    <p:extLst>
      <p:ext uri="{BB962C8B-B14F-4D97-AF65-F5344CB8AC3E}">
        <p14:creationId xmlns:p14="http://schemas.microsoft.com/office/powerpoint/2010/main" val="213303143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10548" y="429781"/>
            <a:ext cx="10619402" cy="193014"/>
          </a:xfrm>
        </p:spPr>
        <p:txBody>
          <a:bodyPr>
            <a:normAutofit fontScale="90000"/>
          </a:bodyPr>
          <a:lstStyle/>
          <a:p>
            <a:r>
              <a:rPr lang="sv-SE" dirty="0" smtClean="0"/>
              <a:t>Vaccinationsaktiviteter</a:t>
            </a:r>
            <a:endParaRPr lang="sv-SE" dirty="0"/>
          </a:p>
        </p:txBody>
      </p:sp>
      <p:sp>
        <p:nvSpPr>
          <p:cNvPr id="3" name="Platshållare för innehåll 2"/>
          <p:cNvSpPr>
            <a:spLocks noGrp="1"/>
          </p:cNvSpPr>
          <p:nvPr>
            <p:ph idx="1"/>
          </p:nvPr>
        </p:nvSpPr>
        <p:spPr>
          <a:xfrm>
            <a:off x="410547" y="840503"/>
            <a:ext cx="11370906" cy="5511945"/>
          </a:xfrm>
        </p:spPr>
        <p:txBody>
          <a:bodyPr>
            <a:normAutofit/>
          </a:bodyPr>
          <a:lstStyle/>
          <a:p>
            <a:pPr marL="0" indent="0">
              <a:buNone/>
            </a:pPr>
            <a:r>
              <a:rPr lang="sv-SE" b="1" dirty="0" smtClean="0"/>
              <a:t>Högskolan </a:t>
            </a:r>
            <a:endParaRPr lang="sv-SE" b="1" dirty="0"/>
          </a:p>
          <a:p>
            <a:r>
              <a:rPr lang="sv-SE" sz="2800" dirty="0" smtClean="0"/>
              <a:t>Falun 3 ytterligare tillfällen som även omfattar allmänheten</a:t>
            </a:r>
          </a:p>
          <a:p>
            <a:r>
              <a:rPr lang="sv-SE" sz="2800" dirty="0" smtClean="0"/>
              <a:t>Borlänge, dos 2 inplanerad nästa vecka, det går även att få dos 1</a:t>
            </a:r>
          </a:p>
          <a:p>
            <a:pPr lvl="1"/>
            <a:endParaRPr lang="sv-SE" sz="2800" dirty="0" smtClean="0"/>
          </a:p>
          <a:p>
            <a:pPr marL="0" indent="0">
              <a:buNone/>
            </a:pPr>
            <a:r>
              <a:rPr lang="sv-SE" b="1" dirty="0" smtClean="0"/>
              <a:t>SFI</a:t>
            </a:r>
          </a:p>
          <a:p>
            <a:r>
              <a:rPr lang="sv-SE" sz="2800" dirty="0" smtClean="0"/>
              <a:t>Falun SFI nästa vecka på 3 skolor</a:t>
            </a:r>
          </a:p>
          <a:p>
            <a:r>
              <a:rPr lang="sv-SE" dirty="0" err="1"/>
              <a:t>Fornby</a:t>
            </a:r>
            <a:r>
              <a:rPr lang="sv-SE" dirty="0"/>
              <a:t> folkhögskola vaccinerar denna veckan</a:t>
            </a:r>
          </a:p>
          <a:p>
            <a:pPr lvl="1"/>
            <a:endParaRPr lang="sv-SE" sz="2800" dirty="0" smtClean="0"/>
          </a:p>
          <a:p>
            <a:pPr marL="457200" lvl="1" indent="0">
              <a:buNone/>
            </a:pPr>
            <a:endParaRPr lang="sv-SE" sz="2800" dirty="0" smtClean="0"/>
          </a:p>
          <a:p>
            <a:pPr marL="0" indent="0">
              <a:buNone/>
            </a:pPr>
            <a:r>
              <a:rPr lang="sv-SE" b="1" dirty="0" smtClean="0"/>
              <a:t>Asylsökande och papperslösa </a:t>
            </a:r>
          </a:p>
          <a:p>
            <a:r>
              <a:rPr lang="sv-SE" dirty="0" smtClean="0"/>
              <a:t>Arbete pågår hur vi ska ta oss an dessa grupper</a:t>
            </a:r>
          </a:p>
          <a:p>
            <a:pPr lvl="1"/>
            <a:endParaRPr lang="sv-SE" dirty="0" smtClean="0"/>
          </a:p>
          <a:p>
            <a:endParaRPr lang="sv-SE" dirty="0"/>
          </a:p>
        </p:txBody>
      </p:sp>
      <p:sp>
        <p:nvSpPr>
          <p:cNvPr id="4" name="Platshållare för datum 3"/>
          <p:cNvSpPr>
            <a:spLocks noGrp="1"/>
          </p:cNvSpPr>
          <p:nvPr>
            <p:ph type="dt" sz="half" idx="10"/>
          </p:nvPr>
        </p:nvSpPr>
        <p:spPr/>
        <p:txBody>
          <a:bodyPr/>
          <a:lstStyle/>
          <a:p>
            <a:fld id="{A36EF070-D4A1-4BBC-95E2-C540A084EC01}" type="datetime1">
              <a:rPr lang="sv-SE" smtClean="0"/>
              <a:t>2021-10-21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130DDE8C-17E0-4539-9C15-C1E9D231907F}" type="slidenum">
              <a:rPr lang="sv-SE" smtClean="0"/>
              <a:pPr/>
              <a:t>32</a:t>
            </a:fld>
            <a:endParaRPr lang="sv-SE" dirty="0"/>
          </a:p>
        </p:txBody>
      </p:sp>
    </p:spTree>
    <p:extLst>
      <p:ext uri="{BB962C8B-B14F-4D97-AF65-F5344CB8AC3E}">
        <p14:creationId xmlns:p14="http://schemas.microsoft.com/office/powerpoint/2010/main" val="278031830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Vaccinerad personal</a:t>
            </a:r>
            <a:endParaRPr lang="sv-SE" dirty="0"/>
          </a:p>
        </p:txBody>
      </p:sp>
      <p:sp>
        <p:nvSpPr>
          <p:cNvPr id="3" name="Platshållare för innehåll 2"/>
          <p:cNvSpPr>
            <a:spLocks noGrp="1"/>
          </p:cNvSpPr>
          <p:nvPr>
            <p:ph idx="1"/>
          </p:nvPr>
        </p:nvSpPr>
        <p:spPr/>
        <p:txBody>
          <a:bodyPr/>
          <a:lstStyle/>
          <a:p>
            <a:endParaRPr lang="sv-SE" dirty="0"/>
          </a:p>
          <a:p>
            <a:r>
              <a:rPr lang="sv-SE" dirty="0" smtClean="0"/>
              <a:t>Orsa kommun: V42 information från smittskydd till </a:t>
            </a:r>
            <a:r>
              <a:rPr lang="sv-SE" dirty="0"/>
              <a:t>ovaccinerad personal hemtjänst SÄBO</a:t>
            </a:r>
          </a:p>
          <a:p>
            <a:endParaRPr lang="sv-SE" dirty="0" smtClean="0"/>
          </a:p>
          <a:p>
            <a:endParaRPr lang="sv-SE" dirty="0"/>
          </a:p>
          <a:p>
            <a:r>
              <a:rPr lang="sv-SE" u="sng" dirty="0">
                <a:hlinkClick r:id="rId2"/>
              </a:rPr>
              <a:t>Länk till SKR gällande ovaccinerad personal</a:t>
            </a:r>
            <a:endParaRPr lang="sv-SE" dirty="0"/>
          </a:p>
          <a:p>
            <a:pPr marL="0" indent="0">
              <a:buNone/>
            </a:pPr>
            <a:endParaRPr lang="sv-SE" dirty="0"/>
          </a:p>
        </p:txBody>
      </p:sp>
      <p:sp>
        <p:nvSpPr>
          <p:cNvPr id="4" name="Platshållare för datum 3"/>
          <p:cNvSpPr>
            <a:spLocks noGrp="1"/>
          </p:cNvSpPr>
          <p:nvPr>
            <p:ph type="dt" sz="half" idx="10"/>
          </p:nvPr>
        </p:nvSpPr>
        <p:spPr/>
        <p:txBody>
          <a:bodyPr/>
          <a:lstStyle/>
          <a:p>
            <a:fld id="{A36EF070-D4A1-4BBC-95E2-C540A084EC01}" type="datetime1">
              <a:rPr lang="sv-SE" smtClean="0"/>
              <a:t>2021-10-21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130DDE8C-17E0-4539-9C15-C1E9D231907F}" type="slidenum">
              <a:rPr lang="sv-SE" smtClean="0"/>
              <a:pPr/>
              <a:t>33</a:t>
            </a:fld>
            <a:endParaRPr lang="sv-SE" dirty="0"/>
          </a:p>
        </p:txBody>
      </p:sp>
    </p:spTree>
    <p:extLst>
      <p:ext uri="{BB962C8B-B14F-4D97-AF65-F5344CB8AC3E}">
        <p14:creationId xmlns:p14="http://schemas.microsoft.com/office/powerpoint/2010/main" val="324019077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r>
              <a:rPr lang="sv-SE" dirty="0"/>
              <a:t>Uppsökande </a:t>
            </a:r>
            <a:r>
              <a:rPr lang="sv-SE" dirty="0" smtClean="0"/>
              <a:t>verksamhet exempel:</a:t>
            </a:r>
            <a:r>
              <a:rPr lang="sv-SE" dirty="0"/>
              <a:t/>
            </a:r>
            <a:br>
              <a:rPr lang="sv-SE" dirty="0"/>
            </a:br>
            <a:endParaRPr lang="sv-SE" dirty="0"/>
          </a:p>
        </p:txBody>
      </p:sp>
      <p:sp>
        <p:nvSpPr>
          <p:cNvPr id="4" name="Platshållare för datum 3"/>
          <p:cNvSpPr>
            <a:spLocks noGrp="1"/>
          </p:cNvSpPr>
          <p:nvPr>
            <p:ph type="dt" sz="half" idx="10"/>
          </p:nvPr>
        </p:nvSpPr>
        <p:spPr/>
        <p:txBody>
          <a:bodyPr/>
          <a:lstStyle/>
          <a:p>
            <a:fld id="{A36EF070-D4A1-4BBC-95E2-C540A084EC01}" type="datetime1">
              <a:rPr lang="sv-SE" smtClean="0"/>
              <a:t>2021-10-21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130DDE8C-17E0-4539-9C15-C1E9D231907F}" type="slidenum">
              <a:rPr lang="sv-SE" smtClean="0"/>
              <a:pPr/>
              <a:t>34</a:t>
            </a:fld>
            <a:endParaRPr lang="sv-SE" dirty="0"/>
          </a:p>
        </p:txBody>
      </p:sp>
      <p:sp>
        <p:nvSpPr>
          <p:cNvPr id="7" name="Rektangel 6"/>
          <p:cNvSpPr/>
          <p:nvPr/>
        </p:nvSpPr>
        <p:spPr>
          <a:xfrm>
            <a:off x="410547" y="1939636"/>
            <a:ext cx="8733453" cy="3108543"/>
          </a:xfrm>
          <a:prstGeom prst="rect">
            <a:avLst/>
          </a:prstGeom>
        </p:spPr>
        <p:txBody>
          <a:bodyPr wrap="square">
            <a:spAutoFit/>
          </a:bodyPr>
          <a:lstStyle/>
          <a:p>
            <a:r>
              <a:rPr lang="sv-SE" sz="2800" b="1" dirty="0"/>
              <a:t>Utlandsfödda och </a:t>
            </a:r>
            <a:r>
              <a:rPr lang="sv-SE" sz="2800" b="1" dirty="0" err="1"/>
              <a:t>DeSo</a:t>
            </a:r>
            <a:r>
              <a:rPr lang="sv-SE" sz="2800" b="1" dirty="0"/>
              <a:t> </a:t>
            </a:r>
            <a:r>
              <a:rPr lang="sv-SE" sz="2800" b="1" dirty="0" smtClean="0"/>
              <a:t>områden</a:t>
            </a:r>
          </a:p>
          <a:p>
            <a:pPr marL="457200" indent="-457200">
              <a:buFont typeface="Arial" panose="020B0604020202020204" pitchFamily="34" charset="0"/>
              <a:buChar char="•"/>
            </a:pPr>
            <a:r>
              <a:rPr lang="sv-SE" sz="2800" dirty="0" smtClean="0"/>
              <a:t>Falun: </a:t>
            </a:r>
            <a:r>
              <a:rPr lang="sv-SE" sz="2800" dirty="0" err="1" smtClean="0"/>
              <a:t>Drop</a:t>
            </a:r>
            <a:r>
              <a:rPr lang="sv-SE" sz="2800" dirty="0" smtClean="0"/>
              <a:t> in, </a:t>
            </a:r>
            <a:r>
              <a:rPr lang="sv-SE" sz="2800" dirty="0" err="1"/>
              <a:t>Norslund</a:t>
            </a:r>
            <a:r>
              <a:rPr lang="sv-SE" sz="2800" dirty="0"/>
              <a:t> och </a:t>
            </a:r>
            <a:r>
              <a:rPr lang="sv-SE" sz="2800" dirty="0" err="1" smtClean="0"/>
              <a:t>Bojsenburg</a:t>
            </a:r>
            <a:r>
              <a:rPr lang="sv-SE" sz="2800" dirty="0" smtClean="0"/>
              <a:t> </a:t>
            </a:r>
          </a:p>
          <a:p>
            <a:pPr marL="457200" indent="-457200">
              <a:buFont typeface="Arial" panose="020B0604020202020204" pitchFamily="34" charset="0"/>
              <a:buChar char="•"/>
            </a:pPr>
            <a:endParaRPr lang="sv-SE" sz="2800" dirty="0"/>
          </a:p>
          <a:p>
            <a:pPr marL="457200" indent="-457200">
              <a:buFont typeface="Arial" panose="020B0604020202020204" pitchFamily="34" charset="0"/>
              <a:buChar char="•"/>
            </a:pPr>
            <a:r>
              <a:rPr lang="sv-SE" sz="2800" dirty="0" smtClean="0"/>
              <a:t>Borlänge: Jakobsgårdarna </a:t>
            </a:r>
            <a:r>
              <a:rPr lang="sv-SE" sz="2800" dirty="0"/>
              <a:t>vaccinerade i utsatta områden </a:t>
            </a:r>
            <a:r>
              <a:rPr lang="sv-SE" sz="2800" dirty="0" smtClean="0"/>
              <a:t>med bra deltagande</a:t>
            </a:r>
          </a:p>
          <a:p>
            <a:pPr marL="457200" indent="-457200">
              <a:buFont typeface="Arial" panose="020B0604020202020204" pitchFamily="34" charset="0"/>
              <a:buChar char="•"/>
            </a:pPr>
            <a:endParaRPr lang="sv-SE" sz="2800" dirty="0" smtClean="0"/>
          </a:p>
          <a:p>
            <a:pPr marL="457200" indent="-457200">
              <a:buFont typeface="Arial" panose="020B0604020202020204" pitchFamily="34" charset="0"/>
              <a:buChar char="•"/>
            </a:pPr>
            <a:endParaRPr lang="sv-SE" sz="2800" dirty="0"/>
          </a:p>
        </p:txBody>
      </p:sp>
    </p:spTree>
    <p:extLst>
      <p:ext uri="{BB962C8B-B14F-4D97-AF65-F5344CB8AC3E}">
        <p14:creationId xmlns:p14="http://schemas.microsoft.com/office/powerpoint/2010/main" val="390798678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Ökad vaccinationstäckning</a:t>
            </a:r>
            <a:endParaRPr lang="sv-SE" dirty="0"/>
          </a:p>
        </p:txBody>
      </p:sp>
      <p:sp>
        <p:nvSpPr>
          <p:cNvPr id="3" name="Platshållare för innehåll 2"/>
          <p:cNvSpPr>
            <a:spLocks noGrp="1"/>
          </p:cNvSpPr>
          <p:nvPr>
            <p:ph idx="1"/>
          </p:nvPr>
        </p:nvSpPr>
        <p:spPr/>
        <p:txBody>
          <a:bodyPr/>
          <a:lstStyle/>
          <a:p>
            <a:r>
              <a:rPr lang="sv-SE" b="1" dirty="0"/>
              <a:t>Idrottsföreningar</a:t>
            </a:r>
          </a:p>
          <a:p>
            <a:pPr lvl="1"/>
            <a:r>
              <a:rPr lang="sv-SE" dirty="0" smtClean="0"/>
              <a:t>Mora </a:t>
            </a:r>
            <a:r>
              <a:rPr lang="sv-SE" dirty="0"/>
              <a:t>IK </a:t>
            </a:r>
            <a:r>
              <a:rPr lang="sv-SE" dirty="0" smtClean="0"/>
              <a:t>Hockey</a:t>
            </a:r>
          </a:p>
          <a:p>
            <a:pPr marL="457200" lvl="1" indent="0">
              <a:buNone/>
            </a:pPr>
            <a:endParaRPr lang="sv-SE" dirty="0"/>
          </a:p>
          <a:p>
            <a:r>
              <a:rPr lang="sv-SE" b="1" dirty="0"/>
              <a:t>Mobila bussar</a:t>
            </a:r>
          </a:p>
          <a:p>
            <a:pPr lvl="1"/>
            <a:r>
              <a:rPr lang="sv-SE" dirty="0"/>
              <a:t>Har tillgång till en buss i dagsläget obs! kopplat till väntrum/vaccinationslokal</a:t>
            </a:r>
          </a:p>
          <a:p>
            <a:endParaRPr lang="sv-SE" dirty="0" smtClean="0"/>
          </a:p>
          <a:p>
            <a:r>
              <a:rPr lang="sv-SE" dirty="0"/>
              <a:t>Särna </a:t>
            </a:r>
            <a:r>
              <a:rPr lang="sv-SE" dirty="0" smtClean="0"/>
              <a:t>har kallat </a:t>
            </a:r>
            <a:r>
              <a:rPr lang="sv-SE" dirty="0"/>
              <a:t>ovaccinerade, några </a:t>
            </a:r>
            <a:r>
              <a:rPr lang="sv-SE" dirty="0" smtClean="0"/>
              <a:t>bokar </a:t>
            </a:r>
            <a:r>
              <a:rPr lang="sv-SE" dirty="0"/>
              <a:t>av, några som kom hade inte kommit om de inte blivit kallade</a:t>
            </a:r>
          </a:p>
          <a:p>
            <a:endParaRPr lang="sv-SE" dirty="0"/>
          </a:p>
        </p:txBody>
      </p:sp>
      <p:sp>
        <p:nvSpPr>
          <p:cNvPr id="4" name="Platshållare för datum 3"/>
          <p:cNvSpPr>
            <a:spLocks noGrp="1"/>
          </p:cNvSpPr>
          <p:nvPr>
            <p:ph type="dt" sz="half" idx="10"/>
          </p:nvPr>
        </p:nvSpPr>
        <p:spPr/>
        <p:txBody>
          <a:bodyPr/>
          <a:lstStyle/>
          <a:p>
            <a:fld id="{A36EF070-D4A1-4BBC-95E2-C540A084EC01}" type="datetime1">
              <a:rPr lang="sv-SE" smtClean="0"/>
              <a:t>2021-10-21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130DDE8C-17E0-4539-9C15-C1E9D231907F}" type="slidenum">
              <a:rPr lang="sv-SE" smtClean="0"/>
              <a:pPr/>
              <a:t>35</a:t>
            </a:fld>
            <a:endParaRPr lang="sv-SE" dirty="0"/>
          </a:p>
        </p:txBody>
      </p:sp>
    </p:spTree>
    <p:extLst>
      <p:ext uri="{BB962C8B-B14F-4D97-AF65-F5344CB8AC3E}">
        <p14:creationId xmlns:p14="http://schemas.microsoft.com/office/powerpoint/2010/main" val="128528092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Vaccinationsmotstånd</a:t>
            </a:r>
            <a:endParaRPr lang="sv-SE" dirty="0"/>
          </a:p>
        </p:txBody>
      </p:sp>
      <p:sp>
        <p:nvSpPr>
          <p:cNvPr id="3" name="Platshållare för innehåll 2"/>
          <p:cNvSpPr>
            <a:spLocks noGrp="1"/>
          </p:cNvSpPr>
          <p:nvPr>
            <p:ph idx="1"/>
          </p:nvPr>
        </p:nvSpPr>
        <p:spPr/>
        <p:txBody>
          <a:bodyPr/>
          <a:lstStyle/>
          <a:p>
            <a:r>
              <a:rPr lang="sv-SE" dirty="0" smtClean="0"/>
              <a:t>SMS</a:t>
            </a:r>
          </a:p>
          <a:p>
            <a:r>
              <a:rPr lang="sv-SE" dirty="0" smtClean="0"/>
              <a:t>Mail</a:t>
            </a:r>
          </a:p>
          <a:p>
            <a:r>
              <a:rPr lang="sv-SE" dirty="0" smtClean="0"/>
              <a:t>Telefonsamtal</a:t>
            </a:r>
            <a:endParaRPr lang="sv-SE" dirty="0"/>
          </a:p>
        </p:txBody>
      </p:sp>
      <p:sp>
        <p:nvSpPr>
          <p:cNvPr id="4" name="Platshållare för datum 3"/>
          <p:cNvSpPr>
            <a:spLocks noGrp="1"/>
          </p:cNvSpPr>
          <p:nvPr>
            <p:ph type="dt" sz="half" idx="10"/>
          </p:nvPr>
        </p:nvSpPr>
        <p:spPr/>
        <p:txBody>
          <a:bodyPr/>
          <a:lstStyle/>
          <a:p>
            <a:fld id="{A36EF070-D4A1-4BBC-95E2-C540A084EC01}" type="datetime1">
              <a:rPr lang="sv-SE" smtClean="0"/>
              <a:t>2021-10-21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130DDE8C-17E0-4539-9C15-C1E9D231907F}" type="slidenum">
              <a:rPr lang="sv-SE" smtClean="0"/>
              <a:pPr/>
              <a:t>36</a:t>
            </a:fld>
            <a:endParaRPr lang="sv-SE" dirty="0"/>
          </a:p>
        </p:txBody>
      </p:sp>
    </p:spTree>
    <p:extLst>
      <p:ext uri="{BB962C8B-B14F-4D97-AF65-F5344CB8AC3E}">
        <p14:creationId xmlns:p14="http://schemas.microsoft.com/office/powerpoint/2010/main" val="337793132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sz="3600" dirty="0" smtClean="0"/>
              <a:t>Länkar till Folkhälsomyndigheten </a:t>
            </a:r>
            <a:endParaRPr lang="sv-SE" sz="3600" dirty="0"/>
          </a:p>
        </p:txBody>
      </p:sp>
      <p:sp>
        <p:nvSpPr>
          <p:cNvPr id="3" name="Platshållare för innehåll 2"/>
          <p:cNvSpPr>
            <a:spLocks noGrp="1"/>
          </p:cNvSpPr>
          <p:nvPr>
            <p:ph idx="1"/>
          </p:nvPr>
        </p:nvSpPr>
        <p:spPr/>
        <p:txBody>
          <a:bodyPr>
            <a:normAutofit fontScale="70000" lnSpcReduction="20000"/>
          </a:bodyPr>
          <a:lstStyle/>
          <a:p>
            <a:pPr marL="0" indent="0">
              <a:buNone/>
            </a:pPr>
            <a:r>
              <a:rPr lang="sv-SE" b="1" dirty="0" smtClean="0"/>
              <a:t>Till vårdnadshavare/ungdomar</a:t>
            </a:r>
          </a:p>
          <a:p>
            <a:r>
              <a:rPr lang="sv-SE" dirty="0" smtClean="0"/>
              <a:t>Vaccinationsinformation </a:t>
            </a:r>
            <a:r>
              <a:rPr lang="sv-SE" dirty="0"/>
              <a:t>inklusive </a:t>
            </a:r>
            <a:r>
              <a:rPr lang="sv-SE" dirty="0" smtClean="0"/>
              <a:t>faktablad</a:t>
            </a:r>
            <a:endParaRPr lang="sv-SE" dirty="0"/>
          </a:p>
          <a:p>
            <a:r>
              <a:rPr lang="sv-SE" dirty="0"/>
              <a:t>E</a:t>
            </a:r>
            <a:r>
              <a:rPr lang="sv-SE" dirty="0" smtClean="0"/>
              <a:t>nklare </a:t>
            </a:r>
            <a:r>
              <a:rPr lang="sv-SE" dirty="0"/>
              <a:t>information för </a:t>
            </a:r>
            <a:r>
              <a:rPr lang="sv-SE" dirty="0" smtClean="0"/>
              <a:t>barn/ungdomar</a:t>
            </a:r>
            <a:endParaRPr lang="sv-SE" dirty="0"/>
          </a:p>
          <a:p>
            <a:r>
              <a:rPr lang="sv-SE" dirty="0" smtClean="0"/>
              <a:t>Information </a:t>
            </a:r>
            <a:r>
              <a:rPr lang="sv-SE" dirty="0"/>
              <a:t>om vaccinernas effekt och säkerhet och varför man bör vaccinera </a:t>
            </a:r>
            <a:r>
              <a:rPr lang="sv-SE" dirty="0" smtClean="0"/>
              <a:t>sig</a:t>
            </a:r>
          </a:p>
          <a:p>
            <a:r>
              <a:rPr lang="sv-SE" dirty="0" smtClean="0"/>
              <a:t>Information </a:t>
            </a:r>
            <a:r>
              <a:rPr lang="sv-SE" dirty="0"/>
              <a:t>om missuppfattningar, myter och desinformation om vaccinerna</a:t>
            </a:r>
            <a:r>
              <a:rPr lang="sv-SE" dirty="0" smtClean="0"/>
              <a:t>.</a:t>
            </a:r>
          </a:p>
          <a:p>
            <a:r>
              <a:rPr lang="sv-SE" dirty="0" smtClean="0"/>
              <a:t>Frågor och svar</a:t>
            </a:r>
            <a:endParaRPr lang="sv-SE" dirty="0"/>
          </a:p>
          <a:p>
            <a:endParaRPr lang="sv-SE" dirty="0"/>
          </a:p>
          <a:p>
            <a:pPr marL="0" indent="0">
              <a:buNone/>
            </a:pPr>
            <a:r>
              <a:rPr lang="sv-SE" b="1" dirty="0" smtClean="0"/>
              <a:t>Till vaccinatörer</a:t>
            </a:r>
            <a:r>
              <a:rPr lang="sv-SE" dirty="0"/>
              <a:t> </a:t>
            </a:r>
          </a:p>
          <a:p>
            <a:r>
              <a:rPr lang="sv-SE" dirty="0"/>
              <a:t>Länk till Folkhälsomyndighetens seminarium för vaccinatörer 211008</a:t>
            </a:r>
          </a:p>
          <a:p>
            <a:r>
              <a:rPr lang="sv-SE" dirty="0"/>
              <a:t>I</a:t>
            </a:r>
            <a:r>
              <a:rPr lang="sv-SE" dirty="0" smtClean="0"/>
              <a:t>nformation </a:t>
            </a:r>
            <a:r>
              <a:rPr lang="sv-SE" dirty="0"/>
              <a:t>om aktuella vacciner mot covid-19 för vårdpersonal</a:t>
            </a:r>
          </a:p>
          <a:p>
            <a:r>
              <a:rPr lang="sv-SE" dirty="0" smtClean="0"/>
              <a:t>Länk </a:t>
            </a:r>
            <a:r>
              <a:rPr lang="sv-SE" dirty="0"/>
              <a:t>till </a:t>
            </a:r>
            <a:r>
              <a:rPr lang="sv-SE" dirty="0" err="1" smtClean="0"/>
              <a:t>RD:s</a:t>
            </a:r>
            <a:r>
              <a:rPr lang="sv-SE" dirty="0" smtClean="0"/>
              <a:t> handläggning </a:t>
            </a:r>
            <a:r>
              <a:rPr lang="sv-SE" dirty="0"/>
              <a:t>av uppgiven överkänslighet/allergi i hälsodeklarationen</a:t>
            </a:r>
          </a:p>
          <a:p>
            <a:r>
              <a:rPr lang="sv-SE" dirty="0" smtClean="0"/>
              <a:t>Vanliga frågor </a:t>
            </a:r>
            <a:r>
              <a:rPr lang="sv-SE" dirty="0"/>
              <a:t>och </a:t>
            </a:r>
            <a:r>
              <a:rPr lang="sv-SE" dirty="0" smtClean="0"/>
              <a:t>svar inklusive kring myokardit/</a:t>
            </a:r>
            <a:r>
              <a:rPr lang="sv-SE" dirty="0" err="1" smtClean="0"/>
              <a:t>perikardit</a:t>
            </a:r>
            <a:r>
              <a:rPr lang="sv-SE" dirty="0" smtClean="0"/>
              <a:t> + länk till info om det från </a:t>
            </a:r>
            <a:r>
              <a:rPr lang="sv-SE" dirty="0" err="1" smtClean="0"/>
              <a:t>FoHM</a:t>
            </a:r>
            <a:endParaRPr lang="sv-SE" dirty="0"/>
          </a:p>
          <a:p>
            <a:endParaRPr lang="sv-SE"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36EF070-D4A1-4BBC-95E2-C540A084EC01}" type="datetime1">
              <a:rPr kumimoji="0" lang="sv-SE" sz="1050" b="0" i="0" u="none" strike="noStrike" kern="1200" cap="none" spc="0" normalizeH="0" baseline="0" noProof="0" smtClean="0">
                <a:ln>
                  <a:noFill/>
                </a:ln>
                <a:solidFill>
                  <a:prstClr val="white"/>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2021-10-21</a:t>
            </a:fld>
            <a:endParaRPr kumimoji="0" lang="sv-SE" sz="1050" b="0" i="0" u="none" strike="noStrike" kern="1200" cap="none" spc="0" normalizeH="0" baseline="0" noProof="0" dirty="0">
              <a:ln>
                <a:noFill/>
              </a:ln>
              <a:solidFill>
                <a:prstClr val="white"/>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05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0DDE8C-17E0-4539-9C15-C1E9D231907F}" type="slidenum">
              <a:rPr kumimoji="0" lang="sv-SE" sz="105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sv-SE" sz="105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92742475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Frågor</a:t>
            </a:r>
            <a:endParaRPr lang="sv-SE" dirty="0"/>
          </a:p>
        </p:txBody>
      </p:sp>
      <p:sp>
        <p:nvSpPr>
          <p:cNvPr id="3" name="Platshållare för innehåll 2"/>
          <p:cNvSpPr>
            <a:spLocks noGrp="1"/>
          </p:cNvSpPr>
          <p:nvPr>
            <p:ph idx="1"/>
          </p:nvPr>
        </p:nvSpPr>
        <p:spPr/>
        <p:txBody>
          <a:bodyPr/>
          <a:lstStyle/>
          <a:p>
            <a:endParaRPr lang="sv-SE"/>
          </a:p>
        </p:txBody>
      </p:sp>
      <p:sp>
        <p:nvSpPr>
          <p:cNvPr id="4" name="Platshållare för datum 3"/>
          <p:cNvSpPr>
            <a:spLocks noGrp="1"/>
          </p:cNvSpPr>
          <p:nvPr>
            <p:ph type="dt" sz="half" idx="10"/>
          </p:nvPr>
        </p:nvSpPr>
        <p:spPr/>
        <p:txBody>
          <a:bodyPr/>
          <a:lstStyle/>
          <a:p>
            <a:fld id="{A36EF070-D4A1-4BBC-95E2-C540A084EC01}" type="datetime1">
              <a:rPr lang="sv-SE" smtClean="0"/>
              <a:t>2021-10-21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130DDE8C-17E0-4539-9C15-C1E9D231907F}" type="slidenum">
              <a:rPr lang="sv-SE" smtClean="0"/>
              <a:pPr/>
              <a:t>38</a:t>
            </a:fld>
            <a:endParaRPr lang="sv-SE" dirty="0"/>
          </a:p>
        </p:txBody>
      </p:sp>
    </p:spTree>
    <p:extLst>
      <p:ext uri="{BB962C8B-B14F-4D97-AF65-F5344CB8AC3E}">
        <p14:creationId xmlns:p14="http://schemas.microsoft.com/office/powerpoint/2010/main" val="29905920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endParaRPr lang="sv-SE"/>
          </a:p>
        </p:txBody>
      </p:sp>
      <p:sp>
        <p:nvSpPr>
          <p:cNvPr id="3" name="Underrubrik 2"/>
          <p:cNvSpPr>
            <a:spLocks noGrp="1"/>
          </p:cNvSpPr>
          <p:nvPr>
            <p:ph type="subTitle" idx="1"/>
          </p:nvPr>
        </p:nvSpPr>
        <p:spPr/>
        <p:txBody>
          <a:bodyPr/>
          <a:lstStyle/>
          <a:p>
            <a:endParaRPr lang="sv-SE"/>
          </a:p>
        </p:txBody>
      </p:sp>
    </p:spTree>
    <p:extLst>
      <p:ext uri="{BB962C8B-B14F-4D97-AF65-F5344CB8AC3E}">
        <p14:creationId xmlns:p14="http://schemas.microsoft.com/office/powerpoint/2010/main" val="3109430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B4152674-6AB9-4668-8AED-4226128661A6}" type="datetime1">
              <a:rPr lang="sv-SE" smtClean="0"/>
              <a:t>2021-10-21</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130DDE8C-17E0-4539-9C15-C1E9D231907F}" type="slidenum">
              <a:rPr lang="sv-SE" smtClean="0"/>
              <a:pPr/>
              <a:t>4</a:t>
            </a:fld>
            <a:endParaRPr lang="sv-SE" dirty="0"/>
          </a:p>
        </p:txBody>
      </p:sp>
      <p:pic>
        <p:nvPicPr>
          <p:cNvPr id="5" name="Bildobjekt 4"/>
          <p:cNvPicPr>
            <a:picLocks noChangeAspect="1"/>
          </p:cNvPicPr>
          <p:nvPr/>
        </p:nvPicPr>
        <p:blipFill>
          <a:blip r:embed="rId2"/>
          <a:stretch>
            <a:fillRect/>
          </a:stretch>
        </p:blipFill>
        <p:spPr>
          <a:xfrm>
            <a:off x="315830" y="1114675"/>
            <a:ext cx="5143500" cy="37623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Bildobjekt 5"/>
          <p:cNvPicPr>
            <a:picLocks noChangeAspect="1"/>
          </p:cNvPicPr>
          <p:nvPr/>
        </p:nvPicPr>
        <p:blipFill>
          <a:blip r:embed="rId3"/>
          <a:stretch>
            <a:fillRect/>
          </a:stretch>
        </p:blipFill>
        <p:spPr>
          <a:xfrm>
            <a:off x="5820193" y="1122948"/>
            <a:ext cx="5764462" cy="37859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Bildobjekt 6"/>
          <p:cNvPicPr>
            <a:picLocks noChangeAspect="1"/>
          </p:cNvPicPr>
          <p:nvPr/>
        </p:nvPicPr>
        <p:blipFill>
          <a:blip r:embed="rId4"/>
          <a:stretch>
            <a:fillRect/>
          </a:stretch>
        </p:blipFill>
        <p:spPr>
          <a:xfrm>
            <a:off x="1737214" y="440575"/>
            <a:ext cx="8428104" cy="54837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178680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a:graphicFrameLocks noGrp="1"/>
          </p:cNvGraphicFramePr>
          <p:nvPr>
            <p:extLst>
              <p:ext uri="{D42A27DB-BD31-4B8C-83A1-F6EECF244321}">
                <p14:modId xmlns:p14="http://schemas.microsoft.com/office/powerpoint/2010/main" val="337629950"/>
              </p:ext>
            </p:extLst>
          </p:nvPr>
        </p:nvGraphicFramePr>
        <p:xfrm>
          <a:off x="934803" y="269493"/>
          <a:ext cx="9306393" cy="608194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687291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a:graphicFrameLocks noGrp="1"/>
          </p:cNvGraphicFramePr>
          <p:nvPr>
            <p:extLst/>
          </p:nvPr>
        </p:nvGraphicFramePr>
        <p:xfrm>
          <a:off x="1442803" y="388026"/>
          <a:ext cx="9306393" cy="608194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00553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a:graphicFrameLocks noGrp="1"/>
          </p:cNvGraphicFramePr>
          <p:nvPr>
            <p:extLst/>
          </p:nvPr>
        </p:nvGraphicFramePr>
        <p:xfrm>
          <a:off x="1442803" y="388026"/>
          <a:ext cx="9306393" cy="608194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272694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a:graphicFrameLocks noGrp="1"/>
          </p:cNvGraphicFramePr>
          <p:nvPr>
            <p:extLst/>
          </p:nvPr>
        </p:nvGraphicFramePr>
        <p:xfrm>
          <a:off x="1442803" y="388026"/>
          <a:ext cx="9306393" cy="608194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997902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B4152674-6AB9-4668-8AED-4226128661A6}" type="datetime1">
              <a:rPr lang="sv-SE" smtClean="0"/>
              <a:t>2021-10-21</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130DDE8C-17E0-4539-9C15-C1E9D231907F}" type="slidenum">
              <a:rPr lang="sv-SE" smtClean="0"/>
              <a:pPr/>
              <a:t>9</a:t>
            </a:fld>
            <a:endParaRPr lang="sv-SE" dirty="0"/>
          </a:p>
        </p:txBody>
      </p:sp>
      <p:pic>
        <p:nvPicPr>
          <p:cNvPr id="5" name="Bildobjekt 4"/>
          <p:cNvPicPr>
            <a:picLocks noChangeAspect="1"/>
          </p:cNvPicPr>
          <p:nvPr/>
        </p:nvPicPr>
        <p:blipFill>
          <a:blip r:embed="rId2"/>
          <a:stretch>
            <a:fillRect/>
          </a:stretch>
        </p:blipFill>
        <p:spPr>
          <a:xfrm>
            <a:off x="1652338" y="260111"/>
            <a:ext cx="8344399" cy="6113187"/>
          </a:xfrm>
          <a:prstGeom prst="rect">
            <a:avLst/>
          </a:prstGeom>
        </p:spPr>
      </p:pic>
    </p:spTree>
    <p:extLst>
      <p:ext uri="{BB962C8B-B14F-4D97-AF65-F5344CB8AC3E}">
        <p14:creationId xmlns:p14="http://schemas.microsoft.com/office/powerpoint/2010/main" val="253905022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VCdag">
  <a:themeElements>
    <a:clrScheme name="Ltd">
      <a:dk1>
        <a:sysClr val="windowText" lastClr="000000"/>
      </a:dk1>
      <a:lt1>
        <a:sysClr val="window" lastClr="FFFFFF"/>
      </a:lt1>
      <a:dk2>
        <a:srgbClr val="F15060"/>
      </a:dk2>
      <a:lt2>
        <a:srgbClr val="E7E6E6"/>
      </a:lt2>
      <a:accent1>
        <a:srgbClr val="00B4E4"/>
      </a:accent1>
      <a:accent2>
        <a:srgbClr val="28B29A"/>
      </a:accent2>
      <a:accent3>
        <a:srgbClr val="FFD378"/>
      </a:accent3>
      <a:accent4>
        <a:srgbClr val="AEDDEF"/>
      </a:accent4>
      <a:accent5>
        <a:srgbClr val="6ACEC3"/>
      </a:accent5>
      <a:accent6>
        <a:srgbClr val="FAE9BA"/>
      </a:accent6>
      <a:hlink>
        <a:srgbClr val="0074A2"/>
      </a:hlink>
      <a:folHlink>
        <a:srgbClr val="0074A2"/>
      </a:folHlink>
    </a:clrScheme>
    <a:fontScheme name="Lt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td_standard.potx" id="{151680F3-6FC2-4960-B137-648106B7FBF2}" vid="{FDF325D6-299B-47C8-B8D0-086DBBEE1ED8}"/>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TotalTime>
  <Words>819</Words>
  <Application>Microsoft Office PowerPoint</Application>
  <PresentationFormat>Bredbild</PresentationFormat>
  <Paragraphs>179</Paragraphs>
  <Slides>39</Slides>
  <Notes>2</Notes>
  <HiddenSlides>0</HiddenSlides>
  <MMClips>0</MMClips>
  <ScaleCrop>false</ScaleCrop>
  <HeadingPairs>
    <vt:vector size="6" baseType="variant">
      <vt:variant>
        <vt:lpstr>Använt teckensnitt</vt:lpstr>
      </vt:variant>
      <vt:variant>
        <vt:i4>4</vt:i4>
      </vt:variant>
      <vt:variant>
        <vt:lpstr>Tema</vt:lpstr>
      </vt:variant>
      <vt:variant>
        <vt:i4>2</vt:i4>
      </vt:variant>
      <vt:variant>
        <vt:lpstr>Bildrubriker</vt:lpstr>
      </vt:variant>
      <vt:variant>
        <vt:i4>39</vt:i4>
      </vt:variant>
    </vt:vector>
  </HeadingPairs>
  <TitlesOfParts>
    <vt:vector size="45" baseType="lpstr">
      <vt:lpstr>Arial</vt:lpstr>
      <vt:lpstr>Calibri</vt:lpstr>
      <vt:lpstr>Calibri Light</vt:lpstr>
      <vt:lpstr>Times New Roman</vt:lpstr>
      <vt:lpstr>Office-tema</vt:lpstr>
      <vt:lpstr>VCdag</vt:lpstr>
      <vt:lpstr>Välfärdsrådet</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Nytt från FoHM 1:a november Det här gäller från den 1 november — Folkhälsomyndigheten (folkhalsomyndigheten.se)</vt:lpstr>
      <vt:lpstr>Dessa ska fortsätta provtas</vt:lpstr>
      <vt:lpstr>Fjällådor</vt:lpstr>
      <vt:lpstr>PowerPoint-presentation</vt:lpstr>
      <vt:lpstr>RS fortsätter att stiga kraftigt</vt:lpstr>
      <vt:lpstr>Utblick</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Vaccination Covid-19</vt:lpstr>
      <vt:lpstr>NVR tom vecka 40</vt:lpstr>
      <vt:lpstr>Vaccinationsgrad</vt:lpstr>
      <vt:lpstr>Vaccinering sker i skolorna: 12-15</vt:lpstr>
      <vt:lpstr>Vaccinering i SÄBO pågår</vt:lpstr>
      <vt:lpstr>Vaccination 80+ dos 3 vaccinering</vt:lpstr>
      <vt:lpstr>Vaccinationsaktiviteter</vt:lpstr>
      <vt:lpstr>Vaccinerad personal</vt:lpstr>
      <vt:lpstr>Uppsökande verksamhet exempel: </vt:lpstr>
      <vt:lpstr>Ökad vaccinationstäckning</vt:lpstr>
      <vt:lpstr>Vaccinationsmotstånd</vt:lpstr>
      <vt:lpstr>Länkar till Folkhälsomyndigheten </vt:lpstr>
      <vt:lpstr>Frågor</vt:lpstr>
      <vt:lpstr>PowerPoint-presentation</vt:lpstr>
    </vt:vector>
  </TitlesOfParts>
  <Company>Landstinget Dalarna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BDU</dc:title>
  <dc:creator>Larsson Roger S /Central förvaltning Ledningsenhet /Falun</dc:creator>
  <cp:lastModifiedBy>Larsson Roger S /Central förvaltning Ledningsenhet /Falun</cp:lastModifiedBy>
  <cp:revision>5</cp:revision>
  <dcterms:created xsi:type="dcterms:W3CDTF">2021-10-21T05:05:11Z</dcterms:created>
  <dcterms:modified xsi:type="dcterms:W3CDTF">2021-10-21T12:34:08Z</dcterms:modified>
</cp:coreProperties>
</file>