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2" r:id="rId3"/>
    <p:sldMasterId id="2147483686" r:id="rId4"/>
    <p:sldMasterId id="2147483695" r:id="rId5"/>
  </p:sldMasterIdLst>
  <p:notesMasterIdLst>
    <p:notesMasterId r:id="rId18"/>
  </p:notesMasterIdLst>
  <p:sldIdLst>
    <p:sldId id="296" r:id="rId6"/>
    <p:sldId id="367" r:id="rId7"/>
    <p:sldId id="368" r:id="rId8"/>
    <p:sldId id="326" r:id="rId9"/>
    <p:sldId id="354" r:id="rId10"/>
    <p:sldId id="369" r:id="rId11"/>
    <p:sldId id="370" r:id="rId12"/>
    <p:sldId id="359" r:id="rId13"/>
    <p:sldId id="360" r:id="rId14"/>
    <p:sldId id="361" r:id="rId15"/>
    <p:sldId id="365" r:id="rId16"/>
    <p:sldId id="366" r:id="rId17"/>
  </p:sldIdLst>
  <p:sldSz cx="12192000" cy="6858000"/>
  <p:notesSz cx="6858000" cy="9144000"/>
  <p:defaultText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737" autoAdjust="0"/>
  </p:normalViewPr>
  <p:slideViewPr>
    <p:cSldViewPr snapToGrid="0">
      <p:cViewPr varScale="1">
        <p:scale>
          <a:sx n="120" d="100"/>
          <a:sy n="120" d="100"/>
        </p:scale>
        <p:origin x="234" y="102"/>
      </p:cViewPr>
      <p:guideLst>
        <p:guide orient="horz" pos="333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720A0-7CE4-49CD-AB82-9D8C01A298F3}" type="datetimeFigureOut">
              <a:rPr lang="sv-SE" smtClean="0"/>
              <a:t>2019-03-05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955AC-4D21-4FDE-BA85-E0CB73C18532}" type="slidenum">
              <a:rPr lang="sv-SE" smtClean="0"/>
              <a:t>‹#›</a:t>
            </a:fld>
            <a:endParaRPr lang="sv-SE"/>
          </a:p>
        </p:txBody>
      </p:sp>
    </p:spTree>
    <p:extLst>
      <p:ext uri="{BB962C8B-B14F-4D97-AF65-F5344CB8AC3E}">
        <p14:creationId xmlns:p14="http://schemas.microsoft.com/office/powerpoint/2010/main" val="3299646539"/>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Emma Spak</a:t>
            </a:r>
            <a:r>
              <a:rPr lang="sv-SE" baseline="0" dirty="0" smtClean="0"/>
              <a:t> – ST i allmänmedicin – kommer närmast från läkarförbundet.</a:t>
            </a:r>
          </a:p>
          <a:p>
            <a:r>
              <a:rPr lang="sv-SE" baseline="0" dirty="0" smtClean="0"/>
              <a:t>50% uppdrag. (varför tog jag uppdraget drivkraft – drömuppdrag)</a:t>
            </a:r>
            <a:endParaRPr lang="sv-SE" dirty="0" smtClean="0"/>
          </a:p>
          <a:p>
            <a:endParaRPr lang="sv-SE" dirty="0" smtClean="0"/>
          </a:p>
          <a:p>
            <a:r>
              <a:rPr lang="sv-SE" dirty="0" smtClean="0"/>
              <a:t>SKL:s</a:t>
            </a:r>
            <a:r>
              <a:rPr lang="sv-SE" baseline="0" dirty="0" smtClean="0"/>
              <a:t> målsättning - </a:t>
            </a:r>
            <a:r>
              <a:rPr lang="sv-SE" dirty="0" smtClean="0"/>
              <a:t>För att möta framtidens utmaningar behöver vi ställa om vården till en mer nära och hälsofrämjande vård och omsorg, viktigt att främja stödet till medlemmarna och skapa mervärden i delning av information och samverkan.</a:t>
            </a:r>
            <a:endParaRPr lang="sv-SE" dirty="0"/>
          </a:p>
        </p:txBody>
      </p:sp>
      <p:sp>
        <p:nvSpPr>
          <p:cNvPr id="4" name="Platshållare för bildnummer 3"/>
          <p:cNvSpPr>
            <a:spLocks noGrp="1"/>
          </p:cNvSpPr>
          <p:nvPr>
            <p:ph type="sldNum" sz="quarter" idx="10"/>
          </p:nvPr>
        </p:nvSpPr>
        <p:spPr/>
        <p:txBody>
          <a:bodyPr/>
          <a:lstStyle/>
          <a:p>
            <a:fld id="{E5EBCCCE-6949-4E3E-9152-A749FD678283}" type="slidenum">
              <a:rPr lang="sv-SE" smtClean="0"/>
              <a:t>1</a:t>
            </a:fld>
            <a:endParaRPr lang="sv-SE" dirty="0"/>
          </a:p>
        </p:txBody>
      </p:sp>
    </p:spTree>
    <p:extLst>
      <p:ext uri="{BB962C8B-B14F-4D97-AF65-F5344CB8AC3E}">
        <p14:creationId xmlns:p14="http://schemas.microsoft.com/office/powerpoint/2010/main" val="318532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13D7B8A-A996-48E2-96B6-123BB2F0DC46}" type="slidenum">
              <a:rPr lang="sv-SE" smtClean="0"/>
              <a:t>11</a:t>
            </a:fld>
            <a:endParaRPr lang="sv-SE"/>
          </a:p>
        </p:txBody>
      </p:sp>
    </p:spTree>
    <p:extLst>
      <p:ext uri="{BB962C8B-B14F-4D97-AF65-F5344CB8AC3E}">
        <p14:creationId xmlns:p14="http://schemas.microsoft.com/office/powerpoint/2010/main" val="404598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13D7B8A-A996-48E2-96B6-123BB2F0DC46}" type="slidenum">
              <a:rPr lang="sv-SE" smtClean="0"/>
              <a:t>12</a:t>
            </a:fld>
            <a:endParaRPr lang="sv-SE"/>
          </a:p>
        </p:txBody>
      </p:sp>
    </p:spTree>
    <p:extLst>
      <p:ext uri="{BB962C8B-B14F-4D97-AF65-F5344CB8AC3E}">
        <p14:creationId xmlns:p14="http://schemas.microsoft.com/office/powerpoint/2010/main" val="52708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FF1BBB7-6BA5-4DF6-BD4A-53DF9513661C}" type="slidenum">
              <a:rPr lang="sv-SE" smtClean="0"/>
              <a:t>2</a:t>
            </a:fld>
            <a:endParaRPr lang="sv-SE"/>
          </a:p>
        </p:txBody>
      </p:sp>
    </p:spTree>
    <p:extLst>
      <p:ext uri="{BB962C8B-B14F-4D97-AF65-F5344CB8AC3E}">
        <p14:creationId xmlns:p14="http://schemas.microsoft.com/office/powerpoint/2010/main" val="3513076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84955AC-4D21-4FDE-BA85-E0CB73C18532}" type="slidenum">
              <a:rPr lang="sv-SE" smtClean="0"/>
              <a:t>3</a:t>
            </a:fld>
            <a:endParaRPr lang="sv-SE"/>
          </a:p>
        </p:txBody>
      </p:sp>
    </p:spTree>
    <p:extLst>
      <p:ext uri="{BB962C8B-B14F-4D97-AF65-F5344CB8AC3E}">
        <p14:creationId xmlns:p14="http://schemas.microsoft.com/office/powerpoint/2010/main" val="704031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beskrivning av vad</a:t>
            </a:r>
            <a:r>
              <a:rPr lang="sv-SE" baseline="0" dirty="0" smtClean="0"/>
              <a:t> den </a:t>
            </a:r>
            <a:r>
              <a:rPr lang="sv-SE" dirty="0" smtClean="0"/>
              <a:t>nära vården skulle</a:t>
            </a:r>
            <a:r>
              <a:rPr lang="sv-SE" baseline="0" dirty="0" smtClean="0"/>
              <a:t> kunna vara, justerad lite efter varje samtal</a:t>
            </a:r>
            <a:r>
              <a:rPr lang="sv-SE" dirty="0" smtClean="0"/>
              <a:t>. Den</a:t>
            </a:r>
            <a:r>
              <a:rPr lang="sv-SE" baseline="0" dirty="0" smtClean="0"/>
              <a:t> nära vården är inte en ny organisationsnivå, det är heller inte en benämning på dagens primärvård. Nära vård är snarare ett nytt synsätt – ett nytt sätt att arbeta i med hälsa, vår och omsorg. Den närmsta vården är den patienten/brukaren kan ge sig själv – egenvården och det stöd kommuner och landsting kan ge för att möjliggöra detta. Den Nära vård som organiseras av SKL:s medlemmar har primärvården som bas – ett skifte mot dagens sjukhusbaserade vård, primärvården är den naturliga första kontakten men hela eller delar av andra organisationer ingår också i den nära vården. Hela den kommunala sjukvården och delar av omsorg och socialtjänst, sjukhusvård, och specialiserad öppenvård, ungdomsmottagning, elevhälsa, FHV och en tom ring för alla som inte explicit finns med. Sjukvården består av många organisationer och oavsett hur vi skär uppstår gränssnitten någonstans. Den nära vården innehåller hela eller delar av dessa verksamheter men inkluderar också övergångarna och hur väl vi förmår att överbrygga dessa och skapa en sömlösvård för patienter och brukar. För att klara det skapar vi nya arbetssätt som ASIH och mobila team, vi använder e-hälsans möjligheter att skapa nya arbetssätt och det fyller ut mellanrummen, vi arbetar mer preventivt och proaktivt och möter problemen uppströms. Vi använder civilsamhället men även statligamyndigheter blir del av den Nära vården. Men det räcker inte – det krävs också en ny kultur av tillit och samverkan. Om alla kunde göra 10% saker som inte omedelbart finns på den egna uppdragsbeskrivningen för att de för den jag har framför mig är det mest rationella och så litar jag på att alla andra också gör det då kan vi fylla ut mellanrummen och skapa den nya nära vården på riktigt.</a:t>
            </a:r>
          </a:p>
          <a:p>
            <a:endParaRPr lang="sv-SE" baseline="0" dirty="0" smtClean="0"/>
          </a:p>
          <a:p>
            <a:r>
              <a:rPr lang="sv-SE" baseline="0" dirty="0" smtClean="0"/>
              <a:t>Sammanhållen vård – preventiv och proaktiv för ökad kvalitet och minskade kostnader Undvikbar slutenvård!</a:t>
            </a:r>
          </a:p>
          <a:p>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”Huvudmännen ska kunna erbjuda samma service och jämlik vård till alla medborgare, men den kan inte förväntas vara utformad på</a:t>
            </a:r>
            <a:r>
              <a:rPr lang="sv-SE" sz="1200" kern="1200" baseline="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rPr>
              <a:t>samma sätt överallt, beroende på exempelvis skiftande förutsättningar i glesbygd och storstad.” ur</a:t>
            </a:r>
            <a:r>
              <a:rPr lang="sv-SE" sz="1200" kern="1200" baseline="0" dirty="0" smtClean="0">
                <a:solidFill>
                  <a:schemeClr val="tx1"/>
                </a:solidFill>
                <a:effectLst/>
                <a:latin typeface="+mn-lt"/>
                <a:ea typeface="+mn-ea"/>
                <a:cs typeface="+mn-cs"/>
              </a:rPr>
              <a:t> delbetänkandet</a:t>
            </a:r>
            <a:endParaRPr lang="sv-SE" dirty="0" smtClean="0"/>
          </a:p>
          <a:p>
            <a:endParaRPr lang="sv-SE" baseline="0"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5FF1BBB7-6BA5-4DF6-BD4A-53DF9513661C}" type="slidenum">
              <a:rPr lang="sv-SE" smtClean="0"/>
              <a:t>4</a:t>
            </a:fld>
            <a:endParaRPr lang="sv-SE"/>
          </a:p>
        </p:txBody>
      </p:sp>
    </p:spTree>
    <p:extLst>
      <p:ext uri="{BB962C8B-B14F-4D97-AF65-F5344CB8AC3E}">
        <p14:creationId xmlns:p14="http://schemas.microsoft.com/office/powerpoint/2010/main" val="381598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84955AC-4D21-4FDE-BA85-E0CB73C18532}" type="slidenum">
              <a:rPr lang="sv-SE" smtClean="0"/>
              <a:t>5</a:t>
            </a:fld>
            <a:endParaRPr lang="sv-SE"/>
          </a:p>
        </p:txBody>
      </p:sp>
    </p:spTree>
    <p:extLst>
      <p:ext uri="{BB962C8B-B14F-4D97-AF65-F5344CB8AC3E}">
        <p14:creationId xmlns:p14="http://schemas.microsoft.com/office/powerpoint/2010/main" val="31724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mn-lt"/>
                <a:ea typeface="+mn-ea"/>
                <a:cs typeface="+mn-cs"/>
              </a:rPr>
              <a:t>Tillit och transparens </a:t>
            </a:r>
            <a:endParaRPr lang="sv-SE" dirty="0" smtClean="0"/>
          </a:p>
          <a:p>
            <a:r>
              <a:rPr lang="sv-SE" sz="1200" kern="1200" dirty="0" smtClean="0">
                <a:solidFill>
                  <a:schemeClr val="tx1"/>
                </a:solidFill>
                <a:effectLst/>
                <a:latin typeface="+mn-lt"/>
                <a:ea typeface="+mn-ea"/>
                <a:cs typeface="+mn-cs"/>
              </a:rPr>
              <a:t>Var </a:t>
            </a:r>
            <a:r>
              <a:rPr lang="sv-SE" sz="1200" kern="1200" dirty="0" err="1" smtClean="0">
                <a:solidFill>
                  <a:schemeClr val="tx1"/>
                </a:solidFill>
                <a:effectLst/>
                <a:latin typeface="+mn-lt"/>
                <a:ea typeface="+mn-ea"/>
                <a:cs typeface="+mn-cs"/>
              </a:rPr>
              <a:t>öppna</a:t>
            </a:r>
            <a:r>
              <a:rPr lang="sv-SE" sz="1200" kern="1200" dirty="0" smtClean="0">
                <a:solidFill>
                  <a:schemeClr val="tx1"/>
                </a:solidFill>
                <a:effectLst/>
                <a:latin typeface="+mn-lt"/>
                <a:ea typeface="+mn-ea"/>
                <a:cs typeface="+mn-cs"/>
              </a:rPr>
              <a:t> och </a:t>
            </a:r>
            <a:r>
              <a:rPr lang="sv-SE" sz="1200" kern="1200" dirty="0" err="1" smtClean="0">
                <a:solidFill>
                  <a:schemeClr val="tx1"/>
                </a:solidFill>
                <a:effectLst/>
                <a:latin typeface="+mn-lt"/>
                <a:ea typeface="+mn-ea"/>
                <a:cs typeface="+mn-cs"/>
              </a:rPr>
              <a:t>ärliga</a:t>
            </a:r>
            <a:r>
              <a:rPr lang="sv-SE" sz="1200" kern="1200" dirty="0" smtClean="0">
                <a:solidFill>
                  <a:schemeClr val="tx1"/>
                </a:solidFill>
                <a:effectLst/>
                <a:latin typeface="+mn-lt"/>
                <a:ea typeface="+mn-ea"/>
                <a:cs typeface="+mn-cs"/>
              </a:rPr>
              <a:t> mot varandra. Samarbeten blir </a:t>
            </a:r>
            <a:r>
              <a:rPr lang="sv-SE" sz="1200" kern="1200" dirty="0" err="1" smtClean="0">
                <a:solidFill>
                  <a:schemeClr val="tx1"/>
                </a:solidFill>
                <a:effectLst/>
                <a:latin typeface="+mn-lt"/>
                <a:ea typeface="+mn-ea"/>
                <a:cs typeface="+mn-cs"/>
              </a:rPr>
              <a:t>bättre</a:t>
            </a:r>
            <a:r>
              <a:rPr lang="sv-SE" sz="1200" kern="1200" dirty="0" smtClean="0">
                <a:solidFill>
                  <a:schemeClr val="tx1"/>
                </a:solidFill>
                <a:effectLst/>
                <a:latin typeface="+mn-lt"/>
                <a:ea typeface="+mn-ea"/>
                <a:cs typeface="+mn-cs"/>
              </a:rPr>
              <a:t> om de bygger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förtroende</a:t>
            </a:r>
            <a:r>
              <a:rPr lang="sv-SE" sz="1200" kern="1200" dirty="0" smtClean="0">
                <a:solidFill>
                  <a:schemeClr val="tx1"/>
                </a:solidFill>
                <a:effectLst/>
                <a:latin typeface="+mn-lt"/>
                <a:ea typeface="+mn-ea"/>
                <a:cs typeface="+mn-cs"/>
              </a:rPr>
              <a:t> och goda relationer. Då </a:t>
            </a:r>
            <a:r>
              <a:rPr lang="sv-SE" sz="1200" kern="1200" dirty="0" err="1" smtClean="0">
                <a:solidFill>
                  <a:schemeClr val="tx1"/>
                </a:solidFill>
                <a:effectLst/>
                <a:latin typeface="+mn-lt"/>
                <a:ea typeface="+mn-ea"/>
                <a:cs typeface="+mn-cs"/>
              </a:rPr>
              <a:t>vågar</a:t>
            </a:r>
            <a:r>
              <a:rPr lang="sv-SE" sz="1200" kern="1200" dirty="0" smtClean="0">
                <a:solidFill>
                  <a:schemeClr val="tx1"/>
                </a:solidFill>
                <a:effectLst/>
                <a:latin typeface="+mn-lt"/>
                <a:ea typeface="+mn-ea"/>
                <a:cs typeface="+mn-cs"/>
              </a:rPr>
              <a:t> man mer och kommer </a:t>
            </a:r>
            <a:r>
              <a:rPr lang="sv-SE" sz="1200" kern="1200" dirty="0" err="1" smtClean="0">
                <a:solidFill>
                  <a:schemeClr val="tx1"/>
                </a:solidFill>
                <a:effectLst/>
                <a:latin typeface="+mn-lt"/>
                <a:ea typeface="+mn-ea"/>
                <a:cs typeface="+mn-cs"/>
              </a:rPr>
              <a:t>längre</a:t>
            </a:r>
            <a:r>
              <a:rPr lang="sv-SE" sz="1200" kern="1200" dirty="0" smtClean="0">
                <a:solidFill>
                  <a:schemeClr val="tx1"/>
                </a:solidFill>
                <a:effectLst/>
                <a:latin typeface="+mn-lt"/>
                <a:ea typeface="+mn-ea"/>
                <a:cs typeface="+mn-cs"/>
              </a:rPr>
              <a:t>. </a:t>
            </a:r>
            <a:endParaRPr lang="sv-SE" dirty="0" smtClean="0"/>
          </a:p>
          <a:p>
            <a:r>
              <a:rPr lang="sv-SE" sz="1200" b="1" i="1" kern="1200" dirty="0" smtClean="0">
                <a:solidFill>
                  <a:schemeClr val="tx1"/>
                </a:solidFill>
                <a:effectLst/>
                <a:latin typeface="+mn-lt"/>
                <a:ea typeface="+mn-ea"/>
                <a:cs typeface="+mn-cs"/>
              </a:rPr>
              <a:t>Positiva effekter </a:t>
            </a:r>
            <a:r>
              <a:rPr lang="sv-SE" sz="1200" b="1" i="1" kern="1200" dirty="0" err="1" smtClean="0">
                <a:solidFill>
                  <a:schemeClr val="tx1"/>
                </a:solidFill>
                <a:effectLst/>
                <a:latin typeface="+mn-lt"/>
                <a:ea typeface="+mn-ea"/>
                <a:cs typeface="+mn-cs"/>
              </a:rPr>
              <a:t>för</a:t>
            </a:r>
            <a:r>
              <a:rPr lang="sv-SE" sz="1200" b="1" i="1" kern="1200" dirty="0" smtClean="0">
                <a:solidFill>
                  <a:schemeClr val="tx1"/>
                </a:solidFill>
                <a:effectLst/>
                <a:latin typeface="+mn-lt"/>
                <a:ea typeface="+mn-ea"/>
                <a:cs typeface="+mn-cs"/>
              </a:rPr>
              <a:t> alla parter </a:t>
            </a:r>
            <a:endParaRPr lang="sv-SE" dirty="0" smtClean="0"/>
          </a:p>
          <a:p>
            <a:r>
              <a:rPr lang="sv-SE" sz="1200" kern="1200" dirty="0" smtClean="0">
                <a:solidFill>
                  <a:schemeClr val="tx1"/>
                </a:solidFill>
                <a:effectLst/>
                <a:latin typeface="+mn-lt"/>
                <a:ea typeface="+mn-ea"/>
                <a:cs typeface="+mn-cs"/>
              </a:rPr>
              <a:t>Patienten ska så klart vara den </a:t>
            </a:r>
            <a:r>
              <a:rPr lang="sv-SE" sz="1200" kern="1200" dirty="0" err="1" smtClean="0">
                <a:solidFill>
                  <a:schemeClr val="tx1"/>
                </a:solidFill>
                <a:effectLst/>
                <a:latin typeface="+mn-lt"/>
                <a:ea typeface="+mn-ea"/>
                <a:cs typeface="+mn-cs"/>
              </a:rPr>
              <a:t>största</a:t>
            </a:r>
            <a:r>
              <a:rPr lang="sv-SE" sz="1200" kern="1200" dirty="0" smtClean="0">
                <a:solidFill>
                  <a:schemeClr val="tx1"/>
                </a:solidFill>
                <a:effectLst/>
                <a:latin typeface="+mn-lt"/>
                <a:ea typeface="+mn-ea"/>
                <a:cs typeface="+mn-cs"/>
              </a:rPr>
              <a:t> vinnaren, men </a:t>
            </a:r>
            <a:r>
              <a:rPr lang="sv-SE" sz="1200" kern="1200" dirty="0" err="1" smtClean="0">
                <a:solidFill>
                  <a:schemeClr val="tx1"/>
                </a:solidFill>
                <a:effectLst/>
                <a:latin typeface="+mn-lt"/>
                <a:ea typeface="+mn-ea"/>
                <a:cs typeface="+mn-cs"/>
              </a:rPr>
              <a:t>även</a:t>
            </a:r>
            <a:r>
              <a:rPr lang="sv-SE" sz="1200" kern="1200" dirty="0" smtClean="0">
                <a:solidFill>
                  <a:schemeClr val="tx1"/>
                </a:solidFill>
                <a:effectLst/>
                <a:latin typeface="+mn-lt"/>
                <a:ea typeface="+mn-ea"/>
                <a:cs typeface="+mn-cs"/>
              </a:rPr>
              <a:t> de olika </a:t>
            </a:r>
            <a:r>
              <a:rPr lang="sv-SE" sz="1200" kern="1200" dirty="0" err="1" smtClean="0">
                <a:solidFill>
                  <a:schemeClr val="tx1"/>
                </a:solidFill>
                <a:effectLst/>
                <a:latin typeface="+mn-lt"/>
                <a:ea typeface="+mn-ea"/>
                <a:cs typeface="+mn-cs"/>
              </a:rPr>
              <a:t>vårdgivar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måste</a:t>
            </a:r>
            <a:r>
              <a:rPr lang="sv-SE" sz="1200" kern="1200" dirty="0" smtClean="0">
                <a:solidFill>
                  <a:schemeClr val="tx1"/>
                </a:solidFill>
                <a:effectLst/>
                <a:latin typeface="+mn-lt"/>
                <a:ea typeface="+mn-ea"/>
                <a:cs typeface="+mn-cs"/>
              </a:rPr>
              <a:t> se positiva effekter. Upplever </a:t>
            </a:r>
            <a:r>
              <a:rPr lang="sv-SE" sz="1200" kern="1200" dirty="0" err="1" smtClean="0">
                <a:solidFill>
                  <a:schemeClr val="tx1"/>
                </a:solidFill>
                <a:effectLst/>
                <a:latin typeface="+mn-lt"/>
                <a:ea typeface="+mn-ea"/>
                <a:cs typeface="+mn-cs"/>
              </a:rPr>
              <a:t>någon</a:t>
            </a:r>
            <a:r>
              <a:rPr lang="sv-SE" sz="1200" kern="1200" dirty="0" smtClean="0">
                <a:solidFill>
                  <a:schemeClr val="tx1"/>
                </a:solidFill>
                <a:effectLst/>
                <a:latin typeface="+mn-lt"/>
                <a:ea typeface="+mn-ea"/>
                <a:cs typeface="+mn-cs"/>
              </a:rPr>
              <a:t> sig som en </a:t>
            </a:r>
            <a:r>
              <a:rPr lang="sv-SE" sz="1200" kern="1200" dirty="0" err="1" smtClean="0">
                <a:solidFill>
                  <a:schemeClr val="tx1"/>
                </a:solidFill>
                <a:effectLst/>
                <a:latin typeface="+mn-lt"/>
                <a:ea typeface="+mn-ea"/>
                <a:cs typeface="+mn-cs"/>
              </a:rPr>
              <a:t>förlorare</a:t>
            </a:r>
            <a:r>
              <a:rPr lang="sv-SE" sz="1200" kern="1200" dirty="0" smtClean="0">
                <a:solidFill>
                  <a:schemeClr val="tx1"/>
                </a:solidFill>
                <a:effectLst/>
                <a:latin typeface="+mn-lt"/>
                <a:ea typeface="+mn-ea"/>
                <a:cs typeface="+mn-cs"/>
              </a:rPr>
              <a:t> fungerar samarbetet </a:t>
            </a:r>
            <a:r>
              <a:rPr lang="sv-SE" sz="1200" kern="1200" dirty="0" err="1" smtClean="0">
                <a:solidFill>
                  <a:schemeClr val="tx1"/>
                </a:solidFill>
                <a:effectLst/>
                <a:latin typeface="+mn-lt"/>
                <a:ea typeface="+mn-ea"/>
                <a:cs typeface="+mn-cs"/>
              </a:rPr>
              <a:t>sämre</a:t>
            </a:r>
            <a:r>
              <a:rPr lang="sv-SE" sz="1200" kern="1200" dirty="0" smtClean="0">
                <a:solidFill>
                  <a:schemeClr val="tx1"/>
                </a:solidFill>
                <a:effectLst/>
                <a:latin typeface="+mn-lt"/>
                <a:ea typeface="+mn-ea"/>
                <a:cs typeface="+mn-cs"/>
              </a:rPr>
              <a:t> och blir mindre relevant. </a:t>
            </a:r>
            <a:endParaRPr lang="sv-SE" dirty="0" smtClean="0"/>
          </a:p>
          <a:p>
            <a:r>
              <a:rPr lang="sv-SE" sz="1200" b="1" i="1" kern="1200" dirty="0" err="1" smtClean="0">
                <a:solidFill>
                  <a:schemeClr val="tx1"/>
                </a:solidFill>
                <a:effectLst/>
                <a:latin typeface="+mn-lt"/>
                <a:ea typeface="+mn-ea"/>
                <a:cs typeface="+mn-cs"/>
              </a:rPr>
              <a:t>Stöd</a:t>
            </a:r>
            <a:r>
              <a:rPr lang="sv-SE" sz="1200" b="1" i="1" kern="1200" dirty="0" smtClean="0">
                <a:solidFill>
                  <a:schemeClr val="tx1"/>
                </a:solidFill>
                <a:effectLst/>
                <a:latin typeface="+mn-lt"/>
                <a:ea typeface="+mn-ea"/>
                <a:cs typeface="+mn-cs"/>
              </a:rPr>
              <a:t> </a:t>
            </a:r>
            <a:r>
              <a:rPr lang="sv-SE" sz="1200" b="1" i="1" kern="1200" dirty="0" err="1" smtClean="0">
                <a:solidFill>
                  <a:schemeClr val="tx1"/>
                </a:solidFill>
                <a:effectLst/>
                <a:latin typeface="+mn-lt"/>
                <a:ea typeface="+mn-ea"/>
                <a:cs typeface="+mn-cs"/>
              </a:rPr>
              <a:t>från</a:t>
            </a:r>
            <a:r>
              <a:rPr lang="sv-SE" sz="1200" b="1" i="1" kern="1200" dirty="0" smtClean="0">
                <a:solidFill>
                  <a:schemeClr val="tx1"/>
                </a:solidFill>
                <a:effectLst/>
                <a:latin typeface="+mn-lt"/>
                <a:ea typeface="+mn-ea"/>
                <a:cs typeface="+mn-cs"/>
              </a:rPr>
              <a:t> ledning och politiker </a:t>
            </a:r>
            <a:endParaRPr lang="sv-SE" dirty="0" smtClean="0"/>
          </a:p>
          <a:p>
            <a:r>
              <a:rPr lang="sv-SE" sz="1200" kern="1200" dirty="0" smtClean="0">
                <a:solidFill>
                  <a:schemeClr val="tx1"/>
                </a:solidFill>
                <a:effectLst/>
                <a:latin typeface="+mn-lt"/>
                <a:ea typeface="+mn-ea"/>
                <a:cs typeface="+mn-cs"/>
              </a:rPr>
              <a:t>Vi fick stor frihet att driva </a:t>
            </a:r>
            <a:r>
              <a:rPr lang="sv-SE" sz="1200" kern="1200" dirty="0" err="1" smtClean="0">
                <a:solidFill>
                  <a:schemeClr val="tx1"/>
                </a:solidFill>
                <a:effectLst/>
                <a:latin typeface="+mn-lt"/>
                <a:ea typeface="+mn-ea"/>
                <a:cs typeface="+mn-cs"/>
              </a:rPr>
              <a:t>förändring</a:t>
            </a:r>
            <a:r>
              <a:rPr lang="sv-SE" sz="1200" kern="1200" dirty="0" smtClean="0">
                <a:solidFill>
                  <a:schemeClr val="tx1"/>
                </a:solidFill>
                <a:effectLst/>
                <a:latin typeface="+mn-lt"/>
                <a:ea typeface="+mn-ea"/>
                <a:cs typeface="+mn-cs"/>
              </a:rPr>
              <a:t> och hade </a:t>
            </a:r>
            <a:r>
              <a:rPr lang="sv-SE" sz="1200" kern="1200" dirty="0" err="1" smtClean="0">
                <a:solidFill>
                  <a:schemeClr val="tx1"/>
                </a:solidFill>
                <a:effectLst/>
                <a:latin typeface="+mn-lt"/>
                <a:ea typeface="+mn-ea"/>
                <a:cs typeface="+mn-cs"/>
              </a:rPr>
              <a:t>både</a:t>
            </a:r>
            <a:r>
              <a:rPr lang="sv-SE" sz="1200" kern="1200" dirty="0" smtClean="0">
                <a:solidFill>
                  <a:schemeClr val="tx1"/>
                </a:solidFill>
                <a:effectLst/>
                <a:latin typeface="+mn-lt"/>
                <a:ea typeface="+mn-ea"/>
                <a:cs typeface="+mn-cs"/>
              </a:rPr>
              <a:t> politiker och den </a:t>
            </a:r>
            <a:r>
              <a:rPr lang="sv-SE" sz="1200" kern="1200" dirty="0" err="1" smtClean="0">
                <a:solidFill>
                  <a:schemeClr val="tx1"/>
                </a:solidFill>
                <a:effectLst/>
                <a:latin typeface="+mn-lt"/>
                <a:ea typeface="+mn-ea"/>
                <a:cs typeface="+mn-cs"/>
              </a:rPr>
              <a:t>högsta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tjänstemannaledningen</a:t>
            </a:r>
            <a:r>
              <a:rPr lang="sv-SE" sz="1200" kern="1200" dirty="0" smtClean="0">
                <a:solidFill>
                  <a:schemeClr val="tx1"/>
                </a:solidFill>
                <a:effectLst/>
                <a:latin typeface="+mn-lt"/>
                <a:ea typeface="+mn-ea"/>
                <a:cs typeface="+mn-cs"/>
              </a:rPr>
              <a:t> med oss. Det </a:t>
            </a:r>
            <a:r>
              <a:rPr lang="sv-SE" sz="1200" kern="1200" dirty="0" err="1" smtClean="0">
                <a:solidFill>
                  <a:schemeClr val="tx1"/>
                </a:solidFill>
                <a:effectLst/>
                <a:latin typeface="+mn-lt"/>
                <a:ea typeface="+mn-ea"/>
                <a:cs typeface="+mn-cs"/>
              </a:rPr>
              <a:t>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jätteviktigt</a:t>
            </a:r>
            <a:r>
              <a:rPr lang="sv-SE" sz="1200" kern="1200" dirty="0" smtClean="0">
                <a:solidFill>
                  <a:schemeClr val="tx1"/>
                </a:solidFill>
                <a:effectLst/>
                <a:latin typeface="+mn-lt"/>
                <a:ea typeface="+mn-ea"/>
                <a:cs typeface="+mn-cs"/>
              </a:rPr>
              <a:t> att ha </a:t>
            </a:r>
            <a:r>
              <a:rPr lang="sv-SE" sz="1200" kern="1200" dirty="0" err="1" smtClean="0">
                <a:solidFill>
                  <a:schemeClr val="tx1"/>
                </a:solidFill>
                <a:effectLst/>
                <a:latin typeface="+mn-lt"/>
                <a:ea typeface="+mn-ea"/>
                <a:cs typeface="+mn-cs"/>
              </a:rPr>
              <a:t>förankring</a:t>
            </a:r>
            <a:r>
              <a:rPr lang="sv-SE" sz="1200" kern="1200" dirty="0" smtClean="0">
                <a:solidFill>
                  <a:schemeClr val="tx1"/>
                </a:solidFill>
                <a:effectLst/>
                <a:latin typeface="+mn-lt"/>
                <a:ea typeface="+mn-ea"/>
                <a:cs typeface="+mn-cs"/>
              </a:rPr>
              <a:t> om man ska utmana </a:t>
            </a:r>
            <a:r>
              <a:rPr lang="sv-SE" sz="1200" kern="1200" dirty="0" err="1" smtClean="0">
                <a:solidFill>
                  <a:schemeClr val="tx1"/>
                </a:solidFill>
                <a:effectLst/>
                <a:latin typeface="+mn-lt"/>
                <a:ea typeface="+mn-ea"/>
                <a:cs typeface="+mn-cs"/>
              </a:rPr>
              <a:t>rådande</a:t>
            </a:r>
            <a:r>
              <a:rPr lang="sv-SE" sz="1200" kern="1200" dirty="0" smtClean="0">
                <a:solidFill>
                  <a:schemeClr val="tx1"/>
                </a:solidFill>
                <a:effectLst/>
                <a:latin typeface="+mn-lt"/>
                <a:ea typeface="+mn-ea"/>
                <a:cs typeface="+mn-cs"/>
              </a:rPr>
              <a:t> system. Det </a:t>
            </a:r>
            <a:r>
              <a:rPr lang="sv-SE" sz="1200" kern="1200" dirty="0" err="1" smtClean="0">
                <a:solidFill>
                  <a:schemeClr val="tx1"/>
                </a:solidFill>
                <a:effectLst/>
                <a:latin typeface="+mn-lt"/>
                <a:ea typeface="+mn-ea"/>
                <a:cs typeface="+mn-cs"/>
              </a:rPr>
              <a:t>märks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även</a:t>
            </a:r>
            <a:r>
              <a:rPr lang="sv-SE" sz="1200" kern="1200" dirty="0" smtClean="0">
                <a:solidFill>
                  <a:schemeClr val="tx1"/>
                </a:solidFill>
                <a:effectLst/>
                <a:latin typeface="+mn-lt"/>
                <a:ea typeface="+mn-ea"/>
                <a:cs typeface="+mn-cs"/>
              </a:rPr>
              <a:t> i internationella sammanhang. </a:t>
            </a:r>
            <a:endParaRPr lang="sv-SE" dirty="0" smtClean="0"/>
          </a:p>
          <a:p>
            <a:r>
              <a:rPr lang="sv-SE" sz="1200" b="1" i="1" kern="1200" dirty="0" err="1" smtClean="0">
                <a:solidFill>
                  <a:schemeClr val="tx1"/>
                </a:solidFill>
                <a:effectLst/>
                <a:latin typeface="+mn-lt"/>
                <a:ea typeface="+mn-ea"/>
                <a:cs typeface="+mn-cs"/>
              </a:rPr>
              <a:t>Mätbara</a:t>
            </a:r>
            <a:r>
              <a:rPr lang="sv-SE" sz="1200" b="1" i="1" kern="1200" dirty="0" smtClean="0">
                <a:solidFill>
                  <a:schemeClr val="tx1"/>
                </a:solidFill>
                <a:effectLst/>
                <a:latin typeface="+mn-lt"/>
                <a:ea typeface="+mn-ea"/>
                <a:cs typeface="+mn-cs"/>
              </a:rPr>
              <a:t> och motiverande </a:t>
            </a:r>
            <a:r>
              <a:rPr lang="sv-SE" sz="1200" b="1" i="1" kern="1200" dirty="0" err="1" smtClean="0">
                <a:solidFill>
                  <a:schemeClr val="tx1"/>
                </a:solidFill>
                <a:effectLst/>
                <a:latin typeface="+mn-lt"/>
                <a:ea typeface="+mn-ea"/>
                <a:cs typeface="+mn-cs"/>
              </a:rPr>
              <a:t>mål</a:t>
            </a:r>
            <a:r>
              <a:rPr lang="sv-SE" sz="1200" b="1" i="1" kern="1200" dirty="0" smtClean="0">
                <a:solidFill>
                  <a:schemeClr val="tx1"/>
                </a:solidFill>
                <a:effectLst/>
                <a:latin typeface="+mn-lt"/>
                <a:ea typeface="+mn-ea"/>
                <a:cs typeface="+mn-cs"/>
              </a:rPr>
              <a:t> </a:t>
            </a:r>
            <a:endParaRPr lang="sv-SE" dirty="0" smtClean="0"/>
          </a:p>
          <a:p>
            <a:r>
              <a:rPr lang="sv-SE" sz="1200" kern="1200" dirty="0" smtClean="0">
                <a:solidFill>
                  <a:schemeClr val="tx1"/>
                </a:solidFill>
                <a:effectLst/>
                <a:latin typeface="+mn-lt"/>
                <a:ea typeface="+mn-ea"/>
                <a:cs typeface="+mn-cs"/>
              </a:rPr>
              <a:t>Ha en gemensam </a:t>
            </a:r>
            <a:r>
              <a:rPr lang="sv-SE" sz="1200" kern="1200" dirty="0" err="1" smtClean="0">
                <a:solidFill>
                  <a:schemeClr val="tx1"/>
                </a:solidFill>
                <a:effectLst/>
                <a:latin typeface="+mn-lt"/>
                <a:ea typeface="+mn-ea"/>
                <a:cs typeface="+mn-cs"/>
              </a:rPr>
              <a:t>målbild</a:t>
            </a:r>
            <a:r>
              <a:rPr lang="sv-SE" sz="1200" kern="1200" dirty="0" smtClean="0">
                <a:solidFill>
                  <a:schemeClr val="tx1"/>
                </a:solidFill>
                <a:effectLst/>
                <a:latin typeface="+mn-lt"/>
                <a:ea typeface="+mn-ea"/>
                <a:cs typeface="+mn-cs"/>
              </a:rPr>
              <a:t> som </a:t>
            </a:r>
            <a:r>
              <a:rPr lang="sv-SE" sz="1200" kern="1200" dirty="0" err="1" smtClean="0">
                <a:solidFill>
                  <a:schemeClr val="tx1"/>
                </a:solidFill>
                <a:effectLst/>
                <a:latin typeface="+mn-lt"/>
                <a:ea typeface="+mn-ea"/>
                <a:cs typeface="+mn-cs"/>
              </a:rPr>
              <a:t>känns</a:t>
            </a:r>
            <a:r>
              <a:rPr lang="sv-SE" sz="1200" kern="1200" dirty="0" smtClean="0">
                <a:solidFill>
                  <a:schemeClr val="tx1"/>
                </a:solidFill>
                <a:effectLst/>
                <a:latin typeface="+mn-lt"/>
                <a:ea typeface="+mn-ea"/>
                <a:cs typeface="+mn-cs"/>
              </a:rPr>
              <a:t> realistisk och meningsfull att jobba mot. </a:t>
            </a:r>
            <a:r>
              <a:rPr lang="sv-SE" sz="1200" kern="1200" dirty="0" err="1" smtClean="0">
                <a:solidFill>
                  <a:schemeClr val="tx1"/>
                </a:solidFill>
                <a:effectLst/>
                <a:latin typeface="+mn-lt"/>
                <a:ea typeface="+mn-ea"/>
                <a:cs typeface="+mn-cs"/>
              </a:rPr>
              <a:t>Förankra</a:t>
            </a:r>
            <a:r>
              <a:rPr lang="sv-SE" sz="1200" kern="1200" dirty="0" smtClean="0">
                <a:solidFill>
                  <a:schemeClr val="tx1"/>
                </a:solidFill>
                <a:effectLst/>
                <a:latin typeface="+mn-lt"/>
                <a:ea typeface="+mn-ea"/>
                <a:cs typeface="+mn-cs"/>
              </a:rPr>
              <a:t> den och </a:t>
            </a:r>
            <a:r>
              <a:rPr lang="sv-SE" sz="1200" kern="1200" dirty="0" err="1" smtClean="0">
                <a:solidFill>
                  <a:schemeClr val="tx1"/>
                </a:solidFill>
                <a:effectLst/>
                <a:latin typeface="+mn-lt"/>
                <a:ea typeface="+mn-ea"/>
                <a:cs typeface="+mn-cs"/>
              </a:rPr>
              <a:t>större</a:t>
            </a:r>
            <a:r>
              <a:rPr lang="sv-SE" sz="1200" kern="1200" dirty="0" smtClean="0">
                <a:solidFill>
                  <a:schemeClr val="tx1"/>
                </a:solidFill>
                <a:effectLst/>
                <a:latin typeface="+mn-lt"/>
                <a:ea typeface="+mn-ea"/>
                <a:cs typeface="+mn-cs"/>
              </a:rPr>
              <a:t> beslut hos chefer och medarbetare så att alla </a:t>
            </a:r>
            <a:r>
              <a:rPr lang="sv-SE" sz="1200" kern="1200" dirty="0" err="1" smtClean="0">
                <a:solidFill>
                  <a:schemeClr val="tx1"/>
                </a:solidFill>
                <a:effectLst/>
                <a:latin typeface="+mn-lt"/>
                <a:ea typeface="+mn-ea"/>
                <a:cs typeface="+mn-cs"/>
              </a:rPr>
              <a:t>känner</a:t>
            </a:r>
            <a:r>
              <a:rPr lang="sv-SE" sz="1200" kern="1200" dirty="0" smtClean="0">
                <a:solidFill>
                  <a:schemeClr val="tx1"/>
                </a:solidFill>
                <a:effectLst/>
                <a:latin typeface="+mn-lt"/>
                <a:ea typeface="+mn-ea"/>
                <a:cs typeface="+mn-cs"/>
              </a:rPr>
              <a:t> att de </a:t>
            </a:r>
            <a:r>
              <a:rPr lang="sv-SE" sz="1200" kern="1200" dirty="0" err="1" smtClean="0">
                <a:solidFill>
                  <a:schemeClr val="tx1"/>
                </a:solidFill>
                <a:effectLst/>
                <a:latin typeface="+mn-lt"/>
                <a:ea typeface="+mn-ea"/>
                <a:cs typeface="+mn-cs"/>
              </a:rPr>
              <a:t>är</a:t>
            </a:r>
            <a:r>
              <a:rPr lang="sv-SE" sz="1200" kern="1200" dirty="0" smtClean="0">
                <a:solidFill>
                  <a:schemeClr val="tx1"/>
                </a:solidFill>
                <a:effectLst/>
                <a:latin typeface="+mn-lt"/>
                <a:ea typeface="+mn-ea"/>
                <a:cs typeface="+mn-cs"/>
              </a:rPr>
              <a:t> med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tåget</a:t>
            </a:r>
            <a:r>
              <a:rPr lang="sv-SE" sz="1200" kern="1200" dirty="0" smtClean="0">
                <a:solidFill>
                  <a:schemeClr val="tx1"/>
                </a:solidFill>
                <a:effectLst/>
                <a:latin typeface="+mn-lt"/>
                <a:ea typeface="+mn-ea"/>
                <a:cs typeface="+mn-cs"/>
              </a:rPr>
              <a:t>. Delaktighet ger </a:t>
            </a:r>
            <a:r>
              <a:rPr lang="sv-SE" sz="1200" kern="1200" dirty="0" err="1" smtClean="0">
                <a:solidFill>
                  <a:schemeClr val="tx1"/>
                </a:solidFill>
                <a:effectLst/>
                <a:latin typeface="+mn-lt"/>
                <a:ea typeface="+mn-ea"/>
                <a:cs typeface="+mn-cs"/>
              </a:rPr>
              <a:t>större</a:t>
            </a:r>
            <a:r>
              <a:rPr lang="sv-SE" sz="1200" kern="1200" dirty="0" smtClean="0">
                <a:solidFill>
                  <a:schemeClr val="tx1"/>
                </a:solidFill>
                <a:effectLst/>
                <a:latin typeface="+mn-lt"/>
                <a:ea typeface="+mn-ea"/>
                <a:cs typeface="+mn-cs"/>
              </a:rPr>
              <a:t> engagemang. </a:t>
            </a:r>
            <a:endParaRPr lang="sv-SE" dirty="0" smtClean="0"/>
          </a:p>
          <a:p>
            <a:r>
              <a:rPr lang="sv-SE" sz="1200" b="0" kern="1200" dirty="0" smtClean="0">
                <a:solidFill>
                  <a:schemeClr val="tx1"/>
                </a:solidFill>
                <a:effectLst/>
                <a:latin typeface="+mn-lt"/>
                <a:ea typeface="+mn-ea"/>
                <a:cs typeface="+mn-cs"/>
              </a:rPr>
              <a:t>Kaffe och kanelbulle </a:t>
            </a:r>
            <a:r>
              <a:rPr lang="sv-SE" sz="1200" b="0" kern="1200" dirty="0" err="1" smtClean="0">
                <a:solidFill>
                  <a:schemeClr val="tx1"/>
                </a:solidFill>
                <a:effectLst/>
                <a:latin typeface="+mn-lt"/>
                <a:ea typeface="+mn-ea"/>
                <a:cs typeface="+mn-cs"/>
              </a:rPr>
              <a:t>är</a:t>
            </a:r>
            <a:r>
              <a:rPr lang="sv-SE" sz="1200" b="0" kern="1200" dirty="0" smtClean="0">
                <a:solidFill>
                  <a:schemeClr val="tx1"/>
                </a:solidFill>
                <a:effectLst/>
                <a:latin typeface="+mn-lt"/>
                <a:ea typeface="+mn-ea"/>
                <a:cs typeface="+mn-cs"/>
              </a:rPr>
              <a:t> ett enkelt men kvalitativt </a:t>
            </a:r>
            <a:r>
              <a:rPr lang="sv-SE" sz="1200" b="0" kern="1200" dirty="0" err="1" smtClean="0">
                <a:solidFill>
                  <a:schemeClr val="tx1"/>
                </a:solidFill>
                <a:effectLst/>
                <a:latin typeface="+mn-lt"/>
                <a:ea typeface="+mn-ea"/>
                <a:cs typeface="+mn-cs"/>
              </a:rPr>
              <a:t>sätt</a:t>
            </a:r>
            <a:r>
              <a:rPr lang="sv-SE" sz="1200" b="0" kern="1200" dirty="0" smtClean="0">
                <a:solidFill>
                  <a:schemeClr val="tx1"/>
                </a:solidFill>
                <a:effectLst/>
                <a:latin typeface="+mn-lt"/>
                <a:ea typeface="+mn-ea"/>
                <a:cs typeface="+mn-cs"/>
              </a:rPr>
              <a:t> att bygga relationer. </a:t>
            </a:r>
            <a:endParaRPr lang="sv-SE" dirty="0" smtClean="0"/>
          </a:p>
          <a:p>
            <a:r>
              <a:rPr lang="sv-SE" sz="1200" b="1" i="1" kern="1200" dirty="0" err="1" smtClean="0">
                <a:solidFill>
                  <a:schemeClr val="tx1"/>
                </a:solidFill>
                <a:effectLst/>
                <a:latin typeface="+mn-lt"/>
                <a:ea typeface="+mn-ea"/>
                <a:cs typeface="+mn-cs"/>
              </a:rPr>
              <a:t>Förslag</a:t>
            </a:r>
            <a:r>
              <a:rPr lang="sv-SE" sz="1200" b="1" i="1" kern="1200" dirty="0" smtClean="0">
                <a:solidFill>
                  <a:schemeClr val="tx1"/>
                </a:solidFill>
                <a:effectLst/>
                <a:latin typeface="+mn-lt"/>
                <a:ea typeface="+mn-ea"/>
                <a:cs typeface="+mn-cs"/>
              </a:rPr>
              <a:t> </a:t>
            </a:r>
            <a:r>
              <a:rPr lang="sv-SE" sz="1200" b="1" i="1" kern="1200" dirty="0" err="1" smtClean="0">
                <a:solidFill>
                  <a:schemeClr val="tx1"/>
                </a:solidFill>
                <a:effectLst/>
                <a:latin typeface="+mn-lt"/>
                <a:ea typeface="+mn-ea"/>
                <a:cs typeface="+mn-cs"/>
              </a:rPr>
              <a:t>från</a:t>
            </a:r>
            <a:r>
              <a:rPr lang="sv-SE" sz="1200" b="1" i="1" kern="1200" dirty="0" smtClean="0">
                <a:solidFill>
                  <a:schemeClr val="tx1"/>
                </a:solidFill>
                <a:effectLst/>
                <a:latin typeface="+mn-lt"/>
                <a:ea typeface="+mn-ea"/>
                <a:cs typeface="+mn-cs"/>
              </a:rPr>
              <a:t> operativ verksamhet </a:t>
            </a:r>
            <a:endParaRPr lang="sv-SE" dirty="0" smtClean="0"/>
          </a:p>
          <a:p>
            <a:r>
              <a:rPr lang="sv-SE" sz="1200" kern="1200" dirty="0" smtClean="0">
                <a:solidFill>
                  <a:schemeClr val="tx1"/>
                </a:solidFill>
                <a:effectLst/>
                <a:latin typeface="+mn-lt"/>
                <a:ea typeface="+mn-ea"/>
                <a:cs typeface="+mn-cs"/>
              </a:rPr>
              <a:t>De som jobbar i </a:t>
            </a:r>
            <a:r>
              <a:rPr lang="sv-SE" sz="1200" kern="1200" dirty="0" err="1" smtClean="0">
                <a:solidFill>
                  <a:schemeClr val="tx1"/>
                </a:solidFill>
                <a:effectLst/>
                <a:latin typeface="+mn-lt"/>
                <a:ea typeface="+mn-ea"/>
                <a:cs typeface="+mn-cs"/>
              </a:rPr>
              <a:t>våra</a:t>
            </a:r>
            <a:r>
              <a:rPr lang="sv-SE" sz="1200" kern="1200" dirty="0" smtClean="0">
                <a:solidFill>
                  <a:schemeClr val="tx1"/>
                </a:solidFill>
                <a:effectLst/>
                <a:latin typeface="+mn-lt"/>
                <a:ea typeface="+mn-ea"/>
                <a:cs typeface="+mn-cs"/>
              </a:rPr>
              <a:t> olika </a:t>
            </a:r>
            <a:r>
              <a:rPr lang="sv-SE" sz="1200" kern="1200" dirty="0" err="1" smtClean="0">
                <a:solidFill>
                  <a:schemeClr val="tx1"/>
                </a:solidFill>
                <a:effectLst/>
                <a:latin typeface="+mn-lt"/>
                <a:ea typeface="+mn-ea"/>
                <a:cs typeface="+mn-cs"/>
              </a:rPr>
              <a:t>vårdverksamheter</a:t>
            </a:r>
            <a:r>
              <a:rPr lang="sv-SE" sz="1200" kern="1200" dirty="0" smtClean="0">
                <a:solidFill>
                  <a:schemeClr val="tx1"/>
                </a:solidFill>
                <a:effectLst/>
                <a:latin typeface="+mn-lt"/>
                <a:ea typeface="+mn-ea"/>
                <a:cs typeface="+mn-cs"/>
              </a:rPr>
              <a:t> har ofta </a:t>
            </a:r>
            <a:r>
              <a:rPr lang="sv-SE" sz="1200" kern="1200" dirty="0" err="1" smtClean="0">
                <a:solidFill>
                  <a:schemeClr val="tx1"/>
                </a:solidFill>
                <a:effectLst/>
                <a:latin typeface="+mn-lt"/>
                <a:ea typeface="+mn-ea"/>
                <a:cs typeface="+mn-cs"/>
              </a:rPr>
              <a:t>idéer</a:t>
            </a:r>
            <a:r>
              <a:rPr lang="sv-SE" sz="1200" kern="1200" dirty="0" smtClean="0">
                <a:solidFill>
                  <a:schemeClr val="tx1"/>
                </a:solidFill>
                <a:effectLst/>
                <a:latin typeface="+mn-lt"/>
                <a:ea typeface="+mn-ea"/>
                <a:cs typeface="+mn-cs"/>
              </a:rPr>
              <a:t> om vad som kan bli </a:t>
            </a:r>
            <a:r>
              <a:rPr lang="sv-SE" sz="1200" kern="1200" dirty="0" err="1" smtClean="0">
                <a:solidFill>
                  <a:schemeClr val="tx1"/>
                </a:solidFill>
                <a:effectLst/>
                <a:latin typeface="+mn-lt"/>
                <a:ea typeface="+mn-ea"/>
                <a:cs typeface="+mn-cs"/>
              </a:rPr>
              <a:t>bättre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Fånga</a:t>
            </a:r>
            <a:r>
              <a:rPr lang="sv-SE" sz="1200" kern="1200" dirty="0" smtClean="0">
                <a:solidFill>
                  <a:schemeClr val="tx1"/>
                </a:solidFill>
                <a:effectLst/>
                <a:latin typeface="+mn-lt"/>
                <a:ea typeface="+mn-ea"/>
                <a:cs typeface="+mn-cs"/>
              </a:rPr>
              <a:t> upp deras erfarenheter och </a:t>
            </a:r>
            <a:r>
              <a:rPr lang="sv-SE" sz="1200" kern="1200" dirty="0" err="1" smtClean="0">
                <a:solidFill>
                  <a:schemeClr val="tx1"/>
                </a:solidFill>
                <a:effectLst/>
                <a:latin typeface="+mn-lt"/>
                <a:ea typeface="+mn-ea"/>
                <a:cs typeface="+mn-cs"/>
              </a:rPr>
              <a:t>förslag</a:t>
            </a:r>
            <a:r>
              <a:rPr lang="sv-SE" sz="1200" kern="1200" dirty="0" smtClean="0">
                <a:solidFill>
                  <a:schemeClr val="tx1"/>
                </a:solidFill>
                <a:effectLst/>
                <a:latin typeface="+mn-lt"/>
                <a:ea typeface="+mn-ea"/>
                <a:cs typeface="+mn-cs"/>
              </a:rPr>
              <a:t>. </a:t>
            </a:r>
            <a:endParaRPr lang="sv-SE" dirty="0" smtClean="0"/>
          </a:p>
          <a:p>
            <a:r>
              <a:rPr lang="sv-SE" sz="1200" b="1" i="1" kern="1200" dirty="0" err="1" smtClean="0">
                <a:solidFill>
                  <a:schemeClr val="tx1"/>
                </a:solidFill>
                <a:effectLst/>
                <a:latin typeface="+mn-lt"/>
                <a:ea typeface="+mn-ea"/>
                <a:cs typeface="+mn-cs"/>
              </a:rPr>
              <a:t>Sma</a:t>
            </a:r>
            <a:r>
              <a:rPr lang="sv-SE" sz="1200" b="1" i="1" kern="1200" dirty="0" smtClean="0">
                <a:solidFill>
                  <a:schemeClr val="tx1"/>
                </a:solidFill>
                <a:effectLst/>
                <a:latin typeface="+mn-lt"/>
                <a:ea typeface="+mn-ea"/>
                <a:cs typeface="+mn-cs"/>
              </a:rPr>
              <a:t>̊ enkla men betydelsefulla </a:t>
            </a:r>
            <a:r>
              <a:rPr lang="sv-SE" sz="1200" b="1" i="1" kern="1200" dirty="0" err="1" smtClean="0">
                <a:solidFill>
                  <a:schemeClr val="tx1"/>
                </a:solidFill>
                <a:effectLst/>
                <a:latin typeface="+mn-lt"/>
                <a:ea typeface="+mn-ea"/>
                <a:cs typeface="+mn-cs"/>
              </a:rPr>
              <a:t>lösningar</a:t>
            </a:r>
            <a:r>
              <a:rPr lang="sv-SE" sz="1200" b="1" i="1" kern="1200" dirty="0" smtClean="0">
                <a:solidFill>
                  <a:schemeClr val="tx1"/>
                </a:solidFill>
                <a:effectLst/>
                <a:latin typeface="+mn-lt"/>
                <a:ea typeface="+mn-ea"/>
                <a:cs typeface="+mn-cs"/>
              </a:rPr>
              <a:t> </a:t>
            </a:r>
            <a:endParaRPr lang="sv-SE" dirty="0" smtClean="0"/>
          </a:p>
          <a:p>
            <a:r>
              <a:rPr lang="sv-SE" sz="1200" kern="1200" dirty="0" smtClean="0">
                <a:solidFill>
                  <a:schemeClr val="tx1"/>
                </a:solidFill>
                <a:effectLst/>
                <a:latin typeface="+mn-lt"/>
                <a:ea typeface="+mn-ea"/>
                <a:cs typeface="+mn-cs"/>
              </a:rPr>
              <a:t>I </a:t>
            </a:r>
            <a:r>
              <a:rPr lang="sv-SE" sz="1200" kern="1200" dirty="0" err="1" smtClean="0">
                <a:solidFill>
                  <a:schemeClr val="tx1"/>
                </a:solidFill>
                <a:effectLst/>
                <a:latin typeface="+mn-lt"/>
                <a:ea typeface="+mn-ea"/>
                <a:cs typeface="+mn-cs"/>
              </a:rPr>
              <a:t>sjukvården</a:t>
            </a:r>
            <a:r>
              <a:rPr lang="sv-SE" sz="1200" kern="1200" dirty="0" smtClean="0">
                <a:solidFill>
                  <a:schemeClr val="tx1"/>
                </a:solidFill>
                <a:effectLst/>
                <a:latin typeface="+mn-lt"/>
                <a:ea typeface="+mn-ea"/>
                <a:cs typeface="+mn-cs"/>
              </a:rPr>
              <a:t> designar man </a:t>
            </a:r>
            <a:r>
              <a:rPr lang="sv-SE" sz="1200" kern="1200" dirty="0" err="1" smtClean="0">
                <a:solidFill>
                  <a:schemeClr val="tx1"/>
                </a:solidFill>
                <a:effectLst/>
                <a:latin typeface="+mn-lt"/>
                <a:ea typeface="+mn-ea"/>
                <a:cs typeface="+mn-cs"/>
              </a:rPr>
              <a:t>gärna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jättelika</a:t>
            </a:r>
            <a:r>
              <a:rPr lang="sv-SE" sz="1200" kern="1200" dirty="0" smtClean="0">
                <a:solidFill>
                  <a:schemeClr val="tx1"/>
                </a:solidFill>
                <a:effectLst/>
                <a:latin typeface="+mn-lt"/>
                <a:ea typeface="+mn-ea"/>
                <a:cs typeface="+mn-cs"/>
              </a:rPr>
              <a:t> projekt. Alla sjukhus och alla kom- </a:t>
            </a:r>
            <a:r>
              <a:rPr lang="sv-SE" sz="1200" kern="1200" dirty="0" err="1" smtClean="0">
                <a:solidFill>
                  <a:schemeClr val="tx1"/>
                </a:solidFill>
                <a:effectLst/>
                <a:latin typeface="+mn-lt"/>
                <a:ea typeface="+mn-ea"/>
                <a:cs typeface="+mn-cs"/>
              </a:rPr>
              <a:t>muner</a:t>
            </a:r>
            <a:r>
              <a:rPr lang="sv-SE" sz="1200" kern="1200" dirty="0" smtClean="0">
                <a:solidFill>
                  <a:schemeClr val="tx1"/>
                </a:solidFill>
                <a:effectLst/>
                <a:latin typeface="+mn-lt"/>
                <a:ea typeface="+mn-ea"/>
                <a:cs typeface="+mn-cs"/>
              </a:rPr>
              <a:t> ska helst </a:t>
            </a:r>
            <a:r>
              <a:rPr lang="sv-SE" sz="1200" kern="1200" dirty="0" err="1" smtClean="0">
                <a:solidFill>
                  <a:schemeClr val="tx1"/>
                </a:solidFill>
                <a:effectLst/>
                <a:latin typeface="+mn-lt"/>
                <a:ea typeface="+mn-ea"/>
                <a:cs typeface="+mn-cs"/>
              </a:rPr>
              <a:t>göra</a:t>
            </a:r>
            <a:r>
              <a:rPr lang="sv-SE" sz="1200" kern="1200" dirty="0" smtClean="0">
                <a:solidFill>
                  <a:schemeClr val="tx1"/>
                </a:solidFill>
                <a:effectLst/>
                <a:latin typeface="+mn-lt"/>
                <a:ea typeface="+mn-ea"/>
                <a:cs typeface="+mn-cs"/>
              </a:rPr>
              <a:t> likadant i en stor region. Det tar </a:t>
            </a:r>
            <a:r>
              <a:rPr lang="sv-SE" sz="1200" kern="1200" dirty="0" err="1" smtClean="0">
                <a:solidFill>
                  <a:schemeClr val="tx1"/>
                </a:solidFill>
                <a:effectLst/>
                <a:latin typeface="+mn-lt"/>
                <a:ea typeface="+mn-ea"/>
                <a:cs typeface="+mn-cs"/>
              </a:rPr>
              <a:t>väldigt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lång</a:t>
            </a:r>
            <a:r>
              <a:rPr lang="sv-SE" sz="1200" kern="1200" dirty="0" smtClean="0">
                <a:solidFill>
                  <a:schemeClr val="tx1"/>
                </a:solidFill>
                <a:effectLst/>
                <a:latin typeface="+mn-lt"/>
                <a:ea typeface="+mn-ea"/>
                <a:cs typeface="+mn-cs"/>
              </a:rPr>
              <a:t> tid innan man kan trycka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knappen i en </a:t>
            </a:r>
            <a:r>
              <a:rPr lang="sv-SE" sz="1200" kern="1200" dirty="0" err="1" smtClean="0">
                <a:solidFill>
                  <a:schemeClr val="tx1"/>
                </a:solidFill>
                <a:effectLst/>
                <a:latin typeface="+mn-lt"/>
                <a:ea typeface="+mn-ea"/>
                <a:cs typeface="+mn-cs"/>
              </a:rPr>
              <a:t>sådan</a:t>
            </a:r>
            <a:r>
              <a:rPr lang="sv-SE" sz="1200" kern="1200" dirty="0" smtClean="0">
                <a:solidFill>
                  <a:schemeClr val="tx1"/>
                </a:solidFill>
                <a:effectLst/>
                <a:latin typeface="+mn-lt"/>
                <a:ea typeface="+mn-ea"/>
                <a:cs typeface="+mn-cs"/>
              </a:rPr>
              <a:t> satsning. Sikta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mindre projekt – de kan </a:t>
            </a:r>
            <a:r>
              <a:rPr lang="sv-SE" sz="1200" kern="1200" dirty="0" err="1" smtClean="0">
                <a:solidFill>
                  <a:schemeClr val="tx1"/>
                </a:solidFill>
                <a:effectLst/>
                <a:latin typeface="+mn-lt"/>
                <a:ea typeface="+mn-ea"/>
                <a:cs typeface="+mn-cs"/>
              </a:rPr>
              <a:t>göra</a:t>
            </a:r>
            <a:r>
              <a:rPr lang="sv-SE" sz="1200" kern="1200" dirty="0" smtClean="0">
                <a:solidFill>
                  <a:schemeClr val="tx1"/>
                </a:solidFill>
                <a:effectLst/>
                <a:latin typeface="+mn-lt"/>
                <a:ea typeface="+mn-ea"/>
                <a:cs typeface="+mn-cs"/>
              </a:rPr>
              <a:t> stor skillnad. </a:t>
            </a:r>
            <a:endParaRPr lang="sv-SE" dirty="0" smtClean="0"/>
          </a:p>
          <a:p>
            <a:r>
              <a:rPr lang="sv-SE" sz="1200" b="1" i="1" kern="1200" dirty="0" err="1" smtClean="0">
                <a:solidFill>
                  <a:schemeClr val="tx1"/>
                </a:solidFill>
                <a:effectLst/>
                <a:latin typeface="+mn-lt"/>
                <a:ea typeface="+mn-ea"/>
                <a:cs typeface="+mn-cs"/>
              </a:rPr>
              <a:t>Våga</a:t>
            </a:r>
            <a:r>
              <a:rPr lang="sv-SE" sz="1200" b="1" i="1" kern="1200" dirty="0" smtClean="0">
                <a:solidFill>
                  <a:schemeClr val="tx1"/>
                </a:solidFill>
                <a:effectLst/>
                <a:latin typeface="+mn-lt"/>
                <a:ea typeface="+mn-ea"/>
                <a:cs typeface="+mn-cs"/>
              </a:rPr>
              <a:t> testa, </a:t>
            </a:r>
            <a:r>
              <a:rPr lang="sv-SE" sz="1200" b="1" i="1" kern="1200" dirty="0" err="1" smtClean="0">
                <a:solidFill>
                  <a:schemeClr val="tx1"/>
                </a:solidFill>
                <a:effectLst/>
                <a:latin typeface="+mn-lt"/>
                <a:ea typeface="+mn-ea"/>
                <a:cs typeface="+mn-cs"/>
              </a:rPr>
              <a:t>våga</a:t>
            </a:r>
            <a:r>
              <a:rPr lang="sv-SE" sz="1200" b="1" i="1" kern="1200" dirty="0" smtClean="0">
                <a:solidFill>
                  <a:schemeClr val="tx1"/>
                </a:solidFill>
                <a:effectLst/>
                <a:latin typeface="+mn-lt"/>
                <a:ea typeface="+mn-ea"/>
                <a:cs typeface="+mn-cs"/>
              </a:rPr>
              <a:t> misslyckas </a:t>
            </a:r>
            <a:endParaRPr lang="sv-SE" dirty="0" smtClean="0"/>
          </a:p>
          <a:p>
            <a:r>
              <a:rPr lang="sv-SE" sz="1200" kern="1200" dirty="0" smtClean="0">
                <a:solidFill>
                  <a:schemeClr val="tx1"/>
                </a:solidFill>
                <a:effectLst/>
                <a:latin typeface="+mn-lt"/>
                <a:ea typeface="+mn-ea"/>
                <a:cs typeface="+mn-cs"/>
              </a:rPr>
              <a:t>I mindre projekt blir det heller inte lika farligt att misslyckas. Det </a:t>
            </a:r>
            <a:r>
              <a:rPr lang="sv-SE" sz="1200" kern="1200" dirty="0" err="1" smtClean="0">
                <a:solidFill>
                  <a:schemeClr val="tx1"/>
                </a:solidFill>
                <a:effectLst/>
                <a:latin typeface="+mn-lt"/>
                <a:ea typeface="+mn-ea"/>
                <a:cs typeface="+mn-cs"/>
              </a:rPr>
              <a:t>är</a:t>
            </a:r>
            <a:r>
              <a:rPr lang="sv-SE" sz="1200" kern="1200" dirty="0" smtClean="0">
                <a:solidFill>
                  <a:schemeClr val="tx1"/>
                </a:solidFill>
                <a:effectLst/>
                <a:latin typeface="+mn-lt"/>
                <a:ea typeface="+mn-ea"/>
                <a:cs typeface="+mn-cs"/>
              </a:rPr>
              <a:t> bra </a:t>
            </a:r>
            <a:r>
              <a:rPr lang="sv-SE" sz="1200" kern="1200" dirty="0" err="1" smtClean="0">
                <a:solidFill>
                  <a:schemeClr val="tx1"/>
                </a:solidFill>
                <a:effectLst/>
                <a:latin typeface="+mn-lt"/>
                <a:ea typeface="+mn-ea"/>
                <a:cs typeface="+mn-cs"/>
              </a:rPr>
              <a:t>för</a:t>
            </a:r>
            <a:r>
              <a:rPr lang="sv-SE" sz="1200" kern="1200" dirty="0" smtClean="0">
                <a:solidFill>
                  <a:schemeClr val="tx1"/>
                </a:solidFill>
                <a:effectLst/>
                <a:latin typeface="+mn-lt"/>
                <a:ea typeface="+mn-ea"/>
                <a:cs typeface="+mn-cs"/>
              </a:rPr>
              <a:t> kreativiteten och det skapar ett driv i organisationen. Givetvis ska satsningarna vara </a:t>
            </a:r>
            <a:r>
              <a:rPr lang="sv-SE" sz="1200" kern="1200" dirty="0" err="1" smtClean="0">
                <a:solidFill>
                  <a:schemeClr val="tx1"/>
                </a:solidFill>
                <a:effectLst/>
                <a:latin typeface="+mn-lt"/>
                <a:ea typeface="+mn-ea"/>
                <a:cs typeface="+mn-cs"/>
              </a:rPr>
              <a:t>genomtänkta</a:t>
            </a:r>
            <a:r>
              <a:rPr lang="sv-SE" sz="1200" kern="1200" dirty="0" smtClean="0">
                <a:solidFill>
                  <a:schemeClr val="tx1"/>
                </a:solidFill>
                <a:effectLst/>
                <a:latin typeface="+mn-lt"/>
                <a:ea typeface="+mn-ea"/>
                <a:cs typeface="+mn-cs"/>
              </a:rPr>
              <a:t>, men det </a:t>
            </a:r>
            <a:r>
              <a:rPr lang="sv-SE" sz="1200" kern="1200" dirty="0" err="1" smtClean="0">
                <a:solidFill>
                  <a:schemeClr val="tx1"/>
                </a:solidFill>
                <a:effectLst/>
                <a:latin typeface="+mn-lt"/>
                <a:ea typeface="+mn-ea"/>
                <a:cs typeface="+mn-cs"/>
              </a:rPr>
              <a:t>behövs</a:t>
            </a:r>
            <a:r>
              <a:rPr lang="sv-SE" sz="1200" kern="1200" dirty="0" smtClean="0">
                <a:solidFill>
                  <a:schemeClr val="tx1"/>
                </a:solidFill>
                <a:effectLst/>
                <a:latin typeface="+mn-lt"/>
                <a:ea typeface="+mn-ea"/>
                <a:cs typeface="+mn-cs"/>
              </a:rPr>
              <a:t> inte alltid </a:t>
            </a:r>
            <a:r>
              <a:rPr lang="sv-SE" sz="1200" kern="1200" dirty="0" err="1" smtClean="0">
                <a:solidFill>
                  <a:schemeClr val="tx1"/>
                </a:solidFill>
                <a:effectLst/>
                <a:latin typeface="+mn-lt"/>
                <a:ea typeface="+mn-ea"/>
                <a:cs typeface="+mn-cs"/>
              </a:rPr>
              <a:t>månader</a:t>
            </a:r>
            <a:r>
              <a:rPr lang="sv-SE" sz="1200" kern="1200" dirty="0" smtClean="0">
                <a:solidFill>
                  <a:schemeClr val="tx1"/>
                </a:solidFill>
                <a:effectLst/>
                <a:latin typeface="+mn-lt"/>
                <a:ea typeface="+mn-ea"/>
                <a:cs typeface="+mn-cs"/>
              </a:rPr>
              <a:t> av konsekvensanalys. </a:t>
            </a:r>
            <a:endParaRPr lang="sv-SE" dirty="0" smtClean="0"/>
          </a:p>
          <a:p>
            <a:r>
              <a:rPr lang="sv-SE" sz="1200" b="1" i="1" kern="1200" dirty="0" smtClean="0">
                <a:solidFill>
                  <a:schemeClr val="tx1"/>
                </a:solidFill>
                <a:effectLst/>
                <a:latin typeface="+mn-lt"/>
                <a:ea typeface="+mn-ea"/>
                <a:cs typeface="+mn-cs"/>
              </a:rPr>
              <a:t>Ta ansvar </a:t>
            </a:r>
            <a:r>
              <a:rPr lang="sv-SE" sz="1200" b="1" i="1" kern="1200" dirty="0" err="1" smtClean="0">
                <a:solidFill>
                  <a:schemeClr val="tx1"/>
                </a:solidFill>
                <a:effectLst/>
                <a:latin typeface="+mn-lt"/>
                <a:ea typeface="+mn-ea"/>
                <a:cs typeface="+mn-cs"/>
              </a:rPr>
              <a:t>för</a:t>
            </a:r>
            <a:r>
              <a:rPr lang="sv-SE" sz="1200" b="1" i="1" kern="1200" dirty="0" smtClean="0">
                <a:solidFill>
                  <a:schemeClr val="tx1"/>
                </a:solidFill>
                <a:effectLst/>
                <a:latin typeface="+mn-lt"/>
                <a:ea typeface="+mn-ea"/>
                <a:cs typeface="+mn-cs"/>
              </a:rPr>
              <a:t> att </a:t>
            </a:r>
            <a:r>
              <a:rPr lang="sv-SE" sz="1200" b="1" i="1" kern="1200" dirty="0" err="1" smtClean="0">
                <a:solidFill>
                  <a:schemeClr val="tx1"/>
                </a:solidFill>
                <a:effectLst/>
                <a:latin typeface="+mn-lt"/>
                <a:ea typeface="+mn-ea"/>
                <a:cs typeface="+mn-cs"/>
              </a:rPr>
              <a:t>lösa</a:t>
            </a:r>
            <a:r>
              <a:rPr lang="sv-SE" sz="1200" b="1" i="1" kern="1200" dirty="0" smtClean="0">
                <a:solidFill>
                  <a:schemeClr val="tx1"/>
                </a:solidFill>
                <a:effectLst/>
                <a:latin typeface="+mn-lt"/>
                <a:ea typeface="+mn-ea"/>
                <a:cs typeface="+mn-cs"/>
              </a:rPr>
              <a:t> problem </a:t>
            </a:r>
            <a:endParaRPr lang="sv-SE" dirty="0" smtClean="0"/>
          </a:p>
          <a:p>
            <a:r>
              <a:rPr lang="sv-SE" sz="1200" kern="1200" dirty="0" smtClean="0">
                <a:solidFill>
                  <a:schemeClr val="tx1"/>
                </a:solidFill>
                <a:effectLst/>
                <a:latin typeface="+mn-lt"/>
                <a:ea typeface="+mn-ea"/>
                <a:cs typeface="+mn-cs"/>
              </a:rPr>
              <a:t>Vill man ha </a:t>
            </a:r>
            <a:r>
              <a:rPr lang="sv-SE" sz="1200" kern="1200" dirty="0" err="1" smtClean="0">
                <a:solidFill>
                  <a:schemeClr val="tx1"/>
                </a:solidFill>
                <a:effectLst/>
                <a:latin typeface="+mn-lt"/>
                <a:ea typeface="+mn-ea"/>
                <a:cs typeface="+mn-cs"/>
              </a:rPr>
              <a:t>förändring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måste</a:t>
            </a:r>
            <a:r>
              <a:rPr lang="sv-SE" sz="1200" kern="1200" dirty="0" smtClean="0">
                <a:solidFill>
                  <a:schemeClr val="tx1"/>
                </a:solidFill>
                <a:effectLst/>
                <a:latin typeface="+mn-lt"/>
                <a:ea typeface="+mn-ea"/>
                <a:cs typeface="+mn-cs"/>
              </a:rPr>
              <a:t> man </a:t>
            </a:r>
            <a:r>
              <a:rPr lang="sv-SE" sz="1200" kern="1200" dirty="0" err="1" smtClean="0">
                <a:solidFill>
                  <a:schemeClr val="tx1"/>
                </a:solidFill>
                <a:effectLst/>
                <a:latin typeface="+mn-lt"/>
                <a:ea typeface="+mn-ea"/>
                <a:cs typeface="+mn-cs"/>
              </a:rPr>
              <a:t>ocksa</a:t>
            </a:r>
            <a:r>
              <a:rPr lang="sv-SE" sz="1200" kern="1200" dirty="0" smtClean="0">
                <a:solidFill>
                  <a:schemeClr val="tx1"/>
                </a:solidFill>
                <a:effectLst/>
                <a:latin typeface="+mn-lt"/>
                <a:ea typeface="+mn-ea"/>
                <a:cs typeface="+mn-cs"/>
              </a:rPr>
              <a:t>̊ vara villig att </a:t>
            </a:r>
            <a:r>
              <a:rPr lang="sv-SE" sz="1200" kern="1200" dirty="0" err="1" smtClean="0">
                <a:solidFill>
                  <a:schemeClr val="tx1"/>
                </a:solidFill>
                <a:effectLst/>
                <a:latin typeface="+mn-lt"/>
                <a:ea typeface="+mn-ea"/>
                <a:cs typeface="+mn-cs"/>
              </a:rPr>
              <a:t>förändra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något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själv</a:t>
            </a:r>
            <a:r>
              <a:rPr lang="sv-SE" sz="1200" kern="1200" dirty="0" smtClean="0">
                <a:solidFill>
                  <a:schemeClr val="tx1"/>
                </a:solidFill>
                <a:effectLst/>
                <a:latin typeface="+mn-lt"/>
                <a:ea typeface="+mn-ea"/>
                <a:cs typeface="+mn-cs"/>
              </a:rPr>
              <a:t>. Har vi till exempel </a:t>
            </a:r>
            <a:r>
              <a:rPr lang="sv-SE" sz="1200" kern="1200" dirty="0" err="1" smtClean="0">
                <a:solidFill>
                  <a:schemeClr val="tx1"/>
                </a:solidFill>
                <a:effectLst/>
                <a:latin typeface="+mn-lt"/>
                <a:ea typeface="+mn-ea"/>
                <a:cs typeface="+mn-cs"/>
              </a:rPr>
              <a:t>överbeläggningar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sjukhuset kan vi inte skylla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pri</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märvården</a:t>
            </a:r>
            <a:r>
              <a:rPr lang="sv-SE" sz="1200" kern="1200" dirty="0" smtClean="0">
                <a:solidFill>
                  <a:schemeClr val="tx1"/>
                </a:solidFill>
                <a:effectLst/>
                <a:latin typeface="+mn-lt"/>
                <a:ea typeface="+mn-ea"/>
                <a:cs typeface="+mn-cs"/>
              </a:rPr>
              <a:t> eller kommunen och </a:t>
            </a:r>
            <a:r>
              <a:rPr lang="sv-SE" sz="1200" kern="1200" dirty="0" err="1" smtClean="0">
                <a:solidFill>
                  <a:schemeClr val="tx1"/>
                </a:solidFill>
                <a:effectLst/>
                <a:latin typeface="+mn-lt"/>
                <a:ea typeface="+mn-ea"/>
                <a:cs typeface="+mn-cs"/>
              </a:rPr>
              <a:t>kräva</a:t>
            </a:r>
            <a:r>
              <a:rPr lang="sv-SE" sz="1200" kern="1200" dirty="0" smtClean="0">
                <a:solidFill>
                  <a:schemeClr val="tx1"/>
                </a:solidFill>
                <a:effectLst/>
                <a:latin typeface="+mn-lt"/>
                <a:ea typeface="+mn-ea"/>
                <a:cs typeface="+mn-cs"/>
              </a:rPr>
              <a:t> att de </a:t>
            </a:r>
            <a:r>
              <a:rPr lang="sv-SE" sz="1200" kern="1200" dirty="0" err="1" smtClean="0">
                <a:solidFill>
                  <a:schemeClr val="tx1"/>
                </a:solidFill>
                <a:effectLst/>
                <a:latin typeface="+mn-lt"/>
                <a:ea typeface="+mn-ea"/>
                <a:cs typeface="+mn-cs"/>
              </a:rPr>
              <a:t>ändrar</a:t>
            </a:r>
            <a:r>
              <a:rPr lang="sv-SE" sz="1200" kern="1200" dirty="0" smtClean="0">
                <a:solidFill>
                  <a:schemeClr val="tx1"/>
                </a:solidFill>
                <a:effectLst/>
                <a:latin typeface="+mn-lt"/>
                <a:ea typeface="+mn-ea"/>
                <a:cs typeface="+mn-cs"/>
              </a:rPr>
              <a:t> sig. Vi </a:t>
            </a:r>
            <a:r>
              <a:rPr lang="sv-SE" sz="1200" kern="1200" dirty="0" err="1" smtClean="0">
                <a:solidFill>
                  <a:schemeClr val="tx1"/>
                </a:solidFill>
                <a:effectLst/>
                <a:latin typeface="+mn-lt"/>
                <a:ea typeface="+mn-ea"/>
                <a:cs typeface="+mn-cs"/>
              </a:rPr>
              <a:t>måste</a:t>
            </a:r>
            <a:r>
              <a:rPr lang="sv-SE" sz="1200" kern="1200" dirty="0" smtClean="0">
                <a:solidFill>
                  <a:schemeClr val="tx1"/>
                </a:solidFill>
                <a:effectLst/>
                <a:latin typeface="+mn-lt"/>
                <a:ea typeface="+mn-ea"/>
                <a:cs typeface="+mn-cs"/>
              </a:rPr>
              <a:t> se </a:t>
            </a:r>
            <a:r>
              <a:rPr lang="sv-SE" sz="1200" kern="1200" dirty="0" err="1" smtClean="0">
                <a:solidFill>
                  <a:schemeClr val="tx1"/>
                </a:solidFill>
                <a:effectLst/>
                <a:latin typeface="+mn-lt"/>
                <a:ea typeface="+mn-ea"/>
                <a:cs typeface="+mn-cs"/>
              </a:rPr>
              <a:t>vårt</a:t>
            </a:r>
            <a:r>
              <a:rPr lang="sv-SE" sz="1200" kern="1200" dirty="0" smtClean="0">
                <a:solidFill>
                  <a:schemeClr val="tx1"/>
                </a:solidFill>
                <a:effectLst/>
                <a:latin typeface="+mn-lt"/>
                <a:ea typeface="+mn-ea"/>
                <a:cs typeface="+mn-cs"/>
              </a:rPr>
              <a:t> an- svar och hur vi kan bidra till en </a:t>
            </a:r>
            <a:r>
              <a:rPr lang="sv-SE" sz="1200" kern="1200" dirty="0" err="1" smtClean="0">
                <a:solidFill>
                  <a:schemeClr val="tx1"/>
                </a:solidFill>
                <a:effectLst/>
                <a:latin typeface="+mn-lt"/>
                <a:ea typeface="+mn-ea"/>
                <a:cs typeface="+mn-cs"/>
              </a:rPr>
              <a:t>lösning</a:t>
            </a:r>
            <a:r>
              <a:rPr lang="sv-SE" sz="1200" kern="1200" dirty="0" smtClean="0">
                <a:solidFill>
                  <a:schemeClr val="tx1"/>
                </a:solidFill>
                <a:effectLst/>
                <a:latin typeface="+mn-lt"/>
                <a:ea typeface="+mn-ea"/>
                <a:cs typeface="+mn-cs"/>
              </a:rPr>
              <a:t>. </a:t>
            </a:r>
            <a:endParaRPr lang="sv-SE" dirty="0" smtClean="0"/>
          </a:p>
          <a:p>
            <a:r>
              <a:rPr lang="sv-SE" sz="1200" kern="1200" dirty="0" err="1" smtClean="0">
                <a:solidFill>
                  <a:schemeClr val="tx1"/>
                </a:solidFill>
                <a:effectLst/>
                <a:latin typeface="+mn-lt"/>
                <a:ea typeface="+mn-ea"/>
                <a:cs typeface="+mn-cs"/>
              </a:rPr>
              <a:t>LKäarpdioteml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aLräorcdhomtipasr</a:t>
            </a:r>
            <a:r>
              <a:rPr lang="sv-SE" sz="1200" kern="1200" dirty="0" smtClean="0">
                <a:solidFill>
                  <a:schemeClr val="tx1"/>
                </a:solidFill>
                <a:effectLst/>
                <a:latin typeface="+mn-lt"/>
                <a:ea typeface="+mn-ea"/>
                <a:cs typeface="+mn-cs"/>
              </a:rPr>
              <a:t> och tips </a:t>
            </a:r>
            <a:endParaRPr lang="sv-SE" dirty="0" smtClean="0"/>
          </a:p>
          <a:p>
            <a:r>
              <a:rPr lang="sv-SE" sz="1200" kern="1200" dirty="0" smtClean="0">
                <a:solidFill>
                  <a:schemeClr val="tx1"/>
                </a:solidFill>
                <a:effectLst/>
                <a:latin typeface="+mn-lt"/>
                <a:ea typeface="+mn-ea"/>
                <a:cs typeface="+mn-cs"/>
              </a:rPr>
              <a:t>32 </a:t>
            </a:r>
            <a:r>
              <a:rPr lang="sv-SE" sz="1200" b="0" kern="1200" dirty="0" err="1" smtClean="0">
                <a:solidFill>
                  <a:schemeClr val="tx1"/>
                </a:solidFill>
                <a:effectLst/>
                <a:latin typeface="+mn-lt"/>
                <a:ea typeface="+mn-ea"/>
                <a:cs typeface="+mn-cs"/>
              </a:rPr>
              <a:t>Nära</a:t>
            </a:r>
            <a:r>
              <a:rPr lang="sv-SE" sz="1200" b="0" kern="1200" dirty="0" smtClean="0">
                <a:solidFill>
                  <a:schemeClr val="tx1"/>
                </a:solidFill>
                <a:effectLst/>
                <a:latin typeface="+mn-lt"/>
                <a:ea typeface="+mn-ea"/>
                <a:cs typeface="+mn-cs"/>
              </a:rPr>
              <a:t> </a:t>
            </a:r>
            <a:r>
              <a:rPr lang="sv-SE" sz="1200" b="0" kern="1200" dirty="0" err="1" smtClean="0">
                <a:solidFill>
                  <a:schemeClr val="tx1"/>
                </a:solidFill>
                <a:effectLst/>
                <a:latin typeface="+mn-lt"/>
                <a:ea typeface="+mn-ea"/>
                <a:cs typeface="+mn-cs"/>
              </a:rPr>
              <a:t>vård</a:t>
            </a:r>
            <a:r>
              <a:rPr lang="sv-SE" sz="1200" b="0" kern="1200" dirty="0" smtClean="0">
                <a:solidFill>
                  <a:schemeClr val="tx1"/>
                </a:solidFill>
                <a:effectLst/>
                <a:latin typeface="+mn-lt"/>
                <a:ea typeface="+mn-ea"/>
                <a:cs typeface="+mn-cs"/>
              </a:rPr>
              <a:t> i </a:t>
            </a:r>
            <a:r>
              <a:rPr lang="sv-SE" sz="1200" b="0" kern="1200" dirty="0" err="1" smtClean="0">
                <a:solidFill>
                  <a:schemeClr val="tx1"/>
                </a:solidFill>
                <a:effectLst/>
                <a:latin typeface="+mn-lt"/>
                <a:ea typeface="+mn-ea"/>
                <a:cs typeface="+mn-cs"/>
              </a:rPr>
              <a:t>Hälsostaden</a:t>
            </a:r>
            <a:r>
              <a:rPr lang="sv-SE" sz="1200" b="0" kern="1200" dirty="0" smtClean="0">
                <a:solidFill>
                  <a:schemeClr val="tx1"/>
                </a:solidFill>
                <a:effectLst/>
                <a:latin typeface="+mn-lt"/>
                <a:ea typeface="+mn-ea"/>
                <a:cs typeface="+mn-cs"/>
              </a:rPr>
              <a:t> </a:t>
            </a:r>
            <a:r>
              <a:rPr lang="sv-SE" sz="1200" b="0" kern="1200" dirty="0" err="1" smtClean="0">
                <a:solidFill>
                  <a:schemeClr val="tx1"/>
                </a:solidFill>
                <a:effectLst/>
                <a:latin typeface="+mn-lt"/>
                <a:ea typeface="+mn-ea"/>
                <a:cs typeface="+mn-cs"/>
              </a:rPr>
              <a:t>Ängelholm</a:t>
            </a:r>
            <a:r>
              <a:rPr lang="sv-SE" sz="1200" b="0" kern="1200" dirty="0" smtClean="0">
                <a:solidFill>
                  <a:schemeClr val="tx1"/>
                </a:solidFill>
                <a:effectLst/>
                <a:latin typeface="+mn-lt"/>
                <a:ea typeface="+mn-ea"/>
                <a:cs typeface="+mn-cs"/>
              </a:rPr>
              <a:t> </a:t>
            </a:r>
            <a:endParaRPr lang="sv-SE" dirty="0" smtClean="0"/>
          </a:p>
          <a:p>
            <a:r>
              <a:rPr lang="sv-SE" sz="1200" b="1" i="1" kern="1200" dirty="0" err="1" smtClean="0">
                <a:solidFill>
                  <a:schemeClr val="tx1"/>
                </a:solidFill>
                <a:effectLst/>
                <a:latin typeface="+mn-lt"/>
                <a:ea typeface="+mn-ea"/>
                <a:cs typeface="+mn-cs"/>
              </a:rPr>
              <a:t>Lär</a:t>
            </a:r>
            <a:r>
              <a:rPr lang="sv-SE" sz="1200" b="1" i="1" kern="1200" dirty="0" smtClean="0">
                <a:solidFill>
                  <a:schemeClr val="tx1"/>
                </a:solidFill>
                <a:effectLst/>
                <a:latin typeface="+mn-lt"/>
                <a:ea typeface="+mn-ea"/>
                <a:cs typeface="+mn-cs"/>
              </a:rPr>
              <a:t> av kulturkrockarna </a:t>
            </a:r>
            <a:endParaRPr lang="sv-SE" dirty="0" smtClean="0"/>
          </a:p>
          <a:p>
            <a:r>
              <a:rPr lang="sv-SE" sz="1200" kern="1200" dirty="0" smtClean="0">
                <a:solidFill>
                  <a:schemeClr val="tx1"/>
                </a:solidFill>
                <a:effectLst/>
                <a:latin typeface="+mn-lt"/>
                <a:ea typeface="+mn-ea"/>
                <a:cs typeface="+mn-cs"/>
              </a:rPr>
              <a:t>Kommunen, </a:t>
            </a:r>
            <a:r>
              <a:rPr lang="sv-SE" sz="1200" kern="1200" dirty="0" err="1" smtClean="0">
                <a:solidFill>
                  <a:schemeClr val="tx1"/>
                </a:solidFill>
                <a:effectLst/>
                <a:latin typeface="+mn-lt"/>
                <a:ea typeface="+mn-ea"/>
                <a:cs typeface="+mn-cs"/>
              </a:rPr>
              <a:t>primärvården</a:t>
            </a:r>
            <a:r>
              <a:rPr lang="sv-SE" sz="1200" kern="1200" dirty="0" smtClean="0">
                <a:solidFill>
                  <a:schemeClr val="tx1"/>
                </a:solidFill>
                <a:effectLst/>
                <a:latin typeface="+mn-lt"/>
                <a:ea typeface="+mn-ea"/>
                <a:cs typeface="+mn-cs"/>
              </a:rPr>
              <a:t> och sjukhuset har sina olika </a:t>
            </a:r>
            <a:r>
              <a:rPr lang="sv-SE" sz="1200" kern="1200" dirty="0" err="1" smtClean="0">
                <a:solidFill>
                  <a:schemeClr val="tx1"/>
                </a:solidFill>
                <a:effectLst/>
                <a:latin typeface="+mn-lt"/>
                <a:ea typeface="+mn-ea"/>
                <a:cs typeface="+mn-cs"/>
              </a:rPr>
              <a:t>sätt</a:t>
            </a:r>
            <a:r>
              <a:rPr lang="sv-SE" sz="1200" kern="1200" dirty="0" smtClean="0">
                <a:solidFill>
                  <a:schemeClr val="tx1"/>
                </a:solidFill>
                <a:effectLst/>
                <a:latin typeface="+mn-lt"/>
                <a:ea typeface="+mn-ea"/>
                <a:cs typeface="+mn-cs"/>
              </a:rPr>
              <a:t> att jobba. Det blir </a:t>
            </a:r>
            <a:r>
              <a:rPr lang="sv-SE" sz="1200" kern="1200" dirty="0" err="1" smtClean="0">
                <a:solidFill>
                  <a:schemeClr val="tx1"/>
                </a:solidFill>
                <a:effectLst/>
                <a:latin typeface="+mn-lt"/>
                <a:ea typeface="+mn-ea"/>
                <a:cs typeface="+mn-cs"/>
              </a:rPr>
              <a:t>lätt</a:t>
            </a:r>
            <a:r>
              <a:rPr lang="sv-SE" sz="1200" kern="1200" dirty="0" smtClean="0">
                <a:solidFill>
                  <a:schemeClr val="tx1"/>
                </a:solidFill>
                <a:effectLst/>
                <a:latin typeface="+mn-lt"/>
                <a:ea typeface="+mn-ea"/>
                <a:cs typeface="+mn-cs"/>
              </a:rPr>
              <a:t> en del kulturkrockar, men om man inte fastnar i dem finns det en styrka i att </a:t>
            </a:r>
            <a:r>
              <a:rPr lang="sv-SE" sz="1200" kern="1200" dirty="0" err="1" smtClean="0">
                <a:solidFill>
                  <a:schemeClr val="tx1"/>
                </a:solidFill>
                <a:effectLst/>
                <a:latin typeface="+mn-lt"/>
                <a:ea typeface="+mn-ea"/>
                <a:cs typeface="+mn-cs"/>
              </a:rPr>
              <a:t>förena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våra</a:t>
            </a:r>
            <a:r>
              <a:rPr lang="sv-SE" sz="1200" kern="1200" dirty="0" smtClean="0">
                <a:solidFill>
                  <a:schemeClr val="tx1"/>
                </a:solidFill>
                <a:effectLst/>
                <a:latin typeface="+mn-lt"/>
                <a:ea typeface="+mn-ea"/>
                <a:cs typeface="+mn-cs"/>
              </a:rPr>
              <a:t> olika arbetsmetoder. Ta till exempel </a:t>
            </a:r>
            <a:r>
              <a:rPr lang="sv-SE" sz="1200" kern="1200" dirty="0" err="1" smtClean="0">
                <a:solidFill>
                  <a:schemeClr val="tx1"/>
                </a:solidFill>
                <a:effectLst/>
                <a:latin typeface="+mn-lt"/>
                <a:ea typeface="+mn-ea"/>
                <a:cs typeface="+mn-cs"/>
              </a:rPr>
              <a:t>Besöksvän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kommu</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nens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förmåga</a:t>
            </a:r>
            <a:r>
              <a:rPr lang="sv-SE" sz="1200" kern="1200" dirty="0" smtClean="0">
                <a:solidFill>
                  <a:schemeClr val="tx1"/>
                </a:solidFill>
                <a:effectLst/>
                <a:latin typeface="+mn-lt"/>
                <a:ea typeface="+mn-ea"/>
                <a:cs typeface="+mn-cs"/>
              </a:rPr>
              <a:t> att se till den sociala delen av en </a:t>
            </a:r>
            <a:r>
              <a:rPr lang="sv-SE" sz="1200" kern="1200" dirty="0" err="1" smtClean="0">
                <a:solidFill>
                  <a:schemeClr val="tx1"/>
                </a:solidFill>
                <a:effectLst/>
                <a:latin typeface="+mn-lt"/>
                <a:ea typeface="+mn-ea"/>
                <a:cs typeface="+mn-cs"/>
              </a:rPr>
              <a:t>människa</a:t>
            </a:r>
            <a:r>
              <a:rPr lang="sv-SE" sz="1200" kern="1200" dirty="0" smtClean="0">
                <a:solidFill>
                  <a:schemeClr val="tx1"/>
                </a:solidFill>
                <a:effectLst/>
                <a:latin typeface="+mn-lt"/>
                <a:ea typeface="+mn-ea"/>
                <a:cs typeface="+mn-cs"/>
              </a:rPr>
              <a:t> blir en friskfaktor som kan gynna alla </a:t>
            </a:r>
            <a:r>
              <a:rPr lang="sv-SE" sz="1200" kern="1200" dirty="0" err="1" smtClean="0">
                <a:solidFill>
                  <a:schemeClr val="tx1"/>
                </a:solidFill>
                <a:effectLst/>
                <a:latin typeface="+mn-lt"/>
                <a:ea typeface="+mn-ea"/>
                <a:cs typeface="+mn-cs"/>
              </a:rPr>
              <a:t>vårdgivare</a:t>
            </a:r>
            <a:r>
              <a:rPr lang="sv-SE" sz="1200" kern="1200" dirty="0" smtClean="0">
                <a:solidFill>
                  <a:schemeClr val="tx1"/>
                </a:solidFill>
                <a:effectLst/>
                <a:latin typeface="+mn-lt"/>
                <a:ea typeface="+mn-ea"/>
                <a:cs typeface="+mn-cs"/>
              </a:rPr>
              <a:t>. </a:t>
            </a:r>
            <a:endParaRPr lang="sv-SE" dirty="0" smtClean="0"/>
          </a:p>
          <a:p>
            <a:r>
              <a:rPr lang="sv-SE" sz="1200" b="1" i="1" kern="1200" dirty="0" smtClean="0">
                <a:solidFill>
                  <a:schemeClr val="tx1"/>
                </a:solidFill>
                <a:effectLst/>
                <a:latin typeface="+mn-lt"/>
                <a:ea typeface="+mn-ea"/>
                <a:cs typeface="+mn-cs"/>
              </a:rPr>
              <a:t>Inspireras av andra </a:t>
            </a:r>
            <a:endParaRPr lang="sv-SE" dirty="0" smtClean="0"/>
          </a:p>
          <a:p>
            <a:r>
              <a:rPr lang="sv-SE" sz="1200" kern="1200" dirty="0" smtClean="0">
                <a:solidFill>
                  <a:schemeClr val="tx1"/>
                </a:solidFill>
                <a:effectLst/>
                <a:latin typeface="+mn-lt"/>
                <a:ea typeface="+mn-ea"/>
                <a:cs typeface="+mn-cs"/>
              </a:rPr>
              <a:t>Runt om i landet </a:t>
            </a:r>
            <a:r>
              <a:rPr lang="sv-SE" sz="1200" kern="1200" dirty="0" err="1" smtClean="0">
                <a:solidFill>
                  <a:schemeClr val="tx1"/>
                </a:solidFill>
                <a:effectLst/>
                <a:latin typeface="+mn-lt"/>
                <a:ea typeface="+mn-ea"/>
                <a:cs typeface="+mn-cs"/>
              </a:rPr>
              <a:t>görs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spännande</a:t>
            </a:r>
            <a:r>
              <a:rPr lang="sv-SE" sz="1200" kern="1200" dirty="0" smtClean="0">
                <a:solidFill>
                  <a:schemeClr val="tx1"/>
                </a:solidFill>
                <a:effectLst/>
                <a:latin typeface="+mn-lt"/>
                <a:ea typeface="+mn-ea"/>
                <a:cs typeface="+mn-cs"/>
              </a:rPr>
              <a:t> samarbetsprojekt. </a:t>
            </a:r>
            <a:r>
              <a:rPr lang="sv-SE" sz="1200" kern="1200" dirty="0" err="1" smtClean="0">
                <a:solidFill>
                  <a:schemeClr val="tx1"/>
                </a:solidFill>
                <a:effectLst/>
                <a:latin typeface="+mn-lt"/>
                <a:ea typeface="+mn-ea"/>
                <a:cs typeface="+mn-cs"/>
              </a:rPr>
              <a:t>Låna</a:t>
            </a:r>
            <a:r>
              <a:rPr lang="sv-SE" sz="1200" kern="1200" dirty="0" smtClean="0">
                <a:solidFill>
                  <a:schemeClr val="tx1"/>
                </a:solidFill>
                <a:effectLst/>
                <a:latin typeface="+mn-lt"/>
                <a:ea typeface="+mn-ea"/>
                <a:cs typeface="+mn-cs"/>
              </a:rPr>
              <a:t> goda </a:t>
            </a:r>
            <a:r>
              <a:rPr lang="sv-SE" sz="1200" kern="1200" dirty="0" err="1" smtClean="0">
                <a:solidFill>
                  <a:schemeClr val="tx1"/>
                </a:solidFill>
                <a:effectLst/>
                <a:latin typeface="+mn-lt"/>
                <a:ea typeface="+mn-ea"/>
                <a:cs typeface="+mn-cs"/>
              </a:rPr>
              <a:t>idéer</a:t>
            </a:r>
            <a:r>
              <a:rPr lang="sv-SE" sz="1200" kern="1200" dirty="0" smtClean="0">
                <a:solidFill>
                  <a:schemeClr val="tx1"/>
                </a:solidFill>
                <a:effectLst/>
                <a:latin typeface="+mn-lt"/>
                <a:ea typeface="+mn-ea"/>
                <a:cs typeface="+mn-cs"/>
              </a:rPr>
              <a:t> och an- passa dem efter era </a:t>
            </a:r>
            <a:r>
              <a:rPr lang="sv-SE" sz="1200" kern="1200" dirty="0" err="1" smtClean="0">
                <a:solidFill>
                  <a:schemeClr val="tx1"/>
                </a:solidFill>
                <a:effectLst/>
                <a:latin typeface="+mn-lt"/>
                <a:ea typeface="+mn-ea"/>
                <a:cs typeface="+mn-cs"/>
              </a:rPr>
              <a:t>förutsättningar</a:t>
            </a:r>
            <a:r>
              <a:rPr lang="sv-SE" sz="1200" kern="1200" dirty="0" smtClean="0">
                <a:solidFill>
                  <a:schemeClr val="tx1"/>
                </a:solidFill>
                <a:effectLst/>
                <a:latin typeface="+mn-lt"/>
                <a:ea typeface="+mn-ea"/>
                <a:cs typeface="+mn-cs"/>
              </a:rPr>
              <a:t>. </a:t>
            </a:r>
            <a:endParaRPr lang="sv-SE" dirty="0" smtClean="0"/>
          </a:p>
          <a:p>
            <a:r>
              <a:rPr lang="sv-SE" sz="1200" b="1" i="1" kern="1200" dirty="0" smtClean="0">
                <a:solidFill>
                  <a:schemeClr val="tx1"/>
                </a:solidFill>
                <a:effectLst/>
                <a:latin typeface="+mn-lt"/>
                <a:ea typeface="+mn-ea"/>
                <a:cs typeface="+mn-cs"/>
              </a:rPr>
              <a:t>Bygg relationer </a:t>
            </a:r>
            <a:endParaRPr lang="sv-SE" dirty="0" smtClean="0"/>
          </a:p>
          <a:p>
            <a:r>
              <a:rPr lang="sv-SE" sz="1200" kern="1200" dirty="0" smtClean="0">
                <a:solidFill>
                  <a:schemeClr val="tx1"/>
                </a:solidFill>
                <a:effectLst/>
                <a:latin typeface="+mn-lt"/>
                <a:ea typeface="+mn-ea"/>
                <a:cs typeface="+mn-cs"/>
              </a:rPr>
              <a:t>I </a:t>
            </a:r>
            <a:r>
              <a:rPr lang="sv-SE" sz="1200" kern="1200" dirty="0" err="1" smtClean="0">
                <a:solidFill>
                  <a:schemeClr val="tx1"/>
                </a:solidFill>
                <a:effectLst/>
                <a:latin typeface="+mn-lt"/>
                <a:ea typeface="+mn-ea"/>
                <a:cs typeface="+mn-cs"/>
              </a:rPr>
              <a:t>början</a:t>
            </a:r>
            <a:r>
              <a:rPr lang="sv-SE" sz="1200" kern="1200" dirty="0" smtClean="0">
                <a:solidFill>
                  <a:schemeClr val="tx1"/>
                </a:solidFill>
                <a:effectLst/>
                <a:latin typeface="+mn-lt"/>
                <a:ea typeface="+mn-ea"/>
                <a:cs typeface="+mn-cs"/>
              </a:rPr>
              <a:t> fokuserade vi mycket </a:t>
            </a:r>
            <a:r>
              <a:rPr lang="sv-SE" sz="1200" kern="1200" dirty="0" err="1" smtClean="0">
                <a:solidFill>
                  <a:schemeClr val="tx1"/>
                </a:solidFill>
                <a:effectLst/>
                <a:latin typeface="+mn-lt"/>
                <a:ea typeface="+mn-ea"/>
                <a:cs typeface="+mn-cs"/>
              </a:rPr>
              <a:t>pa</a:t>
            </a:r>
            <a:r>
              <a:rPr lang="sv-SE" sz="1200" kern="1200" dirty="0" smtClean="0">
                <a:solidFill>
                  <a:schemeClr val="tx1"/>
                </a:solidFill>
                <a:effectLst/>
                <a:latin typeface="+mn-lt"/>
                <a:ea typeface="+mn-ea"/>
                <a:cs typeface="+mn-cs"/>
              </a:rPr>
              <a:t>̊ organisation. Med en chef och en budget ville vi organisera bort </a:t>
            </a:r>
            <a:r>
              <a:rPr lang="sv-SE" sz="1200" kern="1200" dirty="0" err="1" smtClean="0">
                <a:solidFill>
                  <a:schemeClr val="tx1"/>
                </a:solidFill>
                <a:effectLst/>
                <a:latin typeface="+mn-lt"/>
                <a:ea typeface="+mn-ea"/>
                <a:cs typeface="+mn-cs"/>
              </a:rPr>
              <a:t>gränserna</a:t>
            </a:r>
            <a:r>
              <a:rPr lang="sv-SE" sz="1200" kern="1200" dirty="0" smtClean="0">
                <a:solidFill>
                  <a:schemeClr val="tx1"/>
                </a:solidFill>
                <a:effectLst/>
                <a:latin typeface="+mn-lt"/>
                <a:ea typeface="+mn-ea"/>
                <a:cs typeface="+mn-cs"/>
              </a:rPr>
              <a:t> i </a:t>
            </a:r>
            <a:r>
              <a:rPr lang="sv-SE" sz="1200" kern="1200" dirty="0" err="1" smtClean="0">
                <a:solidFill>
                  <a:schemeClr val="tx1"/>
                </a:solidFill>
                <a:effectLst/>
                <a:latin typeface="+mn-lt"/>
                <a:ea typeface="+mn-ea"/>
                <a:cs typeface="+mn-cs"/>
              </a:rPr>
              <a:t>vården</a:t>
            </a:r>
            <a:r>
              <a:rPr lang="sv-SE" sz="1200" kern="1200" dirty="0" smtClean="0">
                <a:solidFill>
                  <a:schemeClr val="tx1"/>
                </a:solidFill>
                <a:effectLst/>
                <a:latin typeface="+mn-lt"/>
                <a:ea typeface="+mn-ea"/>
                <a:cs typeface="+mn-cs"/>
              </a:rPr>
              <a:t>. Men hur man </a:t>
            </a:r>
            <a:r>
              <a:rPr lang="sv-SE" sz="1200" kern="1200" dirty="0" err="1" smtClean="0">
                <a:solidFill>
                  <a:schemeClr val="tx1"/>
                </a:solidFill>
                <a:effectLst/>
                <a:latin typeface="+mn-lt"/>
                <a:ea typeface="+mn-ea"/>
                <a:cs typeface="+mn-cs"/>
              </a:rPr>
              <a:t>än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gör</a:t>
            </a:r>
            <a:r>
              <a:rPr lang="sv-SE" sz="1200" kern="1200" dirty="0" smtClean="0">
                <a:solidFill>
                  <a:schemeClr val="tx1"/>
                </a:solidFill>
                <a:effectLst/>
                <a:latin typeface="+mn-lt"/>
                <a:ea typeface="+mn-ea"/>
                <a:cs typeface="+mn-cs"/>
              </a:rPr>
              <a:t> bildas det </a:t>
            </a:r>
            <a:r>
              <a:rPr lang="sv-SE" sz="1200" kern="1200" dirty="0" err="1" smtClean="0">
                <a:solidFill>
                  <a:schemeClr val="tx1"/>
                </a:solidFill>
                <a:effectLst/>
                <a:latin typeface="+mn-lt"/>
                <a:ea typeface="+mn-ea"/>
                <a:cs typeface="+mn-cs"/>
              </a:rPr>
              <a:t>småorganisationer</a:t>
            </a:r>
            <a:r>
              <a:rPr lang="sv-SE" sz="1200" kern="1200" dirty="0" smtClean="0">
                <a:solidFill>
                  <a:schemeClr val="tx1"/>
                </a:solidFill>
                <a:effectLst/>
                <a:latin typeface="+mn-lt"/>
                <a:ea typeface="+mn-ea"/>
                <a:cs typeface="+mn-cs"/>
              </a:rPr>
              <a:t>. Det viktiga </a:t>
            </a:r>
            <a:r>
              <a:rPr lang="sv-SE" sz="1200" kern="1200" dirty="0" err="1" smtClean="0">
                <a:solidFill>
                  <a:schemeClr val="tx1"/>
                </a:solidFill>
                <a:effectLst/>
                <a:latin typeface="+mn-lt"/>
                <a:ea typeface="+mn-ea"/>
                <a:cs typeface="+mn-cs"/>
              </a:rPr>
              <a:t>är</a:t>
            </a:r>
            <a:r>
              <a:rPr lang="sv-SE" sz="1200" kern="1200" dirty="0" smtClean="0">
                <a:solidFill>
                  <a:schemeClr val="tx1"/>
                </a:solidFill>
                <a:effectLst/>
                <a:latin typeface="+mn-lt"/>
                <a:ea typeface="+mn-ea"/>
                <a:cs typeface="+mn-cs"/>
              </a:rPr>
              <a:t> relationerna, att man bygger upp dem och en god samverkan mellan olika </a:t>
            </a:r>
            <a:r>
              <a:rPr lang="sv-SE" sz="1200" kern="1200" dirty="0" err="1" smtClean="0">
                <a:solidFill>
                  <a:schemeClr val="tx1"/>
                </a:solidFill>
                <a:effectLst/>
                <a:latin typeface="+mn-lt"/>
                <a:ea typeface="+mn-ea"/>
                <a:cs typeface="+mn-cs"/>
              </a:rPr>
              <a:t>huvudmän</a:t>
            </a:r>
            <a:r>
              <a:rPr lang="sv-SE" sz="1200" kern="1200" dirty="0" smtClean="0">
                <a:solidFill>
                  <a:schemeClr val="tx1"/>
                </a:solidFill>
                <a:effectLst/>
                <a:latin typeface="+mn-lt"/>
                <a:ea typeface="+mn-ea"/>
                <a:cs typeface="+mn-cs"/>
              </a:rPr>
              <a:t> och enheter. </a:t>
            </a:r>
            <a:endParaRPr lang="sv-SE" dirty="0" smtClean="0"/>
          </a:p>
          <a:p>
            <a:r>
              <a:rPr lang="sv-SE" sz="1200" b="1" i="1" kern="1200" dirty="0" smtClean="0">
                <a:solidFill>
                  <a:schemeClr val="tx1"/>
                </a:solidFill>
                <a:effectLst/>
                <a:latin typeface="+mn-lt"/>
                <a:ea typeface="+mn-ea"/>
                <a:cs typeface="+mn-cs"/>
              </a:rPr>
              <a:t>Kaffe och kanelbulle </a:t>
            </a:r>
            <a:endParaRPr lang="sv-SE" dirty="0" smtClean="0"/>
          </a:p>
          <a:p>
            <a:r>
              <a:rPr lang="sv-SE" sz="1200" kern="1200" dirty="0" smtClean="0">
                <a:solidFill>
                  <a:schemeClr val="tx1"/>
                </a:solidFill>
                <a:effectLst/>
                <a:latin typeface="+mn-lt"/>
                <a:ea typeface="+mn-ea"/>
                <a:cs typeface="+mn-cs"/>
              </a:rPr>
              <a:t>Att ta en fika </a:t>
            </a:r>
            <a:r>
              <a:rPr lang="sv-SE" sz="1200" kern="1200" dirty="0" err="1" smtClean="0">
                <a:solidFill>
                  <a:schemeClr val="tx1"/>
                </a:solidFill>
                <a:effectLst/>
                <a:latin typeface="+mn-lt"/>
                <a:ea typeface="+mn-ea"/>
                <a:cs typeface="+mn-cs"/>
              </a:rPr>
              <a:t>är</a:t>
            </a:r>
            <a:r>
              <a:rPr lang="sv-SE" sz="1200" kern="1200" dirty="0" smtClean="0">
                <a:solidFill>
                  <a:schemeClr val="tx1"/>
                </a:solidFill>
                <a:effectLst/>
                <a:latin typeface="+mn-lt"/>
                <a:ea typeface="+mn-ea"/>
                <a:cs typeface="+mn-cs"/>
              </a:rPr>
              <a:t> ett oslagbart </a:t>
            </a:r>
            <a:r>
              <a:rPr lang="sv-SE" sz="1200" kern="1200" dirty="0" err="1" smtClean="0">
                <a:solidFill>
                  <a:schemeClr val="tx1"/>
                </a:solidFill>
                <a:effectLst/>
                <a:latin typeface="+mn-lt"/>
                <a:ea typeface="+mn-ea"/>
                <a:cs typeface="+mn-cs"/>
              </a:rPr>
              <a:t>sätt</a:t>
            </a:r>
            <a:r>
              <a:rPr lang="sv-SE" sz="1200" kern="1200" dirty="0" smtClean="0">
                <a:solidFill>
                  <a:schemeClr val="tx1"/>
                </a:solidFill>
                <a:effectLst/>
                <a:latin typeface="+mn-lt"/>
                <a:ea typeface="+mn-ea"/>
                <a:cs typeface="+mn-cs"/>
              </a:rPr>
              <a:t> att bygga relationer. De </a:t>
            </a:r>
            <a:r>
              <a:rPr lang="sv-SE" sz="1200" kern="1200" dirty="0" err="1" smtClean="0">
                <a:solidFill>
                  <a:schemeClr val="tx1"/>
                </a:solidFill>
                <a:effectLst/>
                <a:latin typeface="+mn-lt"/>
                <a:ea typeface="+mn-ea"/>
                <a:cs typeface="+mn-cs"/>
              </a:rPr>
              <a:t>bästa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mötena</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beho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ver</a:t>
            </a:r>
            <a:r>
              <a:rPr lang="sv-SE" sz="1200" kern="1200" dirty="0" smtClean="0">
                <a:solidFill>
                  <a:schemeClr val="tx1"/>
                </a:solidFill>
                <a:effectLst/>
                <a:latin typeface="+mn-lt"/>
                <a:ea typeface="+mn-ea"/>
                <a:cs typeface="+mn-cs"/>
              </a:rPr>
              <a:t> inte vara strikt formaliserade. </a:t>
            </a:r>
            <a:r>
              <a:rPr lang="sv-SE" sz="1200" kern="1200" dirty="0" err="1" smtClean="0">
                <a:solidFill>
                  <a:schemeClr val="tx1"/>
                </a:solidFill>
                <a:effectLst/>
                <a:latin typeface="+mn-lt"/>
                <a:ea typeface="+mn-ea"/>
                <a:cs typeface="+mn-cs"/>
              </a:rPr>
              <a:t>Många</a:t>
            </a:r>
            <a:r>
              <a:rPr lang="sv-SE" sz="1200" kern="1200" dirty="0" smtClean="0">
                <a:solidFill>
                  <a:schemeClr val="tx1"/>
                </a:solidFill>
                <a:effectLst/>
                <a:latin typeface="+mn-lt"/>
                <a:ea typeface="+mn-ea"/>
                <a:cs typeface="+mn-cs"/>
              </a:rPr>
              <a:t> goda </a:t>
            </a:r>
            <a:r>
              <a:rPr lang="sv-SE" sz="1200" kern="1200" dirty="0" err="1" smtClean="0">
                <a:solidFill>
                  <a:schemeClr val="tx1"/>
                </a:solidFill>
                <a:effectLst/>
                <a:latin typeface="+mn-lt"/>
                <a:ea typeface="+mn-ea"/>
                <a:cs typeface="+mn-cs"/>
              </a:rPr>
              <a:t>idéer</a:t>
            </a:r>
            <a:r>
              <a:rPr lang="sv-SE" sz="1200" kern="1200" dirty="0" smtClean="0">
                <a:solidFill>
                  <a:schemeClr val="tx1"/>
                </a:solidFill>
                <a:effectLst/>
                <a:latin typeface="+mn-lt"/>
                <a:ea typeface="+mn-ea"/>
                <a:cs typeface="+mn-cs"/>
              </a:rPr>
              <a:t> kommer </a:t>
            </a:r>
            <a:r>
              <a:rPr lang="sv-SE" sz="1200" kern="1200" dirty="0" err="1" smtClean="0">
                <a:solidFill>
                  <a:schemeClr val="tx1"/>
                </a:solidFill>
                <a:effectLst/>
                <a:latin typeface="+mn-lt"/>
                <a:ea typeface="+mn-ea"/>
                <a:cs typeface="+mn-cs"/>
              </a:rPr>
              <a:t>när</a:t>
            </a:r>
            <a:r>
              <a:rPr lang="sv-SE" sz="1200" kern="1200" dirty="0" smtClean="0">
                <a:solidFill>
                  <a:schemeClr val="tx1"/>
                </a:solidFill>
                <a:effectLst/>
                <a:latin typeface="+mn-lt"/>
                <a:ea typeface="+mn-ea"/>
                <a:cs typeface="+mn-cs"/>
              </a:rPr>
              <a:t> vi ses och </a:t>
            </a:r>
            <a:r>
              <a:rPr lang="sv-SE" sz="1200" kern="1200" dirty="0" err="1" smtClean="0">
                <a:solidFill>
                  <a:schemeClr val="tx1"/>
                </a:solidFill>
                <a:effectLst/>
                <a:latin typeface="+mn-lt"/>
                <a:ea typeface="+mn-ea"/>
                <a:cs typeface="+mn-cs"/>
              </a:rPr>
              <a:t>lär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känna</a:t>
            </a:r>
            <a:r>
              <a:rPr lang="sv-SE" sz="1200" kern="1200" dirty="0" smtClean="0">
                <a:solidFill>
                  <a:schemeClr val="tx1"/>
                </a:solidFill>
                <a:effectLst/>
                <a:latin typeface="+mn-lt"/>
                <a:ea typeface="+mn-ea"/>
                <a:cs typeface="+mn-cs"/>
              </a:rPr>
              <a:t> varandra </a:t>
            </a:r>
            <a:r>
              <a:rPr lang="sv-SE" sz="1200" kern="1200" dirty="0" err="1" smtClean="0">
                <a:solidFill>
                  <a:schemeClr val="tx1"/>
                </a:solidFill>
                <a:effectLst/>
                <a:latin typeface="+mn-lt"/>
                <a:ea typeface="+mn-ea"/>
                <a:cs typeface="+mn-cs"/>
              </a:rPr>
              <a:t>bättre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över</a:t>
            </a:r>
            <a:r>
              <a:rPr lang="sv-SE" sz="1200" kern="1200" dirty="0" smtClean="0">
                <a:solidFill>
                  <a:schemeClr val="tx1"/>
                </a:solidFill>
                <a:effectLst/>
                <a:latin typeface="+mn-lt"/>
                <a:ea typeface="+mn-ea"/>
                <a:cs typeface="+mn-cs"/>
              </a:rPr>
              <a:t> en kopp kaffe. </a:t>
            </a:r>
            <a:endParaRPr lang="sv-SE" dirty="0" smtClean="0"/>
          </a:p>
          <a:p>
            <a:endParaRPr lang="sv-SE" dirty="0"/>
          </a:p>
        </p:txBody>
      </p:sp>
      <p:sp>
        <p:nvSpPr>
          <p:cNvPr id="4" name="Platshållare för bildnummer 3"/>
          <p:cNvSpPr>
            <a:spLocks noGrp="1"/>
          </p:cNvSpPr>
          <p:nvPr>
            <p:ph type="sldNum" sz="quarter" idx="10"/>
          </p:nvPr>
        </p:nvSpPr>
        <p:spPr/>
        <p:txBody>
          <a:bodyPr/>
          <a:lstStyle/>
          <a:p>
            <a:fld id="{084955AC-4D21-4FDE-BA85-E0CB73C18532}" type="slidenum">
              <a:rPr lang="sv-SE" smtClean="0"/>
              <a:t>6</a:t>
            </a:fld>
            <a:endParaRPr lang="sv-SE"/>
          </a:p>
        </p:txBody>
      </p:sp>
    </p:spTree>
    <p:extLst>
      <p:ext uri="{BB962C8B-B14F-4D97-AF65-F5344CB8AC3E}">
        <p14:creationId xmlns:p14="http://schemas.microsoft.com/office/powerpoint/2010/main" val="3338550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13D7B8A-A996-48E2-96B6-123BB2F0DC46}" type="slidenum">
              <a:rPr lang="sv-SE" smtClean="0"/>
              <a:t>8</a:t>
            </a:fld>
            <a:endParaRPr lang="sv-SE"/>
          </a:p>
        </p:txBody>
      </p:sp>
    </p:spTree>
    <p:extLst>
      <p:ext uri="{BB962C8B-B14F-4D97-AF65-F5344CB8AC3E}">
        <p14:creationId xmlns:p14="http://schemas.microsoft.com/office/powerpoint/2010/main" val="2711880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13D7B8A-A996-48E2-96B6-123BB2F0DC46}" type="slidenum">
              <a:rPr lang="sv-SE" smtClean="0"/>
              <a:t>9</a:t>
            </a:fld>
            <a:endParaRPr lang="sv-SE"/>
          </a:p>
        </p:txBody>
      </p:sp>
    </p:spTree>
    <p:extLst>
      <p:ext uri="{BB962C8B-B14F-4D97-AF65-F5344CB8AC3E}">
        <p14:creationId xmlns:p14="http://schemas.microsoft.com/office/powerpoint/2010/main" val="125927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13D7B8A-A996-48E2-96B6-123BB2F0DC46}" type="slidenum">
              <a:rPr lang="sv-SE" smtClean="0"/>
              <a:t>10</a:t>
            </a:fld>
            <a:endParaRPr lang="sv-SE"/>
          </a:p>
        </p:txBody>
      </p:sp>
    </p:spTree>
    <p:extLst>
      <p:ext uri="{BB962C8B-B14F-4D97-AF65-F5344CB8AC3E}">
        <p14:creationId xmlns:p14="http://schemas.microsoft.com/office/powerpoint/2010/main" val="131200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smtClean="0"/>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9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31165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9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7548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500"/>
            <a:ext cx="12192599" cy="6859499"/>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2" indent="0">
              <a:buNone/>
              <a:defRPr/>
            </a:lvl1pPr>
          </a:lstStyle>
          <a:p>
            <a:r>
              <a:rPr lang="sv-SE" dirty="0"/>
              <a:t> </a:t>
            </a:r>
          </a:p>
        </p:txBody>
      </p:sp>
      <p:sp>
        <p:nvSpPr>
          <p:cNvPr id="2" name="Rubrik 1"/>
          <p:cNvSpPr>
            <a:spLocks noGrp="1"/>
          </p:cNvSpPr>
          <p:nvPr>
            <p:ph type="ctrTitle"/>
          </p:nvPr>
        </p:nvSpPr>
        <p:spPr>
          <a:xfrm>
            <a:off x="666000" y="1889549"/>
            <a:ext cx="9608400" cy="1310851"/>
          </a:xfrm>
        </p:spPr>
        <p:txBody>
          <a:bodyPr anchor="t">
            <a:noAutofit/>
          </a:bodyPr>
          <a:lstStyle>
            <a:lvl1pPr algn="ctr">
              <a:defRPr sz="55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2019-03-05</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606158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51896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5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900">
                <a:solidFill>
                  <a:schemeClr val="tx1"/>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pPr/>
              <a:t>2019-03-05</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088180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032416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65285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3531928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132738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260100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500"/>
            <a:ext cx="12192599" cy="6859499"/>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2" indent="0">
              <a:buNone/>
              <a:defRPr/>
            </a:lvl1pPr>
          </a:lstStyle>
          <a:p>
            <a:r>
              <a:rPr lang="sv-SE" dirty="0"/>
              <a:t> </a:t>
            </a:r>
          </a:p>
        </p:txBody>
      </p:sp>
      <p:sp>
        <p:nvSpPr>
          <p:cNvPr id="2" name="Rubrik 1"/>
          <p:cNvSpPr>
            <a:spLocks noGrp="1"/>
          </p:cNvSpPr>
          <p:nvPr>
            <p:ph type="ctrTitle"/>
          </p:nvPr>
        </p:nvSpPr>
        <p:spPr>
          <a:xfrm>
            <a:off x="666000" y="1889549"/>
            <a:ext cx="9608400" cy="1310851"/>
          </a:xfrm>
        </p:spPr>
        <p:txBody>
          <a:bodyPr anchor="t">
            <a:noAutofit/>
          </a:bodyPr>
          <a:lstStyle>
            <a:lvl1pPr algn="ctr">
              <a:defRPr sz="5500">
                <a:solidFill>
                  <a:schemeClr val="tx1"/>
                </a:solidFill>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2019-03-05</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pic>
        <p:nvPicPr>
          <p:cNvPr id="7" name="Bildobjekt 6"/>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2029648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t>2019-03-05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34C9B0E5-37D7-412E-A162-6A236BADC197}" type="slidenum">
              <a:rPr lang="sv-SE" smtClean="0"/>
              <a:t>‹#›</a:t>
            </a:fld>
            <a:endParaRPr lang="sv-SE" dirty="0"/>
          </a:p>
        </p:txBody>
      </p:sp>
    </p:spTree>
    <p:extLst>
      <p:ext uri="{BB962C8B-B14F-4D97-AF65-F5344CB8AC3E}">
        <p14:creationId xmlns:p14="http://schemas.microsoft.com/office/powerpoint/2010/main" val="421088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5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2019-03-05</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9" name="Bildobjekt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830709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5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2019-03-05</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8" name="Bildobjekt 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108994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500">
                <a:solidFill>
                  <a:srgbClr val="FFFFFF"/>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2019-03-05</a:t>
            </a:fld>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pic>
        <p:nvPicPr>
          <p:cNvPr id="7" name="Bildobjekt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1894996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9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727315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4074939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500">
                <a:solidFill>
                  <a:schemeClr val="bg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900">
                <a:solidFill>
                  <a:schemeClr val="bg1"/>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bg1"/>
                </a:solidFill>
              </a:defRPr>
            </a:lvl1pPr>
          </a:lstStyle>
          <a:p>
            <a:fld id="{D230B7FC-8DD1-423E-8EF4-94D7897E47A9}" type="datetimeFigureOut">
              <a:rPr lang="sv-SE" smtClean="0"/>
              <a:pPr/>
              <a:t>2019-03-05</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2A89D212-3966-4D00-A59B-EFC19ACC4594}" type="slidenum">
              <a:rPr lang="sv-SE" smtClean="0"/>
              <a:pPr/>
              <a:t>‹#›</a:t>
            </a:fld>
            <a:endParaRPr lang="sv-SE" dirty="0"/>
          </a:p>
        </p:txBody>
      </p:sp>
    </p:spTree>
    <p:extLst>
      <p:ext uri="{BB962C8B-B14F-4D97-AF65-F5344CB8AC3E}">
        <p14:creationId xmlns:p14="http://schemas.microsoft.com/office/powerpoint/2010/main" val="424059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210736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Större höger mörk">
    <p:spTree>
      <p:nvGrpSpPr>
        <p:cNvPr id="1" name=""/>
        <p:cNvGrpSpPr/>
        <p:nvPr/>
      </p:nvGrpSpPr>
      <p:grpSpPr>
        <a:xfrm>
          <a:off x="0" y="0"/>
          <a:ext cx="0" cy="0"/>
          <a:chOff x="0" y="0"/>
          <a:chExt cx="0" cy="0"/>
        </a:xfrm>
      </p:grpSpPr>
      <p:sp>
        <p:nvSpPr>
          <p:cNvPr id="2" name="Rubrik 1"/>
          <p:cNvSpPr>
            <a:spLocks noGrp="1"/>
          </p:cNvSpPr>
          <p:nvPr>
            <p:ph type="title"/>
          </p:nvPr>
        </p:nvSpPr>
        <p:spPr>
          <a:xfrm>
            <a:off x="664235" y="975187"/>
            <a:ext cx="5326992" cy="1112405"/>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975186"/>
            <a:ext cx="4172325" cy="526001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39049166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975600"/>
            <a:ext cx="9608400" cy="1112400"/>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26016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748754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230B7FC-8DD1-423E-8EF4-94D7897E47A9}" type="datetimeFigureOut">
              <a:rPr lang="sv-SE" smtClean="0"/>
              <a:t>2019-03-05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A89D212-3966-4D00-A59B-EFC19ACC4594}" type="slidenum">
              <a:rPr lang="sv-SE" smtClean="0"/>
              <a:t>‹#›</a:t>
            </a:fld>
            <a:endParaRPr lang="sv-SE" dirty="0"/>
          </a:p>
        </p:txBody>
      </p:sp>
    </p:spTree>
    <p:extLst>
      <p:ext uri="{BB962C8B-B14F-4D97-AF65-F5344CB8AC3E}">
        <p14:creationId xmlns:p14="http://schemas.microsoft.com/office/powerpoint/2010/main" val="1802427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9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5" name="Platshållare för sidfot 4"/>
          <p:cNvSpPr>
            <a:spLocks noGrp="1"/>
          </p:cNvSpPr>
          <p:nvPr>
            <p:ph type="ftr" sz="quarter" idx="11"/>
          </p:nvPr>
        </p:nvSpPr>
        <p:spPr/>
        <p:txBody>
          <a:bodyPr/>
          <a:lstStyle/>
          <a:p>
            <a:endParaRPr lang="sv-SE" dirty="0">
              <a:solidFill>
                <a:prstClr val="black"/>
              </a:solidFill>
              <a:latin typeface="Arial"/>
            </a:endParaRPr>
          </a:p>
        </p:txBody>
      </p:sp>
      <p:sp>
        <p:nvSpPr>
          <p:cNvPr id="6" name="Platshållare för bildnummer 5"/>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357548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Rubrik med bild">
    <p:spTree>
      <p:nvGrpSpPr>
        <p:cNvPr id="1" name=""/>
        <p:cNvGrpSpPr/>
        <p:nvPr/>
      </p:nvGrpSpPr>
      <p:grpSpPr>
        <a:xfrm>
          <a:off x="0" y="0"/>
          <a:ext cx="0" cy="0"/>
          <a:chOff x="0" y="0"/>
          <a:chExt cx="0" cy="0"/>
        </a:xfrm>
      </p:grpSpPr>
      <p:sp>
        <p:nvSpPr>
          <p:cNvPr id="8" name="Platshållare för bild 7"/>
          <p:cNvSpPr>
            <a:spLocks noGrp="1"/>
          </p:cNvSpPr>
          <p:nvPr>
            <p:ph type="pic" sz="quarter" idx="13" hasCustomPrompt="1"/>
          </p:nvPr>
        </p:nvSpPr>
        <p:spPr>
          <a:xfrm>
            <a:off x="1" y="-1500"/>
            <a:ext cx="12192599" cy="6859499"/>
          </a:xfrm>
          <a:custGeom>
            <a:avLst/>
            <a:gdLst>
              <a:gd name="connsiteX0" fmla="*/ 0 w 12191999"/>
              <a:gd name="connsiteY0" fmla="*/ 0 h 6858000"/>
              <a:gd name="connsiteX1" fmla="*/ 12191999 w 12191999"/>
              <a:gd name="connsiteY1" fmla="*/ 0 h 6858000"/>
              <a:gd name="connsiteX2" fmla="*/ 12191999 w 12191999"/>
              <a:gd name="connsiteY2" fmla="*/ 6858000 h 6858000"/>
              <a:gd name="connsiteX3" fmla="*/ 0 w 12191999"/>
              <a:gd name="connsiteY3" fmla="*/ 6858000 h 6858000"/>
              <a:gd name="connsiteX4" fmla="*/ 0 w 12191999"/>
              <a:gd name="connsiteY4" fmla="*/ 0 h 6858000"/>
              <a:gd name="connsiteX0" fmla="*/ 0 w 12201525"/>
              <a:gd name="connsiteY0" fmla="*/ 0 h 6858000"/>
              <a:gd name="connsiteX1" fmla="*/ 12191999 w 12201525"/>
              <a:gd name="connsiteY1" fmla="*/ 0 h 6858000"/>
              <a:gd name="connsiteX2" fmla="*/ 12201525 w 12201525"/>
              <a:gd name="connsiteY2" fmla="*/ 3552825 h 6858000"/>
              <a:gd name="connsiteX3" fmla="*/ 12191999 w 12201525"/>
              <a:gd name="connsiteY3" fmla="*/ 6858000 h 6858000"/>
              <a:gd name="connsiteX4" fmla="*/ 0 w 12201525"/>
              <a:gd name="connsiteY4" fmla="*/ 6858000 h 6858000"/>
              <a:gd name="connsiteX5" fmla="*/ 0 w 12201525"/>
              <a:gd name="connsiteY5" fmla="*/ 0 h 6858000"/>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9525 h 6867525"/>
              <a:gd name="connsiteX1" fmla="*/ 9134474 w 12201525"/>
              <a:gd name="connsiteY1" fmla="*/ 0 h 6867525"/>
              <a:gd name="connsiteX2" fmla="*/ 12201525 w 12201525"/>
              <a:gd name="connsiteY2" fmla="*/ 3562350 h 6867525"/>
              <a:gd name="connsiteX3" fmla="*/ 12191999 w 12201525"/>
              <a:gd name="connsiteY3" fmla="*/ 6867525 h 6867525"/>
              <a:gd name="connsiteX4" fmla="*/ 0 w 12201525"/>
              <a:gd name="connsiteY4" fmla="*/ 6867525 h 6867525"/>
              <a:gd name="connsiteX5" fmla="*/ 0 w 12201525"/>
              <a:gd name="connsiteY5" fmla="*/ 9525 h 6867525"/>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15502 h 6873502"/>
              <a:gd name="connsiteX1" fmla="*/ 9098615 w 12201525"/>
              <a:gd name="connsiteY1" fmla="*/ 0 h 6873502"/>
              <a:gd name="connsiteX2" fmla="*/ 12201525 w 12201525"/>
              <a:gd name="connsiteY2" fmla="*/ 3568327 h 6873502"/>
              <a:gd name="connsiteX3" fmla="*/ 12191999 w 12201525"/>
              <a:gd name="connsiteY3" fmla="*/ 6873502 h 6873502"/>
              <a:gd name="connsiteX4" fmla="*/ 0 w 12201525"/>
              <a:gd name="connsiteY4" fmla="*/ 6873502 h 6873502"/>
              <a:gd name="connsiteX5" fmla="*/ 0 w 12201525"/>
              <a:gd name="connsiteY5" fmla="*/ 15502 h 6873502"/>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098615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27742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6876 h 6864876"/>
              <a:gd name="connsiteX1" fmla="*/ 9133121 w 12201525"/>
              <a:gd name="connsiteY1" fmla="*/ 0 h 6864876"/>
              <a:gd name="connsiteX2" fmla="*/ 12201525 w 12201525"/>
              <a:gd name="connsiteY2" fmla="*/ 3559701 h 6864876"/>
              <a:gd name="connsiteX3" fmla="*/ 12191999 w 12201525"/>
              <a:gd name="connsiteY3" fmla="*/ 6864876 h 6864876"/>
              <a:gd name="connsiteX4" fmla="*/ 0 w 12201525"/>
              <a:gd name="connsiteY4" fmla="*/ 6864876 h 6864876"/>
              <a:gd name="connsiteX5" fmla="*/ 0 w 12201525"/>
              <a:gd name="connsiteY5" fmla="*/ 6876 h 6864876"/>
              <a:gd name="connsiteX0" fmla="*/ 0 w 12201525"/>
              <a:gd name="connsiteY0" fmla="*/ 1498 h 6859498"/>
              <a:gd name="connsiteX1" fmla="*/ 9133121 w 12201525"/>
              <a:gd name="connsiteY1" fmla="*/ 0 h 6859498"/>
              <a:gd name="connsiteX2" fmla="*/ 12201525 w 12201525"/>
              <a:gd name="connsiteY2" fmla="*/ 3554323 h 6859498"/>
              <a:gd name="connsiteX3" fmla="*/ 12191999 w 12201525"/>
              <a:gd name="connsiteY3" fmla="*/ 6859498 h 6859498"/>
              <a:gd name="connsiteX4" fmla="*/ 0 w 12201525"/>
              <a:gd name="connsiteY4" fmla="*/ 6859498 h 6859498"/>
              <a:gd name="connsiteX5" fmla="*/ 0 w 12201525"/>
              <a:gd name="connsiteY5" fmla="*/ 1498 h 6859498"/>
              <a:gd name="connsiteX0" fmla="*/ 0 w 12196930"/>
              <a:gd name="connsiteY0" fmla="*/ 1498 h 6859498"/>
              <a:gd name="connsiteX1" fmla="*/ 9133121 w 12196930"/>
              <a:gd name="connsiteY1" fmla="*/ 0 h 6859498"/>
              <a:gd name="connsiteX2" fmla="*/ 12196930 w 12196930"/>
              <a:gd name="connsiteY2" fmla="*/ 3549728 h 6859498"/>
              <a:gd name="connsiteX3" fmla="*/ 12191999 w 12196930"/>
              <a:gd name="connsiteY3" fmla="*/ 6859498 h 6859498"/>
              <a:gd name="connsiteX4" fmla="*/ 0 w 12196930"/>
              <a:gd name="connsiteY4" fmla="*/ 6859498 h 6859498"/>
              <a:gd name="connsiteX5" fmla="*/ 0 w 12196930"/>
              <a:gd name="connsiteY5" fmla="*/ 1498 h 6859498"/>
              <a:gd name="connsiteX0" fmla="*/ 0 w 12192599"/>
              <a:gd name="connsiteY0" fmla="*/ 1498 h 6859498"/>
              <a:gd name="connsiteX1" fmla="*/ 9133121 w 12192599"/>
              <a:gd name="connsiteY1" fmla="*/ 0 h 6859498"/>
              <a:gd name="connsiteX2" fmla="*/ 12187740 w 12192599"/>
              <a:gd name="connsiteY2" fmla="*/ 3549728 h 6859498"/>
              <a:gd name="connsiteX3" fmla="*/ 12191999 w 12192599"/>
              <a:gd name="connsiteY3" fmla="*/ 6859498 h 6859498"/>
              <a:gd name="connsiteX4" fmla="*/ 0 w 12192599"/>
              <a:gd name="connsiteY4" fmla="*/ 6859498 h 6859498"/>
              <a:gd name="connsiteX5" fmla="*/ 0 w 12192599"/>
              <a:gd name="connsiteY5" fmla="*/ 1498 h 6859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599" h="6859498">
                <a:moveTo>
                  <a:pt x="0" y="1498"/>
                </a:moveTo>
                <a:lnTo>
                  <a:pt x="9133121" y="0"/>
                </a:lnTo>
                <a:cubicBezTo>
                  <a:pt x="10941201" y="1093691"/>
                  <a:pt x="11816297" y="2559984"/>
                  <a:pt x="12187740" y="3549728"/>
                </a:cubicBezTo>
                <a:cubicBezTo>
                  <a:pt x="12184565" y="4651453"/>
                  <a:pt x="12195174" y="5757773"/>
                  <a:pt x="12191999" y="6859498"/>
                </a:cubicBezTo>
                <a:lnTo>
                  <a:pt x="0" y="6859498"/>
                </a:lnTo>
                <a:lnTo>
                  <a:pt x="0" y="1498"/>
                </a:lnTo>
                <a:close/>
              </a:path>
            </a:pathLst>
          </a:custGeom>
        </p:spPr>
        <p:txBody>
          <a:bodyPr/>
          <a:lstStyle>
            <a:lvl1pPr marL="30162" indent="0">
              <a:buNone/>
              <a:defRPr/>
            </a:lvl1pPr>
          </a:lstStyle>
          <a:p>
            <a:r>
              <a:rPr lang="sv-SE" dirty="0"/>
              <a:t> </a:t>
            </a:r>
          </a:p>
        </p:txBody>
      </p:sp>
      <p:sp>
        <p:nvSpPr>
          <p:cNvPr id="2" name="Rubrik 1"/>
          <p:cNvSpPr>
            <a:spLocks noGrp="1"/>
          </p:cNvSpPr>
          <p:nvPr>
            <p:ph type="ctrTitle"/>
          </p:nvPr>
        </p:nvSpPr>
        <p:spPr>
          <a:xfrm>
            <a:off x="666000" y="1889549"/>
            <a:ext cx="9608400" cy="1310851"/>
          </a:xfrm>
        </p:spPr>
        <p:txBody>
          <a:bodyPr anchor="t">
            <a:noAutofit/>
          </a:bodyPr>
          <a:lstStyle>
            <a:lvl1pPr algn="ctr">
              <a:defRPr sz="5500">
                <a:solidFill>
                  <a:schemeClr val="tx1"/>
                </a:solidFill>
              </a:defRPr>
            </a:lvl1p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prstClr val="black"/>
              </a:solidFill>
              <a:latin typeface="Arial"/>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606158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5" name="Platshållare för sidfot 4"/>
          <p:cNvSpPr>
            <a:spLocks noGrp="1"/>
          </p:cNvSpPr>
          <p:nvPr>
            <p:ph type="ftr" sz="quarter" idx="11"/>
          </p:nvPr>
        </p:nvSpPr>
        <p:spPr/>
        <p:txBody>
          <a:bodyPr/>
          <a:lstStyle/>
          <a:p>
            <a:endParaRPr lang="sv-SE" dirty="0">
              <a:solidFill>
                <a:prstClr val="black"/>
              </a:solidFill>
              <a:latin typeface="Arial"/>
            </a:endParaRPr>
          </a:p>
        </p:txBody>
      </p:sp>
      <p:sp>
        <p:nvSpPr>
          <p:cNvPr id="6" name="Platshållare för bildnummer 5"/>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2518961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500">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900">
                <a:solidFill>
                  <a:schemeClr val="tx1"/>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solidFill>
                <a:prstClr val="black"/>
              </a:solidFill>
              <a:latin typeface="Arial"/>
            </a:endParaRPr>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2088180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6" name="Platshållare för sidfot 5"/>
          <p:cNvSpPr>
            <a:spLocks noGrp="1"/>
          </p:cNvSpPr>
          <p:nvPr>
            <p:ph type="ftr" sz="quarter" idx="11"/>
          </p:nvPr>
        </p:nvSpPr>
        <p:spPr/>
        <p:txBody>
          <a:bodyPr/>
          <a:lstStyle/>
          <a:p>
            <a:endParaRPr lang="sv-SE" dirty="0">
              <a:solidFill>
                <a:prstClr val="black"/>
              </a:solidFill>
              <a:latin typeface="Arial"/>
            </a:endParaRPr>
          </a:p>
        </p:txBody>
      </p:sp>
      <p:sp>
        <p:nvSpPr>
          <p:cNvPr id="7" name="Platshållare för bildnummer 6"/>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10324163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6" name="Platshållare för sidfot 5"/>
          <p:cNvSpPr>
            <a:spLocks noGrp="1"/>
          </p:cNvSpPr>
          <p:nvPr>
            <p:ph type="ftr" sz="quarter" idx="11"/>
          </p:nvPr>
        </p:nvSpPr>
        <p:spPr/>
        <p:txBody>
          <a:bodyPr/>
          <a:lstStyle/>
          <a:p>
            <a:endParaRPr lang="sv-SE" dirty="0">
              <a:solidFill>
                <a:prstClr val="black"/>
              </a:solidFill>
              <a:latin typeface="Arial"/>
            </a:endParaRPr>
          </a:p>
        </p:txBody>
      </p:sp>
      <p:sp>
        <p:nvSpPr>
          <p:cNvPr id="7" name="Platshållare för bildnummer 6"/>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16528585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8" name="Platshållare för sidfot 7"/>
          <p:cNvSpPr>
            <a:spLocks noGrp="1"/>
          </p:cNvSpPr>
          <p:nvPr>
            <p:ph type="ftr" sz="quarter" idx="11"/>
          </p:nvPr>
        </p:nvSpPr>
        <p:spPr/>
        <p:txBody>
          <a:bodyPr/>
          <a:lstStyle/>
          <a:p>
            <a:endParaRPr lang="sv-SE" dirty="0">
              <a:solidFill>
                <a:prstClr val="black"/>
              </a:solidFill>
              <a:latin typeface="Arial"/>
            </a:endParaRPr>
          </a:p>
        </p:txBody>
      </p:sp>
      <p:sp>
        <p:nvSpPr>
          <p:cNvPr id="9" name="Platshållare för bildnummer 8"/>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3531928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4" name="Platshållare för sidfot 3"/>
          <p:cNvSpPr>
            <a:spLocks noGrp="1"/>
          </p:cNvSpPr>
          <p:nvPr>
            <p:ph type="ftr" sz="quarter" idx="11"/>
          </p:nvPr>
        </p:nvSpPr>
        <p:spPr/>
        <p:txBody>
          <a:bodyPr/>
          <a:lstStyle/>
          <a:p>
            <a:endParaRPr lang="sv-SE" dirty="0">
              <a:solidFill>
                <a:prstClr val="black"/>
              </a:solidFill>
              <a:latin typeface="Arial"/>
            </a:endParaRPr>
          </a:p>
        </p:txBody>
      </p:sp>
      <p:sp>
        <p:nvSpPr>
          <p:cNvPr id="5" name="Platshållare för bildnummer 4"/>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1327387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6800"/>
            <a:ext cx="9608400" cy="1965600"/>
          </a:xfrm>
        </p:spPr>
        <p:txBody>
          <a:bodyPr anchor="t">
            <a:noAutofit/>
          </a:bodyPr>
          <a:lstStyle>
            <a:lvl1pPr algn="ctr">
              <a:defRPr sz="5500">
                <a:solidFill>
                  <a:schemeClr val="tx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900">
                <a:solidFill>
                  <a:schemeClr val="tx1"/>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2019-03-05</a:t>
            </a:fld>
            <a:endParaRPr lang="sv-SE" dirty="0"/>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3" name="Platshållare för sidfot 2"/>
          <p:cNvSpPr>
            <a:spLocks noGrp="1"/>
          </p:cNvSpPr>
          <p:nvPr>
            <p:ph type="ftr" sz="quarter" idx="11"/>
          </p:nvPr>
        </p:nvSpPr>
        <p:spPr/>
        <p:txBody>
          <a:bodyPr/>
          <a:lstStyle/>
          <a:p>
            <a:endParaRPr lang="sv-SE" dirty="0">
              <a:solidFill>
                <a:prstClr val="black"/>
              </a:solidFill>
              <a:latin typeface="Arial"/>
            </a:endParaRPr>
          </a:p>
        </p:txBody>
      </p:sp>
      <p:sp>
        <p:nvSpPr>
          <p:cNvPr id="4" name="Platshållare för bildnummer 3"/>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2601000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Vit">
    <p:bg>
      <p:bgPr>
        <a:solidFill>
          <a:schemeClr val="bg1"/>
        </a:solidFill>
        <a:effectLst/>
      </p:bgPr>
    </p:bg>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3" name="Platshållare för sidfot 2"/>
          <p:cNvSpPr>
            <a:spLocks noGrp="1"/>
          </p:cNvSpPr>
          <p:nvPr>
            <p:ph type="ftr" sz="quarter" idx="11"/>
          </p:nvPr>
        </p:nvSpPr>
        <p:spPr/>
        <p:txBody>
          <a:bodyPr/>
          <a:lstStyle/>
          <a:p>
            <a:endParaRPr lang="sv-SE" dirty="0">
              <a:solidFill>
                <a:prstClr val="black"/>
              </a:solidFill>
              <a:latin typeface="Arial"/>
            </a:endParaRPr>
          </a:p>
        </p:txBody>
      </p:sp>
      <p:sp>
        <p:nvSpPr>
          <p:cNvPr id="4" name="Platshållare för bildnummer 3"/>
          <p:cNvSpPr>
            <a:spLocks noGrp="1"/>
          </p:cNvSpPr>
          <p:nvPr>
            <p:ph type="sldNum" sz="quarter" idx="12"/>
          </p:nvPr>
        </p:nvSpPr>
        <p:spPr/>
        <p:txBody>
          <a:body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spTree>
    <p:extLst>
      <p:ext uri="{BB962C8B-B14F-4D97-AF65-F5344CB8AC3E}">
        <p14:creationId xmlns:p14="http://schemas.microsoft.com/office/powerpoint/2010/main" val="421088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5" y="874602"/>
            <a:ext cx="5326992" cy="1228519"/>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666000" y="2494800"/>
            <a:ext cx="5325227" cy="374040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096000" y="874602"/>
            <a:ext cx="4172325" cy="5360599"/>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7"/>
            <a:ext cx="9608400" cy="1228105"/>
          </a:xfrm>
        </p:spPr>
        <p:txBody>
          <a:bodyPr>
            <a:noAutofit/>
          </a:bodyPr>
          <a:lstStyle/>
          <a:p>
            <a:r>
              <a:rPr lang="sv-SE" smtClean="0"/>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666000" y="2845952"/>
            <a:ext cx="4716000" cy="3391337"/>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19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65C18DA-410A-4124-BB0F-DE8CA676B1E5}" type="datetimeFigureOut">
              <a:rPr lang="sv-SE" smtClean="0"/>
              <a:t>2019-03-05</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em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emf"/><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5.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4" y="874603"/>
            <a:ext cx="9609825" cy="1231392"/>
          </a:xfrm>
          <a:prstGeom prst="rect">
            <a:avLst/>
          </a:prstGeom>
        </p:spPr>
        <p:txBody>
          <a:bodyPr vert="horz" lIns="91438" tIns="45719" rIns="91438" bIns="45719"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38" tIns="45719" rIns="91438" bIns="45719"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38" tIns="45719" rIns="91438" bIns="45719" rtlCol="0" anchor="ctr"/>
          <a:lstStyle>
            <a:lvl1pPr algn="l">
              <a:defRPr sz="1200">
                <a:solidFill>
                  <a:schemeClr val="tx1"/>
                </a:solidFill>
              </a:defRPr>
            </a:lvl1pPr>
          </a:lstStyle>
          <a:p>
            <a:fld id="{765C18DA-410A-4124-BB0F-DE8CA676B1E5}" type="datetimeFigureOut">
              <a:rPr lang="sv-SE" smtClean="0"/>
              <a:t>2019-03-05</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38" tIns="45719" rIns="91438" bIns="45719"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38" tIns="45719" rIns="91438" bIns="45719"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10" name="Bildobjekt 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4" y="874603"/>
            <a:ext cx="9609825" cy="1231392"/>
          </a:xfrm>
          <a:prstGeom prst="rect">
            <a:avLst/>
          </a:prstGeom>
        </p:spPr>
        <p:txBody>
          <a:bodyPr vert="horz" lIns="91438" tIns="45719" rIns="91438" bIns="45719"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38" tIns="45719" rIns="91438" bIns="45719"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38" tIns="45719" rIns="91438" bIns="45719" rtlCol="0" anchor="ctr"/>
          <a:lstStyle>
            <a:lvl1pPr algn="l">
              <a:defRPr sz="1200">
                <a:solidFill>
                  <a:schemeClr val="tx1"/>
                </a:solidFill>
              </a:defRPr>
            </a:lvl1pPr>
          </a:lstStyle>
          <a:p>
            <a:fld id="{4B42D259-ACB8-4FD1-AC0F-9CAC8F5E07E0}" type="datetimeFigureOut">
              <a:rPr lang="sv-SE" smtClean="0"/>
              <a:t>2019-03-05</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38" tIns="45719" rIns="91438" bIns="45719" rtlCol="0" anchor="ctr"/>
          <a:lstStyle>
            <a:lvl1pPr algn="ctr">
              <a:defRPr sz="1200">
                <a:solidFill>
                  <a:schemeClr val="tx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38" tIns="45719" rIns="91438" bIns="45719" rtlCol="0" anchor="ctr"/>
          <a:lstStyle>
            <a:lvl1pPr algn="r">
              <a:defRPr sz="1200">
                <a:solidFill>
                  <a:schemeClr val="tx1"/>
                </a:solidFill>
              </a:defRPr>
            </a:lvl1pPr>
          </a:lstStyle>
          <a:p>
            <a:fld id="{34C9B0E5-37D7-412E-A162-6A236BADC197}" type="slidenum">
              <a:rPr lang="sv-SE" smtClean="0"/>
              <a:t>‹#›</a:t>
            </a:fld>
            <a:endParaRPr lang="sv-SE" dirty="0"/>
          </a:p>
        </p:txBody>
      </p:sp>
      <p:pic>
        <p:nvPicPr>
          <p:cNvPr id="10" name="Bildobjekt 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4" y="874603"/>
            <a:ext cx="9609825" cy="1231392"/>
          </a:xfrm>
          <a:prstGeom prst="rect">
            <a:avLst/>
          </a:prstGeom>
        </p:spPr>
        <p:txBody>
          <a:bodyPr vert="horz" lIns="91438" tIns="45719" rIns="91438" bIns="45719"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38" tIns="45719" rIns="91438" bIns="45719"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38" tIns="45719" rIns="91438" bIns="45719" rtlCol="0" anchor="ctr"/>
          <a:lstStyle>
            <a:lvl1pPr algn="l">
              <a:defRPr sz="1200">
                <a:solidFill>
                  <a:srgbClr val="FFFFFF"/>
                </a:solidFill>
              </a:defRPr>
            </a:lvl1pPr>
          </a:lstStyle>
          <a:p>
            <a:fld id="{4B42D259-ACB8-4FD1-AC0F-9CAC8F5E07E0}" type="datetimeFigureOut">
              <a:rPr lang="sv-SE" smtClean="0"/>
              <a:pPr/>
              <a:t>2019-03-05</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38" tIns="45719" rIns="91438" bIns="45719"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38" tIns="45719" rIns="91438" bIns="45719" rtlCol="0" anchor="ctr"/>
          <a:lstStyle>
            <a:lvl1pPr algn="r">
              <a:defRPr sz="1200">
                <a:solidFill>
                  <a:srgbClr val="FFFFFF"/>
                </a:solidFill>
              </a:defRPr>
            </a:lvl1pPr>
          </a:lstStyle>
          <a:p>
            <a:fld id="{34C9B0E5-37D7-412E-A162-6A236BADC197}" type="slidenum">
              <a:rPr lang="sv-SE" smtClean="0"/>
              <a:pPr/>
              <a:t>‹#›</a:t>
            </a:fld>
            <a:endParaRPr lang="sv-SE" dirty="0"/>
          </a:p>
        </p:txBody>
      </p:sp>
      <p:pic>
        <p:nvPicPr>
          <p:cNvPr id="10" name="Bildobjekt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Lst>
  <p:txStyles>
    <p:titleStyle>
      <a:lvl1pPr algn="l" defTabSz="914377"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1900" kern="1200">
          <a:solidFill>
            <a:srgbClr val="FFFFFF"/>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500" kern="1200">
          <a:solidFill>
            <a:srgbClr val="FFFFFF"/>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500" kern="1200">
          <a:solidFill>
            <a:srgbClr val="FFFFFF"/>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500" kern="1200">
          <a:solidFill>
            <a:srgbClr val="FFFFFF"/>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8D8179"/>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4" y="975187"/>
            <a:ext cx="9609825" cy="1112405"/>
          </a:xfrm>
          <a:prstGeom prst="rect">
            <a:avLst/>
          </a:prstGeom>
        </p:spPr>
        <p:txBody>
          <a:bodyPr vert="horz" lIns="91438" tIns="45719" rIns="91438" bIns="45719"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38" tIns="45719" rIns="91438" bIns="45719"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38" tIns="45719" rIns="91438" bIns="45719" rtlCol="0" anchor="ctr"/>
          <a:lstStyle>
            <a:lvl1pPr algn="l">
              <a:defRPr sz="1200">
                <a:solidFill>
                  <a:schemeClr val="bg1"/>
                </a:solidFill>
              </a:defRPr>
            </a:lvl1pPr>
          </a:lstStyle>
          <a:p>
            <a:fld id="{D230B7FC-8DD1-423E-8EF4-94D7897E47A9}" type="datetimeFigureOut">
              <a:rPr lang="sv-SE" smtClean="0"/>
              <a:pPr/>
              <a:t>2019-03-05</a:t>
            </a:fld>
            <a:endParaRPr lang="sv-SE" dirty="0"/>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38" tIns="45719" rIns="91438" bIns="45719" rtlCol="0" anchor="ctr"/>
          <a:lstStyle>
            <a:lvl1pPr algn="ctr">
              <a:defRPr sz="1200">
                <a:solidFill>
                  <a:schemeClr val="bg1"/>
                </a:solidFill>
              </a:defRPr>
            </a:lvl1pPr>
          </a:lstStyle>
          <a:p>
            <a:endParaRPr lang="sv-SE" dirty="0"/>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38" tIns="45719" rIns="91438" bIns="45719" rtlCol="0" anchor="ctr"/>
          <a:lstStyle>
            <a:lvl1pPr algn="r">
              <a:defRPr sz="1200">
                <a:solidFill>
                  <a:schemeClr val="bg1"/>
                </a:solidFill>
              </a:defRPr>
            </a:lvl1pPr>
          </a:lstStyle>
          <a:p>
            <a:fld id="{2A89D212-3966-4D00-A59B-EFC19ACC4594}" type="slidenum">
              <a:rPr lang="sv-SE" smtClean="0"/>
              <a:pPr/>
              <a:t>‹#›</a:t>
            </a:fld>
            <a:endParaRPr lang="sv-SE" dirty="0"/>
          </a:p>
        </p:txBody>
      </p:sp>
      <p:pic>
        <p:nvPicPr>
          <p:cNvPr id="10" name="Bildobjekt 9"/>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35410142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xStyles>
    <p:titleStyle>
      <a:lvl1pPr algn="l" defTabSz="914377" rtl="0" eaLnBrk="1" latinLnBrk="0" hangingPunct="1">
        <a:lnSpc>
          <a:spcPct val="80000"/>
        </a:lnSpc>
        <a:spcBef>
          <a:spcPct val="0"/>
        </a:spcBef>
        <a:buNone/>
        <a:defRPr sz="4400" b="1" kern="1200">
          <a:solidFill>
            <a:schemeClr val="bg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2400" kern="1200">
          <a:solidFill>
            <a:schemeClr val="bg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2000" kern="1200">
          <a:solidFill>
            <a:schemeClr val="bg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bg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bg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9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4" y="874603"/>
            <a:ext cx="9609825" cy="1231392"/>
          </a:xfrm>
          <a:prstGeom prst="rect">
            <a:avLst/>
          </a:prstGeom>
        </p:spPr>
        <p:txBody>
          <a:bodyPr vert="horz" lIns="91438" tIns="45719" rIns="91438" bIns="45719" rtlCol="0" anchor="t">
            <a:noAutofit/>
          </a:bodyPr>
          <a:lstStyle/>
          <a:p>
            <a:r>
              <a:rPr lang="sv-SE" dirty="0"/>
              <a:t>Klicka här för att ändra format</a:t>
            </a:r>
          </a:p>
        </p:txBody>
      </p:sp>
      <p:sp>
        <p:nvSpPr>
          <p:cNvPr id="3" name="Platshållare för text 2"/>
          <p:cNvSpPr>
            <a:spLocks noGrp="1"/>
          </p:cNvSpPr>
          <p:nvPr>
            <p:ph type="body" idx="1"/>
          </p:nvPr>
        </p:nvSpPr>
        <p:spPr>
          <a:xfrm>
            <a:off x="664233" y="2495203"/>
            <a:ext cx="9609825" cy="3738599"/>
          </a:xfrm>
          <a:prstGeom prst="rect">
            <a:avLst/>
          </a:prstGeom>
        </p:spPr>
        <p:txBody>
          <a:bodyPr vert="horz" lIns="91438" tIns="45719" rIns="91438" bIns="45719"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4" y="6356351"/>
            <a:ext cx="1269343" cy="365125"/>
          </a:xfrm>
          <a:prstGeom prst="rect">
            <a:avLst/>
          </a:prstGeom>
        </p:spPr>
        <p:txBody>
          <a:bodyPr vert="horz" lIns="91438" tIns="45719" rIns="91438" bIns="45719" rtlCol="0" anchor="ctr"/>
          <a:lstStyle>
            <a:lvl1pPr algn="l">
              <a:defRPr sz="1200">
                <a:solidFill>
                  <a:schemeClr val="tx1"/>
                </a:solidFill>
              </a:defRPr>
            </a:lvl1pPr>
          </a:lstStyle>
          <a:p>
            <a:fld id="{4B42D259-ACB8-4FD1-AC0F-9CAC8F5E07E0}" type="datetimeFigureOut">
              <a:rPr lang="sv-SE" smtClean="0">
                <a:solidFill>
                  <a:prstClr val="black"/>
                </a:solidFill>
                <a:latin typeface="Arial"/>
              </a:rPr>
              <a:pPr/>
              <a:t>2019-03-05</a:t>
            </a:fld>
            <a:endParaRPr lang="sv-SE" dirty="0">
              <a:solidFill>
                <a:prstClr val="black"/>
              </a:solidFill>
              <a:latin typeface="Arial"/>
            </a:endParaRPr>
          </a:p>
        </p:txBody>
      </p:sp>
      <p:sp>
        <p:nvSpPr>
          <p:cNvPr id="5" name="Platshållare för sidfot 4"/>
          <p:cNvSpPr>
            <a:spLocks noGrp="1"/>
          </p:cNvSpPr>
          <p:nvPr>
            <p:ph type="ftr" sz="quarter" idx="3"/>
          </p:nvPr>
        </p:nvSpPr>
        <p:spPr>
          <a:xfrm>
            <a:off x="2457450" y="6356351"/>
            <a:ext cx="6029327" cy="365125"/>
          </a:xfrm>
          <a:prstGeom prst="rect">
            <a:avLst/>
          </a:prstGeom>
        </p:spPr>
        <p:txBody>
          <a:bodyPr vert="horz" lIns="91438" tIns="45719" rIns="91438" bIns="45719" rtlCol="0" anchor="ctr"/>
          <a:lstStyle>
            <a:lvl1pPr algn="ctr">
              <a:defRPr sz="1200">
                <a:solidFill>
                  <a:schemeClr val="tx1"/>
                </a:solidFill>
              </a:defRPr>
            </a:lvl1pPr>
          </a:lstStyle>
          <a:p>
            <a:endParaRPr lang="sv-SE" dirty="0">
              <a:solidFill>
                <a:prstClr val="black"/>
              </a:solidFill>
              <a:latin typeface="Arial"/>
            </a:endParaRPr>
          </a:p>
        </p:txBody>
      </p:sp>
      <p:sp>
        <p:nvSpPr>
          <p:cNvPr id="6" name="Platshållare för bildnummer 5"/>
          <p:cNvSpPr>
            <a:spLocks noGrp="1"/>
          </p:cNvSpPr>
          <p:nvPr>
            <p:ph type="sldNum" sz="quarter" idx="4"/>
          </p:nvPr>
        </p:nvSpPr>
        <p:spPr>
          <a:xfrm>
            <a:off x="9009033" y="6356351"/>
            <a:ext cx="1270800" cy="365125"/>
          </a:xfrm>
          <a:prstGeom prst="rect">
            <a:avLst/>
          </a:prstGeom>
        </p:spPr>
        <p:txBody>
          <a:bodyPr vert="horz" lIns="91438" tIns="45719" rIns="91438" bIns="45719" rtlCol="0" anchor="ctr"/>
          <a:lstStyle>
            <a:lvl1pPr algn="r">
              <a:defRPr sz="1200">
                <a:solidFill>
                  <a:schemeClr val="tx1"/>
                </a:solidFill>
              </a:defRPr>
            </a:lvl1pPr>
          </a:lstStyle>
          <a:p>
            <a:fld id="{34C9B0E5-37D7-412E-A162-6A236BADC197}" type="slidenum">
              <a:rPr lang="sv-SE" smtClean="0">
                <a:solidFill>
                  <a:prstClr val="black"/>
                </a:solidFill>
                <a:latin typeface="Arial"/>
              </a:rPr>
              <a:pPr/>
              <a:t>‹#›</a:t>
            </a:fld>
            <a:endParaRPr lang="sv-SE" dirty="0">
              <a:solidFill>
                <a:prstClr val="black"/>
              </a:solidFill>
              <a:latin typeface="Arial"/>
            </a:endParaRPr>
          </a:p>
        </p:txBody>
      </p:sp>
      <p:pic>
        <p:nvPicPr>
          <p:cNvPr id="10" name="Bildobjekt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11779" y="-9524"/>
            <a:ext cx="3096000" cy="3599059"/>
          </a:xfrm>
          <a:prstGeom prst="rect">
            <a:avLst/>
          </a:prstGeom>
        </p:spPr>
      </p:pic>
    </p:spTree>
    <p:extLst>
      <p:ext uri="{BB962C8B-B14F-4D97-AF65-F5344CB8AC3E}">
        <p14:creationId xmlns:p14="http://schemas.microsoft.com/office/powerpoint/2010/main" val="14480777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377"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56" indent="-228594" algn="l" defTabSz="914377" rtl="0" eaLnBrk="1" latinLnBrk="0" hangingPunct="1">
        <a:lnSpc>
          <a:spcPct val="100000"/>
        </a:lnSpc>
        <a:spcBef>
          <a:spcPts val="0"/>
        </a:spcBef>
        <a:spcAft>
          <a:spcPts val="1200"/>
        </a:spcAft>
        <a:buFont typeface="Symbol" panose="05050102010706020507" pitchFamily="18" charset="2"/>
        <a:buChar char=""/>
        <a:defRPr sz="1900" kern="1200">
          <a:solidFill>
            <a:schemeClr val="tx1"/>
          </a:solidFill>
          <a:latin typeface="+mn-lt"/>
          <a:ea typeface="+mn-ea"/>
          <a:cs typeface="+mn-cs"/>
        </a:defRPr>
      </a:lvl1pPr>
      <a:lvl2pPr marL="685783" indent="-228594" algn="l" defTabSz="914377"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1142971" indent="-228594" algn="l" defTabSz="914377" rtl="0" eaLnBrk="1" latinLnBrk="0" hangingPunct="1">
        <a:lnSpc>
          <a:spcPct val="100000"/>
        </a:lnSpc>
        <a:spcBef>
          <a:spcPts val="0"/>
        </a:spcBef>
        <a:spcAft>
          <a:spcPts val="200"/>
        </a:spcAft>
        <a:buFont typeface="Symbol" panose="05050102010706020507" pitchFamily="18" charset="2"/>
        <a:buChar char="-"/>
        <a:defRPr sz="1500" kern="1200">
          <a:solidFill>
            <a:schemeClr val="tx1"/>
          </a:solidFill>
          <a:latin typeface="+mn-lt"/>
          <a:ea typeface="+mn-ea"/>
          <a:cs typeface="+mn-cs"/>
        </a:defRPr>
      </a:lvl3pPr>
      <a:lvl4pPr marL="1600160" indent="-228594" algn="l" defTabSz="914377" rtl="0" eaLnBrk="1" latinLnBrk="0" hangingPunct="1">
        <a:lnSpc>
          <a:spcPct val="100000"/>
        </a:lnSpc>
        <a:spcBef>
          <a:spcPts val="0"/>
        </a:spcBef>
        <a:spcAft>
          <a:spcPts val="200"/>
        </a:spcAft>
        <a:buFont typeface="Symbol" panose="05050102010706020507" pitchFamily="18" charset="2"/>
        <a:buChar char="-"/>
        <a:defRPr sz="1500" kern="1200">
          <a:solidFill>
            <a:schemeClr val="tx1"/>
          </a:solidFill>
          <a:latin typeface="+mn-lt"/>
          <a:ea typeface="+mn-ea"/>
          <a:cs typeface="+mn-cs"/>
        </a:defRPr>
      </a:lvl4pPr>
      <a:lvl5pPr marL="2057349" indent="-228594" algn="l" defTabSz="914377" rtl="0" eaLnBrk="1" latinLnBrk="0" hangingPunct="1">
        <a:lnSpc>
          <a:spcPct val="100000"/>
        </a:lnSpc>
        <a:spcBef>
          <a:spcPts val="0"/>
        </a:spcBef>
        <a:spcAft>
          <a:spcPts val="200"/>
        </a:spcAft>
        <a:buFont typeface="Symbol" panose="05050102010706020507" pitchFamily="18" charset="2"/>
        <a:buChar char="-"/>
        <a:defRPr sz="15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sv-SE"/>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90502" y="1095775"/>
            <a:ext cx="11324167" cy="1965600"/>
          </a:xfrm>
        </p:spPr>
        <p:txBody>
          <a:bodyPr/>
          <a:lstStyle/>
          <a:p>
            <a:r>
              <a:rPr lang="sv-SE" sz="6000" dirty="0"/>
              <a:t>Omställning till </a:t>
            </a:r>
            <a:r>
              <a:rPr lang="sv-SE" sz="6000" dirty="0" smtClean="0"/>
              <a:t>Nära vård</a:t>
            </a:r>
            <a:br>
              <a:rPr lang="sv-SE" sz="6000" dirty="0" smtClean="0"/>
            </a:br>
            <a:r>
              <a:rPr lang="sv-SE" sz="6000" dirty="0"/>
              <a:t/>
            </a:r>
            <a:br>
              <a:rPr lang="sv-SE" sz="6000" dirty="0"/>
            </a:br>
            <a:r>
              <a:rPr lang="sv-SE" sz="3600" dirty="0"/>
              <a:t>-ett strategiskt arbete för kommuner och landsting tillsammans</a:t>
            </a:r>
            <a:br>
              <a:rPr lang="sv-SE" sz="3600" dirty="0"/>
            </a:br>
            <a:r>
              <a:rPr lang="sv-SE" sz="3600" dirty="0"/>
              <a:t/>
            </a:r>
            <a:br>
              <a:rPr lang="sv-SE" sz="3600" dirty="0"/>
            </a:br>
            <a:r>
              <a:rPr lang="sv-SE" sz="3600" dirty="0"/>
              <a:t/>
            </a:r>
            <a:br>
              <a:rPr lang="sv-SE" sz="3600" dirty="0"/>
            </a:br>
            <a:r>
              <a:rPr lang="sv-SE" sz="3200" dirty="0"/>
              <a:t>Emma Spak </a:t>
            </a:r>
            <a:br>
              <a:rPr lang="sv-SE" sz="3200" dirty="0"/>
            </a:br>
            <a:r>
              <a:rPr lang="sv-SE" sz="3200" dirty="0"/>
              <a:t>samordnare Nära vård </a:t>
            </a:r>
            <a:br>
              <a:rPr lang="sv-SE" sz="3200" dirty="0"/>
            </a:br>
            <a:r>
              <a:rPr lang="sv-SE" sz="3200" dirty="0"/>
              <a:t>Sveriges Kommuner och Landsting</a:t>
            </a:r>
          </a:p>
        </p:txBody>
      </p:sp>
    </p:spTree>
    <p:extLst>
      <p:ext uri="{BB962C8B-B14F-4D97-AF65-F5344CB8AC3E}">
        <p14:creationId xmlns:p14="http://schemas.microsoft.com/office/powerpoint/2010/main" val="22273448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med rundade hörn 2"/>
          <p:cNvSpPr/>
          <p:nvPr/>
        </p:nvSpPr>
        <p:spPr>
          <a:xfrm>
            <a:off x="2834088" y="1533466"/>
            <a:ext cx="6396057" cy="8674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3200" dirty="0" smtClean="0"/>
              <a:t>Välfärdsmålen</a:t>
            </a:r>
            <a:endParaRPr lang="sv-SE" sz="3200" dirty="0"/>
          </a:p>
        </p:txBody>
      </p:sp>
      <p:sp>
        <p:nvSpPr>
          <p:cNvPr id="4" name="Rektangel med rundade hörn 3"/>
          <p:cNvSpPr/>
          <p:nvPr/>
        </p:nvSpPr>
        <p:spPr>
          <a:xfrm>
            <a:off x="2911522" y="2602246"/>
            <a:ext cx="1146025" cy="26857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Vision e-hälsa 2025</a:t>
            </a:r>
            <a:endParaRPr lang="sv-SE" dirty="0"/>
          </a:p>
        </p:txBody>
      </p:sp>
      <p:sp>
        <p:nvSpPr>
          <p:cNvPr id="5" name="Rektangel med rundade hörn 4"/>
          <p:cNvSpPr/>
          <p:nvPr/>
        </p:nvSpPr>
        <p:spPr>
          <a:xfrm>
            <a:off x="4677021" y="2608224"/>
            <a:ext cx="1128070" cy="26797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t>Strategi för Nära vård</a:t>
            </a:r>
            <a:endParaRPr lang="sv-SE" dirty="0"/>
          </a:p>
        </p:txBody>
      </p:sp>
      <p:sp>
        <p:nvSpPr>
          <p:cNvPr id="6" name="Rektangel med rundade hörn 5"/>
          <p:cNvSpPr/>
          <p:nvPr/>
        </p:nvSpPr>
        <p:spPr>
          <a:xfrm>
            <a:off x="6343789" y="2608224"/>
            <a:ext cx="1167319" cy="267973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1139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Nära vård - pilot</a:t>
            </a:r>
            <a:endParaRPr lang="sv-SE" dirty="0"/>
          </a:p>
        </p:txBody>
      </p:sp>
      <p:sp>
        <p:nvSpPr>
          <p:cNvPr id="3" name="Platshållare för innehåll 2"/>
          <p:cNvSpPr>
            <a:spLocks noGrp="1"/>
          </p:cNvSpPr>
          <p:nvPr>
            <p:ph idx="1"/>
          </p:nvPr>
        </p:nvSpPr>
        <p:spPr>
          <a:xfrm>
            <a:off x="664233" y="2000651"/>
            <a:ext cx="9609825" cy="4233151"/>
          </a:xfrm>
        </p:spPr>
        <p:txBody>
          <a:bodyPr/>
          <a:lstStyle/>
          <a:p>
            <a:r>
              <a:rPr lang="sv-SE" dirty="0" smtClean="0"/>
              <a:t>Goda förutsättningar att nå framgång</a:t>
            </a:r>
          </a:p>
          <a:p>
            <a:pPr lvl="1"/>
            <a:r>
              <a:rPr lang="sv-SE" dirty="0" smtClean="0"/>
              <a:t>Finns bred acceptans för tecknad målbild</a:t>
            </a:r>
          </a:p>
          <a:p>
            <a:pPr lvl="1"/>
            <a:r>
              <a:rPr lang="sv-SE" dirty="0" smtClean="0"/>
              <a:t>SKL:s medlemmar delar problemanalysen</a:t>
            </a:r>
          </a:p>
          <a:p>
            <a:pPr lvl="1"/>
            <a:r>
              <a:rPr lang="sv-SE" dirty="0" smtClean="0"/>
              <a:t>Stort behov av långsiktighet</a:t>
            </a:r>
          </a:p>
          <a:p>
            <a:pPr lvl="1"/>
            <a:r>
              <a:rPr lang="sv-SE" dirty="0" smtClean="0"/>
              <a:t>Ligger rätt i tiden </a:t>
            </a:r>
          </a:p>
          <a:p>
            <a:r>
              <a:rPr lang="sv-SE" dirty="0" smtClean="0"/>
              <a:t>Berör både kommuner och landsting</a:t>
            </a:r>
          </a:p>
          <a:p>
            <a:r>
              <a:rPr lang="sv-SE" dirty="0" smtClean="0"/>
              <a:t>SKL kan göra förankrat och genomarbetat inspel till längre överenskommelse/vision/strategi under våren 2019 för en ök 2020</a:t>
            </a:r>
          </a:p>
          <a:p>
            <a:endParaRPr lang="sv-SE" dirty="0" smtClean="0"/>
          </a:p>
          <a:p>
            <a:pPr lvl="1"/>
            <a:endParaRPr lang="sv-SE" dirty="0"/>
          </a:p>
        </p:txBody>
      </p:sp>
    </p:spTree>
    <p:extLst>
      <p:ext uri="{BB962C8B-B14F-4D97-AF65-F5344CB8AC3E}">
        <p14:creationId xmlns:p14="http://schemas.microsoft.com/office/powerpoint/2010/main" val="3753254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3" y="169818"/>
            <a:ext cx="9609825" cy="1185158"/>
          </a:xfrm>
        </p:spPr>
        <p:txBody>
          <a:bodyPr/>
          <a:lstStyle/>
          <a:p>
            <a:r>
              <a:rPr lang="sv-SE" dirty="0" smtClean="0"/>
              <a:t>Vad händer nu? – </a:t>
            </a:r>
            <a:r>
              <a:rPr lang="sv-SE" sz="3600" dirty="0" smtClean="0"/>
              <a:t>två parallella processer</a:t>
            </a:r>
            <a:br>
              <a:rPr lang="sv-SE" sz="3600" dirty="0" smtClean="0"/>
            </a:br>
            <a:r>
              <a:rPr lang="sv-SE" dirty="0" smtClean="0"/>
              <a:t/>
            </a:r>
            <a:br>
              <a:rPr lang="sv-SE" dirty="0" smtClean="0"/>
            </a:br>
            <a:endParaRPr lang="sv-SE" dirty="0"/>
          </a:p>
        </p:txBody>
      </p:sp>
      <p:sp>
        <p:nvSpPr>
          <p:cNvPr id="3" name="Platshållare för innehåll 2"/>
          <p:cNvSpPr>
            <a:spLocks noGrp="1"/>
          </p:cNvSpPr>
          <p:nvPr>
            <p:ph idx="1"/>
          </p:nvPr>
        </p:nvSpPr>
        <p:spPr>
          <a:xfrm>
            <a:off x="664232" y="1354976"/>
            <a:ext cx="9609825" cy="4878825"/>
          </a:xfrm>
        </p:spPr>
        <p:txBody>
          <a:bodyPr/>
          <a:lstStyle/>
          <a:p>
            <a:pPr marL="258763" lvl="1">
              <a:spcAft>
                <a:spcPts val="1200"/>
              </a:spcAft>
              <a:buFont typeface="Symbol" panose="05050102010706020507" pitchFamily="18" charset="2"/>
              <a:buChar char=""/>
            </a:pPr>
            <a:r>
              <a:rPr lang="sv-SE" sz="2400" dirty="0" smtClean="0"/>
              <a:t>Strategi för</a:t>
            </a:r>
            <a:r>
              <a:rPr lang="sv-SE" dirty="0" smtClean="0"/>
              <a:t> </a:t>
            </a:r>
            <a:r>
              <a:rPr lang="sv-SE" sz="2400" dirty="0"/>
              <a:t>Nära</a:t>
            </a:r>
            <a:r>
              <a:rPr lang="sv-SE" dirty="0" smtClean="0"/>
              <a:t> </a:t>
            </a:r>
            <a:r>
              <a:rPr lang="sv-SE" sz="2400" dirty="0" smtClean="0"/>
              <a:t>vård inför BP 2020</a:t>
            </a:r>
            <a:endParaRPr lang="sv-SE" sz="2400" dirty="0"/>
          </a:p>
          <a:p>
            <a:pPr lvl="1"/>
            <a:r>
              <a:rPr lang="sv-SE" dirty="0" smtClean="0"/>
              <a:t>Chefsnätverksövergripande referensgrupp</a:t>
            </a:r>
          </a:p>
          <a:p>
            <a:pPr lvl="2"/>
            <a:r>
              <a:rPr lang="sv-SE" dirty="0" smtClean="0"/>
              <a:t>Samma budskap på alla nivåer och från alla håll ger en kraft</a:t>
            </a:r>
          </a:p>
          <a:p>
            <a:pPr lvl="2"/>
            <a:r>
              <a:rPr lang="sv-SE" dirty="0"/>
              <a:t>Delta i arbetet att utveckla och förankra målbild för Nära </a:t>
            </a:r>
            <a:r>
              <a:rPr lang="sv-SE" dirty="0" smtClean="0"/>
              <a:t>vård</a:t>
            </a:r>
          </a:p>
          <a:p>
            <a:pPr lvl="2"/>
            <a:r>
              <a:rPr lang="sv-SE" dirty="0" smtClean="0"/>
              <a:t>Referensgrupp för SKL:s arbete med Nära vård </a:t>
            </a:r>
          </a:p>
          <a:p>
            <a:pPr lvl="2"/>
            <a:r>
              <a:rPr lang="sv-SE" dirty="0" smtClean="0"/>
              <a:t>Referensgrupp i denna form för tillskapandet av en strategi för Nära vård</a:t>
            </a:r>
          </a:p>
          <a:p>
            <a:pPr lvl="1"/>
            <a:r>
              <a:rPr lang="sv-SE" dirty="0" smtClean="0"/>
              <a:t>Våren 2019 förslag om ök/vision Nära Vård som ger avtryck i BP 2020</a:t>
            </a:r>
          </a:p>
          <a:p>
            <a:pPr lvl="1"/>
            <a:r>
              <a:rPr lang="sv-SE" dirty="0" smtClean="0"/>
              <a:t>Steg 2 när strategin är på </a:t>
            </a:r>
            <a:r>
              <a:rPr lang="sv-SE" smtClean="0"/>
              <a:t>plats </a:t>
            </a:r>
            <a:endParaRPr lang="sv-SE" dirty="0" smtClean="0"/>
          </a:p>
          <a:p>
            <a:r>
              <a:rPr lang="sv-SE" dirty="0"/>
              <a:t>Att utveckla </a:t>
            </a:r>
            <a:r>
              <a:rPr lang="sv-SE" dirty="0" smtClean="0"/>
              <a:t>processen allmänt inför BP 2021</a:t>
            </a:r>
            <a:endParaRPr lang="sv-SE" dirty="0"/>
          </a:p>
          <a:p>
            <a:pPr lvl="1"/>
            <a:r>
              <a:rPr lang="sv-SE" dirty="0"/>
              <a:t>Framtagande av underlag till politiska överläggningar i december 2019</a:t>
            </a:r>
          </a:p>
          <a:p>
            <a:pPr marL="1173163" lvl="3">
              <a:spcAft>
                <a:spcPts val="1200"/>
              </a:spcAft>
              <a:buFont typeface="Symbol" panose="05050102010706020507" pitchFamily="18" charset="2"/>
              <a:buChar char=""/>
            </a:pPr>
            <a:r>
              <a:rPr lang="sv-SE" dirty="0"/>
              <a:t>Gemensam lägesbeskrivning och utmaningar för sektorn</a:t>
            </a:r>
          </a:p>
          <a:p>
            <a:pPr marL="715963" lvl="2">
              <a:spcAft>
                <a:spcPts val="1200"/>
              </a:spcAft>
              <a:buFont typeface="Symbol" panose="05050102010706020507" pitchFamily="18" charset="2"/>
              <a:buChar char=""/>
            </a:pPr>
            <a:r>
              <a:rPr lang="sv-SE" dirty="0"/>
              <a:t>Inför 2020 dialog med regeringen enligt </a:t>
            </a:r>
            <a:r>
              <a:rPr lang="sv-SE" dirty="0" smtClean="0"/>
              <a:t>modellen</a:t>
            </a:r>
          </a:p>
          <a:p>
            <a:pPr marL="715963" lvl="2">
              <a:spcAft>
                <a:spcPts val="1200"/>
              </a:spcAft>
              <a:buFont typeface="Symbol" panose="05050102010706020507" pitchFamily="18" charset="2"/>
              <a:buChar char=""/>
            </a:pPr>
            <a:r>
              <a:rPr lang="sv-SE" dirty="0" smtClean="0"/>
              <a:t>Införliva nuvarande ök i ny modell</a:t>
            </a:r>
            <a:endParaRPr lang="sv-SE" dirty="0"/>
          </a:p>
          <a:p>
            <a:endParaRPr lang="sv-SE" dirty="0" smtClean="0"/>
          </a:p>
          <a:p>
            <a:endParaRPr lang="sv-SE" dirty="0"/>
          </a:p>
        </p:txBody>
      </p:sp>
    </p:spTree>
    <p:extLst>
      <p:ext uri="{BB962C8B-B14F-4D97-AF65-F5344CB8AC3E}">
        <p14:creationId xmlns:p14="http://schemas.microsoft.com/office/powerpoint/2010/main" val="415987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5"/>
          <p:cNvSpPr>
            <a:spLocks noGrp="1"/>
          </p:cNvSpPr>
          <p:nvPr>
            <p:ph type="title"/>
          </p:nvPr>
        </p:nvSpPr>
        <p:spPr>
          <a:xfrm>
            <a:off x="198558" y="19451"/>
            <a:ext cx="10367841" cy="1182815"/>
          </a:xfrm>
          <a:solidFill>
            <a:schemeClr val="bg1"/>
          </a:solidFill>
        </p:spPr>
        <p:txBody>
          <a:bodyPr/>
          <a:lstStyle/>
          <a:p>
            <a:r>
              <a:rPr lang="sv-SE" sz="2800" dirty="0"/>
              <a:t>God och nära vård </a:t>
            </a:r>
            <a:r>
              <a:rPr lang="sv-SE" sz="2800" dirty="0" smtClean="0"/>
              <a:t>(</a:t>
            </a:r>
            <a:r>
              <a:rPr lang="hr-HR" sz="2800" dirty="0"/>
              <a:t>SOU 2018:</a:t>
            </a:r>
            <a:r>
              <a:rPr lang="hr-HR" sz="2800" dirty="0" smtClean="0"/>
              <a:t>39) </a:t>
            </a:r>
            <a:r>
              <a:rPr lang="sv-SE" sz="2800" dirty="0" smtClean="0"/>
              <a:t>Anna </a:t>
            </a:r>
            <a:r>
              <a:rPr lang="sv-SE" sz="2800" dirty="0" err="1" smtClean="0"/>
              <a:t>Nergårdh</a:t>
            </a:r>
            <a:r>
              <a:rPr lang="sv-SE" sz="2800" dirty="0"/>
              <a:t/>
            </a:r>
            <a:br>
              <a:rPr lang="sv-SE" sz="2800" dirty="0"/>
            </a:br>
            <a:endParaRPr lang="sv-SE" sz="2800" dirty="0"/>
          </a:p>
        </p:txBody>
      </p:sp>
      <p:pic>
        <p:nvPicPr>
          <p:cNvPr id="7" name="Bildobjekt 6" descr="Skärmavbild 2018-06-03 kl. 10.29.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96" y="554607"/>
            <a:ext cx="10414000" cy="6326262"/>
          </a:xfrm>
          <a:prstGeom prst="rect">
            <a:avLst/>
          </a:prstGeom>
        </p:spPr>
      </p:pic>
      <p:sp>
        <p:nvSpPr>
          <p:cNvPr id="4" name="Rektangel 3"/>
          <p:cNvSpPr/>
          <p:nvPr/>
        </p:nvSpPr>
        <p:spPr>
          <a:xfrm>
            <a:off x="10239929" y="0"/>
            <a:ext cx="1952071" cy="1027011"/>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err="1"/>
              <a:t>Skärmavbild</a:t>
            </a:r>
            <a:r>
              <a:rPr lang="sv-SE" dirty="0"/>
              <a:t> 2018-08-23 kl. 07.57.50</a:t>
            </a:r>
          </a:p>
        </p:txBody>
      </p:sp>
      <p:pic>
        <p:nvPicPr>
          <p:cNvPr id="2" name="Bildobjekt 1" descr="Skärmavbild 2018-08-23 kl. 07.57.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1646" y="90024"/>
            <a:ext cx="2070100" cy="596900"/>
          </a:xfrm>
          <a:prstGeom prst="rect">
            <a:avLst/>
          </a:prstGeom>
        </p:spPr>
      </p:pic>
      <p:sp>
        <p:nvSpPr>
          <p:cNvPr id="3" name="Rektangel 2"/>
          <p:cNvSpPr/>
          <p:nvPr/>
        </p:nvSpPr>
        <p:spPr>
          <a:xfrm>
            <a:off x="3887192" y="5452323"/>
            <a:ext cx="2988957" cy="495666"/>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16161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231446" y="585138"/>
            <a:ext cx="5757328" cy="5693866"/>
          </a:xfrm>
          <a:prstGeom prst="rect">
            <a:avLst/>
          </a:prstGeom>
          <a:noFill/>
          <a:ln w="57150" cmpd="sng">
            <a:solidFill>
              <a:schemeClr val="accent1"/>
            </a:solidFill>
          </a:ln>
        </p:spPr>
        <p:txBody>
          <a:bodyPr wrap="square" rtlCol="0">
            <a:spAutoFit/>
          </a:bodyPr>
          <a:lstStyle/>
          <a:p>
            <a:pPr marL="30163" algn="ctr">
              <a:spcAft>
                <a:spcPts val="1200"/>
              </a:spcAft>
            </a:pPr>
            <a:r>
              <a:rPr lang="sv-SE" sz="3200" b="1" dirty="0"/>
              <a:t>Målbild</a:t>
            </a:r>
            <a:endParaRPr lang="sv-SE" sz="3200" dirty="0"/>
          </a:p>
          <a:p>
            <a:pPr marL="258763" indent="-228600">
              <a:spcAft>
                <a:spcPts val="1200"/>
              </a:spcAft>
              <a:buFont typeface="Symbol" panose="05050102010706020507" pitchFamily="18" charset="2"/>
              <a:buChar char=""/>
            </a:pPr>
            <a:r>
              <a:rPr lang="sv-SE" sz="2400" b="1" dirty="0" smtClean="0"/>
              <a:t>En god och nära vård utgår från individuella förutsättningar och behov.</a:t>
            </a:r>
          </a:p>
          <a:p>
            <a:pPr marL="258763" indent="-228600">
              <a:spcAft>
                <a:spcPts val="1200"/>
              </a:spcAft>
              <a:buFont typeface="Symbol" panose="05050102010706020507" pitchFamily="18" charset="2"/>
              <a:buChar char=""/>
            </a:pPr>
            <a:r>
              <a:rPr lang="sv-SE" sz="2400" b="1" dirty="0" smtClean="0"/>
              <a:t>En god och nära vård bygger på relationer, är hälsofrämjande, förebyggande och proaktiv.</a:t>
            </a:r>
          </a:p>
          <a:p>
            <a:pPr marL="258763" indent="-228600">
              <a:spcAft>
                <a:spcPts val="1200"/>
              </a:spcAft>
              <a:buFont typeface="Symbol" panose="05050102010706020507" pitchFamily="18" charset="2"/>
              <a:buChar char=""/>
            </a:pPr>
            <a:r>
              <a:rPr lang="sv-SE" sz="2400" b="1" dirty="0" smtClean="0"/>
              <a:t>En god och nära vård bidrar till jämlik hälsa, trygghet och självständighet och grundas i gemensamt ansvarstagande och tillit.</a:t>
            </a:r>
          </a:p>
          <a:p>
            <a:endParaRPr lang="sv-SE" sz="2800" dirty="0"/>
          </a:p>
        </p:txBody>
      </p:sp>
    </p:spTree>
    <p:extLst>
      <p:ext uri="{BB962C8B-B14F-4D97-AF65-F5344CB8AC3E}">
        <p14:creationId xmlns:p14="http://schemas.microsoft.com/office/powerpoint/2010/main" val="381549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ubrik 4"/>
          <p:cNvSpPr>
            <a:spLocks noGrp="1"/>
          </p:cNvSpPr>
          <p:nvPr>
            <p:ph type="title"/>
          </p:nvPr>
        </p:nvSpPr>
        <p:spPr>
          <a:xfrm>
            <a:off x="44261" y="5620497"/>
            <a:ext cx="4443075" cy="1231392"/>
          </a:xfrm>
        </p:spPr>
        <p:txBody>
          <a:bodyPr>
            <a:normAutofit fontScale="90000"/>
          </a:bodyPr>
          <a:lstStyle/>
          <a:p>
            <a:pPr algn="l"/>
            <a:r>
              <a:rPr lang="sv-SE" sz="3200" dirty="0"/>
              <a:t>Vad är </a:t>
            </a:r>
            <a:br>
              <a:rPr lang="sv-SE" sz="3200" dirty="0"/>
            </a:br>
            <a:r>
              <a:rPr lang="sv-SE" sz="3600" dirty="0"/>
              <a:t>Nära</a:t>
            </a:r>
            <a:r>
              <a:rPr lang="sv-SE" sz="3200" dirty="0"/>
              <a:t> vård i praktiken?</a:t>
            </a:r>
            <a:r>
              <a:rPr lang="sv-SE" dirty="0" smtClean="0"/>
              <a:t/>
            </a:r>
            <a:br>
              <a:rPr lang="sv-SE" dirty="0" smtClean="0"/>
            </a:br>
            <a:endParaRPr lang="sv-SE" dirty="0"/>
          </a:p>
        </p:txBody>
      </p:sp>
      <p:grpSp>
        <p:nvGrpSpPr>
          <p:cNvPr id="2" name="Grupp 1"/>
          <p:cNvGrpSpPr/>
          <p:nvPr/>
        </p:nvGrpSpPr>
        <p:grpSpPr>
          <a:xfrm>
            <a:off x="2536194" y="270226"/>
            <a:ext cx="8537109" cy="6548993"/>
            <a:chOff x="2289263" y="76173"/>
            <a:chExt cx="8537110" cy="6548993"/>
          </a:xfrm>
        </p:grpSpPr>
        <p:sp>
          <p:nvSpPr>
            <p:cNvPr id="20" name="Ellips 19"/>
            <p:cNvSpPr/>
            <p:nvPr/>
          </p:nvSpPr>
          <p:spPr>
            <a:xfrm>
              <a:off x="3983564" y="872071"/>
              <a:ext cx="5334029" cy="5545659"/>
            </a:xfrm>
            <a:prstGeom prst="ellipse">
              <a:avLst/>
            </a:prstGeom>
            <a:solidFill>
              <a:schemeClr val="accent3">
                <a:lumMod val="60000"/>
                <a:lumOff val="40000"/>
              </a:schemeClr>
            </a:solid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latin typeface="Arial"/>
              </a:endParaRPr>
            </a:p>
          </p:txBody>
        </p:sp>
        <p:sp>
          <p:nvSpPr>
            <p:cNvPr id="4" name="Ellips 3"/>
            <p:cNvSpPr/>
            <p:nvPr/>
          </p:nvSpPr>
          <p:spPr>
            <a:xfrm>
              <a:off x="2494716" y="105831"/>
              <a:ext cx="3145647" cy="3286096"/>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sv-SE" dirty="0">
                  <a:solidFill>
                    <a:srgbClr val="000000"/>
                  </a:solidFill>
                  <a:latin typeface="Arial"/>
                </a:rPr>
                <a:t>Kommunal </a:t>
              </a:r>
              <a:r>
                <a:rPr lang="sv-SE" dirty="0" smtClean="0">
                  <a:solidFill>
                    <a:srgbClr val="000000"/>
                  </a:solidFill>
                  <a:latin typeface="Arial"/>
                </a:rPr>
                <a:t>omsorg och socialtjänst</a:t>
              </a:r>
              <a:endParaRPr lang="sv-SE" dirty="0">
                <a:solidFill>
                  <a:srgbClr val="000000"/>
                </a:solidFill>
                <a:latin typeface="Arial"/>
              </a:endParaRPr>
            </a:p>
          </p:txBody>
        </p:sp>
        <p:sp>
          <p:nvSpPr>
            <p:cNvPr id="5" name="Ellips 4"/>
            <p:cNvSpPr/>
            <p:nvPr/>
          </p:nvSpPr>
          <p:spPr>
            <a:xfrm>
              <a:off x="5080156" y="2131668"/>
              <a:ext cx="2857589" cy="2863512"/>
            </a:xfrm>
            <a:prstGeom prst="ellipse">
              <a:avLst/>
            </a:prstGeom>
            <a:solidFill>
              <a:srgbClr val="FFBE0A"/>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sz="2000" b="1" dirty="0">
                  <a:solidFill>
                    <a:prstClr val="black"/>
                  </a:solidFill>
                  <a:latin typeface="Arial"/>
                </a:rPr>
                <a:t>Primärvård </a:t>
              </a:r>
            </a:p>
            <a:p>
              <a:pPr algn="ctr"/>
              <a:r>
                <a:rPr lang="sv-SE" sz="1600" b="1" dirty="0">
                  <a:solidFill>
                    <a:prstClr val="black"/>
                  </a:solidFill>
                  <a:latin typeface="Arial"/>
                </a:rPr>
                <a:t>(kommun och landsting)</a:t>
              </a:r>
            </a:p>
          </p:txBody>
        </p:sp>
        <p:sp>
          <p:nvSpPr>
            <p:cNvPr id="6" name="Ellips 5"/>
            <p:cNvSpPr/>
            <p:nvPr/>
          </p:nvSpPr>
          <p:spPr>
            <a:xfrm>
              <a:off x="7424723" y="76173"/>
              <a:ext cx="3401650" cy="3457863"/>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rgbClr val="000000"/>
                  </a:solidFill>
                  <a:latin typeface="Arial"/>
                </a:rPr>
                <a:t>Sjukhusvård </a:t>
              </a:r>
              <a:r>
                <a:rPr lang="sv-SE" dirty="0" smtClean="0">
                  <a:solidFill>
                    <a:srgbClr val="000000"/>
                  </a:solidFill>
                  <a:latin typeface="Arial"/>
                </a:rPr>
                <a:t>och </a:t>
              </a:r>
              <a:r>
                <a:rPr lang="sv-SE" dirty="0">
                  <a:solidFill>
                    <a:srgbClr val="000000"/>
                  </a:solidFill>
                  <a:latin typeface="Arial"/>
                </a:rPr>
                <a:t>specialiserad </a:t>
              </a:r>
              <a:r>
                <a:rPr lang="sv-SE" dirty="0" smtClean="0">
                  <a:solidFill>
                    <a:srgbClr val="000000"/>
                  </a:solidFill>
                  <a:latin typeface="Arial"/>
                </a:rPr>
                <a:t>vård</a:t>
              </a:r>
              <a:endParaRPr lang="sv-SE" dirty="0">
                <a:solidFill>
                  <a:srgbClr val="000000"/>
                </a:solidFill>
                <a:latin typeface="Arial"/>
              </a:endParaRPr>
            </a:p>
          </p:txBody>
        </p:sp>
        <p:sp>
          <p:nvSpPr>
            <p:cNvPr id="7" name="Ellips 6"/>
            <p:cNvSpPr/>
            <p:nvPr/>
          </p:nvSpPr>
          <p:spPr>
            <a:xfrm>
              <a:off x="7953296" y="2798911"/>
              <a:ext cx="1233075" cy="1293397"/>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rgbClr val="000000"/>
                  </a:solidFill>
                  <a:latin typeface="Arial"/>
                </a:rPr>
                <a:t>Mobila-team</a:t>
              </a:r>
            </a:p>
          </p:txBody>
        </p:sp>
        <p:sp>
          <p:nvSpPr>
            <p:cNvPr id="18" name="Ellips 17"/>
            <p:cNvSpPr/>
            <p:nvPr/>
          </p:nvSpPr>
          <p:spPr>
            <a:xfrm>
              <a:off x="8032315" y="3747224"/>
              <a:ext cx="1233075" cy="1293397"/>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0000"/>
                </a:solidFill>
                <a:latin typeface="Arial"/>
              </a:endParaRPr>
            </a:p>
          </p:txBody>
        </p:sp>
        <p:sp>
          <p:nvSpPr>
            <p:cNvPr id="8" name="Ellips 7"/>
            <p:cNvSpPr/>
            <p:nvPr/>
          </p:nvSpPr>
          <p:spPr>
            <a:xfrm>
              <a:off x="7006167" y="4508500"/>
              <a:ext cx="1672186" cy="1693329"/>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rgbClr val="000000"/>
                  </a:solidFill>
                  <a:latin typeface="Arial"/>
                </a:rPr>
                <a:t>Ungdoms-</a:t>
              </a:r>
              <a:r>
                <a:rPr lang="sv-SE" dirty="0" smtClean="0">
                  <a:solidFill>
                    <a:srgbClr val="000000"/>
                  </a:solidFill>
                  <a:latin typeface="Arial"/>
                </a:rPr>
                <a:t>mott</a:t>
              </a:r>
              <a:endParaRPr lang="sv-SE" dirty="0">
                <a:solidFill>
                  <a:srgbClr val="000000"/>
                </a:solidFill>
                <a:latin typeface="Arial"/>
              </a:endParaRPr>
            </a:p>
          </p:txBody>
        </p:sp>
        <p:sp>
          <p:nvSpPr>
            <p:cNvPr id="9" name="Ellips 8"/>
            <p:cNvSpPr/>
            <p:nvPr/>
          </p:nvSpPr>
          <p:spPr>
            <a:xfrm>
              <a:off x="6306287" y="5219755"/>
              <a:ext cx="1269996" cy="1289576"/>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000000"/>
                  </a:solidFill>
                  <a:latin typeface="Arial"/>
                </a:rPr>
                <a:t>Elev-</a:t>
              </a:r>
            </a:p>
            <a:p>
              <a:pPr algn="ctr"/>
              <a:r>
                <a:rPr lang="sv-SE" dirty="0" smtClean="0">
                  <a:solidFill>
                    <a:srgbClr val="000000"/>
                  </a:solidFill>
                  <a:latin typeface="Arial"/>
                </a:rPr>
                <a:t>hälsa</a:t>
              </a:r>
              <a:endParaRPr lang="sv-SE" dirty="0">
                <a:solidFill>
                  <a:srgbClr val="000000"/>
                </a:solidFill>
                <a:latin typeface="Arial"/>
              </a:endParaRPr>
            </a:p>
          </p:txBody>
        </p:sp>
        <p:sp>
          <p:nvSpPr>
            <p:cNvPr id="10" name="Ellips 9"/>
            <p:cNvSpPr/>
            <p:nvPr/>
          </p:nvSpPr>
          <p:spPr>
            <a:xfrm>
              <a:off x="3884657" y="3219195"/>
              <a:ext cx="1131174" cy="1159488"/>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a:solidFill>
                    <a:srgbClr val="000000"/>
                  </a:solidFill>
                  <a:latin typeface="Arial"/>
                </a:rPr>
                <a:t>ASIH</a:t>
              </a:r>
            </a:p>
          </p:txBody>
        </p:sp>
        <p:sp>
          <p:nvSpPr>
            <p:cNvPr id="11" name="Ellips 10"/>
            <p:cNvSpPr/>
            <p:nvPr/>
          </p:nvSpPr>
          <p:spPr>
            <a:xfrm>
              <a:off x="4108816" y="4120433"/>
              <a:ext cx="1269996" cy="1289576"/>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000000"/>
                  </a:solidFill>
                  <a:latin typeface="Arial"/>
                </a:rPr>
                <a:t>Digitalmott</a:t>
              </a:r>
            </a:p>
          </p:txBody>
        </p:sp>
        <p:sp>
          <p:nvSpPr>
            <p:cNvPr id="15" name="Ellips 14"/>
            <p:cNvSpPr/>
            <p:nvPr/>
          </p:nvSpPr>
          <p:spPr>
            <a:xfrm>
              <a:off x="4938563" y="4992501"/>
              <a:ext cx="1686640" cy="1632665"/>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000000"/>
                  </a:solidFill>
                  <a:latin typeface="Arial"/>
                </a:rPr>
                <a:t>Företagshälsovård</a:t>
              </a:r>
            </a:p>
          </p:txBody>
        </p:sp>
        <p:sp>
          <p:nvSpPr>
            <p:cNvPr id="16" name="Ellips 15"/>
            <p:cNvSpPr/>
            <p:nvPr/>
          </p:nvSpPr>
          <p:spPr>
            <a:xfrm>
              <a:off x="8606243" y="4836679"/>
              <a:ext cx="1632846" cy="1584530"/>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v-SE" dirty="0" smtClean="0">
                  <a:solidFill>
                    <a:srgbClr val="000000"/>
                  </a:solidFill>
                  <a:latin typeface="Arial"/>
                </a:rPr>
                <a:t>Civilsamhället</a:t>
              </a:r>
              <a:endParaRPr lang="sv-SE" dirty="0">
                <a:solidFill>
                  <a:srgbClr val="000000"/>
                </a:solidFill>
                <a:latin typeface="Arial"/>
              </a:endParaRPr>
            </a:p>
          </p:txBody>
        </p:sp>
        <p:grpSp>
          <p:nvGrpSpPr>
            <p:cNvPr id="12" name="Grupp 11"/>
            <p:cNvGrpSpPr/>
            <p:nvPr/>
          </p:nvGrpSpPr>
          <p:grpSpPr>
            <a:xfrm>
              <a:off x="3979333" y="867840"/>
              <a:ext cx="5334029" cy="5545659"/>
              <a:chOff x="2180168" y="592670"/>
              <a:chExt cx="5291665" cy="5334000"/>
            </a:xfrm>
          </p:grpSpPr>
          <p:sp>
            <p:nvSpPr>
              <p:cNvPr id="13" name="textruta 12"/>
              <p:cNvSpPr txBox="1"/>
              <p:nvPr/>
            </p:nvSpPr>
            <p:spPr>
              <a:xfrm>
                <a:off x="3780524" y="946620"/>
                <a:ext cx="1826720" cy="503250"/>
              </a:xfrm>
              <a:prstGeom prst="rect">
                <a:avLst/>
              </a:prstGeom>
              <a:noFill/>
              <a:ln>
                <a:noFill/>
              </a:ln>
            </p:spPr>
            <p:txBody>
              <a:bodyPr wrap="none" rtlCol="0">
                <a:spAutoFit/>
              </a:bodyPr>
              <a:lstStyle/>
              <a:p>
                <a:pPr algn="ctr"/>
                <a:r>
                  <a:rPr lang="sv-SE" sz="2800" b="1" dirty="0">
                    <a:solidFill>
                      <a:prstClr val="black"/>
                    </a:solidFill>
                    <a:latin typeface="Arial"/>
                  </a:rPr>
                  <a:t>Nära vård</a:t>
                </a:r>
              </a:p>
            </p:txBody>
          </p:sp>
          <p:sp>
            <p:nvSpPr>
              <p:cNvPr id="14" name="Ellips 13"/>
              <p:cNvSpPr/>
              <p:nvPr/>
            </p:nvSpPr>
            <p:spPr>
              <a:xfrm>
                <a:off x="2180168" y="592670"/>
                <a:ext cx="5291665" cy="5334000"/>
              </a:xfrm>
              <a:prstGeom prst="ellipse">
                <a:avLst/>
              </a:prstGeom>
              <a:noFill/>
              <a:ln w="571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prstClr val="white"/>
                  </a:solidFill>
                  <a:latin typeface="Arial"/>
                </a:endParaRPr>
              </a:p>
            </p:txBody>
          </p:sp>
        </p:grpSp>
        <p:grpSp>
          <p:nvGrpSpPr>
            <p:cNvPr id="21" name="Grupp 20"/>
            <p:cNvGrpSpPr/>
            <p:nvPr/>
          </p:nvGrpSpPr>
          <p:grpSpPr>
            <a:xfrm>
              <a:off x="2289263" y="3295770"/>
              <a:ext cx="1563523" cy="1451348"/>
              <a:chOff x="777270" y="3840026"/>
              <a:chExt cx="1563523" cy="1451348"/>
            </a:xfrm>
          </p:grpSpPr>
          <p:sp>
            <p:nvSpPr>
              <p:cNvPr id="19" name="Ellips 18"/>
              <p:cNvSpPr/>
              <p:nvPr/>
            </p:nvSpPr>
            <p:spPr>
              <a:xfrm>
                <a:off x="816453" y="3840026"/>
                <a:ext cx="1466593" cy="1451348"/>
              </a:xfrm>
              <a:prstGeom prst="ellipse">
                <a:avLst/>
              </a:prstGeom>
              <a:solidFill>
                <a:srgbClr val="FFD86C"/>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smtClean="0">
                  <a:solidFill>
                    <a:srgbClr val="000000"/>
                  </a:solidFill>
                  <a:latin typeface="Arial"/>
                </a:endParaRPr>
              </a:p>
            </p:txBody>
          </p:sp>
          <p:sp>
            <p:nvSpPr>
              <p:cNvPr id="3" name="textruta 2"/>
              <p:cNvSpPr txBox="1"/>
              <p:nvPr/>
            </p:nvSpPr>
            <p:spPr>
              <a:xfrm>
                <a:off x="777270" y="4187745"/>
                <a:ext cx="1563523" cy="697627"/>
              </a:xfrm>
              <a:prstGeom prst="rect">
                <a:avLst/>
              </a:prstGeom>
              <a:noFill/>
            </p:spPr>
            <p:txBody>
              <a:bodyPr wrap="none" rtlCol="0">
                <a:spAutoFit/>
              </a:bodyPr>
              <a:lstStyle/>
              <a:p>
                <a:pPr algn="ctr"/>
                <a:r>
                  <a:rPr lang="sv-SE" dirty="0" smtClean="0"/>
                  <a:t>Statliga </a:t>
                </a:r>
              </a:p>
              <a:p>
                <a:pPr algn="ctr"/>
                <a:r>
                  <a:rPr lang="sv-SE" dirty="0" smtClean="0"/>
                  <a:t>Myndigheter</a:t>
                </a:r>
                <a:endParaRPr lang="sv-SE" dirty="0"/>
              </a:p>
            </p:txBody>
          </p:sp>
        </p:grpSp>
      </p:grpSp>
    </p:spTree>
    <p:extLst>
      <p:ext uri="{BB962C8B-B14F-4D97-AF65-F5344CB8AC3E}">
        <p14:creationId xmlns:p14="http://schemas.microsoft.com/office/powerpoint/2010/main" val="3159909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kärmavbild 2018-10-24 kl. 23.10.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815" y="0"/>
            <a:ext cx="4563732" cy="6858000"/>
          </a:xfrm>
          <a:prstGeom prst="rect">
            <a:avLst/>
          </a:prstGeom>
        </p:spPr>
      </p:pic>
      <p:pic>
        <p:nvPicPr>
          <p:cNvPr id="4" name="Bildobjekt 3" descr="Skärmavbild 2018-10-24 kl. 23.10.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475" y="0"/>
            <a:ext cx="4580253" cy="6858000"/>
          </a:xfrm>
          <a:prstGeom prst="rect">
            <a:avLst/>
          </a:prstGeom>
        </p:spPr>
      </p:pic>
      <p:sp>
        <p:nvSpPr>
          <p:cNvPr id="5" name="textruta 4"/>
          <p:cNvSpPr txBox="1"/>
          <p:nvPr/>
        </p:nvSpPr>
        <p:spPr>
          <a:xfrm>
            <a:off x="389469" y="33875"/>
            <a:ext cx="2067051" cy="1554271"/>
          </a:xfrm>
          <a:prstGeom prst="rect">
            <a:avLst/>
          </a:prstGeom>
          <a:noFill/>
        </p:spPr>
        <p:txBody>
          <a:bodyPr wrap="none" lIns="91436" tIns="45718" rIns="91436" bIns="45718" rtlCol="0">
            <a:spAutoFit/>
          </a:bodyPr>
          <a:lstStyle/>
          <a:p>
            <a:r>
              <a:rPr lang="sv-SE" dirty="0" smtClean="0">
                <a:solidFill>
                  <a:srgbClr val="FFFFFF"/>
                </a:solidFill>
              </a:rPr>
              <a:t>Från </a:t>
            </a:r>
          </a:p>
          <a:p>
            <a:r>
              <a:rPr lang="sv-SE" dirty="0" smtClean="0">
                <a:solidFill>
                  <a:srgbClr val="FFFFFF"/>
                </a:solidFill>
              </a:rPr>
              <a:t>Organisation</a:t>
            </a:r>
          </a:p>
          <a:p>
            <a:r>
              <a:rPr lang="sv-SE" dirty="0" smtClean="0">
                <a:solidFill>
                  <a:srgbClr val="FFFFFF"/>
                </a:solidFill>
              </a:rPr>
              <a:t>Reaktiv </a:t>
            </a:r>
          </a:p>
          <a:p>
            <a:r>
              <a:rPr lang="sv-SE" dirty="0" smtClean="0">
                <a:solidFill>
                  <a:srgbClr val="FFFFFF"/>
                </a:solidFill>
              </a:rPr>
              <a:t>Fragmentiserad</a:t>
            </a:r>
          </a:p>
          <a:p>
            <a:r>
              <a:rPr lang="sv-SE" dirty="0">
                <a:solidFill>
                  <a:srgbClr val="FFFFFF"/>
                </a:solidFill>
              </a:rPr>
              <a:t>P</a:t>
            </a:r>
            <a:r>
              <a:rPr lang="sv-SE" dirty="0" smtClean="0">
                <a:solidFill>
                  <a:srgbClr val="FFFFFF"/>
                </a:solidFill>
              </a:rPr>
              <a:t>assiv mottagare</a:t>
            </a:r>
            <a:endParaRPr lang="sv-SE" dirty="0">
              <a:solidFill>
                <a:srgbClr val="FFFFFF"/>
              </a:solidFill>
            </a:endParaRPr>
          </a:p>
        </p:txBody>
      </p:sp>
      <p:sp>
        <p:nvSpPr>
          <p:cNvPr id="6" name="textruta 5"/>
          <p:cNvSpPr txBox="1"/>
          <p:nvPr/>
        </p:nvSpPr>
        <p:spPr>
          <a:xfrm>
            <a:off x="5198547" y="33881"/>
            <a:ext cx="4518360" cy="1846657"/>
          </a:xfrm>
          <a:prstGeom prst="rect">
            <a:avLst/>
          </a:prstGeom>
          <a:noFill/>
        </p:spPr>
        <p:txBody>
          <a:bodyPr wrap="square" lIns="91436" tIns="45718" rIns="91436" bIns="45718" rtlCol="0">
            <a:spAutoFit/>
          </a:bodyPr>
          <a:lstStyle/>
          <a:p>
            <a:r>
              <a:rPr lang="sv-SE" dirty="0" smtClean="0">
                <a:solidFill>
                  <a:schemeClr val="bg1"/>
                </a:solidFill>
              </a:rPr>
              <a:t>Till</a:t>
            </a:r>
            <a:endParaRPr lang="sv-SE" dirty="0">
              <a:solidFill>
                <a:schemeClr val="bg1"/>
              </a:solidFill>
            </a:endParaRPr>
          </a:p>
          <a:p>
            <a:r>
              <a:rPr lang="sv-SE" dirty="0" smtClean="0">
                <a:solidFill>
                  <a:schemeClr val="bg1"/>
                </a:solidFill>
              </a:rPr>
              <a:t>Relation</a:t>
            </a:r>
          </a:p>
          <a:p>
            <a:r>
              <a:rPr lang="sv-SE" dirty="0" smtClean="0">
                <a:solidFill>
                  <a:schemeClr val="bg1"/>
                </a:solidFill>
              </a:rPr>
              <a:t>Proaktiv och förebyggande</a:t>
            </a:r>
          </a:p>
          <a:p>
            <a:r>
              <a:rPr lang="sv-SE" dirty="0">
                <a:solidFill>
                  <a:schemeClr val="bg1"/>
                </a:solidFill>
              </a:rPr>
              <a:t>S</a:t>
            </a:r>
            <a:r>
              <a:rPr lang="sv-SE" dirty="0" smtClean="0">
                <a:solidFill>
                  <a:schemeClr val="bg1"/>
                </a:solidFill>
              </a:rPr>
              <a:t>ammanhängande</a:t>
            </a:r>
          </a:p>
          <a:p>
            <a:r>
              <a:rPr lang="sv-SE" dirty="0">
                <a:solidFill>
                  <a:schemeClr val="bg1"/>
                </a:solidFill>
              </a:rPr>
              <a:t>A</a:t>
            </a:r>
            <a:r>
              <a:rPr lang="sv-SE" dirty="0" smtClean="0">
                <a:solidFill>
                  <a:schemeClr val="bg1"/>
                </a:solidFill>
              </a:rPr>
              <a:t>ktiv medskapare</a:t>
            </a:r>
          </a:p>
          <a:p>
            <a:endParaRPr lang="sv-SE" dirty="0">
              <a:solidFill>
                <a:schemeClr val="bg1"/>
              </a:solidFill>
            </a:endParaRPr>
          </a:p>
        </p:txBody>
      </p:sp>
      <p:pic>
        <p:nvPicPr>
          <p:cNvPr id="7" name="Bildobjekt 6" descr="Skärmavbild 2018-08-23 kl. 07.57.5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1518" y="123891"/>
            <a:ext cx="2506649" cy="722776"/>
          </a:xfrm>
          <a:prstGeom prst="rect">
            <a:avLst/>
          </a:prstGeom>
        </p:spPr>
      </p:pic>
      <p:sp>
        <p:nvSpPr>
          <p:cNvPr id="8" name="textruta 7"/>
          <p:cNvSpPr txBox="1"/>
          <p:nvPr/>
        </p:nvSpPr>
        <p:spPr>
          <a:xfrm>
            <a:off x="9640712" y="5960521"/>
            <a:ext cx="2551289" cy="861775"/>
          </a:xfrm>
          <a:prstGeom prst="rect">
            <a:avLst/>
          </a:prstGeom>
          <a:noFill/>
        </p:spPr>
        <p:txBody>
          <a:bodyPr wrap="square" lIns="121914" tIns="60957" rIns="121914" bIns="60957" rtlCol="0">
            <a:spAutoFit/>
          </a:bodyPr>
          <a:lstStyle/>
          <a:p>
            <a:pPr fontAlgn="base"/>
            <a:r>
              <a:rPr lang="sv-SE" sz="1600" b="1" dirty="0"/>
              <a:t>God och nära vård</a:t>
            </a:r>
          </a:p>
          <a:p>
            <a:pPr fontAlgn="base"/>
            <a:r>
              <a:rPr lang="sv-SE" sz="1600" b="1" dirty="0"/>
              <a:t> - en primärvårdsreform  </a:t>
            </a:r>
          </a:p>
          <a:p>
            <a:pPr fontAlgn="base"/>
            <a:r>
              <a:rPr lang="sv-SE" sz="1600" b="1" dirty="0"/>
              <a:t>(</a:t>
            </a:r>
            <a:r>
              <a:rPr lang="hr-HR" sz="1600" b="1" dirty="0"/>
              <a:t>SOU 2018:39) </a:t>
            </a:r>
            <a:endParaRPr lang="hr-HR" sz="1600" dirty="0"/>
          </a:p>
        </p:txBody>
      </p:sp>
      <p:sp>
        <p:nvSpPr>
          <p:cNvPr id="9" name="textruta 8"/>
          <p:cNvSpPr txBox="1"/>
          <p:nvPr/>
        </p:nvSpPr>
        <p:spPr>
          <a:xfrm>
            <a:off x="2486091" y="5461591"/>
            <a:ext cx="5140221" cy="1200328"/>
          </a:xfrm>
          <a:prstGeom prst="rect">
            <a:avLst/>
          </a:prstGeom>
          <a:solidFill>
            <a:schemeClr val="bg1"/>
          </a:solidFill>
          <a:ln w="57150" cmpd="sng">
            <a:solidFill>
              <a:srgbClr val="FF0000"/>
            </a:solidFill>
          </a:ln>
        </p:spPr>
        <p:txBody>
          <a:bodyPr wrap="square" lIns="91438" tIns="45719" rIns="91438" bIns="45719" rtlCol="0">
            <a:spAutoFit/>
          </a:bodyPr>
          <a:lstStyle/>
          <a:p>
            <a:r>
              <a:rPr lang="sv-SE" sz="2400" dirty="0"/>
              <a:t>Patientens/brukarens individuella behov och förutsättningar är utgångspunkten</a:t>
            </a:r>
          </a:p>
        </p:txBody>
      </p:sp>
    </p:spTree>
    <p:extLst>
      <p:ext uri="{BB962C8B-B14F-4D97-AF65-F5344CB8AC3E}">
        <p14:creationId xmlns:p14="http://schemas.microsoft.com/office/powerpoint/2010/main" val="14371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kärmavbild 2019-02-14 kl. 07.34.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48" y="262716"/>
            <a:ext cx="4430019" cy="6507711"/>
          </a:xfrm>
          <a:prstGeom prst="rect">
            <a:avLst/>
          </a:prstGeom>
        </p:spPr>
      </p:pic>
      <p:pic>
        <p:nvPicPr>
          <p:cNvPr id="5" name="Bildobjekt 4" descr="Skärmavbild 2019-02-14 kl. 07.36.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5482" y="1620086"/>
            <a:ext cx="7189557" cy="3809392"/>
          </a:xfrm>
          <a:prstGeom prst="rect">
            <a:avLst/>
          </a:prstGeom>
        </p:spPr>
      </p:pic>
    </p:spTree>
    <p:extLst>
      <p:ext uri="{BB962C8B-B14F-4D97-AF65-F5344CB8AC3E}">
        <p14:creationId xmlns:p14="http://schemas.microsoft.com/office/powerpoint/2010/main" val="79358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Skärmavbild 2019-02-15 kl. 06.28.2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31095" cy="6858000"/>
          </a:xfrm>
          <a:prstGeom prst="rect">
            <a:avLst/>
          </a:prstGeom>
        </p:spPr>
      </p:pic>
      <p:pic>
        <p:nvPicPr>
          <p:cNvPr id="4" name="Bildobjekt 3" descr="Skärmavbild 2019-02-15 kl. 06.28.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590" y="1159163"/>
            <a:ext cx="8191500" cy="5537200"/>
          </a:xfrm>
          <a:prstGeom prst="rect">
            <a:avLst/>
          </a:prstGeom>
          <a:ln w="76200" cmpd="sng">
            <a:solidFill>
              <a:srgbClr val="FFBE0A"/>
            </a:solidFill>
          </a:ln>
        </p:spPr>
      </p:pic>
    </p:spTree>
    <p:extLst>
      <p:ext uri="{BB962C8B-B14F-4D97-AF65-F5344CB8AC3E}">
        <p14:creationId xmlns:p14="http://schemas.microsoft.com/office/powerpoint/2010/main" val="49932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65999" y="2746800"/>
            <a:ext cx="10727313" cy="1965600"/>
          </a:xfrm>
        </p:spPr>
        <p:txBody>
          <a:bodyPr/>
          <a:lstStyle/>
          <a:p>
            <a:r>
              <a:rPr lang="sv-SE" sz="4000" dirty="0"/>
              <a:t>Bättre processer och former för samverkan mellan SKL och </a:t>
            </a:r>
            <a:r>
              <a:rPr lang="sv-SE" sz="4000" dirty="0" smtClean="0"/>
              <a:t>regeringen och referensgruppens uppdrag</a:t>
            </a:r>
            <a:endParaRPr lang="sv-SE" sz="4000" dirty="0"/>
          </a:p>
        </p:txBody>
      </p:sp>
    </p:spTree>
    <p:extLst>
      <p:ext uri="{BB962C8B-B14F-4D97-AF65-F5344CB8AC3E}">
        <p14:creationId xmlns:p14="http://schemas.microsoft.com/office/powerpoint/2010/main" val="599366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64234" y="297493"/>
            <a:ext cx="9609825" cy="1231392"/>
          </a:xfrm>
        </p:spPr>
        <p:txBody>
          <a:bodyPr/>
          <a:lstStyle/>
          <a:p>
            <a:r>
              <a:rPr lang="sv-SE" dirty="0" smtClean="0"/>
              <a:t>Vad vill vi åstadkomma?</a:t>
            </a:r>
            <a:endParaRPr lang="sv-SE" dirty="0"/>
          </a:p>
        </p:txBody>
      </p:sp>
      <p:sp>
        <p:nvSpPr>
          <p:cNvPr id="3" name="Platshållare för innehåll 2"/>
          <p:cNvSpPr>
            <a:spLocks noGrp="1"/>
          </p:cNvSpPr>
          <p:nvPr>
            <p:ph idx="1"/>
          </p:nvPr>
        </p:nvSpPr>
        <p:spPr>
          <a:xfrm>
            <a:off x="664232" y="1385066"/>
            <a:ext cx="9609825" cy="4848735"/>
          </a:xfrm>
        </p:spPr>
        <p:txBody>
          <a:bodyPr/>
          <a:lstStyle/>
          <a:p>
            <a:r>
              <a:rPr lang="sv-SE" dirty="0" smtClean="0"/>
              <a:t>Utifrån en gemensam långsiktig målbild för sektorn </a:t>
            </a:r>
          </a:p>
          <a:p>
            <a:pPr lvl="1"/>
            <a:r>
              <a:rPr lang="sv-SE" dirty="0" smtClean="0"/>
              <a:t>Gemensamt </a:t>
            </a:r>
            <a:r>
              <a:rPr lang="sv-SE" dirty="0"/>
              <a:t>(</a:t>
            </a:r>
            <a:r>
              <a:rPr lang="sv-SE" dirty="0" smtClean="0"/>
              <a:t>regeringen, landsting, kommuner </a:t>
            </a:r>
            <a:r>
              <a:rPr lang="sv-SE" dirty="0"/>
              <a:t>och SKL) </a:t>
            </a:r>
            <a:r>
              <a:rPr lang="sv-SE" dirty="0" smtClean="0"/>
              <a:t>identifiera utmaningar för att nå målen </a:t>
            </a:r>
          </a:p>
          <a:p>
            <a:pPr lvl="1"/>
            <a:r>
              <a:rPr lang="sv-SE" dirty="0" smtClean="0"/>
              <a:t>Dialog på flera nivåer om problemanalys, förändringsbehov och insatser</a:t>
            </a:r>
          </a:p>
          <a:p>
            <a:r>
              <a:rPr lang="sv-SE" dirty="0" smtClean="0"/>
              <a:t>Långsiktiga ”penninglösa” överenskommelser (succesiv övergång)</a:t>
            </a:r>
          </a:p>
          <a:p>
            <a:pPr lvl="1"/>
            <a:r>
              <a:rPr lang="sv-SE" dirty="0" smtClean="0"/>
              <a:t>kan kombineras med anpassning av generella bidragen </a:t>
            </a:r>
          </a:p>
          <a:p>
            <a:pPr lvl="1"/>
            <a:r>
              <a:rPr lang="sv-SE" dirty="0" smtClean="0"/>
              <a:t>kan kompletteras med kortare satsningar</a:t>
            </a:r>
          </a:p>
          <a:p>
            <a:r>
              <a:rPr lang="sv-SE" dirty="0" smtClean="0"/>
              <a:t>Riktade bidrag och satsningar ska vara tillfälliga och tydligt avgränsade och ligga i linje med målbilden</a:t>
            </a:r>
          </a:p>
          <a:p>
            <a:r>
              <a:rPr lang="sv-SE" dirty="0" smtClean="0"/>
              <a:t>Bättre genomslag på satsningarna</a:t>
            </a:r>
          </a:p>
          <a:p>
            <a:r>
              <a:rPr lang="sv-SE" dirty="0" smtClean="0"/>
              <a:t>Bättre nyttjande av resurserna</a:t>
            </a:r>
            <a:endParaRPr lang="sv-SE" dirty="0"/>
          </a:p>
        </p:txBody>
      </p:sp>
    </p:spTree>
    <p:extLst>
      <p:ext uri="{BB962C8B-B14F-4D97-AF65-F5344CB8AC3E}">
        <p14:creationId xmlns:p14="http://schemas.microsoft.com/office/powerpoint/2010/main" val="637211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KL PP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A6DB3165-6225-41B0-8C52-DE75FCCBA43B}"/>
    </a:ext>
  </a:extLst>
</a:theme>
</file>

<file path=ppt/theme/theme2.xml><?xml version="1.0" encoding="utf-8"?>
<a:theme xmlns:a="http://schemas.openxmlformats.org/drawingml/2006/main" name="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7A82D390-1A40-4887-B4B6-55AE438167B8}"/>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851C0DA9-8C00-4E36-902F-415C7A27E73D}"/>
    </a:ext>
  </a:extLst>
</a:theme>
</file>

<file path=ppt/theme/theme4.xml><?xml version="1.0" encoding="utf-8"?>
<a:theme xmlns:a="http://schemas.openxmlformats.org/drawingml/2006/main" name="SKL PPT Mörk">
  <a:themeElements>
    <a:clrScheme name="SKL PPT">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L vit.potx" id="{562A0B7D-BFE7-4DE9-A538-3955DFF40F38}" vid="{EC0C49B9-2C8C-414F-A3B5-0BDFCF30E55F}"/>
    </a:ext>
  </a:extLst>
</a:theme>
</file>

<file path=ppt/theme/theme5.xml><?xml version="1.0" encoding="utf-8"?>
<a:theme xmlns:a="http://schemas.openxmlformats.org/drawingml/2006/main" name="1_Vit SKL PPT">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 portfölj - till VOLG" id="{075CA203-EE3E-4B05-9DA1-085E4EAF591D}" vid="{5B3B32DF-CE5B-47F0-A586-18C2A6C3B2B9}"/>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SKL vit</Template>
  <TotalTime>46954</TotalTime>
  <Words>1658</Words>
  <Application>Microsoft Office PowerPoint</Application>
  <PresentationFormat>Bredbild</PresentationFormat>
  <Paragraphs>121</Paragraphs>
  <Slides>12</Slides>
  <Notes>11</Notes>
  <HiddenSlides>0</HiddenSlides>
  <MMClips>0</MMClips>
  <ScaleCrop>false</ScaleCrop>
  <HeadingPairs>
    <vt:vector size="6" baseType="variant">
      <vt:variant>
        <vt:lpstr>Använt teckensnitt</vt:lpstr>
      </vt:variant>
      <vt:variant>
        <vt:i4>3</vt:i4>
      </vt:variant>
      <vt:variant>
        <vt:lpstr>Tema</vt:lpstr>
      </vt:variant>
      <vt:variant>
        <vt:i4>5</vt:i4>
      </vt:variant>
      <vt:variant>
        <vt:lpstr>Bildrubriker</vt:lpstr>
      </vt:variant>
      <vt:variant>
        <vt:i4>12</vt:i4>
      </vt:variant>
    </vt:vector>
  </HeadingPairs>
  <TitlesOfParts>
    <vt:vector size="20" baseType="lpstr">
      <vt:lpstr>Arial</vt:lpstr>
      <vt:lpstr>Calibri</vt:lpstr>
      <vt:lpstr>Symbol</vt:lpstr>
      <vt:lpstr>SKL PPT</vt:lpstr>
      <vt:lpstr>Vit SKL PPT</vt:lpstr>
      <vt:lpstr>Inledningsbilder</vt:lpstr>
      <vt:lpstr>SKL PPT Mörk</vt:lpstr>
      <vt:lpstr>1_Vit SKL PPT</vt:lpstr>
      <vt:lpstr>Omställning till Nära vård  -ett strategiskt arbete för kommuner och landsting tillsammans   Emma Spak  samordnare Nära vård  Sveriges Kommuner och Landsting</vt:lpstr>
      <vt:lpstr>God och nära vård (SOU 2018:39) Anna Nergårdh </vt:lpstr>
      <vt:lpstr>PowerPoint-presentation</vt:lpstr>
      <vt:lpstr>Vad är  Nära vård i praktiken? </vt:lpstr>
      <vt:lpstr>PowerPoint-presentation</vt:lpstr>
      <vt:lpstr>PowerPoint-presentation</vt:lpstr>
      <vt:lpstr>PowerPoint-presentation</vt:lpstr>
      <vt:lpstr>Bättre processer och former för samverkan mellan SKL och regeringen och referensgruppens uppdrag</vt:lpstr>
      <vt:lpstr>Vad vill vi åstadkomma?</vt:lpstr>
      <vt:lpstr>PowerPoint-presentation</vt:lpstr>
      <vt:lpstr>Nära vård - pilot</vt:lpstr>
      <vt:lpstr>Vad händer nu? – två parallella processer  </vt:lpstr>
    </vt:vector>
  </TitlesOfParts>
  <Company>Sverige Kommuner och Landsting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Nära vård Workshop 180110</dc:title>
  <dc:creator>Lundstedt Hanna</dc:creator>
  <cp:lastModifiedBy>Liljeberg Hans /Central förvaltning Hälso- och sjukvårdsenhet /Falun</cp:lastModifiedBy>
  <cp:revision>102</cp:revision>
  <dcterms:created xsi:type="dcterms:W3CDTF">2018-01-09T14:23:44Z</dcterms:created>
  <dcterms:modified xsi:type="dcterms:W3CDTF">2019-03-05T10:55:13Z</dcterms:modified>
</cp:coreProperties>
</file>