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92" r:id="rId6"/>
  </p:sldMasterIdLst>
  <p:notesMasterIdLst>
    <p:notesMasterId r:id="rId16"/>
  </p:notesMasterIdLst>
  <p:handoutMasterIdLst>
    <p:handoutMasterId r:id="rId17"/>
  </p:handoutMasterIdLst>
  <p:sldIdLst>
    <p:sldId id="264" r:id="rId7"/>
    <p:sldId id="258" r:id="rId8"/>
    <p:sldId id="272" r:id="rId9"/>
    <p:sldId id="271" r:id="rId10"/>
    <p:sldId id="273" r:id="rId11"/>
    <p:sldId id="274" r:id="rId12"/>
    <p:sldId id="275" r:id="rId13"/>
    <p:sldId id="265" r:id="rId14"/>
    <p:sldId id="276" r:id="rId15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2C1026F7-0088-4477-B73C-1312E64D82C6}">
          <p14:sldIdLst>
            <p14:sldId id="264"/>
            <p14:sldId id="258"/>
            <p14:sldId id="272"/>
            <p14:sldId id="271"/>
            <p14:sldId id="273"/>
            <p14:sldId id="274"/>
            <p14:sldId id="275"/>
            <p14:sldId id="265"/>
            <p14:sldId id="276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74302" autoAdjust="0"/>
  </p:normalViewPr>
  <p:slideViewPr>
    <p:cSldViewPr snapToGrid="0">
      <p:cViewPr varScale="1">
        <p:scale>
          <a:sx n="51" d="100"/>
          <a:sy n="51" d="100"/>
        </p:scale>
        <p:origin x="1220" y="4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278FD9-274F-45DD-8681-13E82509E9F5}" type="datetimeFigureOut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2022-06-15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D47A8-29E2-4799-924A-9047124D4761}" type="slidenum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040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DE94DB4-BC2A-49E2-AD0D-3F1E0B6714A7}" type="datetimeFigureOut">
              <a:rPr lang="sv-SE" smtClean="0"/>
              <a:pPr/>
              <a:t>2022-06-15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33D500-1297-4EDE-B9F8-A261B42E5E11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9042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dirty="0" smtClean="0"/>
              <a:t>Jag heter Therese Granström och har ganska nyligen börjat min tjänst som</a:t>
            </a:r>
            <a:r>
              <a:rPr lang="sv-SE" sz="1200" baseline="0" dirty="0" smtClean="0"/>
              <a:t> utvecklingsledare på RSS/ Hälsa och välfärd. </a:t>
            </a:r>
          </a:p>
          <a:p>
            <a:endParaRPr lang="sv-SE" sz="1200" baseline="0" dirty="0" smtClean="0"/>
          </a:p>
          <a:p>
            <a:r>
              <a:rPr lang="sv-SE" sz="1200" baseline="0" dirty="0" smtClean="0"/>
              <a:t>Mitt uppdrag är att vara ett stöd till Dalarnas kommuner i omställningsarbetet mot en god och nära vård. Med den länsgemensamma strategin som utgångspunkt kommer jag att börja utforma ett regionalt stöd med särskilt fokus på Dalarnas kommuner </a:t>
            </a:r>
          </a:p>
          <a:p>
            <a:endParaRPr lang="sv-SE" sz="1200" baseline="0" dirty="0" smtClean="0"/>
          </a:p>
          <a:p>
            <a:r>
              <a:rPr lang="sv-SE" sz="1200" baseline="0" dirty="0" smtClean="0"/>
              <a:t>i linje med den länsgemensamma strategin i mitt uppdrag ska jag arbeta med det regionala stödet till kommunerna. </a:t>
            </a:r>
          </a:p>
          <a:p>
            <a:endParaRPr lang="sv-SE" sz="1200" baseline="0" dirty="0" smtClean="0"/>
          </a:p>
          <a:p>
            <a:r>
              <a:rPr lang="sv-SE" sz="1200" baseline="0" dirty="0" smtClean="0"/>
              <a:t>Är sjuksköterska i grunden och har arbetat 20 år på Högskolan Dalarna på sjuksköterskeprogrammet.</a:t>
            </a:r>
          </a:p>
          <a:p>
            <a:endParaRPr lang="sv-SE" sz="1200" baseline="0" dirty="0" smtClean="0"/>
          </a:p>
          <a:p>
            <a:r>
              <a:rPr lang="sv-SE" sz="1200" baseline="0" dirty="0" smtClean="0"/>
              <a:t>Har främst jobbat med kommunal vårdutveckling  och i kurser där studenterna har verksamhetsförlagd utbildning i kommunerna. </a:t>
            </a:r>
            <a:endParaRPr lang="sv-SE" sz="120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9510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1200" dirty="0" smtClean="0"/>
              <a:t>Punkt 4.6</a:t>
            </a:r>
            <a:r>
              <a:rPr lang="sv-SE" sz="1200" baseline="0" dirty="0" smtClean="0"/>
              <a:t> </a:t>
            </a:r>
            <a:r>
              <a:rPr lang="sv-SE" sz="1200" b="1" baseline="0" dirty="0" smtClean="0"/>
              <a:t>Verksamhetsförlagd utbildning för bland annat sjuksköterskestudenter</a:t>
            </a:r>
          </a:p>
          <a:p>
            <a:pPr marL="0" indent="0">
              <a:buNone/>
            </a:pPr>
            <a:endParaRPr lang="sv-SE" sz="1200" dirty="0" smtClean="0"/>
          </a:p>
          <a:p>
            <a:pPr marL="0" indent="0">
              <a:buNone/>
            </a:pPr>
            <a:r>
              <a:rPr lang="sv-SE" sz="1200" dirty="0" smtClean="0"/>
              <a:t>Punkt 4.7 </a:t>
            </a:r>
            <a:r>
              <a:rPr lang="sv-SE" sz="1200" b="1" dirty="0" smtClean="0"/>
              <a:t>Vidareutbildning för sjuksköterskor </a:t>
            </a:r>
          </a:p>
          <a:p>
            <a:pPr marL="0" indent="0">
              <a:buNone/>
            </a:pPr>
            <a:endParaRPr lang="sv-SE" sz="1200" b="0" dirty="0" smtClean="0"/>
          </a:p>
          <a:p>
            <a:pPr marL="0" indent="0">
              <a:buNone/>
            </a:pPr>
            <a:r>
              <a:rPr lang="sv-SE" sz="1200" b="0" dirty="0" smtClean="0"/>
              <a:t>Det är en permanent satsning på 400 miljoner per år. 100 miljoner</a:t>
            </a:r>
            <a:r>
              <a:rPr lang="sv-SE" sz="1200" b="0" baseline="0" dirty="0" smtClean="0"/>
              <a:t> är avsatta till kommunerna under 2022</a:t>
            </a:r>
            <a:endParaRPr lang="sv-SE" sz="1200" b="0" dirty="0" smtClean="0"/>
          </a:p>
          <a:p>
            <a:pPr marL="0" indent="0">
              <a:buNone/>
            </a:pPr>
            <a:endParaRPr lang="sv-SE" sz="1200" b="1" dirty="0" smtClean="0"/>
          </a:p>
          <a:p>
            <a:pPr marL="0" indent="0">
              <a:buNone/>
            </a:pPr>
            <a:r>
              <a:rPr lang="sv-SE" sz="1200" dirty="0" smtClean="0"/>
              <a:t>De kommuner som vill ta del av det prestationsbaserade statsbidraget (inom nära vård-överenskommelsen) ska rapportera VFU platser hösten 2021 och planerade VFU platser hösten 2022 direkt till Socialstyrelsen.</a:t>
            </a:r>
          </a:p>
          <a:p>
            <a:pPr marL="0" indent="0">
              <a:buNone/>
            </a:pPr>
            <a:r>
              <a:rPr lang="sv-SE" sz="1200" dirty="0" smtClean="0"/>
              <a:t> 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898348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dirty="0" smtClean="0"/>
              <a:t>Våra chefer bestämmer varje termin hur många studenter som ska antas till sjuksköterskeprogrammet</a:t>
            </a:r>
            <a:r>
              <a:rPr lang="sv-SE" sz="1200" baseline="0" dirty="0" smtClean="0"/>
              <a:t> i samråd med programansvariga </a:t>
            </a:r>
            <a:r>
              <a:rPr lang="sv-SE" sz="1200" dirty="0" smtClean="0"/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2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dirty="0" smtClean="0"/>
              <a:t>Då tittar man på antal studenter som antagits i tidigare kullar och försöker ställa det i relation till bortfall. Högskolan</a:t>
            </a:r>
            <a:r>
              <a:rPr lang="sv-SE" sz="1200" baseline="0" dirty="0" smtClean="0"/>
              <a:t> gör ett </a:t>
            </a:r>
            <a:r>
              <a:rPr lang="sv-SE" sz="1200" baseline="0" dirty="0" err="1" smtClean="0"/>
              <a:t>sk</a:t>
            </a:r>
            <a:r>
              <a:rPr lang="sv-SE" sz="1200" baseline="0" dirty="0" smtClean="0"/>
              <a:t> överintag då många studenter faller ifrån under första terminen. </a:t>
            </a:r>
            <a:endParaRPr lang="sv-SE" sz="12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2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dirty="0" smtClean="0"/>
              <a:t>Verksamheterna är inte med och påverkar. Vi PA har en känsla för smärtgränsen hos verksamheterna och den brukar vi påtala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2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dirty="0" smtClean="0"/>
              <a:t>Det har även vissa år kommit direktiv från utbildningsdepartementet om antal studenter och då har det blivit helt oproportionerligt</a:t>
            </a:r>
            <a:r>
              <a:rPr lang="sv-SE" sz="1200" baseline="0" dirty="0" smtClean="0"/>
              <a:t> då det inte alls synkar med verkligheten dvs antal tillgängliga VFU-platser </a:t>
            </a:r>
            <a:endParaRPr lang="sv-SE" sz="12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2000" dirty="0" smtClean="0"/>
          </a:p>
          <a:p>
            <a:endParaRPr lang="sv-SE" sz="200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102318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45392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dirty="0" smtClean="0"/>
              <a:t>Om en student</a:t>
            </a:r>
            <a:r>
              <a:rPr lang="sv-SE" sz="1200" baseline="0" dirty="0" smtClean="0"/>
              <a:t> ska göra VFU inom kursen ”</a:t>
            </a:r>
            <a:r>
              <a:rPr lang="sv-SE" sz="1200" dirty="0" smtClean="0"/>
              <a:t>personcentrerad vård inom psykiatri” så blir antalet platser studenten kan göra sin VFU inte</a:t>
            </a:r>
            <a:r>
              <a:rPr lang="sv-SE" sz="1200" baseline="0" dirty="0" smtClean="0"/>
              <a:t> så brett.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200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baseline="0" dirty="0" smtClean="0"/>
              <a:t>Om kursen istället fokuserar på ”Omvårdnad vid psykisk ohälsa” så sku</a:t>
            </a:r>
            <a:r>
              <a:rPr lang="sv-SE" sz="12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lle vi öppna upp för alltfler platser där vi möter människor med psykisk ohälsa,</a:t>
            </a:r>
            <a:r>
              <a:rPr lang="sv-SE" sz="1200" kern="1200" baseline="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och det kan studenterna göra på många olika ställen.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200" kern="1200" baseline="0" dirty="0" smtClean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Fokus blir inte så mycket på görandet på platsen utan lösa problematik kring människan med psykisk ohälsa</a:t>
            </a:r>
            <a:endParaRPr lang="sv-SE" sz="1200" dirty="0" smtClean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773500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dirty="0" smtClean="0"/>
              <a:t>Frångå tänket att studenterna</a:t>
            </a:r>
            <a:r>
              <a:rPr lang="sv-SE" sz="1200" baseline="0" dirty="0" smtClean="0"/>
              <a:t> är på en avdelning eller enhet. </a:t>
            </a:r>
          </a:p>
          <a:p>
            <a:endParaRPr lang="sv-SE" sz="1200" baseline="0" dirty="0" smtClean="0"/>
          </a:p>
          <a:p>
            <a:r>
              <a:rPr lang="sv-SE" sz="1200" baseline="0" dirty="0" smtClean="0"/>
              <a:t>Här får vi hjälpas åt att tänka nytt </a:t>
            </a:r>
            <a:endParaRPr lang="sv-SE" sz="120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6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882416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dirty="0" smtClean="0"/>
              <a:t>Frågan</a:t>
            </a:r>
            <a:r>
              <a:rPr lang="sv-SE" sz="1200" baseline="0" dirty="0" smtClean="0"/>
              <a:t> hur kompetensförsörjningsfrågan ska hanteras kan vi väl se som ett gemensamt ansvar. </a:t>
            </a:r>
          </a:p>
          <a:p>
            <a:endParaRPr lang="sv-SE" sz="1200" baseline="0" dirty="0" smtClean="0"/>
          </a:p>
          <a:p>
            <a:r>
              <a:rPr lang="sv-SE" sz="1200" baseline="0" dirty="0" smtClean="0"/>
              <a:t>Vi vet inte hur omställningen till God och nära vård kommer att påverka detta. </a:t>
            </a:r>
          </a:p>
          <a:p>
            <a:endParaRPr lang="sv-SE" sz="120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38365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dirty="0" smtClean="0"/>
              <a:t>Vi på RSS har nyligen</a:t>
            </a:r>
            <a:r>
              <a:rPr lang="sv-SE" sz="1200" baseline="0" dirty="0" smtClean="0"/>
              <a:t> fått en digital enkät med frågor som ska besvaras för att </a:t>
            </a:r>
            <a:r>
              <a:rPr lang="sv-SE" sz="1200" dirty="0" smtClean="0"/>
              <a:t>fånga upp exempel på aktiviteter, utmaningar och behov av stöd</a:t>
            </a:r>
          </a:p>
          <a:p>
            <a:endParaRPr lang="sv-SE" sz="1200" baseline="0" dirty="0" smtClean="0"/>
          </a:p>
          <a:p>
            <a:r>
              <a:rPr lang="sv-SE" sz="1200" baseline="0" dirty="0" smtClean="0"/>
              <a:t>RSS samlar in uppgifter från kommunerna och sammanställer materialet som sedan skickas in. </a:t>
            </a:r>
          </a:p>
          <a:p>
            <a:endParaRPr lang="sv-SE" sz="1200" baseline="0" dirty="0" smtClean="0"/>
          </a:p>
          <a:p>
            <a:r>
              <a:rPr lang="sv-SE" sz="1200" baseline="0" dirty="0" smtClean="0"/>
              <a:t>Vi ska se över vilka uppgifter vi behöver hämta in från er och skickar sedan ut information till er i kommunerna. </a:t>
            </a:r>
          </a:p>
          <a:p>
            <a:endParaRPr lang="sv-SE" sz="1200" baseline="0" dirty="0" smtClean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8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62359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dirty="0" smtClean="0"/>
              <a:t>3 </a:t>
            </a:r>
            <a:r>
              <a:rPr lang="sv-SE" sz="1200" dirty="0" smtClean="0"/>
              <a:t>frågor under varje del. </a:t>
            </a:r>
          </a:p>
          <a:p>
            <a:endParaRPr lang="sv-SE" sz="1200" dirty="0" smtClean="0"/>
          </a:p>
          <a:p>
            <a:r>
              <a:rPr lang="sv-SE" sz="1200" dirty="0" smtClean="0"/>
              <a:t>Information</a:t>
            </a:r>
            <a:r>
              <a:rPr lang="sv-SE" sz="1200" baseline="0" dirty="0" smtClean="0"/>
              <a:t> från samtliga kommuner i Dalarna ska beskrivas med max 2000 tecken per fråga så det blir en kortfattad sammanställning. </a:t>
            </a:r>
            <a:endParaRPr lang="sv-SE" sz="120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9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67279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410701"/>
            <a:ext cx="9144000" cy="3241878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838575"/>
            <a:ext cx="9144000" cy="17906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 smtClean="0"/>
          </a:p>
        </p:txBody>
      </p:sp>
      <p:cxnSp>
        <p:nvCxnSpPr>
          <p:cNvPr id="13" name="Rak 12"/>
          <p:cNvCxnSpPr/>
          <p:nvPr userDrawn="1"/>
        </p:nvCxnSpPr>
        <p:spPr>
          <a:xfrm>
            <a:off x="1524000" y="3710861"/>
            <a:ext cx="9144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07" y="390071"/>
            <a:ext cx="1016146" cy="969723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FC5DA319-72F1-4F70-9BE7-0CBB4F12E5D2}" type="datetime1">
              <a:rPr lang="sv-SE" smtClean="0"/>
              <a:t>2022-06-15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1785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1" y="6356351"/>
            <a:ext cx="12192000" cy="50164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6"/>
            <a:ext cx="10619402" cy="1210581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825625"/>
            <a:ext cx="11370906" cy="4351337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A36EF070-D4A1-4BBC-95E2-C540A084EC01}" type="datetime1">
              <a:rPr lang="sv-SE" smtClean="0"/>
              <a:t>2022-06-15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4" name="Rektangel 13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237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1709738"/>
            <a:ext cx="11358206" cy="2852737"/>
          </a:xfrm>
        </p:spPr>
        <p:txBody>
          <a:bodyPr anchor="b"/>
          <a:lstStyle>
            <a:lvl1pPr>
              <a:defRPr sz="60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7" y="4589463"/>
            <a:ext cx="1135820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1" name="Rektangel 10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775DD86-983D-4097-A028-87EAC6BF841B}" type="datetime1">
              <a:rPr lang="sv-SE" smtClean="0"/>
              <a:t>2022-06-15</a:t>
            </a:fld>
            <a:endParaRPr lang="sv-SE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05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03074" cy="1206500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10547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21684484-201B-44CD-9746-00FED4EFCD5B}" type="datetime1">
              <a:rPr lang="sv-SE" smtClean="0"/>
              <a:t>2022-06-15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771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19402" cy="1235075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8" y="1690687"/>
            <a:ext cx="5587028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10548" y="2505075"/>
            <a:ext cx="558702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90687"/>
            <a:ext cx="5609252" cy="8143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609253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14" name="Rektangel 13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33C59008-A271-48C6-B77D-A5EBCC61C08A}" type="datetime1">
              <a:rPr lang="sv-SE" smtClean="0"/>
              <a:t>2022-06-15</a:t>
            </a:fld>
            <a:endParaRPr lang="sv-SE" dirty="0"/>
          </a:p>
        </p:txBody>
      </p:sp>
      <p:sp>
        <p:nvSpPr>
          <p:cNvPr id="16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7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3" name="Rektangel 12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20" name="Bildobjekt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49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365126"/>
            <a:ext cx="10611239" cy="1216024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0905C11-AE40-4DD3-B577-1575C80BAAED}" type="datetime1">
              <a:rPr lang="sv-SE" smtClean="0"/>
              <a:t>2022-06-15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Rektangel 8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6" name="Bildobjekt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3998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B4152674-6AB9-4668-8AED-4226128661A6}" type="datetime1">
              <a:rPr lang="sv-SE" smtClean="0"/>
              <a:t>2022-06-15</a:t>
            </a:fld>
            <a:endParaRPr lang="sv-SE" dirty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ektangel 7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0620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1085851"/>
            <a:ext cx="5675312" cy="5019674"/>
          </a:xfrm>
        </p:spPr>
        <p:txBody>
          <a:bodyPr/>
          <a:lstStyle>
            <a:lvl1pPr>
              <a:defRPr sz="3200" b="1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1"/>
            <a:ext cx="4361478" cy="404812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6401B1E7-2B4C-4E93-9B83-9D444BAB3785}" type="datetime1">
              <a:rPr lang="sv-SE" smtClean="0"/>
              <a:t>2022-06-15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3547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1085850"/>
            <a:ext cx="5658984" cy="5029200"/>
          </a:xfrm>
        </p:spPr>
        <p:txBody>
          <a:bodyPr/>
          <a:lstStyle>
            <a:lvl1pPr marL="0" indent="0">
              <a:buNone/>
              <a:defRPr sz="32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0"/>
            <a:ext cx="4361478" cy="40502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7037B5D3-587F-424B-B03D-31C4263C7226}" type="datetime1">
              <a:rPr lang="sv-SE" smtClean="0"/>
              <a:t>2022-06-15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07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FF4FD-A897-495D-BDCD-BC1A3ECAF875}" type="datetime1">
              <a:rPr lang="sv-SE" smtClean="0"/>
              <a:t>2022-06-15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DDE8C-17E0-4539-9C15-C1E9D23190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9200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u="sng" dirty="0"/>
              <a:t/>
            </a:r>
            <a:br>
              <a:rPr lang="sv-SE" u="sng" dirty="0"/>
            </a:br>
            <a:r>
              <a:rPr lang="sv-SE" sz="4400" u="sng" dirty="0"/>
              <a:t>God och nära vård</a:t>
            </a:r>
            <a:r>
              <a:rPr lang="sv-SE" sz="4400" dirty="0"/>
              <a:t>: VFU-ersättning och delredovisning enligt Överenskommelse god och nära vård </a:t>
            </a:r>
            <a:r>
              <a:rPr lang="sv-SE" sz="4400" dirty="0" smtClean="0"/>
              <a:t>2022</a:t>
            </a:r>
            <a:endParaRPr lang="sv-SE" sz="4400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32178" y="4820356"/>
            <a:ext cx="10905065" cy="831496"/>
          </a:xfrm>
        </p:spPr>
        <p:txBody>
          <a:bodyPr>
            <a:normAutofit/>
          </a:bodyPr>
          <a:lstStyle/>
          <a:p>
            <a:r>
              <a:rPr lang="sv-SE" sz="2000" i="1" dirty="0"/>
              <a:t>Therese Granström, Utvecklingsledare god och nära vård, RSS/Hälsa och välfärd</a:t>
            </a:r>
            <a:endParaRPr lang="sv-SE" sz="2000" dirty="0"/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148665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Särskild </a:t>
            </a:r>
            <a:r>
              <a:rPr lang="sv-SE" dirty="0"/>
              <a:t>satsning för utökat antal </a:t>
            </a:r>
            <a:r>
              <a:rPr lang="sv-SE" dirty="0" smtClean="0"/>
              <a:t>VFU-platser i överenskommelsen</a:t>
            </a:r>
            <a:r>
              <a:rPr lang="sv-SE" dirty="0"/>
              <a:t/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v-SE" b="1" dirty="0"/>
              <a:t> </a:t>
            </a:r>
            <a:endParaRPr lang="sv-SE" b="1" dirty="0" smtClean="0"/>
          </a:p>
          <a:p>
            <a:pPr marL="0" indent="0">
              <a:buNone/>
            </a:pPr>
            <a:r>
              <a:rPr lang="sv-SE" dirty="0" smtClean="0"/>
              <a:t>Målsättningen är att bidra till att öka antalet studenter på sjuksköterskeutbildningen och att antalet legitimerade sjuksköterskor på sikt ska öka. </a:t>
            </a:r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Syftet med satsningen är att öka incitamenten för kommuner att ta emot fler studenter under utbildning.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 smtClean="0"/>
              <a:t>Under 2022 fördelas totalt 250 miljoner kronor till de kommuner (och regioner) som under året utökar antalet VFU-veckor för studenter och fördelas utifrån hur stor del av den totala ökningen av antalet VFU-veckor som aktuell kommun står för.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 smtClean="0"/>
              <a:t>Redovisning ska ske till Socialstyrelsen senast den </a:t>
            </a:r>
            <a:r>
              <a:rPr lang="sv-SE" b="1" dirty="0" smtClean="0"/>
              <a:t>30 november 2022</a:t>
            </a:r>
            <a:r>
              <a:rPr lang="sv-SE" dirty="0" smtClean="0"/>
              <a:t>. 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64429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2800" dirty="0" smtClean="0"/>
              <a:t>Antal studenter på sjuksköterskeprogrammet </a:t>
            </a:r>
            <a:br>
              <a:rPr lang="sv-SE" sz="2800" dirty="0" smtClean="0"/>
            </a:br>
            <a:r>
              <a:rPr lang="sv-SE" sz="2800" dirty="0" smtClean="0"/>
              <a:t>Högskolan Dalarna som behöver VFU-plats</a:t>
            </a:r>
            <a:endParaRPr lang="sv-SE" sz="28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 smtClean="0"/>
              <a:t>Varje år lägger institutionen </a:t>
            </a:r>
            <a:r>
              <a:rPr lang="sv-SE" dirty="0"/>
              <a:t>en budget för varje </a:t>
            </a:r>
            <a:r>
              <a:rPr lang="sv-SE" dirty="0" smtClean="0"/>
              <a:t>program/kurs till året efter.</a:t>
            </a:r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Budgeten </a:t>
            </a:r>
            <a:r>
              <a:rPr lang="sv-SE" dirty="0"/>
              <a:t>bygger på antalet </a:t>
            </a:r>
            <a:r>
              <a:rPr lang="sv-SE" dirty="0" smtClean="0"/>
              <a:t>studenter, beslut om ungefärligt antal studenter </a:t>
            </a:r>
            <a:r>
              <a:rPr lang="sv-SE" dirty="0"/>
              <a:t>som </a:t>
            </a:r>
            <a:r>
              <a:rPr lang="sv-SE" dirty="0" smtClean="0"/>
              <a:t>ska antas fattas.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 smtClean="0"/>
              <a:t>Kan även få uppdrag av regeringen att </a:t>
            </a:r>
            <a:r>
              <a:rPr lang="sv-SE" dirty="0"/>
              <a:t>utbilda fler sjuksköterskor. </a:t>
            </a:r>
            <a:endParaRPr lang="sv-SE" dirty="0" smtClean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2022-06-15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24493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Verksamhetsförlagd utbildning i framtiden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 smtClean="0"/>
              <a:t>Omställningen till God nära vård kommer att ställa andra krav på </a:t>
            </a:r>
          </a:p>
          <a:p>
            <a:pPr marL="0" indent="0">
              <a:buNone/>
            </a:pPr>
            <a:endParaRPr lang="sv-SE" dirty="0" smtClean="0"/>
          </a:p>
          <a:p>
            <a:pPr lvl="1"/>
            <a:r>
              <a:rPr lang="sv-SE" dirty="0" smtClean="0"/>
              <a:t>Sjuksköterskeutbildningens upplägg</a:t>
            </a:r>
          </a:p>
          <a:p>
            <a:pPr marL="457200" lvl="1" indent="0">
              <a:buNone/>
            </a:pPr>
            <a:endParaRPr lang="sv-SE" dirty="0" smtClean="0"/>
          </a:p>
          <a:p>
            <a:pPr lvl="1"/>
            <a:r>
              <a:rPr lang="sv-SE" dirty="0" smtClean="0"/>
              <a:t>Den verksamhetsförlagda utbildningen</a:t>
            </a:r>
          </a:p>
          <a:p>
            <a:pPr marL="457200" lvl="1" indent="0">
              <a:buNone/>
            </a:pPr>
            <a:endParaRPr lang="sv-SE" dirty="0" smtClean="0"/>
          </a:p>
          <a:p>
            <a:pPr lvl="1"/>
            <a:r>
              <a:rPr lang="sv-SE" dirty="0" smtClean="0"/>
              <a:t>Kompetensförsörjning</a:t>
            </a:r>
          </a:p>
          <a:p>
            <a:pPr marL="457200" lvl="1" indent="0">
              <a:buNone/>
            </a:pPr>
            <a:endParaRPr lang="sv-SE" dirty="0" smtClean="0"/>
          </a:p>
          <a:p>
            <a:pPr lvl="1"/>
            <a:r>
              <a:rPr lang="sv-SE" dirty="0" smtClean="0"/>
              <a:t>Samverkan mellan Högskola, kommuner och region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2022-06-15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86120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Sjuksköterskeutbildningen</a:t>
            </a:r>
            <a:r>
              <a:rPr lang="sv-SE" dirty="0"/>
              <a:t/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v-SE" dirty="0" smtClean="0"/>
              <a:t>Mål uppsatt att </a:t>
            </a:r>
            <a:r>
              <a:rPr lang="sv-SE" dirty="0"/>
              <a:t>arbeta med att finna nya innovativa VFU platser tillsammans med </a:t>
            </a:r>
            <a:r>
              <a:rPr lang="sv-SE" dirty="0" smtClean="0"/>
              <a:t>verksamheterna</a:t>
            </a:r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Nuvarande upplägg är alltför sjukhusfokuserat i dagsläget och ligger inte i linje med omställningen till God nära vård. </a:t>
            </a:r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Tex är kurser döpta till en organisation  tex ”personcentrerad </a:t>
            </a:r>
            <a:r>
              <a:rPr lang="sv-SE" dirty="0"/>
              <a:t>vård inom psykiatri” </a:t>
            </a:r>
            <a:r>
              <a:rPr lang="sv-SE" dirty="0" smtClean="0"/>
              <a:t>(geriatrik osv).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 smtClean="0"/>
              <a:t>Fokusera på personens hälsoproblematik </a:t>
            </a:r>
            <a:r>
              <a:rPr lang="sv-SE" dirty="0"/>
              <a:t>i </a:t>
            </a:r>
            <a:r>
              <a:rPr lang="sv-SE" dirty="0" smtClean="0"/>
              <a:t>stället tex – </a:t>
            </a:r>
            <a:r>
              <a:rPr lang="sv-SE" dirty="0"/>
              <a:t>omvårdnad vi psykisk </a:t>
            </a:r>
            <a:r>
              <a:rPr lang="sv-SE" dirty="0" smtClean="0"/>
              <a:t>ohälsa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sv-SE" dirty="0"/>
              <a:t>F</a:t>
            </a:r>
            <a:r>
              <a:rPr lang="sv-SE" dirty="0" smtClean="0"/>
              <a:t>orma läraktiviteter som studenten utför under VFU i basgrupper men kan examineras individuellt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2022-06-15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7887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Verksamhetsförlagd utbildning 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sv-SE" dirty="0"/>
              <a:t>Lärosätena kommer sannolikt att få rekommendationer av </a:t>
            </a:r>
            <a:r>
              <a:rPr lang="sv-SE" dirty="0" smtClean="0"/>
              <a:t>UKÄ att </a:t>
            </a:r>
            <a:r>
              <a:rPr lang="sv-SE" dirty="0"/>
              <a:t>skapa </a:t>
            </a:r>
            <a:r>
              <a:rPr lang="sv-SE" dirty="0" smtClean="0"/>
              <a:t>VFU-platser </a:t>
            </a:r>
            <a:r>
              <a:rPr lang="sv-SE" dirty="0"/>
              <a:t>nära eller i patientens hem. </a:t>
            </a:r>
            <a:endParaRPr lang="sv-SE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sv-SE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sv-SE" dirty="0" smtClean="0"/>
              <a:t>UKÄ </a:t>
            </a:r>
            <a:r>
              <a:rPr lang="sv-SE" dirty="0"/>
              <a:t>kommer </a:t>
            </a:r>
            <a:r>
              <a:rPr lang="sv-SE" dirty="0" smtClean="0"/>
              <a:t>att ge uppdrag till lärosätena att </a:t>
            </a:r>
            <a:r>
              <a:rPr lang="sv-SE" dirty="0"/>
              <a:t>skapa resurser och utvecklingsmöjligheter.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sv-SE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sv-SE" dirty="0" smtClean="0"/>
              <a:t>Utgå från andra arbetssätt tex att studenterna </a:t>
            </a:r>
            <a:r>
              <a:rPr lang="sv-SE" dirty="0"/>
              <a:t>skulle mixas i grupper beroende på var man är under sin VFU och delge varandra erfarenheter som då möjliggör för att spegla hela vårdkedjan. </a:t>
            </a:r>
            <a:endParaRPr lang="sv-SE" dirty="0" smtClean="0"/>
          </a:p>
          <a:p>
            <a:pPr marL="0" indent="0">
              <a:buNone/>
            </a:pPr>
            <a:endParaRPr lang="sv-SE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sv-SE" dirty="0"/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2022-06-15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6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61214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Kompetensförsörjning och samverkan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 smtClean="0"/>
              <a:t>En gemensam utmaning: Hur får vi personer att börja sjuksköterskeutbildningen, att genomföra den och ta sin examen och slutligen stanna och arbeta inom yrket</a:t>
            </a:r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Viktigt med samverkan </a:t>
            </a:r>
            <a:r>
              <a:rPr lang="sv-SE" dirty="0"/>
              <a:t>mellan Högskola och kommunerna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2022-06-15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312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Delårsrapport  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Senast</a:t>
            </a:r>
            <a:r>
              <a:rPr lang="sv-SE" b="1" dirty="0" smtClean="0"/>
              <a:t> </a:t>
            </a:r>
            <a:r>
              <a:rPr lang="sv-SE" b="1" dirty="0"/>
              <a:t>den 30 september 2022 </a:t>
            </a:r>
            <a:r>
              <a:rPr lang="sv-SE" dirty="0"/>
              <a:t>ska regioner och de regionala samverkans- och stödstrukturerna (RSS) i respektive län lämna in en delredovisning till Socialstyrelsen. </a:t>
            </a:r>
            <a:endParaRPr lang="sv-SE" dirty="0" smtClean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 smtClean="0"/>
              <a:t>Delredovisningen </a:t>
            </a:r>
            <a:r>
              <a:rPr lang="sv-SE" dirty="0"/>
              <a:t>ska innehålla genomförda och planerade </a:t>
            </a:r>
            <a:r>
              <a:rPr lang="sv-SE" dirty="0" smtClean="0"/>
              <a:t>insatser och </a:t>
            </a:r>
            <a:r>
              <a:rPr lang="sv-SE" dirty="0"/>
              <a:t>identifiera utmaningar för det fortsatta arbetet med genomförandet av överenskommelsen.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2022-06-15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8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24687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Delårsrapport – </a:t>
            </a:r>
            <a:r>
              <a:rPr lang="sv-SE" dirty="0" smtClean="0"/>
              <a:t>4 </a:t>
            </a:r>
            <a:r>
              <a:rPr lang="sv-SE" dirty="0" smtClean="0"/>
              <a:t>delar 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Generella insatser utifrån ett personcentrerat förhållningssätt</a:t>
            </a:r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Samverkan mellan kommuner och regioner</a:t>
            </a:r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Övriga kommentarer kring hinder, utmaningar och goda exempel </a:t>
            </a:r>
            <a:endParaRPr lang="sv-SE" dirty="0" smtClean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 smtClean="0"/>
              <a:t>Insatser för att ge förutsättningar för </a:t>
            </a:r>
            <a:r>
              <a:rPr lang="sv-SE" smtClean="0"/>
              <a:t>vårdens medarbetare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2022-06-15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9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81598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Cdag">
  <a:themeElements>
    <a:clrScheme name="Ltd">
      <a:dk1>
        <a:sysClr val="windowText" lastClr="000000"/>
      </a:dk1>
      <a:lt1>
        <a:sysClr val="window" lastClr="FFFFFF"/>
      </a:lt1>
      <a:dk2>
        <a:srgbClr val="F15060"/>
      </a:dk2>
      <a:lt2>
        <a:srgbClr val="E7E6E6"/>
      </a:lt2>
      <a:accent1>
        <a:srgbClr val="00B4E4"/>
      </a:accent1>
      <a:accent2>
        <a:srgbClr val="28B29A"/>
      </a:accent2>
      <a:accent3>
        <a:srgbClr val="FFD378"/>
      </a:accent3>
      <a:accent4>
        <a:srgbClr val="AEDDEF"/>
      </a:accent4>
      <a:accent5>
        <a:srgbClr val="6ACEC3"/>
      </a:accent5>
      <a:accent6>
        <a:srgbClr val="FAE9BA"/>
      </a:accent6>
      <a:hlink>
        <a:srgbClr val="0074A2"/>
      </a:hlink>
      <a:folHlink>
        <a:srgbClr val="0074A2"/>
      </a:folHlink>
    </a:clrScheme>
    <a:fontScheme name="Lt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td_standard.potx" id="{151680F3-6FC2-4960-B137-648106B7FBF2}" vid="{FDF325D6-299B-47C8-B8D0-086DBBEE1ED8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j125def9988a4544907fddb4a09b1af5 xmlns="2f901946-e264-40a9-b252-19c7dedd3add">
      <Terms xmlns="http://schemas.microsoft.com/office/infopath/2007/PartnerControls"/>
    </j125def9988a4544907fddb4a09b1af5>
    <d35d67994db9475aa58636ebfce59533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sv - svenska</TermName>
          <TermId xmlns="http://schemas.microsoft.com/office/infopath/2007/PartnerControls">fc4bf42e-8ca5-492e-bdac-5e5e0115cfa8</TermId>
        </TermInfo>
      </Terms>
    </d35d67994db9475aa58636ebfce59533>
    <ib8be5378b304cd19503fe0f13c962e4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powerpointmall</TermName>
          <TermId xmlns="http://schemas.microsoft.com/office/infopath/2007/PartnerControls">8a709a16-dce5-48c9-b324-adb936197cd8</TermId>
        </TermInfo>
      </Terms>
    </ib8be5378b304cd19503fe0f13c962e4>
    <b949fc07257b40f7b02b2d246d41368f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LD</TermName>
          <TermId xmlns="http://schemas.microsoft.com/office/infopath/2007/PartnerControls">30ac7822-68c2-42d2-8d58-accf1e3539f2</TermId>
        </TermInfo>
      </Terms>
    </b949fc07257b40f7b02b2d246d41368f>
    <TaxCatchAll xmlns="2f901946-e264-40a9-b252-19c7dedd3add">
      <Value>13</Value>
      <Value>11</Value>
      <Value>3</Value>
      <Value>73</Value>
      <Value>1</Value>
    </TaxCatchAll>
    <LD_Informationsklass xmlns="2f901946-e264-40a9-b252-19c7dedd3add">Intern alla</LD_Informationsklass>
    <ib626626c2604ac096d2606abc0b50e1 xmlns="2f901946-e264-40a9-b252-19c7dedd3add">
      <Terms xmlns="http://schemas.microsoft.com/office/infopath/2007/PartnerControls"/>
    </ib626626c2604ac096d2606abc0b50e1>
    <LD_Dokumentansvarig xmlns="2f901946-e264-40a9-b252-19c7dedd3add">
      <UserInfo>
        <DisplayName>Jansson Markus /Central förvaltning Kommunikationsenhet /Falun</DisplayName>
        <AccountId>34</AccountId>
        <AccountType/>
      </UserInfo>
    </LD_Dokumentansvarig>
    <l94247903c2249fd91f98a10a58087d0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Standarddokument</TermName>
          <TermId xmlns="http://schemas.microsoft.com/office/infopath/2007/PartnerControls">4d12e0b9-1967-41ec-b4ec-5579d11176b8</TermId>
        </TermInfo>
      </Terms>
    </l94247903c2249fd91f98a10a58087d0>
    <LD_GranskatAv xmlns="2f901946-e264-40a9-b252-19c7dedd3add">
      <UserInfo>
        <DisplayName/>
        <AccountId xsi:nil="true"/>
        <AccountType/>
      </UserInfo>
    </LD_GranskatAv>
    <LD_OldPubliceringsstatus xmlns="2f901946-e264-40a9-b252-19c7dedd3add">Avpublicerat</LD_OldPubliceringsstatus>
    <LD_Publiceringsstatus xmlns="2f901946-e264-40a9-b252-19c7dedd3add">Publicering pågår</LD_Publiceringsstatus>
    <LD_Version xmlns="2f901946-e264-40a9-b252-19c7dedd3add">1.0</LD_Version>
    <LD_ArbetsrumID xmlns="2f901946-e264-40a9-b252-19c7dedd3add">
      <Url xsi:nil="true"/>
      <Description xsi:nil="true"/>
    </LD_ArbetsrumID>
    <LD_Faktaagare xmlns="2f901946-e264-40a9-b252-19c7dedd3add">
      <Url xsi:nil="true"/>
      <Description xsi:nil="true"/>
    </LD_Faktaagare>
    <LD_DokumentID xmlns="2f901946-e264-40a9-b252-19c7dedd3add">
      <Url>https://ar.ltdalarna.se/arbetsrum/OHAR4G8V/_layouts/15/DocIdRedir.aspx?ID=A3WFANPAHJDW-1490602897-36</Url>
      <Description>A3WFANPAHJDW-1490602897-36</Description>
    </LD_DokumentID>
    <LD_Dokumentstatus xmlns="2f901946-e264-40a9-b252-19c7dedd3add">Godkänt</LD_Dokumentstatus>
    <LD_OldDokumentstatus xmlns="2f901946-e264-40a9-b252-19c7dedd3add">Godkännande pågår</LD_OldDokumentstatus>
    <LD_Diarienummer xmlns="2f901946-e264-40a9-b252-19c7dedd3add" xsi:nil="true"/>
    <LD_GodkantDatum xmlns="2f901946-e264-40a9-b252-19c7dedd3add">2019-09-30T12:52:34+00:00</LD_GodkantDatum>
    <LD_GodkantAv xmlns="2f901946-e264-40a9-b252-19c7dedd3add">
      <UserInfo>
        <DisplayName>Hwit Elin /Central förvaltning Kommunikationsenhet /Falun</DisplayName>
        <AccountId>29</AccountId>
        <AccountType/>
      </UserInfo>
    </LD_GodkantAv>
    <LD_Beslutsnummer xmlns="2f901946-e264-40a9-b252-19c7dedd3add" xsi:nil="true"/>
    <nf66689e3cec4bcc9e3f4977582c706c xmlns="2f901946-e264-40a9-b252-19c7dedd3add">
      <Terms xmlns="http://schemas.microsoft.com/office/infopath/2007/PartnerControls"/>
    </nf66689e3cec4bcc9e3f4977582c706c>
    <_dlc_DocId xmlns="625733c5-0f95-420a-bdd7-9e1f1bc4aabb">A3WFANPAHJDW-1421341398-45</_dlc_DocId>
    <_dlc_DocIdUrl xmlns="625733c5-0f95-420a-bdd7-9e1f1bc4aabb">
      <Url>https://ar.ltdalarna.se/arbetsrum/OHAR4G8V/publicerat/_layouts/15/DocIdRedir.aspx?ID=A3WFANPAHJDW-1421341398-45</Url>
      <Description>A3WFANPAHJDW-1421341398-45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haredContentType xmlns="Microsoft.SharePoint.Taxonomy.ContentTypeSync" SourceId="e7769dcc-5dd1-4f02-a71f-f2e47d1eab4e" ContentTypeId="0x010100AC92CF2061C10240851FF38CAA99F4B80201" PreviousValue="false"/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Blankett" ma:contentTypeID="0x010100AC92CF2061C10240851FF38CAA99F4B802010010A27C58E3F0514186632C5957A89C4F" ma:contentTypeVersion="246" ma:contentTypeDescription="Skapa ett nytt dokument." ma:contentTypeScope="" ma:versionID="69eed4237fbf6d60adef781f0620d8ba">
  <xsd:schema xmlns:xsd="http://www.w3.org/2001/XMLSchema" xmlns:xs="http://www.w3.org/2001/XMLSchema" xmlns:p="http://schemas.microsoft.com/office/2006/metadata/properties" xmlns:ns2="2f901946-e264-40a9-b252-19c7dedd3add" xmlns:ns3="625733c5-0f95-420a-bdd7-9e1f1bc4aabb" targetNamespace="http://schemas.microsoft.com/office/2006/metadata/properties" ma:root="true" ma:fieldsID="241170c2dbcd7254dcf607298c5ee6d2" ns2:_="" ns3:_="">
    <xsd:import namespace="2f901946-e264-40a9-b252-19c7dedd3add"/>
    <xsd:import namespace="625733c5-0f95-420a-bdd7-9e1f1bc4aabb"/>
    <xsd:element name="properties">
      <xsd:complexType>
        <xsd:sequence>
          <xsd:element name="documentManagement">
            <xsd:complexType>
              <xsd:all>
                <xsd:element ref="ns2:LD_Dokumentansvarig"/>
                <xsd:element ref="ns2:LD_Informationsklass"/>
                <xsd:element ref="ns2:LD_ArbetsrumID" minOccurs="0"/>
                <xsd:element ref="ns2:LD_DokumentID" minOccurs="0"/>
                <xsd:element ref="ns2:LD_Faktaagare" minOccurs="0"/>
                <xsd:element ref="ns2:LD_Version" minOccurs="0"/>
                <xsd:element ref="ns2:LD_GranskatAv" minOccurs="0"/>
                <xsd:element ref="ns2:LD_Dokumentstatus" minOccurs="0"/>
                <xsd:element ref="ns2:LD_Publiceringsstatus" minOccurs="0"/>
                <xsd:element ref="ns2:LD_GodkantAv" minOccurs="0"/>
                <xsd:element ref="ns2:LD_GodkantDatum" minOccurs="0"/>
                <xsd:element ref="ns2:LD_Diarienummer" minOccurs="0"/>
                <xsd:element ref="ns2:LD_Beslutsnummer" minOccurs="0"/>
                <xsd:element ref="ns2:l94247903c2249fd91f98a10a58087d0" minOccurs="0"/>
                <xsd:element ref="ns2:b949fc07257b40f7b02b2d246d41368f" minOccurs="0"/>
                <xsd:element ref="ns2:d35d67994db9475aa58636ebfce59533" minOccurs="0"/>
                <xsd:element ref="ns2:TaxCatchAll" minOccurs="0"/>
                <xsd:element ref="ns2:j125def9988a4544907fddb4a09b1af5" minOccurs="0"/>
                <xsd:element ref="ns2:ib8be5378b304cd19503fe0f13c962e4" minOccurs="0"/>
                <xsd:element ref="ns2:ib626626c2604ac096d2606abc0b50e1" minOccurs="0"/>
                <xsd:element ref="ns2:LD_OldDokumentstatus" minOccurs="0"/>
                <xsd:element ref="ns2:TaxCatchAllLabel" minOccurs="0"/>
                <xsd:element ref="ns2:nf66689e3cec4bcc9e3f4977582c706c" minOccurs="0"/>
                <xsd:element ref="ns2:LD_OldPubliceringsstatus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901946-e264-40a9-b252-19c7dedd3add" elementFormDefault="qualified">
    <xsd:import namespace="http://schemas.microsoft.com/office/2006/documentManagement/types"/>
    <xsd:import namespace="http://schemas.microsoft.com/office/infopath/2007/PartnerControls"/>
    <xsd:element name="LD_Dokumentansvarig" ma:index="2" ma:displayName="Dokumentansvarig" ma:list="UserInfo" ma:internalName="LD_Dokumentansvarig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Informationsklass" ma:index="4" ma:displayName="Informationsklass" ma:default="Intern alla" ma:internalName="LD_Informationsklass" ma:readOnly="false">
      <xsd:simpleType>
        <xsd:restriction base="dms:Choice">
          <xsd:enumeration value="Publik"/>
          <xsd:enumeration value="Intern alla"/>
          <xsd:enumeration value="Intern skyddad"/>
        </xsd:restriction>
      </xsd:simpleType>
    </xsd:element>
    <xsd:element name="LD_ArbetsrumID" ma:index="8" nillable="true" ma:displayName="ArbetsrumID" ma:hidden="true" ma:internalName="LD_Arbetsrum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DokumentID" ma:index="9" nillable="true" ma:displayName="LD DokumentID" ma:hidden="true" ma:internalName="LD_Dokument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Faktaagare" ma:index="10" nillable="true" ma:displayName="Faktaägare" ma:hidden="true" ma:internalName="LD_Faktaagar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Version" ma:index="11" nillable="true" ma:displayName="Version" ma:internalName="LD_Version" ma:readOnly="false">
      <xsd:simpleType>
        <xsd:restriction base="dms:Text"/>
      </xsd:simpleType>
    </xsd:element>
    <xsd:element name="LD_GranskatAv" ma:index="12" nillable="true" ma:displayName="Granskat av" ma:list="UserInfo" ma:internalName="LD_GranskatAv" ma:readOnly="fals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Dokumentstatus" ma:index="13" nillable="true" ma:displayName="Dokumentstatus" ma:default="Utkast" ma:hidden="true" ma:internalName="LD_Dokumentstatus" ma:readOnly="false">
      <xsd:simpleType>
        <xsd:restriction base="dms:Choice">
          <xsd:enumeration value="Utkast"/>
          <xsd:enumeration value="Granskning pågår"/>
          <xsd:enumeration value="Granskat"/>
          <xsd:enumeration value="Godkännande pågår"/>
          <xsd:enumeration value="Godkänt"/>
          <xsd:enumeration value="Ej godkänt"/>
          <xsd:enumeration value="Publicerat"/>
          <xsd:enumeration value="Godkänt och publicerat"/>
        </xsd:restriction>
      </xsd:simpleType>
    </xsd:element>
    <xsd:element name="LD_Publiceringsstatus" ma:index="14" nillable="true" ma:displayName="Publiceringsstatus" ma:default="Ej publicerat" ma:hidden="true" ma:internalName="LD_Publiceringsstatus" ma:readOnly="false">
      <xsd:simpleType>
        <xsd:restriction base="dms:Choice">
          <xsd:enumeration value="Ej publicerat"/>
          <xsd:enumeration value="Publicering pågår"/>
          <xsd:enumeration value="Publicerat"/>
          <xsd:enumeration value="Avpublicerat"/>
          <xsd:enumeration value="Revidering krävs"/>
          <xsd:enumeration value="Revidering pågår"/>
        </xsd:restriction>
      </xsd:simpleType>
    </xsd:element>
    <xsd:element name="LD_GodkantAv" ma:index="16" nillable="true" ma:displayName="Godkänt av" ma:list="UserInfo" ma:internalName="LD_GodkantAv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GodkantDatum" ma:index="17" nillable="true" ma:displayName="Godkänt datum" ma:internalName="LD_GodkantDatum" ma:readOnly="false">
      <xsd:simpleType>
        <xsd:restriction base="dms:DateTime"/>
      </xsd:simpleType>
    </xsd:element>
    <xsd:element name="LD_Diarienummer" ma:index="18" nillable="true" ma:displayName="Diarienummer" ma:internalName="LD_Diarienummer" ma:readOnly="false">
      <xsd:simpleType>
        <xsd:restriction base="dms:Text"/>
      </xsd:simpleType>
    </xsd:element>
    <xsd:element name="LD_Beslutsnummer" ma:index="19" nillable="true" ma:displayName="Beslutsnummer" ma:internalName="LD_Beslutsnummer" ma:readOnly="false">
      <xsd:simpleType>
        <xsd:restriction base="dms:Text"/>
      </xsd:simpleType>
    </xsd:element>
    <xsd:element name="l94247903c2249fd91f98a10a58087d0" ma:index="22" nillable="true" ma:taxonomy="true" ma:internalName="l94247903c2249fd91f98a10a58087d0" ma:taxonomyFieldName="LD_Dokumenttyp" ma:displayName="Dokumenttyp" ma:readOnly="false" ma:fieldId="{59424790-3c22-49fd-91f9-8a10a58087d0}" ma:sspId="e7769dcc-5dd1-4f02-a71f-f2e47d1eab4e" ma:termSetId="0f652e80-21f1-4db9-823c-0c440e78a02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949fc07257b40f7b02b2d246d41368f" ma:index="24" ma:taxonomy="true" ma:internalName="b949fc07257b40f7b02b2d246d41368f" ma:taxonomyFieldName="LD_GallerForVerksamhet" ma:displayName="Gäller för verksamhet" ma:readOnly="false" ma:default="" ma:fieldId="{b949fc07-257b-40f7-b02b-2d246d41368f}" ma:taxonomyMulti="true" ma:sspId="e7769dcc-5dd1-4f02-a71f-f2e47d1eab4e" ma:termSetId="fdc1c8bc-96b8-4ad1-a7fe-19ec9003abb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35d67994db9475aa58636ebfce59533" ma:index="25" nillable="true" ma:taxonomy="true" ma:internalName="d35d67994db9475aa58636ebfce59533" ma:taxonomyFieldName="LD_Sprak" ma:displayName="Språk" ma:readOnly="false" ma:default="1;#sv - svenska|fc4bf42e-8ca5-492e-bdac-5e5e0115cfa8" ma:fieldId="{d35d6799-4db9-475a-a586-36ebfce59533}" ma:sspId="e7769dcc-5dd1-4f02-a71f-f2e47d1eab4e" ma:termSetId="34bdb1d3-4598-4ab4-b025-869b2700dd5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26" nillable="true" ma:displayName="Taxonomy Catch All Column" ma:hidden="true" ma:list="{5f9eefa9-c519-4751-8e96-f509d56a63cf}" ma:internalName="TaxCatchAll" ma:showField="CatchAllData" ma:web="625733c5-0f95-420a-bdd7-9e1f1bc4aa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125def9988a4544907fddb4a09b1af5" ma:index="29" nillable="true" ma:taxonomy="true" ma:internalName="j125def9988a4544907fddb4a09b1af5" ma:taxonomyFieldName="LD_Nyckelord" ma:displayName="Nyckelord" ma:readOnly="false" ma:fieldId="{3125def9-988a-4544-907f-ddb4a09b1af5}" ma:taxonomyMulti="true" ma:sspId="e7769dcc-5dd1-4f02-a71f-f2e47d1eab4e" ma:termSetId="4e71d024-632f-4c5c-a02d-6b344a2d3997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8be5378b304cd19503fe0f13c962e4" ma:index="31" nillable="true" ma:taxonomy="true" ma:internalName="ib8be5378b304cd19503fe0f13c962e4" ma:taxonomyFieldName="LD_Dokumentsamling" ma:displayName="Dokumentsamling" ma:readOnly="false" ma:default="" ma:fieldId="{2b8be537-8b30-4cd1-9503-fe0f13c962e4}" ma:taxonomyMulti="true" ma:sspId="e7769dcc-5dd1-4f02-a71f-f2e47d1eab4e" ma:termSetId="616aacf0-f681-4ad1-9a56-1a611ffe041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626626c2604ac096d2606abc0b50e1" ma:index="33" nillable="true" ma:taxonomy="true" ma:internalName="ib626626c2604ac096d2606abc0b50e1" ma:taxonomyFieldName="LD_Process" ma:displayName="Process" ma:readOnly="false" ma:fieldId="{2b626626-c260-4ac0-96d2-606abc0b50e1}" ma:sspId="e7769dcc-5dd1-4f02-a71f-f2e47d1eab4e" ma:termSetId="76f4019a-91e2-4560-b452-ad5219d4307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Dokumentstatus" ma:index="34" nillable="true" ma:displayName="Old Dokumentstatus" ma:hidden="true" ma:internalName="LD_OldDokumentstatus" ma:readOnly="false">
      <xsd:simpleType>
        <xsd:restriction base="dms:Text"/>
      </xsd:simpleType>
    </xsd:element>
    <xsd:element name="TaxCatchAllLabel" ma:index="35" nillable="true" ma:displayName="Taxonomy Catch All Column1" ma:hidden="true" ma:list="{5f9eefa9-c519-4751-8e96-f509d56a63cf}" ma:internalName="TaxCatchAllLabel" ma:readOnly="true" ma:showField="CatchAllDataLabel" ma:web="625733c5-0f95-420a-bdd7-9e1f1bc4aa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nf66689e3cec4bcc9e3f4977582c706c" ma:index="37" nillable="true" ma:taxonomy="true" ma:internalName="nf66689e3cec4bcc9e3f4977582c706c" ma:taxonomyFieldName="LD_Ledningssytem" ma:displayName="Ledningssystem" ma:default="" ma:fieldId="{7f66689e-3cec-4bcc-9e3f-4977582c706c}" ma:sspId="e7769dcc-5dd1-4f02-a71f-f2e47d1eab4e" ma:termSetId="829eac8a-34d8-46a0-90b2-b520bdf7847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Publiceringsstatus" ma:index="38" nillable="true" ma:displayName="Old Publiceringsstatus" ma:hidden="true" ma:internalName="LD_OldPubliceringsstatus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5733c5-0f95-420a-bdd7-9e1f1bc4aabb" elementFormDefault="qualified">
    <xsd:import namespace="http://schemas.microsoft.com/office/2006/documentManagement/types"/>
    <xsd:import namespace="http://schemas.microsoft.com/office/infopath/2007/PartnerControls"/>
    <xsd:element name="_dlc_DocId" ma:index="39" nillable="true" ma:displayName="Dokument-ID-värde" ma:description="Värdet för dokument-ID som tilldelats till det här objektet." ma:internalName="_dlc_DocId" ma:readOnly="true">
      <xsd:simpleType>
        <xsd:restriction base="dms:Text"/>
      </xsd:simpleType>
    </xsd:element>
    <xsd:element name="_dlc_DocIdUrl" ma:index="40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41" nillable="true" ma:displayName="Spara ID" ma:description="Behåll ID vid tillägg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6" ma:displayName="Innehållstyp"/>
        <xsd:element ref="dc:title" maxOccurs="1" ma:index="1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6FB3ADD-DCDF-4A07-9C45-CA476A044990}">
  <ds:schemaRefs>
    <ds:schemaRef ds:uri="http://purl.org/dc/dcmitype/"/>
    <ds:schemaRef ds:uri="2f901946-e264-40a9-b252-19c7dedd3add"/>
    <ds:schemaRef ds:uri="http://purl.org/dc/elements/1.1/"/>
    <ds:schemaRef ds:uri="625733c5-0f95-420a-bdd7-9e1f1bc4aabb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0024E15-E290-4AB3-AE13-73E4633A1C5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B908D4C-69A5-4436-ADFD-061832FB1A44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796BA2FC-CC64-4B01-956B-48A3425A9EAE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88BF48C5-CD61-4DDF-ACE6-A30935D759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901946-e264-40a9-b252-19c7dedd3add"/>
    <ds:schemaRef ds:uri="625733c5-0f95-420a-bdd7-9e1f1bc4aa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271</TotalTime>
  <Words>984</Words>
  <Application>Microsoft Office PowerPoint</Application>
  <PresentationFormat>Bredbild</PresentationFormat>
  <Paragraphs>130</Paragraphs>
  <Slides>9</Slides>
  <Notes>9</Notes>
  <HiddenSlides>0</HiddenSlides>
  <MMClips>0</MMClips>
  <ScaleCrop>false</ScaleCrop>
  <HeadingPairs>
    <vt:vector size="6" baseType="variant">
      <vt:variant>
        <vt:lpstr>Använt teckensnitt</vt:lpstr>
      </vt:variant>
      <vt:variant>
        <vt:i4>1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1" baseType="lpstr">
      <vt:lpstr>Arial</vt:lpstr>
      <vt:lpstr>VCdag</vt:lpstr>
      <vt:lpstr> God och nära vård: VFU-ersättning och delredovisning enligt Överenskommelse god och nära vård 2022</vt:lpstr>
      <vt:lpstr> Särskild satsning för utökat antal VFU-platser i överenskommelsen </vt:lpstr>
      <vt:lpstr>Antal studenter på sjuksköterskeprogrammet  Högskolan Dalarna som behöver VFU-plats</vt:lpstr>
      <vt:lpstr>Verksamhetsförlagd utbildning i framtiden</vt:lpstr>
      <vt:lpstr> Sjuksköterskeutbildningen </vt:lpstr>
      <vt:lpstr>Verksamhetsförlagd utbildning </vt:lpstr>
      <vt:lpstr>Kompetensförsörjning och samverkan</vt:lpstr>
      <vt:lpstr>Delårsrapport  </vt:lpstr>
      <vt:lpstr>Delårsrapport – 4 delar 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 Dalarna - Standard Powerpointmall</dc:title>
  <dc:creator>Jansson Markus /Central förvaltning Kommunikationsenhet /Falun</dc:creator>
  <cp:lastModifiedBy>Granström Theresé /Ledningsstöd och strategi Hälso- och sjukvård Dalarna /Falun</cp:lastModifiedBy>
  <cp:revision>30</cp:revision>
  <cp:lastPrinted>2022-06-08T12:54:05Z</cp:lastPrinted>
  <dcterms:created xsi:type="dcterms:W3CDTF">2016-11-14T14:16:14Z</dcterms:created>
  <dcterms:modified xsi:type="dcterms:W3CDTF">2022-06-15T06:38:56Z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35d67994db9475aa58636ebfce59533">
    <vt:lpwstr>sv - svenska|fc4bf42e-8ca5-492e-bdac-5e5e0115cfa8</vt:lpwstr>
  </property>
  <property fmtid="{D5CDD505-2E9C-101B-9397-08002B2CF9AE}" pid="3" name="ContentTypeId">
    <vt:lpwstr>0x010100AC92CF2061C10240851FF38CAA99F4B802010010A27C58E3F0514186632C5957A89C4F</vt:lpwstr>
  </property>
  <property fmtid="{D5CDD505-2E9C-101B-9397-08002B2CF9AE}" pid="4" name="TaxCatchAll">
    <vt:lpwstr>7;#sv - svenska</vt:lpwstr>
  </property>
  <property fmtid="{D5CDD505-2E9C-101B-9397-08002B2CF9AE}" pid="5" name="LD_GallerForVerksamhet">
    <vt:lpwstr>3;#LD|30ac7822-68c2-42d2-8d58-accf1e3539f2</vt:lpwstr>
  </property>
  <property fmtid="{D5CDD505-2E9C-101B-9397-08002B2CF9AE}" pid="6" name="LD_Process">
    <vt:lpwstr/>
  </property>
  <property fmtid="{D5CDD505-2E9C-101B-9397-08002B2CF9AE}" pid="7" name="LD_Forfattning">
    <vt:lpwstr/>
  </property>
  <property fmtid="{D5CDD505-2E9C-101B-9397-08002B2CF9AE}" pid="8" name="LD_Nyckelord">
    <vt:lpwstr/>
  </property>
  <property fmtid="{D5CDD505-2E9C-101B-9397-08002B2CF9AE}" pid="9" name="LD_Dokumentsamling">
    <vt:lpwstr>73;#powerpointmall|8a709a16-dce5-48c9-b324-adb936197cd8</vt:lpwstr>
  </property>
  <property fmtid="{D5CDD505-2E9C-101B-9397-08002B2CF9AE}" pid="10" name="LD_Dokumenttyp">
    <vt:lpwstr>11;#Standarddokument|4d12e0b9-1967-41ec-b4ec-5579d11176b8</vt:lpwstr>
  </property>
  <property fmtid="{D5CDD505-2E9C-101B-9397-08002B2CF9AE}" pid="11" name="eb7deb89d2814b7b90e1fef0bccd24ec">
    <vt:lpwstr/>
  </property>
  <property fmtid="{D5CDD505-2E9C-101B-9397-08002B2CF9AE}" pid="12" name="c37888536a3e4198892c360a23f46821">
    <vt:lpwstr/>
  </property>
  <property fmtid="{D5CDD505-2E9C-101B-9397-08002B2CF9AE}" pid="13" name="e4631235004c4161a9f23c41f2f2c9d6">
    <vt:lpwstr/>
  </property>
  <property fmtid="{D5CDD505-2E9C-101B-9397-08002B2CF9AE}" pid="14" name="LD_Diagnos">
    <vt:lpwstr/>
  </property>
  <property fmtid="{D5CDD505-2E9C-101B-9397-08002B2CF9AE}" pid="15" name="LD_Sprak">
    <vt:lpwstr>1;#sv - svenska|fc4bf42e-8ca5-492e-bdac-5e5e0115cfa8</vt:lpwstr>
  </property>
  <property fmtid="{D5CDD505-2E9C-101B-9397-08002B2CF9AE}" pid="16" name="LD_MeSHterm">
    <vt:lpwstr/>
  </property>
  <property fmtid="{D5CDD505-2E9C-101B-9397-08002B2CF9AE}" pid="17" name="_dlc_DocIdItemGuid">
    <vt:lpwstr>b1950605-e71d-4556-ba93-ba9f3e2d9387</vt:lpwstr>
  </property>
  <property fmtid="{D5CDD505-2E9C-101B-9397-08002B2CF9AE}" pid="18" name="Granskning">
    <vt:lpwstr/>
  </property>
  <property fmtid="{D5CDD505-2E9C-101B-9397-08002B2CF9AE}" pid="19" name="Order">
    <vt:r8>13100</vt:r8>
  </property>
  <property fmtid="{D5CDD505-2E9C-101B-9397-08002B2CF9AE}" pid="20" name="xd_ProgID">
    <vt:lpwstr/>
  </property>
  <property fmtid="{D5CDD505-2E9C-101B-9397-08002B2CF9AE}" pid="21" name="TemplateUrl">
    <vt:lpwstr/>
  </property>
  <property fmtid="{D5CDD505-2E9C-101B-9397-08002B2CF9AE}" pid="22" name="_CopySource">
    <vt:lpwstr>http://ar.ltdalarna.se/arbetsrum/OHAR4G1Q/4G8V/Lists/informerande/Region Dalarna - Standard Powerpointmall.pptx</vt:lpwstr>
  </property>
  <property fmtid="{D5CDD505-2E9C-101B-9397-08002B2CF9AE}" pid="23" name="Godkännande och publicering">
    <vt:lpwstr>http://ar.ltdalarna.se/arbetsrum/OHAR4G8V/_layouts/15/wrkstat.aspx?List=e2cb74c8-5506-42ab-9948-d2124701e8af&amp;WorkflowInstanceName=2764bc3e-dcb7-4b64-ae73-fd1857e40813, Godkänt</vt:lpwstr>
  </property>
  <property fmtid="{D5CDD505-2E9C-101B-9397-08002B2CF9AE}" pid="24" name="LD_GiltigtTill">
    <vt:filetime>2022-09-30T13:56:29Z</vt:filetime>
  </property>
  <property fmtid="{D5CDD505-2E9C-101B-9397-08002B2CF9AE}" pid="25" name="LD_Ledningssytem">
    <vt:lpwstr/>
  </property>
  <property fmtid="{D5CDD505-2E9C-101B-9397-08002B2CF9AE}" pid="26" name="LD_Gallringsfrist">
    <vt:lpwstr>13;#3 år|8a73ccd2-b425-41f1-973a-0e59e31951c0</vt:lpwstr>
  </property>
  <property fmtid="{D5CDD505-2E9C-101B-9397-08002B2CF9AE}" pid="27" name="eac6bf53512a4c808e5d567ea0a3e5f0">
    <vt:lpwstr>3 år|8a73ccd2-b425-41f1-973a-0e59e31951c0</vt:lpwstr>
  </property>
</Properties>
</file>