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6"/>
  </p:sldMasterIdLst>
  <p:notesMasterIdLst>
    <p:notesMasterId r:id="rId14"/>
  </p:notesMasterIdLst>
  <p:handoutMasterIdLst>
    <p:handoutMasterId r:id="rId15"/>
  </p:handoutMasterIdLst>
  <p:sldIdLst>
    <p:sldId id="286" r:id="rId7"/>
    <p:sldId id="287" r:id="rId8"/>
    <p:sldId id="291" r:id="rId9"/>
    <p:sldId id="290" r:id="rId10"/>
    <p:sldId id="289" r:id="rId11"/>
    <p:sldId id="293" r:id="rId12"/>
    <p:sldId id="292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C1026F7-0088-4477-B73C-1312E64D82C6}">
          <p14:sldIdLst>
            <p14:sldId id="286"/>
            <p14:sldId id="287"/>
            <p14:sldId id="291"/>
            <p14:sldId id="290"/>
            <p14:sldId id="289"/>
            <p14:sldId id="293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6265" autoAdjust="0"/>
  </p:normalViewPr>
  <p:slideViewPr>
    <p:cSldViewPr snapToGrid="0">
      <p:cViewPr varScale="1">
        <p:scale>
          <a:sx n="80" d="100"/>
          <a:sy n="80" d="100"/>
        </p:scale>
        <p:origin x="66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78FD9-274F-45DD-8681-13E82509E9F5}" type="datetimeFigureOut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2021-11-25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D47A8-29E2-4799-924A-9047124D4761}" type="slidenum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4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E94DB4-BC2A-49E2-AD0D-3F1E0B6714A7}" type="datetimeFigureOut">
              <a:rPr lang="sv-SE" smtClean="0"/>
              <a:pPr/>
              <a:t>2021-11-25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33D500-1297-4EDE-B9F8-A261B42E5E1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04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7971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0288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3974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620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FC5DA319-72F1-4F70-9BE7-0CBB4F12E5D2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8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775DD86-983D-4097-A028-87EAC6BF841B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1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1684484-201B-44CD-9746-00FED4EFCD5B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3C59008-A271-48C6-B77D-A5EBCC61C08A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0905C11-AE40-4DD3-B577-1575C80BAAED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4152674-6AB9-4668-8AED-4226128661A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401B1E7-2B4C-4E93-9B83-9D444BAB3785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5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037B5D3-587F-424B-B03D-31C4263C7226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F4FD-A897-495D-BDCD-BC1A3ECAF875}" type="datetime1">
              <a:rPr lang="sv-SE" smtClean="0"/>
              <a:t>2021-11-25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20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59345" y="1084955"/>
            <a:ext cx="9144000" cy="1491990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sv-SE" sz="3600" b="0" dirty="0"/>
              <a:t/>
            </a:r>
            <a:br>
              <a:rPr lang="sv-SE" sz="3600" b="0" dirty="0"/>
            </a:br>
            <a:r>
              <a:rPr lang="sv-SE" sz="3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Rapport från den regionala samverkans- och stödstrukturen (RSS Dalarna)</a:t>
            </a:r>
            <a:endParaRPr lang="sv-SE" sz="3600" b="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1537854" y="3749645"/>
            <a:ext cx="9144000" cy="14919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Välfärdsrådet 25 november 2021</a:t>
            </a:r>
          </a:p>
          <a:p>
            <a:r>
              <a:rPr lang="sv-SE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Avdelningen för hälsa och välfärd, Region Dalarna </a:t>
            </a:r>
          </a:p>
          <a:p>
            <a:r>
              <a:rPr lang="sv-SE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Tanja Mårtensson 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44122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b="0" dirty="0"/>
              <a:t/>
            </a:r>
            <a:br>
              <a:rPr lang="sv-SE" b="0" dirty="0"/>
            </a:br>
            <a:r>
              <a:rPr lang="sv-SE" dirty="0"/>
              <a:t>Fortsättning efter </a:t>
            </a:r>
            <a:r>
              <a:rPr lang="sv-SE" dirty="0" smtClean="0"/>
              <a:t>färdplan </a:t>
            </a:r>
            <a:r>
              <a:rPr lang="sv-SE" dirty="0"/>
              <a:t>för god och nära vård </a:t>
            </a:r>
            <a:r>
              <a:rPr lang="sv-SE" b="0" dirty="0"/>
              <a:t/>
            </a:r>
            <a:br>
              <a:rPr lang="sv-SE" b="0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b="1" dirty="0" smtClean="0"/>
              <a:t>Strategi- Mål och färdplan under </a:t>
            </a:r>
            <a:r>
              <a:rPr lang="sv-SE" dirty="0" smtClean="0"/>
              <a:t>slutförande. Avsnitt om uppföljning, nyckeltal, aktiviteter, implementering och systemledning. Uppmuntran till arbete med ”lokala färdplaner” (aktivitetsplaner) likt LÖK. Regionalt stöd kommer utformas. </a:t>
            </a:r>
          </a:p>
          <a:p>
            <a:r>
              <a:rPr lang="sv-SE" dirty="0" smtClean="0"/>
              <a:t>Viktiga avsnitt kommuniceras och godkänns </a:t>
            </a:r>
            <a:r>
              <a:rPr lang="sv-SE" b="1" dirty="0" smtClean="0"/>
              <a:t>på nästa LCHNV 17 dec</a:t>
            </a:r>
            <a:r>
              <a:rPr lang="sv-SE" dirty="0" smtClean="0"/>
              <a:t>. </a:t>
            </a:r>
          </a:p>
          <a:p>
            <a:r>
              <a:rPr lang="sv-SE" b="1" dirty="0" smtClean="0"/>
              <a:t>Besluten:</a:t>
            </a:r>
          </a:p>
          <a:p>
            <a:pPr marL="0" indent="0">
              <a:buNone/>
            </a:pPr>
            <a:r>
              <a:rPr lang="sv-SE" b="1" dirty="0" smtClean="0"/>
              <a:t>- </a:t>
            </a:r>
            <a:r>
              <a:rPr lang="sv-SE" b="1" dirty="0" smtClean="0"/>
              <a:t>Länschefsnätverket (LCHNV) </a:t>
            </a:r>
            <a:r>
              <a:rPr lang="sv-SE" b="1" dirty="0"/>
              <a:t>28 jan 2022 </a:t>
            </a:r>
            <a:r>
              <a:rPr lang="sv-SE" b="1" i="1" dirty="0" smtClean="0"/>
              <a:t>Beslut om godkänna strategi-mål och färdplan</a:t>
            </a:r>
            <a:endParaRPr lang="sv-SE" dirty="0" smtClean="0"/>
          </a:p>
          <a:p>
            <a:pPr>
              <a:buFontTx/>
              <a:buChar char="-"/>
            </a:pPr>
            <a:r>
              <a:rPr lang="sv-SE" b="1" dirty="0" smtClean="0"/>
              <a:t>Välfärdsrådet (VFR) </a:t>
            </a:r>
            <a:r>
              <a:rPr lang="sv-SE" b="1" dirty="0" smtClean="0"/>
              <a:t>23 feb </a:t>
            </a:r>
            <a:r>
              <a:rPr lang="sv-SE" b="1" i="1" dirty="0" smtClean="0"/>
              <a:t>Beslut om rekommendation</a:t>
            </a:r>
            <a:r>
              <a:rPr lang="sv-SE" b="1" dirty="0" smtClean="0"/>
              <a:t>	 </a:t>
            </a:r>
          </a:p>
          <a:p>
            <a:pPr>
              <a:buFontTx/>
              <a:buChar char="-"/>
            </a:pPr>
            <a:r>
              <a:rPr lang="sv-SE" b="1" dirty="0" smtClean="0"/>
              <a:t>Kommuner och region- fullmäktige eller nämnd olika</a:t>
            </a:r>
          </a:p>
          <a:p>
            <a:r>
              <a:rPr lang="sv-SE" b="1" dirty="0"/>
              <a:t>Gemensam </a:t>
            </a:r>
            <a:r>
              <a:rPr lang="sv-SE" b="1" dirty="0" err="1"/>
              <a:t>kommunikationsstrateg</a:t>
            </a:r>
            <a:r>
              <a:rPr lang="sv-SE" b="1" dirty="0"/>
              <a:t> </a:t>
            </a:r>
            <a:r>
              <a:rPr lang="sv-SE" b="1" dirty="0" smtClean="0"/>
              <a:t>anställd</a:t>
            </a:r>
            <a:r>
              <a:rPr lang="sv-SE" b="1" dirty="0"/>
              <a:t>, kommunikationsplan</a:t>
            </a:r>
          </a:p>
          <a:p>
            <a:r>
              <a:rPr lang="sv-SE" b="1" dirty="0" smtClean="0"/>
              <a:t>Rekrytering </a:t>
            </a:r>
            <a:r>
              <a:rPr lang="sv-SE" b="1" dirty="0" smtClean="0"/>
              <a:t>”Utvecklingsledare </a:t>
            </a:r>
            <a:r>
              <a:rPr lang="sv-SE" b="1" dirty="0" smtClean="0"/>
              <a:t>god och nära </a:t>
            </a:r>
            <a:r>
              <a:rPr lang="sv-SE" b="1" dirty="0" smtClean="0"/>
              <a:t>vård </a:t>
            </a:r>
            <a:r>
              <a:rPr lang="sv-SE" b="1" dirty="0" smtClean="0"/>
              <a:t>i Dalarnas </a:t>
            </a:r>
            <a:r>
              <a:rPr lang="sv-SE" b="1" dirty="0" smtClean="0"/>
              <a:t>kommuner</a:t>
            </a:r>
            <a:r>
              <a:rPr lang="sv-SE" b="1" dirty="0" smtClean="0"/>
              <a:t>”</a:t>
            </a:r>
            <a:endParaRPr lang="sv-SE" b="1" dirty="0" smtClean="0"/>
          </a:p>
          <a:p>
            <a:r>
              <a:rPr lang="sv-SE" b="1" dirty="0" smtClean="0"/>
              <a:t>Tätt </a:t>
            </a:r>
            <a:r>
              <a:rPr lang="sv-SE" b="1" dirty="0" smtClean="0"/>
              <a:t>samarbete RSS och </a:t>
            </a:r>
            <a:r>
              <a:rPr lang="sv-SE" b="1" dirty="0" err="1" smtClean="0"/>
              <a:t>RDs</a:t>
            </a:r>
            <a:r>
              <a:rPr lang="sv-SE" b="1" dirty="0" smtClean="0"/>
              <a:t> GNV-avdelning utgör regionalt stöd.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856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ÖK och gemensamma statsbidrag 2022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ÖK psykisk hälsa</a:t>
            </a:r>
          </a:p>
          <a:p>
            <a:r>
              <a:rPr lang="sv-SE" dirty="0" smtClean="0"/>
              <a:t>ÖK God och nära vård</a:t>
            </a:r>
          </a:p>
          <a:p>
            <a:r>
              <a:rPr lang="sv-SE" dirty="0" smtClean="0"/>
              <a:t>ÖK sammanhållen och jämlik vård (kunskapsstyrning)</a:t>
            </a:r>
          </a:p>
          <a:p>
            <a:r>
              <a:rPr lang="sv-SE" dirty="0" smtClean="0"/>
              <a:t>ÖK digitalisering äldreomsorg (kommuner)</a:t>
            </a:r>
          </a:p>
          <a:p>
            <a:r>
              <a:rPr lang="sv-SE" dirty="0" smtClean="0"/>
              <a:t>Kvinnofrid </a:t>
            </a:r>
          </a:p>
          <a:p>
            <a:r>
              <a:rPr lang="sv-SE" dirty="0" smtClean="0"/>
              <a:t>Fler ÖK till regionerna</a:t>
            </a:r>
          </a:p>
          <a:p>
            <a:pPr marL="0" indent="0">
              <a:buNone/>
            </a:pPr>
            <a:r>
              <a:rPr lang="sv-SE" b="1" dirty="0" smtClean="0"/>
              <a:t>Ej klara besked än.  </a:t>
            </a:r>
          </a:p>
          <a:p>
            <a:pPr marL="0" indent="0">
              <a:buNone/>
            </a:pPr>
            <a:r>
              <a:rPr lang="sv-SE" dirty="0" smtClean="0"/>
              <a:t>SKR 7 dec - framflyttat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355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Insatser med stöd av länsgemensamma statsbidrag ÖK psykisk hälsa </a:t>
            </a:r>
            <a:r>
              <a:rPr lang="sv-SE" sz="3200" dirty="0" smtClean="0"/>
              <a:t>2022 </a:t>
            </a:r>
            <a:r>
              <a:rPr lang="sv-SE" sz="3200" i="1" dirty="0" smtClean="0"/>
              <a:t>PREL besked</a:t>
            </a:r>
            <a:r>
              <a:rPr lang="sv-SE" sz="3200" dirty="0" smtClean="0"/>
              <a:t> </a:t>
            </a:r>
            <a:endParaRPr lang="sv-SE" sz="32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7" name="Platshållare för innehåll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dirty="0" smtClean="0"/>
              <a:t>ÖK psykisk hälsa</a:t>
            </a:r>
            <a:endParaRPr lang="sv-SE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b="1" dirty="0"/>
          </a:p>
        </p:txBody>
      </p:sp>
      <p:sp>
        <p:nvSpPr>
          <p:cNvPr id="8" name="Högerpil 7"/>
          <p:cNvSpPr/>
          <p:nvPr/>
        </p:nvSpPr>
        <p:spPr>
          <a:xfrm>
            <a:off x="3524457" y="2247791"/>
            <a:ext cx="1334199" cy="484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4894995" y="2015094"/>
            <a:ext cx="142178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Samsjuklighet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0" name="Rektangel med rundade hörn 9"/>
          <p:cNvSpPr/>
          <p:nvPr/>
        </p:nvSpPr>
        <p:spPr>
          <a:xfrm>
            <a:off x="6357392" y="2018805"/>
            <a:ext cx="161517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Brukarmedverkan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8011040" y="2015094"/>
            <a:ext cx="151742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Suicidprevention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9608162" y="2015094"/>
            <a:ext cx="142178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err="1" smtClean="0">
                <a:solidFill>
                  <a:schemeClr val="tx1"/>
                </a:solidFill>
              </a:rPr>
              <a:t>Ungdomsmot</a:t>
            </a:r>
            <a:r>
              <a:rPr lang="sv-SE" sz="1200" b="1" dirty="0" smtClean="0">
                <a:solidFill>
                  <a:schemeClr val="tx1"/>
                </a:solidFill>
              </a:rPr>
              <a:t>-tagningar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5077773" y="3179412"/>
            <a:ext cx="101822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dirty="0"/>
              <a:t>5</a:t>
            </a:r>
            <a:r>
              <a:rPr lang="sv-SE" dirty="0" smtClean="0"/>
              <a:t>, 5 mkr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6784105" y="3175257"/>
            <a:ext cx="7617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dirty="0" smtClean="0"/>
              <a:t>1 mkr</a:t>
            </a:r>
            <a:endParaRPr lang="sv-SE" dirty="0"/>
          </a:p>
        </p:txBody>
      </p:sp>
      <p:sp>
        <p:nvSpPr>
          <p:cNvPr id="14" name="textruta 13"/>
          <p:cNvSpPr txBox="1"/>
          <p:nvPr/>
        </p:nvSpPr>
        <p:spPr>
          <a:xfrm>
            <a:off x="8333538" y="3185340"/>
            <a:ext cx="95410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dirty="0" smtClean="0"/>
              <a:t>7,6 mkr</a:t>
            </a:r>
            <a:endParaRPr lang="sv-SE" dirty="0"/>
          </a:p>
        </p:txBody>
      </p:sp>
      <p:sp>
        <p:nvSpPr>
          <p:cNvPr id="15" name="textruta 14"/>
          <p:cNvSpPr txBox="1"/>
          <p:nvPr/>
        </p:nvSpPr>
        <p:spPr>
          <a:xfrm>
            <a:off x="9842002" y="3203927"/>
            <a:ext cx="95410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dirty="0"/>
              <a:t>3</a:t>
            </a:r>
            <a:r>
              <a:rPr lang="sv-SE" dirty="0" smtClean="0"/>
              <a:t>,3 mkr</a:t>
            </a:r>
            <a:endParaRPr lang="sv-SE" dirty="0"/>
          </a:p>
        </p:txBody>
      </p:sp>
      <p:sp>
        <p:nvSpPr>
          <p:cNvPr id="16" name="textruta 15"/>
          <p:cNvSpPr txBox="1"/>
          <p:nvPr/>
        </p:nvSpPr>
        <p:spPr>
          <a:xfrm>
            <a:off x="4690071" y="3586262"/>
            <a:ext cx="1765071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Bostad </a:t>
            </a:r>
            <a:r>
              <a:rPr lang="sv-SE" sz="1400" dirty="0"/>
              <a:t>först-projekt</a:t>
            </a:r>
          </a:p>
          <a:p>
            <a:r>
              <a:rPr lang="sv-SE" sz="1400" dirty="0" smtClean="0"/>
              <a:t>Utredningsuppdrag</a:t>
            </a:r>
          </a:p>
          <a:p>
            <a:r>
              <a:rPr lang="sv-SE" sz="1400" dirty="0" smtClean="0"/>
              <a:t>Kompetenshöjande insatser, </a:t>
            </a:r>
          </a:p>
          <a:p>
            <a:r>
              <a:rPr lang="sv-SE" sz="1400" dirty="0" smtClean="0"/>
              <a:t>Övriga åtgärdsförslag</a:t>
            </a:r>
          </a:p>
          <a:p>
            <a:r>
              <a:rPr lang="sv-SE" sz="1400" b="1" dirty="0"/>
              <a:t>HVB-samverkan</a:t>
            </a:r>
          </a:p>
          <a:p>
            <a:endParaRPr lang="sv-SE" sz="1400" dirty="0" smtClean="0"/>
          </a:p>
        </p:txBody>
      </p:sp>
      <p:sp>
        <p:nvSpPr>
          <p:cNvPr id="17" name="textruta 16"/>
          <p:cNvSpPr txBox="1"/>
          <p:nvPr/>
        </p:nvSpPr>
        <p:spPr>
          <a:xfrm>
            <a:off x="6592648" y="3667860"/>
            <a:ext cx="1418392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BISAM, MHFA , instruktörsutbildningar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8148546" y="3647818"/>
            <a:ext cx="1459616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Samordnare, kompetenshöjande insatser. </a:t>
            </a:r>
          </a:p>
          <a:p>
            <a:r>
              <a:rPr lang="sv-SE" sz="1400" dirty="0" smtClean="0"/>
              <a:t>Övriga  insatser</a:t>
            </a:r>
          </a:p>
          <a:p>
            <a:endParaRPr lang="sv-SE" sz="1400" b="1" dirty="0" smtClean="0"/>
          </a:p>
        </p:txBody>
      </p:sp>
      <p:sp>
        <p:nvSpPr>
          <p:cNvPr id="20" name="textruta 19"/>
          <p:cNvSpPr txBox="1"/>
          <p:nvPr/>
        </p:nvSpPr>
        <p:spPr>
          <a:xfrm>
            <a:off x="9780329" y="3647818"/>
            <a:ext cx="1354396" cy="9741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En sammanhållen UH </a:t>
            </a:r>
          </a:p>
          <a:p>
            <a:endParaRPr lang="sv-SE" sz="1400" b="1" dirty="0" smtClean="0"/>
          </a:p>
        </p:txBody>
      </p:sp>
      <p:sp>
        <p:nvSpPr>
          <p:cNvPr id="21" name="Högerpil 20"/>
          <p:cNvSpPr/>
          <p:nvPr/>
        </p:nvSpPr>
        <p:spPr>
          <a:xfrm>
            <a:off x="3291905" y="3127690"/>
            <a:ext cx="1334199" cy="484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Ca-belopp</a:t>
            </a:r>
            <a:endParaRPr lang="sv-SE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56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med rundade hörn 2"/>
          <p:cNvSpPr/>
          <p:nvPr/>
        </p:nvSpPr>
        <p:spPr>
          <a:xfrm>
            <a:off x="5721275" y="4393011"/>
            <a:ext cx="2217870" cy="1125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FF0000"/>
                </a:solidFill>
              </a:rPr>
              <a:t>Särskilda insatser med stöd av ÖK psykisk hälsa</a:t>
            </a:r>
            <a:endParaRPr lang="sv-SE" dirty="0"/>
          </a:p>
        </p:txBody>
      </p:sp>
      <p:sp>
        <p:nvSpPr>
          <p:cNvPr id="4" name="Rektangel med rundade hörn 3"/>
          <p:cNvSpPr/>
          <p:nvPr/>
        </p:nvSpPr>
        <p:spPr>
          <a:xfrm>
            <a:off x="3621951" y="466354"/>
            <a:ext cx="2536529" cy="1463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rgbClr val="FF0000"/>
                </a:solidFill>
              </a:rPr>
              <a:t>Implementering </a:t>
            </a:r>
            <a:r>
              <a:rPr lang="sv-SE" dirty="0">
                <a:solidFill>
                  <a:srgbClr val="FF0000"/>
                </a:solidFill>
              </a:rPr>
              <a:t>av regional ÖK missbruk/beroende + VIP</a:t>
            </a:r>
            <a:endParaRPr lang="sv-SE" dirty="0"/>
          </a:p>
        </p:txBody>
      </p:sp>
      <p:sp>
        <p:nvSpPr>
          <p:cNvPr id="5" name="Rektangel med rundade hörn 4"/>
          <p:cNvSpPr/>
          <p:nvPr/>
        </p:nvSpPr>
        <p:spPr>
          <a:xfrm>
            <a:off x="6290580" y="2151529"/>
            <a:ext cx="1961388" cy="12192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FF0000"/>
                </a:solidFill>
              </a:rPr>
              <a:t>Övergripande stöd för implementering</a:t>
            </a:r>
            <a:endParaRPr lang="sv-SE" dirty="0"/>
          </a:p>
        </p:txBody>
      </p:sp>
      <p:sp>
        <p:nvSpPr>
          <p:cNvPr id="9" name="Rektangel med rundade hörn 8"/>
          <p:cNvSpPr/>
          <p:nvPr/>
        </p:nvSpPr>
        <p:spPr>
          <a:xfrm>
            <a:off x="1142574" y="3961136"/>
            <a:ext cx="2011682" cy="12655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 smtClean="0">
                <a:solidFill>
                  <a:srgbClr val="FF0000"/>
                </a:solidFill>
              </a:rPr>
              <a:t>Barn </a:t>
            </a:r>
            <a:r>
              <a:rPr lang="sv-SE" dirty="0">
                <a:solidFill>
                  <a:srgbClr val="FF0000"/>
                </a:solidFill>
              </a:rPr>
              <a:t>och unga</a:t>
            </a:r>
          </a:p>
        </p:txBody>
      </p:sp>
      <p:grpSp>
        <p:nvGrpSpPr>
          <p:cNvPr id="11" name="Grupp 10"/>
          <p:cNvGrpSpPr/>
          <p:nvPr/>
        </p:nvGrpSpPr>
        <p:grpSpPr>
          <a:xfrm>
            <a:off x="1113756" y="1425118"/>
            <a:ext cx="1967968" cy="1344680"/>
            <a:chOff x="4618707" y="583402"/>
            <a:chExt cx="1062147" cy="675837"/>
          </a:xfrm>
        </p:grpSpPr>
        <p:sp>
          <p:nvSpPr>
            <p:cNvPr id="12" name="Rektangel med rundade hörn 11"/>
            <p:cNvSpPr/>
            <p:nvPr/>
          </p:nvSpPr>
          <p:spPr>
            <a:xfrm>
              <a:off x="4641104" y="583402"/>
              <a:ext cx="1039750" cy="67583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ruta 12"/>
            <p:cNvSpPr txBox="1"/>
            <p:nvPr/>
          </p:nvSpPr>
          <p:spPr>
            <a:xfrm>
              <a:off x="4618707" y="623811"/>
              <a:ext cx="973766" cy="609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kern="1200" dirty="0">
                  <a:solidFill>
                    <a:srgbClr val="FF0000"/>
                  </a:solidFill>
                </a:rPr>
                <a:t>Behovsanalys</a:t>
              </a:r>
              <a:endParaRPr lang="sv-SE" kern="1200" dirty="0"/>
            </a:p>
          </p:txBody>
        </p:sp>
      </p:grpSp>
      <p:sp>
        <p:nvSpPr>
          <p:cNvPr id="14" name="Ellips 13"/>
          <p:cNvSpPr/>
          <p:nvPr/>
        </p:nvSpPr>
        <p:spPr>
          <a:xfrm>
            <a:off x="3575123" y="2389993"/>
            <a:ext cx="2536529" cy="183059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 smtClean="0">
                <a:solidFill>
                  <a:schemeClr val="tx1"/>
                </a:solidFill>
              </a:rPr>
              <a:t>Löpande revidering av regional </a:t>
            </a:r>
            <a:r>
              <a:rPr lang="sv-SE" sz="1600" dirty="0">
                <a:solidFill>
                  <a:schemeClr val="tx1"/>
                </a:solidFill>
              </a:rPr>
              <a:t>handlingsplan psykisk </a:t>
            </a:r>
            <a:r>
              <a:rPr lang="sv-SE" sz="1600" dirty="0" smtClean="0">
                <a:solidFill>
                  <a:schemeClr val="tx1"/>
                </a:solidFill>
              </a:rPr>
              <a:t>hälsa 2021-2023</a:t>
            </a:r>
            <a:endParaRPr lang="sv-SE" sz="1600" i="1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9846016" y="5059319"/>
            <a:ext cx="1591730" cy="916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400" dirty="0" err="1" smtClean="0">
                <a:solidFill>
                  <a:schemeClr val="tx1"/>
                </a:solidFill>
              </a:rPr>
              <a:t>Ungdoms-mottagningar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9846016" y="3835739"/>
            <a:ext cx="1506982" cy="9591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Brukarinflytande och MHFA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8162876" y="5061473"/>
            <a:ext cx="1504212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Suicidprevention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8118073" y="3880484"/>
            <a:ext cx="1549015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Fokusområde </a:t>
            </a:r>
            <a:r>
              <a:rPr lang="sv-SE" sz="1400" dirty="0" smtClean="0"/>
              <a:t>Samsjuklighet</a:t>
            </a:r>
            <a:endParaRPr lang="sv-SE" sz="1400" dirty="0"/>
          </a:p>
        </p:txBody>
      </p:sp>
      <p:sp>
        <p:nvSpPr>
          <p:cNvPr id="20" name="Rektangel 19"/>
          <p:cNvSpPr/>
          <p:nvPr/>
        </p:nvSpPr>
        <p:spPr>
          <a:xfrm>
            <a:off x="234695" y="376339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chemeClr val="tx1"/>
                </a:solidFill>
              </a:rPr>
              <a:t>En samlad </a:t>
            </a:r>
            <a:r>
              <a:rPr lang="sv-SE" sz="1400" dirty="0" smtClean="0">
                <a:solidFill>
                  <a:schemeClr val="tx1"/>
                </a:solidFill>
              </a:rPr>
              <a:t>UH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21" name="Rektangel 20"/>
          <p:cNvSpPr/>
          <p:nvPr/>
        </p:nvSpPr>
        <p:spPr>
          <a:xfrm>
            <a:off x="262674" y="5030996"/>
            <a:ext cx="107363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Utredning ”Mini-Maria</a:t>
            </a:r>
            <a:r>
              <a:rPr lang="sv-SE" sz="1400" dirty="0">
                <a:solidFill>
                  <a:schemeClr val="tx1"/>
                </a:solidFill>
              </a:rPr>
              <a:t>”</a:t>
            </a:r>
          </a:p>
        </p:txBody>
      </p:sp>
      <p:cxnSp>
        <p:nvCxnSpPr>
          <p:cNvPr id="23" name="Rak pilkoppling 22"/>
          <p:cNvCxnSpPr/>
          <p:nvPr/>
        </p:nvCxnSpPr>
        <p:spPr>
          <a:xfrm flipV="1">
            <a:off x="2666198" y="3550371"/>
            <a:ext cx="959998" cy="5841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koppling 23"/>
          <p:cNvCxnSpPr>
            <a:endCxn id="14" idx="1"/>
          </p:cNvCxnSpPr>
          <p:nvPr/>
        </p:nvCxnSpPr>
        <p:spPr>
          <a:xfrm>
            <a:off x="3081724" y="2256576"/>
            <a:ext cx="864865" cy="4015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pilkoppling 24"/>
          <p:cNvCxnSpPr/>
          <p:nvPr/>
        </p:nvCxnSpPr>
        <p:spPr>
          <a:xfrm>
            <a:off x="4711854" y="1868150"/>
            <a:ext cx="0" cy="5325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pilkoppling 35"/>
          <p:cNvCxnSpPr>
            <a:endCxn id="14" idx="7"/>
          </p:cNvCxnSpPr>
          <p:nvPr/>
        </p:nvCxnSpPr>
        <p:spPr>
          <a:xfrm flipH="1">
            <a:off x="5740186" y="2389992"/>
            <a:ext cx="550394" cy="2680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pilkoppling 36"/>
          <p:cNvCxnSpPr/>
          <p:nvPr/>
        </p:nvCxnSpPr>
        <p:spPr>
          <a:xfrm flipH="1" flipV="1">
            <a:off x="5852160" y="3835739"/>
            <a:ext cx="660877" cy="5572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Nedåtpil 46"/>
          <p:cNvSpPr/>
          <p:nvPr/>
        </p:nvSpPr>
        <p:spPr>
          <a:xfrm>
            <a:off x="4611174" y="4245018"/>
            <a:ext cx="558085" cy="1480373"/>
          </a:xfrm>
          <a:prstGeom prst="downArrow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Rektangel 47"/>
          <p:cNvSpPr/>
          <p:nvPr/>
        </p:nvSpPr>
        <p:spPr>
          <a:xfrm>
            <a:off x="1888320" y="5822703"/>
            <a:ext cx="6274556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v-SE" sz="1600" dirty="0">
                <a:solidFill>
                  <a:schemeClr val="tx1"/>
                </a:solidFill>
              </a:rPr>
              <a:t>Underlag för prioriteringar och genomförande av konkreta åtgärder.  </a:t>
            </a:r>
          </a:p>
        </p:txBody>
      </p:sp>
      <p:sp>
        <p:nvSpPr>
          <p:cNvPr id="39" name="Vågrät rullning 38"/>
          <p:cNvSpPr/>
          <p:nvPr/>
        </p:nvSpPr>
        <p:spPr>
          <a:xfrm>
            <a:off x="7939145" y="86392"/>
            <a:ext cx="3872184" cy="1896485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 smtClean="0">
                <a:solidFill>
                  <a:schemeClr val="tx2"/>
                </a:solidFill>
              </a:rPr>
              <a:t>Pågående samverkansuppdrag inom områdena psykisk </a:t>
            </a:r>
            <a:r>
              <a:rPr lang="sv-SE" b="1" dirty="0">
                <a:solidFill>
                  <a:schemeClr val="tx2"/>
                </a:solidFill>
              </a:rPr>
              <a:t>hälsa och missbruk och </a:t>
            </a:r>
            <a:r>
              <a:rPr lang="sv-SE" b="1" dirty="0" smtClean="0">
                <a:solidFill>
                  <a:schemeClr val="tx2"/>
                </a:solidFill>
              </a:rPr>
              <a:t>beroende inom RSS (dec 2020)</a:t>
            </a:r>
          </a:p>
        </p:txBody>
      </p:sp>
      <p:sp>
        <p:nvSpPr>
          <p:cNvPr id="7" name="Nedåtpil 6"/>
          <p:cNvSpPr/>
          <p:nvPr/>
        </p:nvSpPr>
        <p:spPr>
          <a:xfrm rot="18765242">
            <a:off x="762000" y="914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366410" y="318128"/>
            <a:ext cx="284069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Resultat </a:t>
            </a:r>
            <a:r>
              <a:rPr lang="sv-SE" sz="1400" dirty="0" smtClean="0"/>
              <a:t>och förslag på fortsatta </a:t>
            </a:r>
            <a:r>
              <a:rPr lang="sv-SE" sz="1400" dirty="0" smtClean="0"/>
              <a:t>prioriteringar</a:t>
            </a:r>
            <a:endParaRPr lang="sv-SE" sz="1400" dirty="0"/>
          </a:p>
        </p:txBody>
      </p:sp>
      <p:sp>
        <p:nvSpPr>
          <p:cNvPr id="30" name="textruta 29"/>
          <p:cNvSpPr txBox="1"/>
          <p:nvPr/>
        </p:nvSpPr>
        <p:spPr>
          <a:xfrm>
            <a:off x="6015383" y="1332800"/>
            <a:ext cx="207965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Workshops för ”</a:t>
            </a:r>
            <a:r>
              <a:rPr lang="sv-SE" sz="1400" dirty="0" err="1" smtClean="0"/>
              <a:t>faciliterare</a:t>
            </a:r>
            <a:r>
              <a:rPr lang="sv-SE" sz="1400" dirty="0" smtClean="0"/>
              <a:t>” av LÖK</a:t>
            </a:r>
          </a:p>
          <a:p>
            <a:r>
              <a:rPr lang="sv-SE" sz="1400" dirty="0" smtClean="0"/>
              <a:t>Mallen i RÖK används</a:t>
            </a:r>
          </a:p>
          <a:p>
            <a:endParaRPr lang="sv-SE" sz="1400" dirty="0"/>
          </a:p>
        </p:txBody>
      </p:sp>
      <p:sp>
        <p:nvSpPr>
          <p:cNvPr id="31" name="textruta 30"/>
          <p:cNvSpPr txBox="1"/>
          <p:nvPr/>
        </p:nvSpPr>
        <p:spPr>
          <a:xfrm>
            <a:off x="1221799" y="4888031"/>
            <a:ext cx="2292357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400" dirty="0" smtClean="0"/>
              <a:t>Nulägesanalys andra verksamheter till samma målgrupp, identifierar behov. 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82782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 	</a:t>
            </a:r>
            <a:r>
              <a:rPr lang="sv-SE" dirty="0" smtClean="0"/>
              <a:t>på gång</a:t>
            </a:r>
            <a:r>
              <a:rPr lang="sv-SE" dirty="0" smtClean="0"/>
              <a:t>	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 smtClean="0"/>
              <a:t>Lanseringskonferens ÖK Barn och unga</a:t>
            </a:r>
          </a:p>
          <a:p>
            <a:pPr marL="0" indent="0">
              <a:buNone/>
            </a:pPr>
            <a:r>
              <a:rPr lang="sv-SE" dirty="0" smtClean="0"/>
              <a:t>Save the date 4 februari- Inbjudan kommer. Halvdag digitalt.</a:t>
            </a:r>
          </a:p>
          <a:p>
            <a:pPr marL="0" indent="0">
              <a:buNone/>
            </a:pPr>
            <a:r>
              <a:rPr lang="sv-SE" b="1" dirty="0"/>
              <a:t>Samsjuklighetsutredningen</a:t>
            </a:r>
          </a:p>
          <a:p>
            <a:pPr marL="0" indent="0">
              <a:buNone/>
            </a:pPr>
            <a:r>
              <a:rPr lang="sv-SE" b="1" dirty="0" smtClean="0"/>
              <a:t>Hemsjukvårdsavtalet </a:t>
            </a:r>
            <a:endParaRPr lang="sv-SE" b="1" dirty="0" smtClean="0"/>
          </a:p>
          <a:p>
            <a:pPr marL="0" indent="0">
              <a:buNone/>
            </a:pPr>
            <a:r>
              <a:rPr lang="sv-SE" b="1" dirty="0" smtClean="0"/>
              <a:t>Uppdrag </a:t>
            </a:r>
            <a:r>
              <a:rPr lang="sv-SE" b="1" dirty="0" smtClean="0"/>
              <a:t>Minimaria</a:t>
            </a:r>
          </a:p>
          <a:p>
            <a:pPr marL="0" indent="0">
              <a:buNone/>
            </a:pPr>
            <a:r>
              <a:rPr lang="sv-SE" b="1" dirty="0" smtClean="0"/>
              <a:t>Utveckling samverkansstruktur lokalt regionalt: skola, elevhälsa, </a:t>
            </a:r>
            <a:r>
              <a:rPr lang="sv-SE" b="1" dirty="0" smtClean="0"/>
              <a:t>BUP</a:t>
            </a:r>
          </a:p>
          <a:p>
            <a:pPr marL="0" indent="0">
              <a:buNone/>
            </a:pPr>
            <a:r>
              <a:rPr lang="sv-SE" b="1" dirty="0" smtClean="0"/>
              <a:t>Implementering strategin</a:t>
            </a:r>
            <a:r>
              <a:rPr lang="sv-SE" b="1" dirty="0" smtClean="0"/>
              <a:t> </a:t>
            </a:r>
            <a:r>
              <a:rPr lang="sv-SE" b="1" dirty="0" smtClean="0"/>
              <a:t>god och nära vård</a:t>
            </a:r>
          </a:p>
          <a:p>
            <a:pPr marL="0" indent="0">
              <a:buNone/>
            </a:pPr>
            <a:r>
              <a:rPr lang="sv-SE" b="1" dirty="0" smtClean="0"/>
              <a:t>m.m. </a:t>
            </a:r>
          </a:p>
          <a:p>
            <a:pPr marL="0" indent="0">
              <a:buNone/>
            </a:pPr>
            <a:endParaRPr lang="sv-SE" b="1" dirty="0" smtClean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6599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Nytt avtal RSS 2023-2026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v-SE" b="1" dirty="0" smtClean="0"/>
              <a:t>Nytt </a:t>
            </a:r>
            <a:r>
              <a:rPr lang="sv-SE" b="1" dirty="0"/>
              <a:t>avtal </a:t>
            </a:r>
            <a:r>
              <a:rPr lang="sv-SE" dirty="0"/>
              <a:t>för RSS </a:t>
            </a:r>
            <a:r>
              <a:rPr lang="sv-SE" dirty="0" smtClean="0"/>
              <a:t>2023-2026</a:t>
            </a:r>
            <a:r>
              <a:rPr lang="sv-SE" dirty="0"/>
              <a:t>.</a:t>
            </a:r>
            <a:endParaRPr lang="sv-SE" dirty="0" smtClean="0"/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v-SE" dirty="0" smtClean="0"/>
              <a:t>Viktigt instrument och process för att ytterligare tydliggöra samverkan som medel. </a:t>
            </a:r>
            <a:r>
              <a:rPr lang="sv-SE" dirty="0"/>
              <a:t>Tydliggöra syfte, mål, mäta </a:t>
            </a:r>
            <a:r>
              <a:rPr lang="sv-SE" dirty="0" smtClean="0"/>
              <a:t>resultat. </a:t>
            </a:r>
            <a:r>
              <a:rPr lang="sv-SE" dirty="0" err="1" smtClean="0"/>
              <a:t>Sammahnag</a:t>
            </a:r>
            <a:r>
              <a:rPr lang="sv-SE" dirty="0" smtClean="0"/>
              <a:t> God och nära vård</a:t>
            </a:r>
            <a:endParaRPr lang="sv-SE" dirty="0" smtClean="0"/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v-SE" dirty="0" smtClean="0"/>
              <a:t>Se över styrprocess </a:t>
            </a:r>
            <a:r>
              <a:rPr lang="sv-SE" dirty="0" smtClean="0"/>
              <a:t>för RSS </a:t>
            </a:r>
            <a:r>
              <a:rPr lang="sv-SE" dirty="0" smtClean="0"/>
              <a:t>verksamhetsplanering, i samverkan</a:t>
            </a:r>
            <a:endParaRPr lang="sv-SE" dirty="0" smtClean="0"/>
          </a:p>
          <a:p>
            <a:r>
              <a:rPr lang="sv-SE" dirty="0" smtClean="0"/>
              <a:t>In </a:t>
            </a:r>
            <a:r>
              <a:rPr lang="sv-SE" dirty="0" smtClean="0"/>
              <a:t>i budgetprocessen ca 2,5 mkr 50/50-fördelning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2021-11-25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5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lankett" ma:contentTypeID="0x010100AC92CF2061C10240851FF38CAA99F4B802010010A27C58E3F0514186632C5957A89C4F" ma:contentTypeVersion="135" ma:contentTypeDescription="Skapa ett nytt dokument." ma:contentTypeScope="" ma:versionID="cc0d014734b4527a919424331433cfe0">
  <xsd:schema xmlns:xsd="http://www.w3.org/2001/XMLSchema" xmlns:xs="http://www.w3.org/2001/XMLSchema" xmlns:p="http://schemas.microsoft.com/office/2006/metadata/properties" xmlns:ns2="2f901946-e264-40a9-b252-19c7dedd3add" xmlns:ns3="625733c5-0f95-420a-bdd7-9e1f1bc4aabb" targetNamespace="http://schemas.microsoft.com/office/2006/metadata/properties" ma:root="true" ma:fieldsID="241170c2dbcd7254dcf607298c5ee6d2" ns2:_="" ns3:_="">
    <xsd:import namespace="2f901946-e264-40a9-b252-19c7dedd3add"/>
    <xsd:import namespace="625733c5-0f95-420a-bdd7-9e1f1bc4aabb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LD_GodkantAv" minOccurs="0"/>
                <xsd:element ref="ns2:LD_GodkantDatum" minOccurs="0"/>
                <xsd:element ref="ns2:LD_Diarienummer" minOccurs="0"/>
                <xsd:element ref="ns2:LD_Beslutsnummer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TaxCatchAll" minOccurs="0"/>
                <xsd:element ref="ns2:j125def9988a4544907fddb4a09b1af5" minOccurs="0"/>
                <xsd:element ref="ns2:ib8be5378b304cd19503fe0f13c962e4" minOccurs="0"/>
                <xsd:element ref="ns2:ib626626c2604ac096d2606abc0b50e1" minOccurs="0"/>
                <xsd:element ref="ns2:LD_OldDokumentstatus" minOccurs="0"/>
                <xsd:element ref="ns2:TaxCatchAllLabel" minOccurs="0"/>
                <xsd:element ref="ns2:nf66689e3cec4bcc9e3f4977582c706c" minOccurs="0"/>
                <xsd:element ref="ns2:LD_OldPubliceringsstatu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8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9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10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1" nillable="true" ma:displayName="Version" ma:internalName="LD_Version" ma:readOnly="false">
      <xsd:simpleType>
        <xsd:restriction base="dms:Text"/>
      </xsd:simpleType>
    </xsd:element>
    <xsd:element name="LD_GranskatAv" ma:index="12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3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4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LD_GodkantAv" ma:index="16" nillable="true" ma:displayName="Godkänt av" ma:list="UserInfo" ma:internalName="LD_GodkantAv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GodkantDatum" ma:index="17" nillable="true" ma:displayName="Godkänt datum" ma:internalName="LD_GodkantDatum" ma:readOnly="false">
      <xsd:simpleType>
        <xsd:restriction base="dms:DateTime"/>
      </xsd:simpleType>
    </xsd:element>
    <xsd:element name="LD_Diarienummer" ma:index="18" nillable="true" ma:displayName="Diarienummer" ma:internalName="LD_Diarienummer" ma:readOnly="false">
      <xsd:simpleType>
        <xsd:restriction base="dms:Text"/>
      </xsd:simpleType>
    </xsd:element>
    <xsd:element name="LD_Beslutsnummer" ma:index="19" nillable="true" ma:displayName="Beslutsnummer" ma:internalName="LD_Beslutsnummer" ma:readOnly="false">
      <xsd:simpleType>
        <xsd:restriction base="dms:Text"/>
      </xsd:simple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6" nillable="true" ma:displayName="Taxonomy Catch All Column" ma:hidden="true" ma:list="{5f9eefa9-c519-4751-8e96-f509d56a63cf}" ma:internalName="TaxCatchAll" ma:showField="CatchAllData" ma:web="625733c5-0f95-420a-bdd7-9e1f1bc4a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readOnly="false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626626c2604ac096d2606abc0b50e1" ma:index="33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Dokumentstatus" ma:index="34" nillable="true" ma:displayName="Old Dokumentstatus" ma:hidden="true" ma:internalName="LD_OldDokumentstatus" ma:readOnly="false">
      <xsd:simpleType>
        <xsd:restriction base="dms:Text"/>
      </xsd:simpleType>
    </xsd:element>
    <xsd:element name="TaxCatchAllLabel" ma:index="35" nillable="true" ma:displayName="Taxonomy Catch All Column1" ma:hidden="true" ma:list="{5f9eefa9-c519-4751-8e96-f509d56a63cf}" ma:internalName="TaxCatchAllLabel" ma:readOnly="true" ma:showField="CatchAllDataLabel" ma:web="625733c5-0f95-420a-bdd7-9e1f1bc4a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f66689e3cec4bcc9e3f4977582c706c" ma:index="37" nillable="true" ma:taxonomy="true" ma:internalName="nf66689e3cec4bcc9e3f4977582c706c" ma:taxonomyFieldName="LD_Ledningssytem" ma:displayName="Ledningssystem" ma:default="" ma:fieldId="{7f66689e-3cec-4bcc-9e3f-4977582c706c}" ma:sspId="e7769dcc-5dd1-4f02-a71f-f2e47d1eab4e" ma:termSetId="829eac8a-34d8-46a0-90b2-b520bdf7847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Publiceringsstatus" ma:index="38" nillable="true" ma:displayName="Old Publiceringsstatus" ma:hidden="true" ma:internalName="LD_OldPubliceringsstatus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733c5-0f95-420a-bdd7-9e1f1bc4aabb" elementFormDefault="qualified">
    <xsd:import namespace="http://schemas.microsoft.com/office/2006/documentManagement/types"/>
    <xsd:import namespace="http://schemas.microsoft.com/office/infopath/2007/PartnerControls"/>
    <xsd:element name="_dlc_DocId" ma:index="39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40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1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6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125def9988a4544907fddb4a09b1af5 xmlns="2f901946-e264-40a9-b252-19c7dedd3add">
      <Terms xmlns="http://schemas.microsoft.com/office/infopath/2007/PartnerControls"/>
    </j125def9988a4544907fddb4a09b1af5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powerpointmall</TermName>
          <TermId xmlns="http://schemas.microsoft.com/office/infopath/2007/PartnerControls">8a709a16-dce5-48c9-b324-adb936197cd8</TermId>
        </TermInfo>
      </Terms>
    </ib8be5378b304cd19503fe0f13c962e4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TaxCatchAll xmlns="2f901946-e264-40a9-b252-19c7dedd3add">
      <Value>13</Value>
      <Value>11</Value>
      <Value>3</Value>
      <Value>73</Value>
      <Value>1</Value>
    </TaxCatchAll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LD_Dokumentansvarig xmlns="2f901946-e264-40a9-b252-19c7dedd3add">
      <UserInfo>
        <DisplayName>Jansson Markus /Central förvaltning Kommunikationsenhet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OldPubliceringsstatus xmlns="2f901946-e264-40a9-b252-19c7dedd3add">Avpublicerat</LD_OldPubliceringsstatus>
    <LD_Publiceringsstatus xmlns="2f901946-e264-40a9-b252-19c7dedd3add">Publicering pågår</LD_Publiceringsstatus>
    <LD_Version xmlns="2f901946-e264-40a9-b252-19c7dedd3add">1.0</LD_Version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  <LD_DokumentID xmlns="2f901946-e264-40a9-b252-19c7dedd3add">
      <Url>http://ar.ltdalarna.se/arbetsrum/OHAR4G8V/_layouts/15/DocIdRedir.aspx?ID=A3WFANPAHJDW-1490602897-36</Url>
      <Description>A3WFANPAHJDW-1490602897-36</Description>
    </LD_DokumentID>
    <LD_Dokumentstatus xmlns="2f901946-e264-40a9-b252-19c7dedd3add">Godkänt</LD_Dokumentstatus>
    <LD_OldDokumentstatus xmlns="2f901946-e264-40a9-b252-19c7dedd3add">Godkännande pågår</LD_OldDokumentstatus>
    <LD_Diarienummer xmlns="2f901946-e264-40a9-b252-19c7dedd3add" xsi:nil="true"/>
    <LD_GodkantDatum xmlns="2f901946-e264-40a9-b252-19c7dedd3add">2019-09-30T12:52:34+00:00</LD_GodkantDatum>
    <LD_GodkantAv xmlns="2f901946-e264-40a9-b252-19c7dedd3add">
      <UserInfo>
        <DisplayName>Hwit Elin /Central förvaltning Kommunikationsenhet /Falun</DisplayName>
        <AccountId>29</AccountId>
        <AccountType/>
      </UserInfo>
    </LD_GodkantAv>
    <LD_Beslutsnummer xmlns="2f901946-e264-40a9-b252-19c7dedd3add" xsi:nil="true"/>
    <nf66689e3cec4bcc9e3f4977582c706c xmlns="2f901946-e264-40a9-b252-19c7dedd3add">
      <Terms xmlns="http://schemas.microsoft.com/office/infopath/2007/PartnerControls"/>
    </nf66689e3cec4bcc9e3f4977582c706c>
    <_dlc_DocId xmlns="625733c5-0f95-420a-bdd7-9e1f1bc4aabb">A3WFANPAHJDW-1421341398-45</_dlc_DocId>
    <_dlc_DocIdUrl xmlns="625733c5-0f95-420a-bdd7-9e1f1bc4aabb">
      <Url>http://ar.ltdalarna.se/arbetsrum/OHAR4G8V/publicerat/_layouts/15/DocIdRedir.aspx?ID=A3WFANPAHJDW-1421341398-45</Url>
      <Description>A3WFANPAHJDW-1421341398-45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e7769dcc-5dd1-4f02-a71f-f2e47d1eab4e" ContentTypeId="0x010100AC92CF2061C10240851FF38CAA99F4B80201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FDE11BD-DF21-4180-8915-9E77BB2504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625733c5-0f95-420a-bdd7-9e1f1bc4aa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FB3ADD-DCDF-4A07-9C45-CA476A044990}">
  <ds:schemaRefs>
    <ds:schemaRef ds:uri="http://purl.org/dc/elements/1.1/"/>
    <ds:schemaRef ds:uri="http://schemas.microsoft.com/office/2006/metadata/properties"/>
    <ds:schemaRef ds:uri="2f901946-e264-40a9-b252-19c7dedd3add"/>
    <ds:schemaRef ds:uri="http://purl.org/dc/terms/"/>
    <ds:schemaRef ds:uri="625733c5-0f95-420a-bdd7-9e1f1bc4aa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0024E15-E290-4AB3-AE13-73E4633A1C5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B908D4C-69A5-4436-ADFD-061832FB1A44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796BA2FC-CC64-4B01-956B-48A3425A9EA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446</Words>
  <Application>Microsoft Office PowerPoint</Application>
  <PresentationFormat>Bredbild</PresentationFormat>
  <Paragraphs>89</Paragraphs>
  <Slides>7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9" baseType="lpstr">
      <vt:lpstr>Arial</vt:lpstr>
      <vt:lpstr>VCdag</vt:lpstr>
      <vt:lpstr> Rapport från den regionala samverkans- och stödstrukturen (RSS Dalarna)</vt:lpstr>
      <vt:lpstr> Fortsättning efter färdplan för god och nära vård  </vt:lpstr>
      <vt:lpstr>ÖK och gemensamma statsbidrag 2022</vt:lpstr>
      <vt:lpstr>Insatser med stöd av länsgemensamma statsbidrag ÖK psykisk hälsa 2022 PREL besked </vt:lpstr>
      <vt:lpstr>PowerPoint-presentation</vt:lpstr>
      <vt:lpstr>Övrigt  på gång </vt:lpstr>
      <vt:lpstr>Nytt avtal RSS 2023-2026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Mårtensson Tanja /Ledningsstöd och strategi Hälso- och sjukvård Dalarna /Falun</cp:lastModifiedBy>
  <cp:revision>34</cp:revision>
  <dcterms:created xsi:type="dcterms:W3CDTF">2016-11-14T14:16:14Z</dcterms:created>
  <dcterms:modified xsi:type="dcterms:W3CDTF">2021-11-25T09:39:39Z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35d67994db9475aa58636ebfce59533">
    <vt:lpwstr>sv - svenska|fc4bf42e-8ca5-492e-bdac-5e5e0115cfa8</vt:lpwstr>
  </property>
  <property fmtid="{D5CDD505-2E9C-101B-9397-08002B2CF9AE}" pid="3" name="ContentTypeId">
    <vt:lpwstr>0x010100AC92CF2061C10240851FF38CAA99F4B802010010A27C58E3F0514186632C5957A89C4F</vt:lpwstr>
  </property>
  <property fmtid="{D5CDD505-2E9C-101B-9397-08002B2CF9AE}" pid="4" name="TaxCatchAll">
    <vt:lpwstr>7;#sv - svenska</vt:lpwstr>
  </property>
  <property fmtid="{D5CDD505-2E9C-101B-9397-08002B2CF9AE}" pid="5" name="LD_GallerForVerksamhet">
    <vt:lpwstr>3;#LD|30ac7822-68c2-42d2-8d58-accf1e3539f2</vt:lpwstr>
  </property>
  <property fmtid="{D5CDD505-2E9C-101B-9397-08002B2CF9AE}" pid="6" name="LD_Process">
    <vt:lpwstr/>
  </property>
  <property fmtid="{D5CDD505-2E9C-101B-9397-08002B2CF9AE}" pid="7" name="LD_Forfattning">
    <vt:lpwstr/>
  </property>
  <property fmtid="{D5CDD505-2E9C-101B-9397-08002B2CF9AE}" pid="8" name="LD_Nyckelord">
    <vt:lpwstr/>
  </property>
  <property fmtid="{D5CDD505-2E9C-101B-9397-08002B2CF9AE}" pid="9" name="LD_Dokumentsamling">
    <vt:lpwstr>73;#powerpointmall|8a709a16-dce5-48c9-b324-adb936197cd8</vt:lpwstr>
  </property>
  <property fmtid="{D5CDD505-2E9C-101B-9397-08002B2CF9AE}" pid="10" name="LD_Dokumenttyp">
    <vt:lpwstr>11;#Standarddokument|4d12e0b9-1967-41ec-b4ec-5579d11176b8</vt:lpwstr>
  </property>
  <property fmtid="{D5CDD505-2E9C-101B-9397-08002B2CF9AE}" pid="11" name="eb7deb89d2814b7b90e1fef0bccd24ec">
    <vt:lpwstr/>
  </property>
  <property fmtid="{D5CDD505-2E9C-101B-9397-08002B2CF9AE}" pid="12" name="c37888536a3e4198892c360a23f46821">
    <vt:lpwstr/>
  </property>
  <property fmtid="{D5CDD505-2E9C-101B-9397-08002B2CF9AE}" pid="13" name="e4631235004c4161a9f23c41f2f2c9d6">
    <vt:lpwstr/>
  </property>
  <property fmtid="{D5CDD505-2E9C-101B-9397-08002B2CF9AE}" pid="14" name="LD_Diagnos">
    <vt:lpwstr/>
  </property>
  <property fmtid="{D5CDD505-2E9C-101B-9397-08002B2CF9AE}" pid="15" name="LD_Sprak">
    <vt:lpwstr>1;#sv - svenska|fc4bf42e-8ca5-492e-bdac-5e5e0115cfa8</vt:lpwstr>
  </property>
  <property fmtid="{D5CDD505-2E9C-101B-9397-08002B2CF9AE}" pid="16" name="LD_MeSHterm">
    <vt:lpwstr/>
  </property>
  <property fmtid="{D5CDD505-2E9C-101B-9397-08002B2CF9AE}" pid="17" name="_dlc_DocIdItemGuid">
    <vt:lpwstr>b1950605-e71d-4556-ba93-ba9f3e2d9387</vt:lpwstr>
  </property>
  <property fmtid="{D5CDD505-2E9C-101B-9397-08002B2CF9AE}" pid="18" name="Granskning">
    <vt:lpwstr/>
  </property>
  <property fmtid="{D5CDD505-2E9C-101B-9397-08002B2CF9AE}" pid="19" name="Order">
    <vt:r8>13100</vt:r8>
  </property>
  <property fmtid="{D5CDD505-2E9C-101B-9397-08002B2CF9AE}" pid="20" name="xd_ProgID">
    <vt:lpwstr/>
  </property>
  <property fmtid="{D5CDD505-2E9C-101B-9397-08002B2CF9AE}" pid="21" name="TemplateUrl">
    <vt:lpwstr/>
  </property>
  <property fmtid="{D5CDD505-2E9C-101B-9397-08002B2CF9AE}" pid="22" name="_CopySource">
    <vt:lpwstr>http://ar.ltdalarna.se/arbetsrum/OHAR4G1Q/4G8V/Lists/informerande/Region Dalarna - Standard Powerpointmall.pptx</vt:lpwstr>
  </property>
  <property fmtid="{D5CDD505-2E9C-101B-9397-08002B2CF9AE}" pid="23" name="Godkännande och publicering">
    <vt:lpwstr>http://ar.ltdalarna.se/arbetsrum/OHAR4G8V/_layouts/15/wrkstat.aspx?List=e2cb74c8-5506-42ab-9948-d2124701e8af&amp;WorkflowInstanceName=2764bc3e-dcb7-4b64-ae73-fd1857e40813, Godkänt</vt:lpwstr>
  </property>
  <property fmtid="{D5CDD505-2E9C-101B-9397-08002B2CF9AE}" pid="24" name="LD_GiltigtTill">
    <vt:filetime>2022-09-30T13:56:29Z</vt:filetime>
  </property>
  <property fmtid="{D5CDD505-2E9C-101B-9397-08002B2CF9AE}" pid="25" name="LD_Ledningssytem">
    <vt:lpwstr/>
  </property>
  <property fmtid="{D5CDD505-2E9C-101B-9397-08002B2CF9AE}" pid="26" name="LD_Gallringsfrist">
    <vt:lpwstr>13;#3 år|8a73ccd2-b425-41f1-973a-0e59e31951c0</vt:lpwstr>
  </property>
  <property fmtid="{D5CDD505-2E9C-101B-9397-08002B2CF9AE}" pid="27" name="eac6bf53512a4c808e5d567ea0a3e5f0">
    <vt:lpwstr>3 år|8a73ccd2-b425-41f1-973a-0e59e31951c0</vt:lpwstr>
  </property>
</Properties>
</file>