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  <p:sldMasterId id="2147484102" r:id="rId7"/>
  </p:sldMasterIdLst>
  <p:notesMasterIdLst>
    <p:notesMasterId r:id="rId22"/>
  </p:notesMasterIdLst>
  <p:handoutMasterIdLst>
    <p:handoutMasterId r:id="rId23"/>
  </p:handoutMasterIdLst>
  <p:sldIdLst>
    <p:sldId id="256" r:id="rId8"/>
    <p:sldId id="269" r:id="rId9"/>
    <p:sldId id="278" r:id="rId10"/>
    <p:sldId id="271" r:id="rId11"/>
    <p:sldId id="258" r:id="rId12"/>
    <p:sldId id="262" r:id="rId13"/>
    <p:sldId id="270" r:id="rId14"/>
    <p:sldId id="279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69"/>
            <p14:sldId id="278"/>
            <p14:sldId id="271"/>
            <p14:sldId id="258"/>
            <p14:sldId id="262"/>
            <p14:sldId id="270"/>
            <p14:sldId id="279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0276" autoAdjust="0"/>
  </p:normalViewPr>
  <p:slideViewPr>
    <p:cSldViewPr snapToGrid="0">
      <p:cViewPr varScale="1">
        <p:scale>
          <a:sx n="41" d="100"/>
          <a:sy n="41" d="100"/>
        </p:scale>
        <p:origin x="1592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-54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2023-06-13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2023-06-13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Samverkanspilot</a:t>
            </a:r>
          </a:p>
          <a:p>
            <a:pPr marL="171450" indent="-171450">
              <a:buFontTx/>
              <a:buChar char="-"/>
            </a:pP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Tanja med i en strategisk grupp med RSS-</a:t>
            </a:r>
            <a:r>
              <a:rPr lang="sv-S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</a:t>
            </a:r>
            <a:r>
              <a:rPr lang="sv-S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, SoS och SKR</a:t>
            </a:r>
          </a:p>
          <a:p>
            <a:pPr marL="171450" indent="-171450">
              <a:buFontTx/>
              <a:buChar char="-"/>
            </a:pPr>
            <a:r>
              <a:rPr lang="sv-S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Jag med i operativ grupp med utvecklingsledare runt om i landet. 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>
          <a:xfrm>
            <a:off x="679450" y="4717416"/>
            <a:ext cx="5733336" cy="4469130"/>
          </a:xfrm>
        </p:spPr>
        <p:txBody>
          <a:bodyPr/>
          <a:lstStyle/>
          <a:p>
            <a:r>
              <a:rPr lang="sv-SE" sz="1100" b="1" dirty="0" smtClean="0"/>
              <a:t>Kunskapsstödet om insatser</a:t>
            </a:r>
          </a:p>
          <a:p>
            <a:r>
              <a:rPr lang="sv-SE" sz="1100" b="0" dirty="0" smtClean="0"/>
              <a:t>- Stöd för planera, utforma och följa upp i enskilda ärenden</a:t>
            </a:r>
          </a:p>
          <a:p>
            <a:r>
              <a:rPr lang="sv-SE" sz="1100" b="0" dirty="0" smtClean="0"/>
              <a:t>- Innehåller rekommendationer om fem insatser som bör användas</a:t>
            </a:r>
          </a:p>
          <a:p>
            <a:endParaRPr lang="sv-SE" sz="1100" b="0" dirty="0" smtClean="0"/>
          </a:p>
          <a:p>
            <a:r>
              <a:rPr lang="sv-SE" sz="1100" b="0" dirty="0" smtClean="0"/>
              <a:t>Bilaga: Normbrytande beteende och NPF/IF</a:t>
            </a:r>
          </a:p>
          <a:p>
            <a:endParaRPr lang="sv-SE" sz="1100" b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100" b="0" dirty="0" smtClean="0"/>
              <a:t>Definitioner: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Med </a:t>
            </a:r>
            <a:r>
              <a:rPr kumimoji="0" lang="sv-SE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normbrytande beteende </a:t>
            </a:r>
            <a:r>
              <a:rPr kumimoji="0" lang="sv-S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menas negativ, destruktiva </a:t>
            </a:r>
            <a:br>
              <a:rPr kumimoji="0" lang="sv-S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</a:br>
            <a:r>
              <a:rPr kumimoji="0" lang="sv-S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beteenden - överträdelser mot regler </a:t>
            </a:r>
            <a:br>
              <a:rPr kumimoji="0" lang="sv-S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</a:br>
            <a:r>
              <a:rPr kumimoji="0" lang="sv-S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eller normer i det samhälle som individen lever 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 smtClean="0">
              <a:solidFill>
                <a:schemeClr val="accent4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100" dirty="0" smtClean="0">
                <a:solidFill>
                  <a:schemeClr val="accent4"/>
                </a:solidFill>
              </a:rPr>
              <a:t>Med </a:t>
            </a:r>
            <a:r>
              <a:rPr lang="sv-SE" sz="1100" b="1" dirty="0" smtClean="0">
                <a:solidFill>
                  <a:schemeClr val="accent4"/>
                </a:solidFill>
              </a:rPr>
              <a:t>hög risk </a:t>
            </a:r>
            <a:r>
              <a:rPr lang="sv-SE" sz="1100" dirty="0" smtClean="0">
                <a:solidFill>
                  <a:schemeClr val="accent4"/>
                </a:solidFill>
              </a:rPr>
              <a:t>menas barn med normbrytande </a:t>
            </a:r>
            <a:br>
              <a:rPr lang="sv-SE" sz="1100" dirty="0" smtClean="0">
                <a:solidFill>
                  <a:schemeClr val="accent4"/>
                </a:solidFill>
              </a:rPr>
            </a:br>
            <a:r>
              <a:rPr lang="sv-SE" sz="1100" dirty="0" smtClean="0">
                <a:solidFill>
                  <a:schemeClr val="accent4"/>
                </a:solidFill>
              </a:rPr>
              <a:t>beteende och med</a:t>
            </a:r>
            <a:r>
              <a:rPr lang="sv-SE" sz="1100" baseline="0" dirty="0" smtClean="0">
                <a:solidFill>
                  <a:schemeClr val="accent4"/>
                </a:solidFill>
              </a:rPr>
              <a:t> </a:t>
            </a:r>
            <a:r>
              <a:rPr lang="sv-SE" sz="1100" dirty="0" smtClean="0">
                <a:solidFill>
                  <a:schemeClr val="accent4"/>
                </a:solidFill>
              </a:rPr>
              <a:t>mönster av risk- och skyddsfaktorer indikerar </a:t>
            </a:r>
            <a:br>
              <a:rPr lang="sv-SE" sz="1100" dirty="0" smtClean="0">
                <a:solidFill>
                  <a:schemeClr val="accent4"/>
                </a:solidFill>
              </a:rPr>
            </a:br>
            <a:r>
              <a:rPr lang="sv-SE" sz="1100" dirty="0" smtClean="0">
                <a:solidFill>
                  <a:schemeClr val="accent4"/>
                </a:solidFill>
              </a:rPr>
              <a:t>en påtaglig risk för fortsatta beteendeproblem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 smtClean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 smtClean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  <a:p>
            <a:endParaRPr lang="sv-SE" sz="1100" b="0" dirty="0" smtClean="0"/>
          </a:p>
          <a:p>
            <a:endParaRPr lang="sv-SE" sz="11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045FB0-5EAC-49C2-A7A1-C763FDD8135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77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>
          <a:xfrm>
            <a:off x="679450" y="4717417"/>
            <a:ext cx="5435600" cy="4920304"/>
          </a:xfrm>
        </p:spPr>
        <p:txBody>
          <a:bodyPr/>
          <a:lstStyle/>
          <a:p>
            <a:r>
              <a:rPr lang="sv-SE" sz="1100" dirty="0" smtClean="0"/>
              <a:t>Insatserna</a:t>
            </a:r>
            <a:r>
              <a:rPr lang="sv-SE" sz="1100" baseline="0" dirty="0" smtClean="0"/>
              <a:t> här skiljer sig lite från vad man annars erbjuder många gånger. </a:t>
            </a:r>
          </a:p>
          <a:p>
            <a:r>
              <a:rPr lang="sv-SE" sz="1100" baseline="0" dirty="0" smtClean="0"/>
              <a:t>Insats, samtal var 14:e dag – upp emot 5 år. ”stöd i föräldrarollen”</a:t>
            </a:r>
          </a:p>
          <a:p>
            <a:endParaRPr lang="sv-SE" sz="1100" baseline="0" dirty="0" smtClean="0"/>
          </a:p>
          <a:p>
            <a:r>
              <a:rPr lang="sv-SE" sz="1100" baseline="0" dirty="0" smtClean="0"/>
              <a:t>Detta ställer 4krav på myndighetsutövare också – bli bättre hela kedjan</a:t>
            </a:r>
          </a:p>
          <a:p>
            <a:r>
              <a:rPr lang="sv-SE" sz="1100" baseline="0" dirty="0" smtClean="0"/>
              <a:t>- akt, utredning, analys och bedömning – inkl. väga risker/skydd, barnets behov och mottagligheten. </a:t>
            </a:r>
            <a:endParaRPr lang="sv-SE" sz="11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045FB0-5EAC-49C2-A7A1-C763FDD8135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35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4688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1:a aktiviteten:</a:t>
            </a:r>
          </a:p>
          <a:p>
            <a:r>
              <a:rPr lang="sv-SE" sz="12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Föreläsning</a:t>
            </a:r>
            <a:r>
              <a:rPr lang="sv-SE" sz="12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om kunskapsstödet</a:t>
            </a:r>
          </a:p>
          <a:p>
            <a:r>
              <a:rPr lang="sv-SE" sz="12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Workshop kommunvis </a:t>
            </a:r>
          </a:p>
          <a:p>
            <a:r>
              <a:rPr lang="sv-SE" sz="12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hur jobbar vi i kommunen med att planera insatser, utforma uppdrag och följa upp insatser gällande bou som löper hög risk för fortsatt normbrytande beteende och återfall i brott. – vad kan vi utveckla ytterligare?</a:t>
            </a:r>
          </a:p>
          <a:p>
            <a:pPr marL="171450" indent="-171450">
              <a:buFontTx/>
              <a:buChar char="-"/>
            </a:pPr>
            <a:r>
              <a:rPr lang="sv-SE" sz="12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Jobbar vi redan i dag med de insatser som rek i kunskapsstödet? Vad behöver vi utveckla?</a:t>
            </a:r>
          </a:p>
          <a:p>
            <a:pPr marL="171450" indent="-171450">
              <a:buFontTx/>
              <a:buChar char="-"/>
            </a:pPr>
            <a:r>
              <a:rPr lang="sv-SE" sz="12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Hur jobbar vi idag med att bedöma risknivå avseende målgruppen? Används standardiserade bedömningsmetoder – vad behöver utvecklas?</a:t>
            </a:r>
          </a:p>
          <a:p>
            <a:endParaRPr lang="sv-SE" sz="1200" b="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sv-SE" sz="12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sv-SE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2:a aktiviteten</a:t>
            </a:r>
          </a:p>
          <a:p>
            <a:pPr lvl="1"/>
            <a:r>
              <a:rPr lang="sv-SE" sz="1900" dirty="0" smtClean="0"/>
              <a:t>- beskrivning av RBM-modellen och hur den kan tillämpas i socialtjänstens arbete med barn och unga </a:t>
            </a:r>
          </a:p>
          <a:p>
            <a:pPr lvl="1"/>
            <a:r>
              <a:rPr lang="sv-SE" sz="1900" dirty="0" smtClean="0"/>
              <a:t>Målet – öka förståelse av vad som behöver utvecklas i den egna verksamheten för att kunskapsstödet ska kunna implementeras lokalt. </a:t>
            </a:r>
          </a:p>
          <a:p>
            <a:endParaRPr lang="sv-SE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1048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3:e aktiviteten</a:t>
            </a:r>
          </a:p>
          <a:p>
            <a:endParaRPr lang="sv-SE" sz="2000" u="sng" dirty="0" smtClean="0"/>
          </a:p>
          <a:p>
            <a:endParaRPr lang="sv-SE" sz="2000" u="sng" dirty="0" smtClean="0"/>
          </a:p>
          <a:p>
            <a:r>
              <a:rPr lang="sv-SE" sz="2000" u="sng" dirty="0" smtClean="0"/>
              <a:t>Målgrupp</a:t>
            </a:r>
            <a:r>
              <a:rPr lang="sv-SE" sz="2000" dirty="0" smtClean="0"/>
              <a:t>: Samordnare, verksamhetsutvecklare och verksamhetsnära chefer så som enhetschefer/gruppchefer samt avdelningschefer eller likande, både myndighetsutövning och utförare.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sz="2000" dirty="0" smtClean="0"/>
              <a:t>Ta gärna nu initiativ till att kanske även högre chefer eller politiker kan följa med?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sz="2000" dirty="0" smtClean="0"/>
              <a:t>Minst en representant från varje kommun</a:t>
            </a:r>
          </a:p>
          <a:p>
            <a:endParaRPr lang="sv-SE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sv-SE" sz="2000" u="sng" dirty="0" smtClean="0"/>
              <a:t>Workshop regionalt </a:t>
            </a:r>
            <a:r>
              <a:rPr lang="sv-SE" sz="2000" dirty="0" smtClean="0"/>
              <a:t>– </a:t>
            </a:r>
            <a:r>
              <a:rPr lang="sv-SE" sz="2000" i="1" dirty="0" smtClean="0"/>
              <a:t>3 oktober</a:t>
            </a:r>
          </a:p>
          <a:p>
            <a:pPr lvl="1"/>
            <a:r>
              <a:rPr lang="sv-SE" sz="2100" dirty="0" smtClean="0"/>
              <a:t>2 timmar – inventera arbete på hemmaplan, dokumentera vilka utvecklingsbehov som finns i den egna verksamheten och vad som behöver göras framöver för att kunskapsstödet ska kunna implementeras. </a:t>
            </a:r>
          </a:p>
          <a:p>
            <a:pPr marL="457200" lvl="1" indent="0">
              <a:buNone/>
            </a:pPr>
            <a:endParaRPr lang="sv-SE" sz="1700" dirty="0" smtClean="0"/>
          </a:p>
          <a:p>
            <a:r>
              <a:rPr lang="sv-SE" sz="2000" u="sng" dirty="0" smtClean="0"/>
              <a:t>Målgrupp: </a:t>
            </a:r>
          </a:p>
          <a:p>
            <a:pPr lvl="1"/>
            <a:r>
              <a:rPr lang="sv-SE" sz="2100" dirty="0" smtClean="0"/>
              <a:t>Minst en arbetsledare och en socialsekreterare, men annars arbetsledande chefer, verksamhetsutvecklare, metodstödjare eller motsvarande samt socialsekreterare.</a:t>
            </a:r>
          </a:p>
          <a:p>
            <a:endParaRPr lang="sv-SE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sv-SE" sz="12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sv-SE" sz="12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4:e aktiviteten: 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Öka kännedomen och kunskapen om avtalssamverkan i kommunerna och förbättra förutsättningarna för ökad samverkan</a:t>
            </a:r>
          </a:p>
          <a:p>
            <a:r>
              <a:rPr lang="sv-SE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Men också informera om andra samverkansformer</a:t>
            </a:r>
          </a:p>
          <a:p>
            <a:pPr lvl="0" fontAlgn="ctr"/>
            <a:r>
              <a:rPr lang="sv-SE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Köpa in insatser via direktupphandling mm. </a:t>
            </a:r>
          </a:p>
          <a:p>
            <a:endParaRPr lang="sv-SE" dirty="0" smtClean="0"/>
          </a:p>
          <a:p>
            <a:r>
              <a:rPr lang="sv-SE" sz="2600" u="sng" dirty="0" smtClean="0"/>
              <a:t>Målgrupp</a:t>
            </a:r>
            <a:r>
              <a:rPr lang="sv-SE" sz="2600" dirty="0" smtClean="0"/>
              <a:t>: Strateger, andra stödfunktioner samt chefer för myndighetsutövning och öppenvård</a:t>
            </a:r>
            <a:r>
              <a:rPr lang="sv-SE" dirty="0" smtClean="0"/>
              <a:t>. </a:t>
            </a:r>
          </a:p>
          <a:p>
            <a:pPr marL="0" indent="0">
              <a:buNone/>
            </a:pPr>
            <a:endParaRPr lang="sv-S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Minst en deltagare från varje kommun ska delta.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sv-SE" dirty="0" smtClean="0"/>
              <a:t>Kanske även högre chefer eller politiker kan följa med?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897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80"/>
            <a:ext cx="121968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8918" y="4266502"/>
            <a:ext cx="7811357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090120" y="5380363"/>
            <a:ext cx="1536171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068917" y="4475023"/>
            <a:ext cx="7811392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09" y="800438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2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2"/>
            <a:ext cx="121968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980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7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339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178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0032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 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4034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8652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3019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5807968" y="2060206"/>
            <a:ext cx="4540416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113906"/>
            <a:ext cx="5422900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092702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8872"/>
            <a:ext cx="439972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4964" y="5299365"/>
            <a:ext cx="4416293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74012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079709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8908416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59585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0425"/>
            <a:ext cx="4336969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433801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9022806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70332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9313841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033906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8275637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42128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7706211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068918" y="2074073"/>
            <a:ext cx="9110133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0478054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6"/>
            <a:ext cx="12192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9373792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12192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79500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542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31.xml"/><Relationship Id="rId27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2023-06-13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71792" y="686594"/>
            <a:ext cx="92688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8918" y="2057400"/>
            <a:ext cx="9268485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9896121" y="6295896"/>
            <a:ext cx="153617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753728" y="6295894"/>
            <a:ext cx="540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211984" y="6295895"/>
            <a:ext cx="576725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48307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48307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48307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48307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235302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1235302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235302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1235302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1070115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10335684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1070115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10335684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Bildobjekt 22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7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58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3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  <p:sldLayoutId id="2147484114" r:id="rId12"/>
    <p:sldLayoutId id="2147484115" r:id="rId13"/>
    <p:sldLayoutId id="2147484116" r:id="rId14"/>
    <p:sldLayoutId id="2147484117" r:id="rId15"/>
    <p:sldLayoutId id="2147484118" r:id="rId16"/>
    <p:sldLayoutId id="2147484119" r:id="rId17"/>
    <p:sldLayoutId id="2147484120" r:id="rId18"/>
    <p:sldLayoutId id="2147484121" r:id="rId19"/>
    <p:sldLayoutId id="2147484122" r:id="rId20"/>
    <p:sldLayoutId id="2147484123" r:id="rId21"/>
    <p:sldLayoutId id="2147484124" r:id="rId22"/>
    <p:sldLayoutId id="2147484125" r:id="rId23"/>
    <p:sldLayoutId id="2147484126" r:id="rId24"/>
    <p:sldLayoutId id="2147484127" r:id="rId2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tina.taugbol@regiondalarna.s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sz="4400" dirty="0" smtClean="0"/>
              <a:t/>
            </a:r>
            <a:br>
              <a:rPr lang="sv-SE" sz="4400" dirty="0" smtClean="0"/>
            </a:br>
            <a:r>
              <a:rPr lang="sv-SE" sz="4400" dirty="0" smtClean="0"/>
              <a:t>Samverkanspilot </a:t>
            </a:r>
            <a:br>
              <a:rPr lang="sv-SE" sz="4400" dirty="0" smtClean="0"/>
            </a:br>
            <a:r>
              <a:rPr lang="sv-SE" sz="4400" dirty="0" smtClean="0"/>
              <a:t/>
            </a:r>
            <a:br>
              <a:rPr lang="sv-SE" sz="4400" dirty="0" smtClean="0"/>
            </a:br>
            <a:r>
              <a:rPr lang="sv-SE" sz="2400" b="0" dirty="0" smtClean="0"/>
              <a:t>Stöd för implementering av kunskapsstöd</a:t>
            </a:r>
            <a:br>
              <a:rPr lang="sv-SE" sz="2400" b="0" dirty="0" smtClean="0"/>
            </a:br>
            <a:r>
              <a:rPr lang="sv-SE" sz="2400" b="0" dirty="0" smtClean="0"/>
              <a:t>genom Partnerskapet</a:t>
            </a:r>
            <a:br>
              <a:rPr lang="sv-SE" sz="2400" b="0" dirty="0" smtClean="0"/>
            </a:br>
            <a:r>
              <a:rPr lang="sv-SE" sz="2400" b="0" dirty="0" smtClean="0"/>
              <a:t>(Socialstyrelsen, SKR och RSS)</a:t>
            </a:r>
            <a:r>
              <a:rPr lang="sv-SE" sz="4400" dirty="0" smtClean="0"/>
              <a:t/>
            </a:r>
            <a:br>
              <a:rPr lang="sv-SE" sz="4400" dirty="0" smtClean="0"/>
            </a:br>
            <a:endParaRPr lang="sv-SE" sz="4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2437780"/>
          </a:xfrm>
        </p:spPr>
        <p:txBody>
          <a:bodyPr>
            <a:normAutofit/>
          </a:bodyPr>
          <a:lstStyle/>
          <a:p>
            <a:endParaRPr lang="sv-SE" dirty="0"/>
          </a:p>
          <a:p>
            <a:pPr algn="r"/>
            <a:endParaRPr lang="sv-SE" dirty="0" smtClean="0"/>
          </a:p>
          <a:p>
            <a:pPr algn="r"/>
            <a:r>
              <a:rPr lang="sv-SE" dirty="0" smtClean="0"/>
              <a:t>2023-06-15</a:t>
            </a:r>
          </a:p>
          <a:p>
            <a:pPr algn="r"/>
            <a:r>
              <a:rPr lang="sv-SE" dirty="0" smtClean="0"/>
              <a:t>Stina Taugböl </a:t>
            </a:r>
          </a:p>
          <a:p>
            <a:pPr algn="r"/>
            <a:r>
              <a:rPr lang="sv-SE" dirty="0" smtClean="0"/>
              <a:t>utvecklingsledare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4" t="11717" r="5262" b="12592"/>
          <a:stretch/>
        </p:blipFill>
        <p:spPr>
          <a:xfrm>
            <a:off x="9245601" y="224705"/>
            <a:ext cx="2946400" cy="1652792"/>
          </a:xfrm>
          <a:prstGeom prst="rect">
            <a:avLst/>
          </a:prstGeom>
          <a:ln>
            <a:solidFill>
              <a:srgbClr val="F15060"/>
            </a:solidFill>
          </a:ln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E1CD1B12-2C02-4F8D-BA77-EDD7EEE22E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9491">
            <a:off x="932439" y="3001705"/>
            <a:ext cx="3262113" cy="459240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E91E9-D7E8-4BF9-AA5E-057802E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Färdighetsträningsprogram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EC71A1-C8C7-4D11-B058-68582353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81C85F-CB03-4F44-AA08-B52B87F57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8917" y="3260693"/>
            <a:ext cx="9279467" cy="22556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Ges till barn i grupp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Utveckla förmågan till känsloreglering, problemlösning och sociala färdigheter.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Insatser riktas även till barnets föräldrar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Kontakt med skolan ingår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Programmen används inte i Sverige</a:t>
            </a:r>
          </a:p>
          <a:p>
            <a:endParaRPr lang="sv-SE" sz="2200" b="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668C59-54DC-41AB-A653-8CEFBA98C4F2}"/>
              </a:ext>
            </a:extLst>
          </p:cNvPr>
          <p:cNvSpPr/>
          <p:nvPr/>
        </p:nvSpPr>
        <p:spPr>
          <a:xfrm>
            <a:off x="1068917" y="1690170"/>
            <a:ext cx="9542376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Socialtjänsten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bör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erbjuda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multimodala KBT-baserade färdighetstränings-program, t.ex. </a:t>
            </a:r>
            <a:r>
              <a:rPr kumimoji="0" lang="sv-SE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Coping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Power Program, Dina-programmet och SNAP för barn 6–11 år med hög risk för fortsatt normbrytande beteende.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75E7131-35CA-470D-B07A-30A42B27E397}"/>
              </a:ext>
            </a:extLst>
          </p:cNvPr>
          <p:cNvSpPr/>
          <p:nvPr/>
        </p:nvSpPr>
        <p:spPr>
          <a:xfrm>
            <a:off x="10005237" y="340242"/>
            <a:ext cx="2186763" cy="914400"/>
          </a:xfrm>
          <a:prstGeom prst="rect">
            <a:avLst/>
          </a:prstGeom>
          <a:solidFill>
            <a:srgbClr val="002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6−11 år</a:t>
            </a:r>
          </a:p>
        </p:txBody>
      </p:sp>
    </p:spTree>
    <p:extLst>
      <p:ext uri="{BB962C8B-B14F-4D97-AF65-F5344CB8AC3E}">
        <p14:creationId xmlns:p14="http://schemas.microsoft.com/office/powerpoint/2010/main" val="191232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E91E9-D7E8-4BF9-AA5E-057802E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Strukturerad familjebehandling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EC71A1-C8C7-4D11-B058-68582353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81C85F-CB03-4F44-AA08-B52B87F57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8917" y="3260693"/>
            <a:ext cx="9279467" cy="22556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Manualbaserade familjeterapeutiska insatser i öppenvård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Familjemedlemmar och andra viktiga personer runt barnet involveras – direkt och/eller indirekt – i behandlingsarbetet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Stärka föräldrarnas förmågor och beteenden, till exempel vad gäller att vara tillgängliga och stödjande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Metoderna rekommenderas även i Socialstyrelsens nationella riktlinjer för vård och stöd vid missbruk</a:t>
            </a:r>
          </a:p>
          <a:p>
            <a:endParaRPr lang="sv-SE" sz="2200" b="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668C59-54DC-41AB-A653-8CEFBA98C4F2}"/>
              </a:ext>
            </a:extLst>
          </p:cNvPr>
          <p:cNvSpPr/>
          <p:nvPr/>
        </p:nvSpPr>
        <p:spPr>
          <a:xfrm>
            <a:off x="1068917" y="1690170"/>
            <a:ext cx="9542376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Socialtjänsten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bör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erbjuda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strukturerad familjebehandling i öppenvård, t.ex. BSFT, FFT, MDFT och MST för barn 12–17 år med hög risk för fortsatt normbrytande beteende.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B333DEB-9F68-44FA-83C1-0D6043B46EA4}"/>
              </a:ext>
            </a:extLst>
          </p:cNvPr>
          <p:cNvSpPr/>
          <p:nvPr/>
        </p:nvSpPr>
        <p:spPr>
          <a:xfrm>
            <a:off x="10005237" y="340242"/>
            <a:ext cx="2186763" cy="914400"/>
          </a:xfrm>
          <a:prstGeom prst="rect">
            <a:avLst/>
          </a:prstGeom>
          <a:solidFill>
            <a:srgbClr val="002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12−17 år</a:t>
            </a:r>
          </a:p>
        </p:txBody>
      </p:sp>
    </p:spTree>
    <p:extLst>
      <p:ext uri="{BB962C8B-B14F-4D97-AF65-F5344CB8AC3E}">
        <p14:creationId xmlns:p14="http://schemas.microsoft.com/office/powerpoint/2010/main" val="335019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E91E9-D7E8-4BF9-AA5E-057802E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Treatment Foster Care Oregon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EC71A1-C8C7-4D11-B058-68582353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81C85F-CB03-4F44-AA08-B52B87F57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8917" y="3260693"/>
            <a:ext cx="10042106" cy="22556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Snarlik de strukturerade familjebehandlingsmodellerna i förra rekommendationen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Ges medan barnet är placerat i ett särskilt familjehem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Det särskilda familjehemmet har utbildning i den specifika metoden och ingår i ett behandlingsteam runt barnet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I behandlingsteamet ingår också en ungdomsterapeut, en färdighetstränare samt en familjeterapeut som arbetar med ursprungsfamiljen</a:t>
            </a:r>
          </a:p>
          <a:p>
            <a:endParaRPr lang="sv-SE" sz="2200" b="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668C59-54DC-41AB-A653-8CEFBA98C4F2}"/>
              </a:ext>
            </a:extLst>
          </p:cNvPr>
          <p:cNvSpPr/>
          <p:nvPr/>
        </p:nvSpPr>
        <p:spPr>
          <a:xfrm>
            <a:off x="1068917" y="1690170"/>
            <a:ext cx="9542376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Socialtjänsten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bör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erbjuda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Treatment Foster Care Oregon (TFCO) som alternativ till institutionsvård för barn 12–17 år med hög risk för fortsatt normbrytande beteende.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E1E08BD-EAB2-48A5-A78E-A1ED9D2038CA}"/>
              </a:ext>
            </a:extLst>
          </p:cNvPr>
          <p:cNvSpPr/>
          <p:nvPr/>
        </p:nvSpPr>
        <p:spPr>
          <a:xfrm>
            <a:off x="10005237" y="340242"/>
            <a:ext cx="2186763" cy="914400"/>
          </a:xfrm>
          <a:prstGeom prst="rect">
            <a:avLst/>
          </a:prstGeom>
          <a:solidFill>
            <a:srgbClr val="002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12−17 år</a:t>
            </a:r>
          </a:p>
        </p:txBody>
      </p:sp>
    </p:spTree>
    <p:extLst>
      <p:ext uri="{BB962C8B-B14F-4D97-AF65-F5344CB8AC3E}">
        <p14:creationId xmlns:p14="http://schemas.microsoft.com/office/powerpoint/2010/main" val="308638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E91E9-D7E8-4BF9-AA5E-057802E42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917" y="687600"/>
            <a:ext cx="10054166" cy="1296144"/>
          </a:xfrm>
        </p:spPr>
        <p:txBody>
          <a:bodyPr/>
          <a:lstStyle/>
          <a:p>
            <a:r>
              <a:rPr lang="sv-SE" sz="3600" dirty="0"/>
              <a:t>Strukturerad beteende- och </a:t>
            </a:r>
            <a:br>
              <a:rPr lang="sv-SE" sz="3600" dirty="0"/>
            </a:br>
            <a:r>
              <a:rPr lang="sv-SE" sz="3600" dirty="0"/>
              <a:t>färdighetsträning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EC71A1-C8C7-4D11-B058-68582353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84208" y="6346694"/>
            <a:ext cx="5400000" cy="26723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81C85F-CB03-4F44-AA08-B52B87F57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8917" y="3260693"/>
            <a:ext cx="9279467" cy="22556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Ges individuellt - både i öppenvård och på institution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Utgår från inlärningsteori, socialpsykologi och kognitiv psykologi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Utveckla nya beteenden, tankesätt och färdigheter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Träning av tex självkontroll, problemlösning och konsekvenstänkande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Kan omfatta beteendekontrakt</a:t>
            </a:r>
          </a:p>
          <a:p>
            <a:endParaRPr lang="sv-SE" sz="2200" b="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668C59-54DC-41AB-A653-8CEFBA98C4F2}"/>
              </a:ext>
            </a:extLst>
          </p:cNvPr>
          <p:cNvSpPr/>
          <p:nvPr/>
        </p:nvSpPr>
        <p:spPr>
          <a:xfrm>
            <a:off x="1068917" y="1831050"/>
            <a:ext cx="9542376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Socialtjänsten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bör erbjuda 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strukturerad, individuell KBT-baserad beteende och färdighetsträning för barn 12–17 år med hög risk för fortsatt normbrytande beteende. Insatsen kan ges i öppenvård och på institution.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81AD0BE-1ADC-43E5-BBAC-0DBCB76AF699}"/>
              </a:ext>
            </a:extLst>
          </p:cNvPr>
          <p:cNvSpPr/>
          <p:nvPr/>
        </p:nvSpPr>
        <p:spPr>
          <a:xfrm>
            <a:off x="10005237" y="340242"/>
            <a:ext cx="2186763" cy="914400"/>
          </a:xfrm>
          <a:prstGeom prst="rect">
            <a:avLst/>
          </a:prstGeom>
          <a:solidFill>
            <a:srgbClr val="002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12−17 år</a:t>
            </a:r>
          </a:p>
        </p:txBody>
      </p:sp>
    </p:spTree>
    <p:extLst>
      <p:ext uri="{BB962C8B-B14F-4D97-AF65-F5344CB8AC3E}">
        <p14:creationId xmlns:p14="http://schemas.microsoft.com/office/powerpoint/2010/main" val="21238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E91E9-D7E8-4BF9-AA5E-057802E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 err="1">
                <a:solidFill>
                  <a:srgbClr val="002B45"/>
                </a:solidFill>
              </a:rPr>
              <a:t>Scared</a:t>
            </a:r>
            <a:r>
              <a:rPr lang="sv-SE" sz="3600" dirty="0">
                <a:solidFill>
                  <a:srgbClr val="002B45"/>
                </a:solidFill>
              </a:rPr>
              <a:t> Straight (bör ej användas)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EC71A1-C8C7-4D11-B058-68582353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81C85F-CB03-4F44-AA08-B52B87F57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8917" y="3260693"/>
            <a:ext cx="9279467" cy="22556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Syftet med dessa program är att avskräcka från fortsatt kriminalitet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Forskningen visar att barn som genomgått programmen begår fler brott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Används inte i Sverige idag, men har använts tidigare</a:t>
            </a:r>
          </a:p>
          <a:p>
            <a:endParaRPr lang="sv-SE" sz="2200" b="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668C59-54DC-41AB-A653-8CEFBA98C4F2}"/>
              </a:ext>
            </a:extLst>
          </p:cNvPr>
          <p:cNvSpPr/>
          <p:nvPr/>
        </p:nvSpPr>
        <p:spPr>
          <a:xfrm>
            <a:off x="1068917" y="1690170"/>
            <a:ext cx="9542376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Socialtjänsten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bör inte erbjuda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konsekvensprogram av typen </a:t>
            </a:r>
            <a:r>
              <a:rPr kumimoji="0" lang="sv-SE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Scared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Straight för </a:t>
            </a:r>
            <a:b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barn 12–17 år med hög risk för fortsatt normbrytande beteende.</a:t>
            </a:r>
          </a:p>
        </p:txBody>
      </p:sp>
    </p:spTree>
    <p:extLst>
      <p:ext uri="{BB962C8B-B14F-4D97-AF65-F5344CB8AC3E}">
        <p14:creationId xmlns:p14="http://schemas.microsoft.com/office/powerpoint/2010/main" val="92450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sv-SE" dirty="0">
                <a:solidFill>
                  <a:schemeClr val="accent4"/>
                </a:solidFill>
              </a:rPr>
              <a:t>Två kunskapsstöd som </a:t>
            </a:r>
            <a:br>
              <a:rPr lang="sv-SE" dirty="0">
                <a:solidFill>
                  <a:schemeClr val="accent4"/>
                </a:solidFill>
              </a:rPr>
            </a:br>
            <a:r>
              <a:rPr lang="sv-SE" dirty="0">
                <a:solidFill>
                  <a:schemeClr val="accent4"/>
                </a:solidFill>
              </a:rPr>
              <a:t>kompletterar varandra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Platshållare för text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sv-SE" sz="2000" b="0" dirty="0">
                <a:solidFill>
                  <a:schemeClr val="tx1"/>
                </a:solidFill>
              </a:rPr>
              <a:t> </a:t>
            </a:r>
          </a:p>
          <a:p>
            <a:endParaRPr lang="sv-SE" sz="2000" dirty="0"/>
          </a:p>
        </p:txBody>
      </p:sp>
      <p:sp>
        <p:nvSpPr>
          <p:cNvPr id="8" name="Platshållare för innehåll 3">
            <a:extLst>
              <a:ext uri="{FF2B5EF4-FFF2-40B4-BE49-F238E27FC236}">
                <a16:creationId xmlns:a16="http://schemas.microsoft.com/office/drawing/2014/main" id="{AFFC1EAB-296D-48C4-8EAD-6B3C3D38E9C8}"/>
              </a:ext>
            </a:extLst>
          </p:cNvPr>
          <p:cNvSpPr txBox="1">
            <a:spLocks/>
          </p:cNvSpPr>
          <p:nvPr/>
        </p:nvSpPr>
        <p:spPr>
          <a:xfrm>
            <a:off x="1023936" y="1908338"/>
            <a:ext cx="4429792" cy="21869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71463" indent="-271463" algn="l" defTabSz="914400" rtl="0" eaLnBrk="1" latinLnBrk="0" hangingPunct="1">
              <a:spcBef>
                <a:spcPts val="0"/>
              </a:spcBef>
              <a:spcAft>
                <a:spcPts val="800"/>
              </a:spcAft>
              <a:buSzPct val="115000"/>
              <a:buFont typeface="Century Gothic" pitchFamily="34" charset="0"/>
              <a:buChar char="•"/>
              <a:defRPr sz="2600" b="1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0700" indent="-2349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20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11200" indent="-1714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•"/>
              <a:defRPr sz="16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20750" indent="-1968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4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73150" indent="-1460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•"/>
              <a:defRPr sz="12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Bedöma risk och behov… (2020)</a:t>
            </a:r>
          </a:p>
          <a:p>
            <a:pPr marL="2714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 stöd i arbetet med att kartlägga och analysera risker och behov hos det enskilda barnet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Insatser för barn… (2021)</a:t>
            </a:r>
          </a:p>
          <a:p>
            <a:pPr marL="2714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 stöd i att planera, utforma och följa upp insatser</a:t>
            </a:r>
          </a:p>
          <a:p>
            <a:pPr marL="2714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Char char="•"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Kompletterar handböcker som ger juridiskt vägledning, tex </a:t>
            </a: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Barn och unga som begår brott.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5C1D51F9-99A4-4FAE-8610-414950799D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6343">
            <a:off x="8347939" y="1489911"/>
            <a:ext cx="2734833" cy="385010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026" name="Picture 2" descr="https://publikationsservice.atta45.se/System/TemplateThumbnail.ashx?p=online&amp;tt=Static&amp;id=a1892d5febf6497aa600078bd3548f19&amp;var=l&amp;rev=0&amp;pid=">
            <a:extLst>
              <a:ext uri="{FF2B5EF4-FFF2-40B4-BE49-F238E27FC236}">
                <a16:creationId xmlns:a16="http://schemas.microsoft.com/office/drawing/2014/main" id="{41DDA5B9-CE61-4D63-AB08-99830875E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5677">
            <a:off x="5779838" y="1797655"/>
            <a:ext cx="2692133" cy="3844984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2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942896"/>
          </a:xfrm>
        </p:spPr>
        <p:txBody>
          <a:bodyPr/>
          <a:lstStyle/>
          <a:p>
            <a:r>
              <a:rPr lang="sv-SE" dirty="0"/>
              <a:t>Forskning visar att verksamma insatser </a:t>
            </a:r>
            <a:br>
              <a:rPr lang="sv-SE" dirty="0"/>
            </a:br>
            <a:r>
              <a:rPr lang="sv-SE" dirty="0"/>
              <a:t>för målgruppen …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/>
          </p:nvPr>
        </p:nvSpPr>
        <p:spPr>
          <a:xfrm>
            <a:off x="1068917" y="2132182"/>
            <a:ext cx="9700683" cy="3416271"/>
          </a:xfrm>
        </p:spPr>
        <p:txBody>
          <a:bodyPr numCol="2"/>
          <a:lstStyle/>
          <a:p>
            <a:pPr marL="457200" indent="-432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800" b="0" dirty="0"/>
              <a:t>fokuserar på att reducera riskfaktorer </a:t>
            </a:r>
          </a:p>
          <a:p>
            <a:pPr marL="457200" indent="-432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800" b="0" dirty="0"/>
              <a:t>är multimodala </a:t>
            </a:r>
          </a:p>
          <a:p>
            <a:pPr marL="457200" indent="-4320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800" b="0" dirty="0"/>
              <a:t>ges med hög intensitet</a:t>
            </a:r>
          </a:p>
          <a:p>
            <a:pPr marL="457200" indent="-43200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800" b="0" dirty="0"/>
              <a:t>är strukturerade </a:t>
            </a:r>
          </a:p>
          <a:p>
            <a:pPr marL="457200" indent="-4320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800" b="0" dirty="0"/>
              <a:t>baseras på social inlärningsteori och KBT</a:t>
            </a:r>
          </a:p>
          <a:p>
            <a:pPr marL="719138" lvl="4" indent="-432000" defTabSz="4524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800" dirty="0"/>
              <a:t>anpassas utifrån barns och föräldrars mottaglighet</a:t>
            </a:r>
          </a:p>
          <a:p>
            <a:pPr marL="719138" lvl="4" indent="-432000" defTabSz="4524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2800" dirty="0"/>
              <a:t>kvalitetssäkras och följs upp kontinuerligt</a:t>
            </a:r>
          </a:p>
          <a:p>
            <a:pPr marL="287138" lvl="4" defTabSz="452438">
              <a:spcAft>
                <a:spcPts val="1200"/>
              </a:spcAft>
            </a:pPr>
            <a:r>
              <a:rPr lang="sv-SE" sz="2800" dirty="0"/>
              <a:t>Personalens färdigheter och kompetens är centrala för effektiviteten!</a:t>
            </a:r>
            <a:endParaRPr lang="sv-SE" dirty="0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8089E242-7A56-41F7-A514-68B3FC8AF961}"/>
              </a:ext>
            </a:extLst>
          </p:cNvPr>
          <p:cNvSpPr/>
          <p:nvPr/>
        </p:nvSpPr>
        <p:spPr>
          <a:xfrm>
            <a:off x="2017107" y="1881329"/>
            <a:ext cx="8157786" cy="3667124"/>
          </a:xfrm>
          <a:prstGeom prst="ellipse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Principerna om </a:t>
            </a:r>
            <a:br>
              <a:rPr kumimoji="0" lang="sv-SE" sz="34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risk</a:t>
            </a:r>
            <a:r>
              <a:rPr kumimoji="0" lang="sv-SE" sz="34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behov </a:t>
            </a:r>
            <a:r>
              <a:rPr kumimoji="0" lang="sv-SE" sz="34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samt</a:t>
            </a: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34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generell och individuell </a:t>
            </a: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mottaglighet</a:t>
            </a:r>
            <a:r>
              <a:rPr kumimoji="0" lang="sv-SE" sz="3400" b="0" i="0" u="none" strike="noStrike" kern="1200" cap="none" spc="0" normalizeH="0" baseline="0" noProof="0" dirty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316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 smtClean="0"/>
              <a:t>Socialstyrelsen rekommendationer </a:t>
            </a:r>
            <a:br>
              <a:rPr lang="sv-SE" sz="3200" dirty="0" smtClean="0"/>
            </a:br>
            <a:r>
              <a:rPr lang="sv-SE" sz="3200" dirty="0" smtClean="0"/>
              <a:t>-  insatser som socialtjänsten bör erbjuda: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smtClean="0"/>
              <a:t>Barn 6 – 11 år: </a:t>
            </a:r>
          </a:p>
          <a:p>
            <a:pPr lvl="1"/>
            <a:r>
              <a:rPr lang="sv-SE" sz="2800" dirty="0" smtClean="0"/>
              <a:t>Föräldraskapsstöd</a:t>
            </a:r>
            <a:endParaRPr lang="sv-SE" sz="2800" dirty="0" smtClean="0"/>
          </a:p>
          <a:p>
            <a:pPr lvl="1"/>
            <a:r>
              <a:rPr lang="sv-SE" sz="2800" dirty="0" smtClean="0"/>
              <a:t>Färdighetsträningsprogram</a:t>
            </a:r>
            <a:endParaRPr lang="sv-SE" sz="2800" dirty="0" smtClean="0"/>
          </a:p>
          <a:p>
            <a:endParaRPr lang="sv-SE" dirty="0" smtClean="0"/>
          </a:p>
          <a:p>
            <a:r>
              <a:rPr lang="sv-SE" b="1" dirty="0" smtClean="0"/>
              <a:t>Barn 12 – 17 år:</a:t>
            </a:r>
          </a:p>
          <a:p>
            <a:pPr lvl="1"/>
            <a:r>
              <a:rPr lang="sv-SE" sz="2800" dirty="0" smtClean="0"/>
              <a:t>Strukturerad familjebehandling</a:t>
            </a:r>
            <a:endParaRPr lang="sv-SE" sz="2800" dirty="0" smtClean="0"/>
          </a:p>
          <a:p>
            <a:pPr lvl="1"/>
            <a:r>
              <a:rPr lang="sv-SE" sz="2800" dirty="0" smtClean="0"/>
              <a:t>Strukturerad beteende och </a:t>
            </a:r>
            <a:r>
              <a:rPr lang="sv-SE" sz="2800" dirty="0" smtClean="0"/>
              <a:t>färdighetsträning</a:t>
            </a:r>
            <a:endParaRPr lang="sv-SE" sz="2800" dirty="0" smtClean="0"/>
          </a:p>
          <a:p>
            <a:pPr lvl="1"/>
            <a:r>
              <a:rPr lang="sv-SE" sz="2800" dirty="0" smtClean="0"/>
              <a:t>Behandlingsfamilj </a:t>
            </a:r>
            <a:r>
              <a:rPr lang="sv-SE" sz="2800" dirty="0"/>
              <a:t>(</a:t>
            </a:r>
            <a:r>
              <a:rPr lang="sv-SE" sz="2800" dirty="0" err="1"/>
              <a:t>Treatment</a:t>
            </a:r>
            <a:r>
              <a:rPr lang="sv-SE" sz="2800" dirty="0"/>
              <a:t> Foster Care Oregon)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91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Introduktion och föreläsning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766047"/>
            <a:ext cx="11370906" cy="44109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sv-SE" sz="2400" b="1" i="1" dirty="0" smtClean="0">
                <a:solidFill>
                  <a:schemeClr val="accent5">
                    <a:lumMod val="50000"/>
                  </a:schemeClr>
                </a:solidFill>
              </a:rPr>
              <a:t>1:a Aktiviteten: </a:t>
            </a:r>
            <a:r>
              <a:rPr lang="sv-SE" sz="2400" b="1" i="1" dirty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sv-SE" sz="2400" b="1" i="1" dirty="0" smtClean="0">
                <a:solidFill>
                  <a:schemeClr val="accent5">
                    <a:lumMod val="50000"/>
                  </a:schemeClr>
                </a:solidFill>
              </a:rPr>
              <a:t>ntroduktion till samverkanspiloten och kunskapsstödet </a:t>
            </a:r>
            <a:r>
              <a:rPr lang="sv-SE" sz="2400" i="1" dirty="0" smtClean="0">
                <a:solidFill>
                  <a:schemeClr val="accent5">
                    <a:lumMod val="50000"/>
                  </a:schemeClr>
                </a:solidFill>
              </a:rPr>
              <a:t>–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sz="2400" i="1" dirty="0" smtClean="0">
                <a:solidFill>
                  <a:schemeClr val="accent5">
                    <a:lumMod val="50000"/>
                  </a:schemeClr>
                </a:solidFill>
              </a:rPr>
              <a:t>Socialstyrelsen föreläsning	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i="1" dirty="0" smtClean="0">
                <a:solidFill>
                  <a:schemeClr val="accent5">
                    <a:lumMod val="50000"/>
                  </a:schemeClr>
                </a:solidFill>
              </a:rPr>
              <a:t>(4 april 2023) – Dalarna - Avesta, Borlänge och Mora – Fysisk regional workshop</a:t>
            </a:r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endParaRPr lang="sv-SE" sz="2000" dirty="0"/>
          </a:p>
          <a:p>
            <a:r>
              <a:rPr lang="sv-SE" sz="2400" b="1" dirty="0" smtClean="0"/>
              <a:t>2:a Aktiviteten: Föreläsning om risk, behov och mottaglighet (RBM)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 smtClean="0"/>
              <a:t>(pågår maj till september 2023)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sv-SE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 smtClean="0"/>
              <a:t>Tillhörande regional workshop 3 oktober, 2 timmar (via Teams)</a:t>
            </a:r>
          </a:p>
          <a:p>
            <a:pPr marL="457200" lvl="1" indent="0">
              <a:buNone/>
            </a:pPr>
            <a:endParaRPr lang="sv-SE" sz="20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/>
              <a:t>2023-04-04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Seminarium med Socialstyrelsen om kunskapsstöd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246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 steg i implementeringen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443319"/>
            <a:ext cx="11370906" cy="4733644"/>
          </a:xfrm>
        </p:spPr>
        <p:txBody>
          <a:bodyPr/>
          <a:lstStyle/>
          <a:p>
            <a:r>
              <a:rPr lang="sv-SE" sz="2400" b="1" dirty="0"/>
              <a:t>3:e Aktiviteten: Metodföreträdare informerar om metoderna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/>
              <a:t>Familjebehandling – 18 </a:t>
            </a:r>
            <a:r>
              <a:rPr lang="sv-SE" sz="2000" i="1" dirty="0"/>
              <a:t>eller</a:t>
            </a:r>
            <a:r>
              <a:rPr lang="sv-SE" sz="2000" dirty="0"/>
              <a:t> 25 okt kl. 08:30-12:00 </a:t>
            </a:r>
            <a:r>
              <a:rPr lang="sv-SE" sz="2000" dirty="0" smtClean="0"/>
              <a:t>(Via Teams)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800" dirty="0" smtClean="0"/>
              <a:t>(</a:t>
            </a:r>
            <a:r>
              <a:rPr lang="sv-SE" sz="1800" dirty="0"/>
              <a:t>Cope, De otroliga åren, Komet, </a:t>
            </a:r>
            <a:r>
              <a:rPr lang="sv-SE" sz="1800" dirty="0" err="1"/>
              <a:t>Triple</a:t>
            </a:r>
            <a:r>
              <a:rPr lang="sv-SE" sz="1800" dirty="0"/>
              <a:t> P</a:t>
            </a:r>
            <a:r>
              <a:rPr lang="sv-SE" sz="1800" dirty="0" smtClean="0"/>
              <a:t>)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sv-SE" sz="16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/>
              <a:t>”Övriga insatser” – 14 </a:t>
            </a:r>
            <a:r>
              <a:rPr lang="sv-SE" sz="2000" i="1" dirty="0"/>
              <a:t>eller </a:t>
            </a:r>
            <a:r>
              <a:rPr lang="sv-SE" sz="2000" dirty="0"/>
              <a:t>15 nov kl. 08:30 – 12:00 </a:t>
            </a:r>
            <a:endParaRPr lang="sv-SE" sz="20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1800" dirty="0" smtClean="0"/>
              <a:t>(</a:t>
            </a:r>
            <a:r>
              <a:rPr lang="sv-SE" sz="1800" dirty="0"/>
              <a:t>BSFT, FFT, MDFT, MST, </a:t>
            </a:r>
            <a:r>
              <a:rPr lang="sv-SE" sz="1800" dirty="0" smtClean="0"/>
              <a:t>TFCO)</a:t>
            </a:r>
          </a:p>
          <a:p>
            <a:pPr marL="914400" lvl="2" indent="0">
              <a:buNone/>
            </a:pPr>
            <a:endParaRPr lang="sv-SE" sz="1600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sv-SE" u="sng" dirty="0" smtClean="0"/>
              <a:t>Målgrupp</a:t>
            </a:r>
            <a:r>
              <a:rPr lang="sv-SE" dirty="0" smtClean="0"/>
              <a:t> – önskemål även högre chefer – möjligen politiker?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sz="2400" b="1" dirty="0"/>
              <a:t>4:e Aktiviteten: Introduktion till avtalssamverkan</a:t>
            </a:r>
            <a:endParaRPr lang="sv-SE" sz="20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/>
              <a:t>20 </a:t>
            </a:r>
            <a:r>
              <a:rPr lang="sv-SE" sz="2000" i="1" dirty="0"/>
              <a:t>eller </a:t>
            </a:r>
            <a:r>
              <a:rPr lang="sv-SE" sz="2000" dirty="0"/>
              <a:t>23 november kl. 13:30-15:30 </a:t>
            </a:r>
            <a:r>
              <a:rPr lang="sv-SE" sz="2000" dirty="0" smtClean="0"/>
              <a:t>(Via Teams)</a:t>
            </a:r>
          </a:p>
          <a:p>
            <a:pPr marL="457200" lvl="1" indent="0">
              <a:buNone/>
            </a:pPr>
            <a:endParaRPr lang="sv-SE" sz="20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000" dirty="0" smtClean="0"/>
              <a:t> </a:t>
            </a:r>
            <a:r>
              <a:rPr lang="sv-SE" sz="2000" u="sng" dirty="0" smtClean="0"/>
              <a:t>Målgrupp</a:t>
            </a:r>
            <a:r>
              <a:rPr lang="sv-SE" sz="2000" dirty="0" smtClean="0"/>
              <a:t> </a:t>
            </a:r>
            <a:r>
              <a:rPr lang="sv-SE" sz="2000" dirty="0"/>
              <a:t>– önskemål även högre chefer – möjligen politiker?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642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Hur fortsätta in i 2024?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Hållbar socialtjänst</a:t>
            </a:r>
          </a:p>
          <a:p>
            <a:endParaRPr lang="sv-SE" dirty="0" smtClean="0"/>
          </a:p>
          <a:p>
            <a:r>
              <a:rPr lang="sv-SE" dirty="0" smtClean="0"/>
              <a:t>Kuggar in i ”Kartläggning av socialtjänstens insatser”</a:t>
            </a:r>
          </a:p>
          <a:p>
            <a:endParaRPr lang="sv-SE" dirty="0"/>
          </a:p>
          <a:p>
            <a:r>
              <a:rPr lang="sv-SE" dirty="0" smtClean="0"/>
              <a:t>Samverkan </a:t>
            </a:r>
          </a:p>
          <a:p>
            <a:pPr lvl="1"/>
            <a:r>
              <a:rPr lang="sv-SE" dirty="0" smtClean="0"/>
              <a:t>Vilka behov finns i Dalarna?</a:t>
            </a:r>
          </a:p>
          <a:p>
            <a:pPr lvl="1"/>
            <a:r>
              <a:rPr lang="sv-SE" dirty="0" smtClean="0"/>
              <a:t>Hur kan vi samverka? </a:t>
            </a:r>
          </a:p>
          <a:p>
            <a:pPr marL="457200" lvl="1" indent="0">
              <a:buNone/>
            </a:pP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92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Kontaktpersoner i de medverkande kommunerna i (Samverkanspiloten):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(Enbart till för de medverkande kommunerna):</a:t>
            </a:r>
          </a:p>
          <a:p>
            <a:endParaRPr lang="sv-SE" dirty="0"/>
          </a:p>
          <a:p>
            <a:pPr lvl="1"/>
            <a:r>
              <a:rPr lang="sv-SE" b="1" dirty="0" smtClean="0"/>
              <a:t>Johanna </a:t>
            </a:r>
            <a:r>
              <a:rPr lang="sv-SE" b="1" dirty="0" err="1" smtClean="0"/>
              <a:t>Hildensjö</a:t>
            </a:r>
            <a:r>
              <a:rPr lang="sv-SE" dirty="0" smtClean="0"/>
              <a:t>, enhetschef Avesta</a:t>
            </a:r>
          </a:p>
          <a:p>
            <a:pPr lvl="1"/>
            <a:r>
              <a:rPr lang="sv-SE" b="1" dirty="0" smtClean="0"/>
              <a:t>Åsa Falklinder</a:t>
            </a:r>
            <a:r>
              <a:rPr lang="sv-SE" dirty="0" smtClean="0"/>
              <a:t>, biträdande enhetschef Borlänge</a:t>
            </a:r>
          </a:p>
          <a:p>
            <a:pPr lvl="1"/>
            <a:r>
              <a:rPr lang="sv-SE" b="1" dirty="0" smtClean="0"/>
              <a:t>Ewa Byström</a:t>
            </a:r>
            <a:r>
              <a:rPr lang="sv-SE" dirty="0" smtClean="0"/>
              <a:t>, enhetschef IFO, Mora</a:t>
            </a:r>
          </a:p>
          <a:p>
            <a:endParaRPr lang="sv-SE" dirty="0"/>
          </a:p>
          <a:p>
            <a:r>
              <a:rPr lang="sv-SE" dirty="0" smtClean="0"/>
              <a:t>Övriga kan kontakta mig vid följdfrågor </a:t>
            </a:r>
          </a:p>
          <a:p>
            <a:pPr marL="457200" lvl="1" indent="0">
              <a:buNone/>
            </a:pPr>
            <a:r>
              <a:rPr lang="sv-SE" dirty="0" smtClean="0"/>
              <a:t>– </a:t>
            </a:r>
            <a:r>
              <a:rPr lang="sv-SE" dirty="0" smtClean="0">
                <a:hlinkClick r:id="rId2"/>
              </a:rPr>
              <a:t>stina.taugbol@regiondalarna.se</a:t>
            </a:r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2023-06-13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602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0E91E9-D7E8-4BF9-AA5E-057802E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Föräldraskapsstöd</a:t>
            </a:r>
            <a:br>
              <a:rPr lang="sv-SE" sz="3600" dirty="0"/>
            </a:b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0EC71A1-C8C7-4D11-B058-685823534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>
                <a:ln>
                  <a:noFill/>
                </a:ln>
                <a:solidFill>
                  <a:srgbClr val="002B4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Sveriges kunskapsmyndighet för vård och omsorg 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2B4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81C85F-CB03-4F44-AA08-B52B87F570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8917" y="3260693"/>
            <a:ext cx="9279467" cy="22556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Utgår från kognitiv psykologi och social inlärningsteori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Stärka föräldra-barnrelationen, föräldrarnas uppsikt och tillsyn samt föräldrarnas uppfostringsmetoder.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Föräldrarna får hjälp att utveckla beteenden och färdigheter, tex att visa positiv uppmärksamhet, ha tydlig strategi för gränssättning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b="0" dirty="0"/>
              <a:t>Programmen ges traditionellt i grupper om 8–10 föräldrar.</a:t>
            </a:r>
          </a:p>
          <a:p>
            <a:endParaRPr lang="sv-SE" sz="2200" b="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668C59-54DC-41AB-A653-8CEFBA98C4F2}"/>
              </a:ext>
            </a:extLst>
          </p:cNvPr>
          <p:cNvSpPr/>
          <p:nvPr/>
        </p:nvSpPr>
        <p:spPr>
          <a:xfrm>
            <a:off x="1068917" y="1690170"/>
            <a:ext cx="9542376" cy="12961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Socialtjänsten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bör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erbjuda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beteendebaserade föräldraskapsstödsprogram, t.ex. Cope, </a:t>
            </a:r>
            <a:b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 otroliga åren, Komet och </a:t>
            </a:r>
            <a:r>
              <a:rPr kumimoji="0" lang="sv-SE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Triple</a:t>
            </a:r>
            <a:r>
              <a:rPr kumimoji="0" lang="sv-SE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P, för barn 6–11 år med hög risk för fortsatt normbrytande beteende. 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D26851C-B3A6-4CB0-8B76-B73AF4C557D0}"/>
              </a:ext>
            </a:extLst>
          </p:cNvPr>
          <p:cNvSpPr/>
          <p:nvPr/>
        </p:nvSpPr>
        <p:spPr>
          <a:xfrm>
            <a:off x="10005237" y="340242"/>
            <a:ext cx="2186763" cy="914400"/>
          </a:xfrm>
          <a:prstGeom prst="rect">
            <a:avLst/>
          </a:prstGeom>
          <a:solidFill>
            <a:srgbClr val="002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6−11 år</a:t>
            </a:r>
          </a:p>
        </p:txBody>
      </p:sp>
    </p:spTree>
    <p:extLst>
      <p:ext uri="{BB962C8B-B14F-4D97-AF65-F5344CB8AC3E}">
        <p14:creationId xmlns:p14="http://schemas.microsoft.com/office/powerpoint/2010/main" val="92767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B45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-16.9.potx" id="{5FB52A0F-AAB8-41D5-B429-08CFAF4F1824}" vid="{01A0E70B-603C-4E46-A5A4-C3F353CF1FAF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95" ma:contentTypeDescription="Skapa ett nytt dokument." ma:contentTypeScope="" ma:versionID="6d12fda5e014be1eff64145fb23fca2d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4CE47D2-E8DD-4873-BA67-E0EAACFF4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purl.org/dc/terms/"/>
    <ds:schemaRef ds:uri="625733c5-0f95-420a-bdd7-9e1f1bc4aabb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1388</Words>
  <Application>Microsoft Office PowerPoint</Application>
  <PresentationFormat>Bredbild</PresentationFormat>
  <Paragraphs>195</Paragraphs>
  <Slides>14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Arial</vt:lpstr>
      <vt:lpstr>Century Gothic</vt:lpstr>
      <vt:lpstr>Courier New</vt:lpstr>
      <vt:lpstr>Wingdings</vt:lpstr>
      <vt:lpstr>VCdag</vt:lpstr>
      <vt:lpstr>SoS-PPT-svensk-150922</vt:lpstr>
      <vt:lpstr> Samverkanspilot   Stöd för implementering av kunskapsstöd genom Partnerskapet (Socialstyrelsen, SKR och RSS) </vt:lpstr>
      <vt:lpstr>Två kunskapsstöd som  kompletterar varandra</vt:lpstr>
      <vt:lpstr>Forskning visar att verksamma insatser  för målgruppen …</vt:lpstr>
      <vt:lpstr>Socialstyrelsen rekommendationer  -  insatser som socialtjänsten bör erbjuda:</vt:lpstr>
      <vt:lpstr>Introduktion och föreläsning</vt:lpstr>
      <vt:lpstr>Nästa steg i implementeringen</vt:lpstr>
      <vt:lpstr>Hur fortsätta in i 2024?</vt:lpstr>
      <vt:lpstr>Kontaktpersoner i de medverkande kommunerna i (Samverkanspiloten):</vt:lpstr>
      <vt:lpstr>Föräldraskapsstöd </vt:lpstr>
      <vt:lpstr>Färdighetsträningsprogram</vt:lpstr>
      <vt:lpstr>Strukturerad familjebehandling</vt:lpstr>
      <vt:lpstr>Treatment Foster Care Oregon</vt:lpstr>
      <vt:lpstr>Strukturerad beteende- och  färdighetsträning</vt:lpstr>
      <vt:lpstr>Scared Straight (bör ej användas)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Taugböl Stina /Ledningsstöd och strategi Hälso- och sjukvård Dalarna /Falun</cp:lastModifiedBy>
  <cp:revision>23</cp:revision>
  <dcterms:created xsi:type="dcterms:W3CDTF">2016-11-14T14:16:14Z</dcterms:created>
  <dcterms:modified xsi:type="dcterms:W3CDTF">2023-06-13T12:34:45Z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