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82" r:id="rId2"/>
    <p:sldId id="279" r:id="rId3"/>
    <p:sldId id="281" r:id="rId4"/>
    <p:sldId id="257" r:id="rId5"/>
    <p:sldId id="275" r:id="rId6"/>
    <p:sldId id="277" r:id="rId7"/>
    <p:sldId id="278" r:id="rId8"/>
    <p:sldId id="272" r:id="rId9"/>
    <p:sldId id="273" r:id="rId10"/>
    <p:sldId id="274" r:id="rId11"/>
    <p:sldId id="280" r:id="rId12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D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83" autoAdjust="0"/>
    <p:restoredTop sz="94660"/>
  </p:normalViewPr>
  <p:slideViewPr>
    <p:cSldViewPr snapToGrid="0">
      <p:cViewPr varScale="1">
        <p:scale>
          <a:sx n="69" d="100"/>
          <a:sy n="69" d="100"/>
        </p:scale>
        <p:origin x="1188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ssica Wide" userId="a4737f6d-979d-4561-a7c3-452002536089" providerId="ADAL" clId="{E607DA10-4D99-47DE-90B2-D16255F52C6A}"/>
    <pc:docChg chg="undo custSel addSld modSld">
      <pc:chgData name="Jessica Wide" userId="a4737f6d-979d-4561-a7c3-452002536089" providerId="ADAL" clId="{E607DA10-4D99-47DE-90B2-D16255F52C6A}" dt="2023-05-22T08:29:51.011" v="956" actId="20577"/>
      <pc:docMkLst>
        <pc:docMk/>
      </pc:docMkLst>
      <pc:sldChg chg="modSp mod">
        <pc:chgData name="Jessica Wide" userId="a4737f6d-979d-4561-a7c3-452002536089" providerId="ADAL" clId="{E607DA10-4D99-47DE-90B2-D16255F52C6A}" dt="2023-05-22T08:27:01.710" v="934" actId="20577"/>
        <pc:sldMkLst>
          <pc:docMk/>
          <pc:sldMk cId="42953523" sldId="257"/>
        </pc:sldMkLst>
        <pc:spChg chg="mod">
          <ac:chgData name="Jessica Wide" userId="a4737f6d-979d-4561-a7c3-452002536089" providerId="ADAL" clId="{E607DA10-4D99-47DE-90B2-D16255F52C6A}" dt="2023-05-22T08:25:41.839" v="915" actId="14100"/>
          <ac:spMkLst>
            <pc:docMk/>
            <pc:sldMk cId="42953523" sldId="257"/>
            <ac:spMk id="2" creationId="{685700D1-F30F-0733-C81C-C3EE3B55A8B6}"/>
          </ac:spMkLst>
        </pc:spChg>
        <pc:spChg chg="mod">
          <ac:chgData name="Jessica Wide" userId="a4737f6d-979d-4561-a7c3-452002536089" providerId="ADAL" clId="{E607DA10-4D99-47DE-90B2-D16255F52C6A}" dt="2023-05-22T08:27:01.710" v="934" actId="20577"/>
          <ac:spMkLst>
            <pc:docMk/>
            <pc:sldMk cId="42953523" sldId="257"/>
            <ac:spMk id="6" creationId="{5C07C38F-F02B-442B-3163-BCDC0852428F}"/>
          </ac:spMkLst>
        </pc:spChg>
      </pc:sldChg>
      <pc:sldChg chg="modSp mod">
        <pc:chgData name="Jessica Wide" userId="a4737f6d-979d-4561-a7c3-452002536089" providerId="ADAL" clId="{E607DA10-4D99-47DE-90B2-D16255F52C6A}" dt="2023-05-22T08:29:51.011" v="956" actId="20577"/>
        <pc:sldMkLst>
          <pc:docMk/>
          <pc:sldMk cId="876982110" sldId="259"/>
        </pc:sldMkLst>
        <pc:spChg chg="mod">
          <ac:chgData name="Jessica Wide" userId="a4737f6d-979d-4561-a7c3-452002536089" providerId="ADAL" clId="{E607DA10-4D99-47DE-90B2-D16255F52C6A}" dt="2023-05-22T08:29:51.011" v="956" actId="20577"/>
          <ac:spMkLst>
            <pc:docMk/>
            <pc:sldMk cId="876982110" sldId="259"/>
            <ac:spMk id="2" creationId="{CA705DD9-4A65-B1E2-72EA-2D7D17895A6C}"/>
          </ac:spMkLst>
        </pc:spChg>
      </pc:sldChg>
      <pc:sldChg chg="modSp mod">
        <pc:chgData name="Jessica Wide" userId="a4737f6d-979d-4561-a7c3-452002536089" providerId="ADAL" clId="{E607DA10-4D99-47DE-90B2-D16255F52C6A}" dt="2023-05-22T08:20:13.480" v="242" actId="255"/>
        <pc:sldMkLst>
          <pc:docMk/>
          <pc:sldMk cId="493688937" sldId="265"/>
        </pc:sldMkLst>
        <pc:spChg chg="mod">
          <ac:chgData name="Jessica Wide" userId="a4737f6d-979d-4561-a7c3-452002536089" providerId="ADAL" clId="{E607DA10-4D99-47DE-90B2-D16255F52C6A}" dt="2023-05-22T08:20:00.490" v="241" actId="20577"/>
          <ac:spMkLst>
            <pc:docMk/>
            <pc:sldMk cId="493688937" sldId="265"/>
            <ac:spMk id="5" creationId="{31039DDD-D4E7-7741-1D52-265F6E1C121B}"/>
          </ac:spMkLst>
        </pc:spChg>
        <pc:spChg chg="mod">
          <ac:chgData name="Jessica Wide" userId="a4737f6d-979d-4561-a7c3-452002536089" providerId="ADAL" clId="{E607DA10-4D99-47DE-90B2-D16255F52C6A}" dt="2023-05-22T08:20:13.480" v="242" actId="255"/>
          <ac:spMkLst>
            <pc:docMk/>
            <pc:sldMk cId="493688937" sldId="265"/>
            <ac:spMk id="6" creationId="{10315E97-2FB9-276E-2E83-371E2858FC08}"/>
          </ac:spMkLst>
        </pc:spChg>
      </pc:sldChg>
      <pc:sldChg chg="addSp delSp modSp mod modClrScheme chgLayout">
        <pc:chgData name="Jessica Wide" userId="a4737f6d-979d-4561-a7c3-452002536089" providerId="ADAL" clId="{E607DA10-4D99-47DE-90B2-D16255F52C6A}" dt="2023-05-22T08:24:55.575" v="911" actId="20577"/>
        <pc:sldMkLst>
          <pc:docMk/>
          <pc:sldMk cId="1725999063" sldId="267"/>
        </pc:sldMkLst>
        <pc:spChg chg="add mod">
          <ac:chgData name="Jessica Wide" userId="a4737f6d-979d-4561-a7c3-452002536089" providerId="ADAL" clId="{E607DA10-4D99-47DE-90B2-D16255F52C6A}" dt="2023-05-22T08:21:21.286" v="309" actId="20577"/>
          <ac:spMkLst>
            <pc:docMk/>
            <pc:sldMk cId="1725999063" sldId="267"/>
            <ac:spMk id="2" creationId="{6D821AD2-E755-64E8-8710-D40EA59F4D41}"/>
          </ac:spMkLst>
        </pc:spChg>
        <pc:spChg chg="add mod">
          <ac:chgData name="Jessica Wide" userId="a4737f6d-979d-4561-a7c3-452002536089" providerId="ADAL" clId="{E607DA10-4D99-47DE-90B2-D16255F52C6A}" dt="2023-05-22T08:24:55.575" v="911" actId="20577"/>
          <ac:spMkLst>
            <pc:docMk/>
            <pc:sldMk cId="1725999063" sldId="267"/>
            <ac:spMk id="3" creationId="{ECEF63BD-097F-44EE-94D2-46E2A0E50D5C}"/>
          </ac:spMkLst>
        </pc:spChg>
        <pc:spChg chg="del">
          <ac:chgData name="Jessica Wide" userId="a4737f6d-979d-4561-a7c3-452002536089" providerId="ADAL" clId="{E607DA10-4D99-47DE-90B2-D16255F52C6A}" dt="2023-05-22T08:21:05.188" v="244" actId="700"/>
          <ac:spMkLst>
            <pc:docMk/>
            <pc:sldMk cId="1725999063" sldId="267"/>
            <ac:spMk id="6" creationId="{00000000-0000-0000-0000-000000000000}"/>
          </ac:spMkLst>
        </pc:spChg>
      </pc:sldChg>
      <pc:sldChg chg="modSp mod">
        <pc:chgData name="Jessica Wide" userId="a4737f6d-979d-4561-a7c3-452002536089" providerId="ADAL" clId="{E607DA10-4D99-47DE-90B2-D16255F52C6A}" dt="2023-05-22T08:27:59.146" v="939" actId="20577"/>
        <pc:sldMkLst>
          <pc:docMk/>
          <pc:sldMk cId="1122048755" sldId="268"/>
        </pc:sldMkLst>
        <pc:spChg chg="mod">
          <ac:chgData name="Jessica Wide" userId="a4737f6d-979d-4561-a7c3-452002536089" providerId="ADAL" clId="{E607DA10-4D99-47DE-90B2-D16255F52C6A}" dt="2023-05-22T08:27:59.146" v="939" actId="20577"/>
          <ac:spMkLst>
            <pc:docMk/>
            <pc:sldMk cId="1122048755" sldId="268"/>
            <ac:spMk id="6" creationId="{FC1B95C7-DA78-A5D1-8E1E-02B519612324}"/>
          </ac:spMkLst>
        </pc:spChg>
      </pc:sldChg>
      <pc:sldChg chg="new">
        <pc:chgData name="Jessica Wide" userId="a4737f6d-979d-4561-a7c3-452002536089" providerId="ADAL" clId="{E607DA10-4D99-47DE-90B2-D16255F52C6A}" dt="2023-05-22T08:20:59.015" v="243" actId="680"/>
        <pc:sldMkLst>
          <pc:docMk/>
          <pc:sldMk cId="804513128" sldId="26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DE1E0C-13C1-2E43-9F79-41883BAFFDF1}" type="datetimeFigureOut">
              <a:rPr lang="sv-SE" smtClean="0"/>
              <a:t>2023-06-15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8D3774-0590-754E-8FE9-2B4F92EBF1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53104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- och slut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22800"/>
          </a:xfrm>
          <a:noFill/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0" name="Rektangel 9"/>
          <p:cNvSpPr/>
          <p:nvPr userDrawn="1"/>
        </p:nvSpPr>
        <p:spPr>
          <a:xfrm>
            <a:off x="0" y="5122800"/>
            <a:ext cx="9144000" cy="1735200"/>
          </a:xfrm>
          <a:prstGeom prst="rect">
            <a:avLst/>
          </a:prstGeom>
          <a:solidFill>
            <a:srgbClr val="FED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2" name="Bildobjekt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785" y="5431069"/>
            <a:ext cx="1389170" cy="1106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5090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09402" y="872173"/>
            <a:ext cx="4105448" cy="902104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CC755-7F84-AB4F-9A1F-A648AEB43A04}" type="datetime1">
              <a:rPr lang="sv-SE" smtClean="0"/>
              <a:t>2023-06-15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B62E20CB-6294-4636-B7FB-680781603A28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414338" y="1952624"/>
            <a:ext cx="4063237" cy="3725863"/>
          </a:xfrm>
        </p:spPr>
        <p:txBody>
          <a:bodyPr/>
          <a:lstStyle>
            <a:lvl1pPr marL="285750" indent="-285750">
              <a:buFont typeface="Arial" charset="0"/>
              <a:buChar char="•"/>
              <a:defRPr/>
            </a:lvl1pPr>
            <a:lvl2pPr marL="628650" indent="-285750">
              <a:buFont typeface="Arial" charset="0"/>
              <a:buChar char="•"/>
              <a:defRPr/>
            </a:lvl2pPr>
            <a:lvl3pPr marL="971550" indent="-285750">
              <a:buFont typeface="Arial" charset="0"/>
              <a:buChar char="•"/>
              <a:defRPr/>
            </a:lvl3pPr>
            <a:lvl4pPr marL="1314450" indent="-285750">
              <a:buFont typeface="Arial" charset="0"/>
              <a:buChar char="•"/>
              <a:defRPr/>
            </a:lvl4pPr>
            <a:lvl5pPr marL="1657350" indent="-285750">
              <a:buFont typeface="Arial" charset="0"/>
              <a:buChar char="•"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bild 3"/>
          <p:cNvSpPr>
            <a:spLocks noGrp="1"/>
          </p:cNvSpPr>
          <p:nvPr>
            <p:ph type="pic" sz="quarter" idx="15"/>
          </p:nvPr>
        </p:nvSpPr>
        <p:spPr>
          <a:xfrm>
            <a:off x="4680200" y="881902"/>
            <a:ext cx="4463800" cy="4111307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CBCF5-F038-6E49-A8D8-FCC4CC93E0FD}" type="datetime1">
              <a:rPr lang="sv-SE" smtClean="0"/>
              <a:t>2023-06-15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B62E20CB-6294-4636-B7FB-680781603A28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643564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5669-606B-3C44-BA98-F0AC0F400E6A}" type="datetime1">
              <a:rPr lang="sv-SE" smtClean="0"/>
              <a:t>2023-06-15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B62E20CB-6294-4636-B7FB-680781603A28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69078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- och slutslide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ED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4" name="Bildobjekt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785" y="5431069"/>
            <a:ext cx="1389170" cy="110616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svar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5984875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414338" y="3074400"/>
            <a:ext cx="7195064" cy="2001600"/>
          </a:xfrm>
        </p:spPr>
        <p:txBody>
          <a:bodyPr anchor="b"/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792000" y="6569858"/>
            <a:ext cx="648000" cy="288141"/>
          </a:xfrm>
        </p:spPr>
        <p:txBody>
          <a:bodyPr/>
          <a:lstStyle/>
          <a:p>
            <a:fld id="{A331DDA8-4A60-6642-9568-11BE4096E80C}" type="datetime1">
              <a:rPr lang="sv-SE" smtClean="0"/>
              <a:t>2023-06-15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409402" y="6569859"/>
            <a:ext cx="288000" cy="288141"/>
          </a:xfrm>
        </p:spPr>
        <p:txBody>
          <a:bodyPr/>
          <a:lstStyle>
            <a:lvl1pPr algn="r">
              <a:defRPr/>
            </a:lvl1pPr>
          </a:lstStyle>
          <a:p>
            <a:pPr algn="l"/>
            <a:fld id="{B62E20CB-6294-4636-B7FB-680781603A28}" type="slidenum">
              <a:rPr lang="sv-SE" smtClean="0"/>
              <a:pPr algn="l"/>
              <a:t>‹#›</a:t>
            </a:fld>
            <a:endParaRPr lang="sv-SE" dirty="0"/>
          </a:p>
          <a:p>
            <a:endParaRPr lang="sv-S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v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5995988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414338" y="3074400"/>
            <a:ext cx="7195064" cy="2001600"/>
          </a:xfrm>
        </p:spPr>
        <p:txBody>
          <a:bodyPr anchor="b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792000" y="6569859"/>
            <a:ext cx="648000" cy="288141"/>
          </a:xfrm>
        </p:spPr>
        <p:txBody>
          <a:bodyPr/>
          <a:lstStyle/>
          <a:p>
            <a:fld id="{15BD420B-9130-AA44-A881-8C469EC12B21}" type="datetime1">
              <a:rPr lang="sv-SE" smtClean="0"/>
              <a:t>2023-06-15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20CB-6294-4636-B7FB-680781603A28}" type="slidenum">
              <a:rPr lang="sv-SE" smtClean="0"/>
              <a:pPr/>
              <a:t>‹#›</a:t>
            </a:fld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0724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ed underrubrik sv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5989638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4338" y="3075709"/>
            <a:ext cx="7195064" cy="200617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4338" y="5081879"/>
            <a:ext cx="7195064" cy="596609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87DFA-FDF4-E74C-A4EC-19D9F445F77F}" type="datetime1">
              <a:rPr lang="sv-SE" smtClean="0"/>
              <a:t>2023-06-15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409402" y="6569859"/>
            <a:ext cx="288000" cy="288141"/>
          </a:xfrm>
        </p:spPr>
        <p:txBody>
          <a:bodyPr/>
          <a:lstStyle>
            <a:lvl1pPr algn="l">
              <a:defRPr/>
            </a:lvl1pPr>
          </a:lstStyle>
          <a:p>
            <a:fld id="{B62E20CB-6294-4636-B7FB-680781603A28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44664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ed underrubrik v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5978525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4338" y="3082888"/>
            <a:ext cx="7195064" cy="2001600"/>
          </a:xfrm>
        </p:spPr>
        <p:txBody>
          <a:bodyPr anchor="b"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4338" y="5084488"/>
            <a:ext cx="7195064" cy="594000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9043A-A389-8844-93E6-2A6AF3CA6A8C}" type="datetime1">
              <a:rPr lang="sv-SE" smtClean="0"/>
              <a:t>2023-06-15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409402" y="6569859"/>
            <a:ext cx="288000" cy="288141"/>
          </a:xfrm>
        </p:spPr>
        <p:txBody>
          <a:bodyPr/>
          <a:lstStyle>
            <a:lvl1pPr algn="l">
              <a:defRPr/>
            </a:lvl1pPr>
          </a:lstStyle>
          <a:p>
            <a:fld id="{B62E20CB-6294-4636-B7FB-680781603A28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4338" y="633600"/>
            <a:ext cx="7195064" cy="902104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67394-31C3-EB43-9544-22E1219711A1}" type="datetime1">
              <a:rPr lang="sv-SE" smtClean="0"/>
              <a:t>2023-06-15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409402" y="6569859"/>
            <a:ext cx="288000" cy="288141"/>
          </a:xfrm>
        </p:spPr>
        <p:txBody>
          <a:bodyPr/>
          <a:lstStyle>
            <a:lvl1pPr algn="l">
              <a:defRPr/>
            </a:lvl1pPr>
          </a:lstStyle>
          <a:p>
            <a:fld id="{B62E20CB-6294-4636-B7FB-680781603A28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409575" y="1713600"/>
            <a:ext cx="7200000" cy="3727450"/>
          </a:xfrm>
        </p:spPr>
        <p:txBody>
          <a:bodyPr/>
          <a:lstStyle>
            <a:lvl1pPr marL="285750" indent="-285750">
              <a:buFont typeface="Arial" charset="0"/>
              <a:buChar char="•"/>
              <a:defRPr/>
            </a:lvl1pPr>
            <a:lvl2pPr marL="628650" indent="-285750">
              <a:buFont typeface="Arial" charset="0"/>
              <a:buChar char="•"/>
              <a:defRPr/>
            </a:lvl2pPr>
            <a:lvl3pPr marL="971550" indent="-285750">
              <a:buFont typeface="Arial" charset="0"/>
              <a:buChar char="•"/>
              <a:defRPr/>
            </a:lvl3pPr>
            <a:lvl4pPr marL="1314450" indent="-285750">
              <a:buFont typeface="Arial" charset="0"/>
              <a:buChar char="•"/>
              <a:defRPr/>
            </a:lvl4pPr>
            <a:lvl5pPr marL="1657350" indent="-285750">
              <a:buFont typeface="Arial" charset="0"/>
              <a:buChar char="•"/>
              <a:defRPr/>
            </a:lvl5pPr>
          </a:lstStyle>
          <a:p>
            <a:pPr lvl="0"/>
            <a:r>
              <a:rPr lang="sv-SE" dirty="0"/>
              <a:t>Klicka här för att ändra format på bakgrundstexten. 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152674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vå text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C3419-486C-7B4D-88CA-C68549A336FB}" type="datetime1">
              <a:rPr lang="sv-SE" smtClean="0"/>
              <a:t>2023-06-15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409402" y="6569859"/>
            <a:ext cx="288000" cy="288141"/>
          </a:xfrm>
        </p:spPr>
        <p:txBody>
          <a:bodyPr/>
          <a:lstStyle>
            <a:lvl1pPr algn="l">
              <a:defRPr/>
            </a:lvl1pPr>
          </a:lstStyle>
          <a:p>
            <a:fld id="{B62E20CB-6294-4636-B7FB-680781603A28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414338" y="1713599"/>
            <a:ext cx="4032000" cy="4075659"/>
          </a:xfrm>
        </p:spPr>
        <p:txBody>
          <a:bodyPr/>
          <a:lstStyle>
            <a:lvl1pPr marL="285750" indent="-285750">
              <a:buFont typeface="Arial" charset="0"/>
              <a:buChar char="•"/>
              <a:defRPr/>
            </a:lvl1pPr>
            <a:lvl2pPr marL="628650" indent="-285750">
              <a:buFont typeface="Arial" charset="0"/>
              <a:buChar char="•"/>
              <a:defRPr/>
            </a:lvl2pPr>
            <a:lvl3pPr marL="971550" indent="-285750">
              <a:buFont typeface="Arial" charset="0"/>
              <a:buChar char="•"/>
              <a:defRPr/>
            </a:lvl3pPr>
            <a:lvl4pPr marL="1314450" indent="-285750">
              <a:buFont typeface="Arial" charset="0"/>
              <a:buChar char="•"/>
              <a:defRPr/>
            </a:lvl4pPr>
            <a:lvl5pPr marL="1657350" indent="-285750">
              <a:buFont typeface="Arial" charset="0"/>
              <a:buChar char="•"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4"/>
          </p:nvPr>
        </p:nvSpPr>
        <p:spPr>
          <a:xfrm>
            <a:off x="4680200" y="1713600"/>
            <a:ext cx="4032000" cy="4075659"/>
          </a:xfrm>
        </p:spPr>
        <p:txBody>
          <a:bodyPr/>
          <a:lstStyle>
            <a:lvl1pPr marL="285750" indent="-285750">
              <a:buFont typeface="Arial" charset="0"/>
              <a:buChar char="•"/>
              <a:defRPr/>
            </a:lvl1pPr>
            <a:lvl2pPr marL="628650" indent="-285750">
              <a:buFont typeface="Arial" charset="0"/>
              <a:buChar char="•"/>
              <a:defRPr/>
            </a:lvl2pPr>
            <a:lvl3pPr marL="971550" indent="-285750">
              <a:buFont typeface="Arial" charset="0"/>
              <a:buChar char="•"/>
              <a:defRPr/>
            </a:lvl3pPr>
            <a:lvl4pPr marL="1314450" indent="-285750">
              <a:buFont typeface="Arial" charset="0"/>
              <a:buChar char="•"/>
              <a:defRPr/>
            </a:lvl4pPr>
            <a:lvl5pPr marL="1657350" indent="-285750">
              <a:buFont typeface="Arial" charset="0"/>
              <a:buChar char="•"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79845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09402" y="633600"/>
            <a:ext cx="8302798" cy="90210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5CEFA-BBA3-AE40-9D33-CD844A1DC175}" type="datetime1">
              <a:rPr lang="sv-SE" smtClean="0"/>
              <a:t>2023-06-15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409402" y="6569859"/>
            <a:ext cx="288000" cy="288141"/>
          </a:xfrm>
        </p:spPr>
        <p:txBody>
          <a:bodyPr/>
          <a:lstStyle>
            <a:lvl1pPr algn="l">
              <a:defRPr/>
            </a:lvl1pPr>
          </a:lstStyle>
          <a:p>
            <a:fld id="{B62E20CB-6294-4636-B7FB-680781603A28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414338" y="1713600"/>
            <a:ext cx="4032000" cy="4046538"/>
          </a:xfrm>
        </p:spPr>
        <p:txBody>
          <a:bodyPr/>
          <a:lstStyle>
            <a:lvl1pPr marL="285750" indent="-285750">
              <a:buFont typeface="Arial" charset="0"/>
              <a:buChar char="•"/>
              <a:defRPr/>
            </a:lvl1pPr>
            <a:lvl2pPr marL="628650" indent="-285750">
              <a:buFont typeface="Arial" charset="0"/>
              <a:buChar char="•"/>
              <a:defRPr/>
            </a:lvl2pPr>
            <a:lvl3pPr marL="971550" indent="-285750">
              <a:buFont typeface="Arial" charset="0"/>
              <a:buChar char="•"/>
              <a:defRPr/>
            </a:lvl3pPr>
            <a:lvl4pPr marL="1314450" indent="-285750">
              <a:buFont typeface="Arial" charset="0"/>
              <a:buChar char="•"/>
              <a:defRPr/>
            </a:lvl4pPr>
            <a:lvl5pPr marL="1657350" indent="-285750">
              <a:buFont typeface="Arial" charset="0"/>
              <a:buChar char="•"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bild 3"/>
          <p:cNvSpPr>
            <a:spLocks noGrp="1"/>
          </p:cNvSpPr>
          <p:nvPr>
            <p:ph type="pic" sz="quarter" idx="15"/>
          </p:nvPr>
        </p:nvSpPr>
        <p:spPr>
          <a:xfrm>
            <a:off x="4680200" y="1713600"/>
            <a:ext cx="4463800" cy="4046538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 userDrawn="1"/>
        </p:nvSpPr>
        <p:spPr>
          <a:xfrm>
            <a:off x="0" y="5989320"/>
            <a:ext cx="9144000" cy="868680"/>
          </a:xfrm>
          <a:prstGeom prst="rect">
            <a:avLst/>
          </a:prstGeom>
          <a:solidFill>
            <a:srgbClr val="FED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14338" y="633600"/>
            <a:ext cx="8297862" cy="90210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4338" y="1713600"/>
            <a:ext cx="8297862" cy="4052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92000" y="6569859"/>
            <a:ext cx="648000" cy="28814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bg1"/>
                </a:solidFill>
              </a:defRPr>
            </a:lvl1pPr>
          </a:lstStyle>
          <a:p>
            <a:fld id="{241F0B3C-2A59-E245-80BC-E7715CBA3ACE}" type="datetime1">
              <a:rPr lang="sv-SE" smtClean="0"/>
              <a:pPr/>
              <a:t>2023-06-15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440000" y="6569859"/>
            <a:ext cx="5040000" cy="28814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cap="none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409402" y="6569859"/>
            <a:ext cx="288000" cy="28814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bg1"/>
                </a:solidFill>
              </a:defRPr>
            </a:lvl1pPr>
          </a:lstStyle>
          <a:p>
            <a:fld id="{B62E20CB-6294-4636-B7FB-680781603A28}" type="slidenum">
              <a:rPr lang="sv-SE" smtClean="0"/>
              <a:pPr/>
              <a:t>‹#›</a:t>
            </a:fld>
            <a:r>
              <a:rPr lang="sv-SE" dirty="0"/>
              <a:t> </a:t>
            </a:r>
          </a:p>
        </p:txBody>
      </p:sp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0104" y="6135403"/>
            <a:ext cx="796131" cy="633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9077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5" r:id="rId2"/>
    <p:sldLayoutId id="2147483661" r:id="rId3"/>
    <p:sldLayoutId id="2147483649" r:id="rId4"/>
    <p:sldLayoutId id="2147483651" r:id="rId5"/>
    <p:sldLayoutId id="2147483664" r:id="rId6"/>
    <p:sldLayoutId id="2147483650" r:id="rId7"/>
    <p:sldLayoutId id="2147483652" r:id="rId8"/>
    <p:sldLayoutId id="2147483662" r:id="rId9"/>
    <p:sldLayoutId id="2147483663" r:id="rId10"/>
    <p:sldLayoutId id="2147483654" r:id="rId11"/>
    <p:sldLayoutId id="2147483655" r:id="rId12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685800" rtl="0" eaLnBrk="1" latinLnBrk="0" hangingPunct="1">
        <a:lnSpc>
          <a:spcPct val="90000"/>
        </a:lnSpc>
        <a:spcBef>
          <a:spcPts val="750"/>
        </a:spcBef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85750" algn="l" defTabSz="685800" rtl="0" eaLnBrk="1" latinLnBrk="0" hangingPunct="1">
        <a:lnSpc>
          <a:spcPct val="90000"/>
        </a:lnSpc>
        <a:spcBef>
          <a:spcPts val="375"/>
        </a:spcBef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285750" algn="l" defTabSz="685800" rtl="0" eaLnBrk="1" latinLnBrk="0" hangingPunct="1">
        <a:lnSpc>
          <a:spcPct val="90000"/>
        </a:lnSpc>
        <a:spcBef>
          <a:spcPts val="375"/>
        </a:spcBef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14450" indent="-285750" algn="l" defTabSz="685800" rtl="0" eaLnBrk="1" latinLnBrk="0" hangingPunct="1">
        <a:lnSpc>
          <a:spcPct val="90000"/>
        </a:lnSpc>
        <a:spcBef>
          <a:spcPts val="375"/>
        </a:spcBef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57350" indent="-285750" algn="l" defTabSz="685800" rtl="0" eaLnBrk="1" latinLnBrk="0" hangingPunct="1">
        <a:lnSpc>
          <a:spcPct val="90000"/>
        </a:lnSpc>
        <a:spcBef>
          <a:spcPts val="375"/>
        </a:spcBef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577" userDrawn="1">
          <p15:clr>
            <a:srgbClr val="F26B43"/>
          </p15:clr>
        </p15:guide>
        <p15:guide id="2" pos="261" userDrawn="1">
          <p15:clr>
            <a:srgbClr val="F26B43"/>
          </p15:clr>
        </p15:guide>
        <p15:guide id="3" pos="5488" userDrawn="1">
          <p15:clr>
            <a:srgbClr val="F26B43"/>
          </p15:clr>
        </p15:guide>
        <p15:guide id="4" orient="horz" pos="1230" userDrawn="1">
          <p15:clr>
            <a:srgbClr val="F26B43"/>
          </p15:clr>
        </p15:guide>
        <p15:guide id="5" orient="horz" pos="111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Socialchefsträff 15/6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67394-31C3-EB43-9544-22E1219711A1}" type="datetime1">
              <a:rPr lang="sv-SE" smtClean="0"/>
              <a:t>2023-06-15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20CB-6294-4636-B7FB-680781603A28}" type="slidenum">
              <a:rPr lang="sv-SE" smtClean="0"/>
              <a:pPr/>
              <a:t>1</a:t>
            </a:fld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 smtClean="0"/>
              <a:t>Aktivitetsplikt</a:t>
            </a:r>
          </a:p>
          <a:p>
            <a:r>
              <a:rPr lang="sv-SE" dirty="0" smtClean="0"/>
              <a:t>Öka </a:t>
            </a:r>
            <a:r>
              <a:rPr lang="sv-SE" dirty="0"/>
              <a:t>drivkrafter och möjligheter till arbete i försörjningsstödet och bryta långvarigt </a:t>
            </a:r>
            <a:r>
              <a:rPr lang="sv-SE" dirty="0" smtClean="0"/>
              <a:t>biståndsmottagande</a:t>
            </a:r>
          </a:p>
          <a:p>
            <a:r>
              <a:rPr lang="sv-SE" dirty="0" smtClean="0"/>
              <a:t>Välfärdsbrott med fokus på </a:t>
            </a:r>
            <a:r>
              <a:rPr lang="sv-SE" smtClean="0"/>
              <a:t>Ekonomiskt bistånd</a:t>
            </a:r>
            <a:endParaRPr lang="sv-SE" dirty="0" smtClean="0"/>
          </a:p>
          <a:p>
            <a:r>
              <a:rPr lang="sv-SE" dirty="0" smtClean="0"/>
              <a:t>Hur gå vidare i Dalarna</a:t>
            </a:r>
          </a:p>
          <a:p>
            <a:endParaRPr lang="sv-SE" dirty="0" smtClean="0"/>
          </a:p>
          <a:p>
            <a:endParaRPr lang="sv-SE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32166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Vägen framåt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67394-31C3-EB43-9544-22E1219711A1}" type="datetime1">
              <a:rPr lang="sv-SE" smtClean="0"/>
              <a:t>2023-06-15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20CB-6294-4636-B7FB-680781603A28}" type="slidenum">
              <a:rPr lang="sv-SE" smtClean="0"/>
              <a:pPr/>
              <a:t>10</a:t>
            </a:fld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Kompetensbreddningen och information </a:t>
            </a:r>
            <a:endParaRPr lang="sv-SE" dirty="0" smtClean="0"/>
          </a:p>
          <a:p>
            <a:r>
              <a:rPr lang="sv-SE" dirty="0" smtClean="0"/>
              <a:t> </a:t>
            </a:r>
            <a:r>
              <a:rPr lang="sv-SE" dirty="0"/>
              <a:t>Identifiera behov av samverkan, ta med sig till organisationen och lyfta, titta på </a:t>
            </a:r>
            <a:r>
              <a:rPr lang="sv-SE" dirty="0" smtClean="0"/>
              <a:t>möjligheter</a:t>
            </a:r>
          </a:p>
          <a:p>
            <a:r>
              <a:rPr lang="sv-SE" dirty="0" smtClean="0"/>
              <a:t> </a:t>
            </a:r>
            <a:r>
              <a:rPr lang="sv-SE" dirty="0"/>
              <a:t>Välfärdsbrott som en del i kommunernas framtida brottsförebyggande arbete </a:t>
            </a:r>
            <a:endParaRPr lang="sv-SE" dirty="0" smtClean="0"/>
          </a:p>
          <a:p>
            <a:r>
              <a:rPr lang="sv-SE" dirty="0" smtClean="0"/>
              <a:t> </a:t>
            </a:r>
            <a:r>
              <a:rPr lang="sv-SE" dirty="0"/>
              <a:t>Vikten av förankringen inom organisationen – från receptionisten till kommundirektören – vikten av stöttningen från ledningen • Analyser av automatisering av processer </a:t>
            </a:r>
            <a:endParaRPr lang="sv-SE" dirty="0" smtClean="0"/>
          </a:p>
          <a:p>
            <a:r>
              <a:rPr lang="sv-SE" dirty="0" smtClean="0"/>
              <a:t> </a:t>
            </a:r>
            <a:r>
              <a:rPr lang="sv-SE" dirty="0"/>
              <a:t>Aktualisera frågan om otillbörlig påverkan samt stötta i hanteringen </a:t>
            </a:r>
            <a:endParaRPr lang="sv-SE" dirty="0" smtClean="0"/>
          </a:p>
          <a:p>
            <a:r>
              <a:rPr lang="sv-SE" dirty="0" smtClean="0"/>
              <a:t> </a:t>
            </a:r>
            <a:r>
              <a:rPr lang="sv-SE" dirty="0"/>
              <a:t>Att skapa och erbjuda plattform där man stöttar man varandra </a:t>
            </a:r>
          </a:p>
        </p:txBody>
      </p:sp>
      <p:sp>
        <p:nvSpPr>
          <p:cNvPr id="7" name="Rektangel 6"/>
          <p:cNvSpPr/>
          <p:nvPr/>
        </p:nvSpPr>
        <p:spPr>
          <a:xfrm>
            <a:off x="6779490" y="6199437"/>
            <a:ext cx="78509" cy="183188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v-SE" dirty="0">
              <a:solidFill>
                <a:srgbClr val="000000"/>
              </a:solidFill>
              <a:latin typeface="Garamond" panose="02020404030301010803" pitchFamily="18" charset="0"/>
            </a:endParaRPr>
          </a:p>
          <a:p>
            <a:r>
              <a:rPr lang="sv-SE" dirty="0">
                <a:solidFill>
                  <a:srgbClr val="000000"/>
                </a:solidFill>
                <a:latin typeface="Garamond" panose="02020404030301010803" pitchFamily="18" charset="0"/>
              </a:rPr>
              <a:t>hur en aktivitetsplikt bör vara konstruerad, både vad gäller skyldighet för den enskilde att delta och skyldighet för kommunen att tillhandahålla insatser, </a:t>
            </a:r>
          </a:p>
          <a:p>
            <a:r>
              <a:rPr lang="sv-SE" dirty="0">
                <a:solidFill>
                  <a:srgbClr val="000000"/>
                </a:solidFill>
                <a:latin typeface="Garamond" panose="02020404030301010803" pitchFamily="18" charset="0"/>
              </a:rPr>
              <a:t>− avgränsning av målgrupp och biståndstid samt ge exempel på insatser med beaktande av andra berörda regelverk, </a:t>
            </a:r>
          </a:p>
          <a:p>
            <a:r>
              <a:rPr lang="sv-SE" dirty="0">
                <a:solidFill>
                  <a:srgbClr val="000000"/>
                </a:solidFill>
                <a:latin typeface="Garamond" panose="02020404030301010803" pitchFamily="18" charset="0"/>
              </a:rPr>
              <a:t>− klargöra för- och nackdelar med att aktivitetskrav uttrycks som ett visst antal timmar per dag eller vecka, </a:t>
            </a:r>
          </a:p>
          <a:p>
            <a:r>
              <a:rPr lang="sv-SE" dirty="0">
                <a:solidFill>
                  <a:srgbClr val="000000"/>
                </a:solidFill>
                <a:latin typeface="Garamond" panose="02020404030301010803" pitchFamily="18" charset="0"/>
              </a:rPr>
              <a:t>− möjliga sanktioner om en individ inte fullföljer planering eller om en kommun underlåter att erbjuda insatser, </a:t>
            </a:r>
          </a:p>
          <a:p>
            <a:r>
              <a:rPr lang="sv-SE" dirty="0">
                <a:solidFill>
                  <a:srgbClr val="000000"/>
                </a:solidFill>
                <a:latin typeface="Garamond" panose="02020404030301010803" pitchFamily="18" charset="0"/>
              </a:rPr>
              <a:t>− hur informationsöverföring mellan kommuner och Arbetsförmedling kan upprättas gällande individens deltagande i aktivitetsplikt och </a:t>
            </a:r>
          </a:p>
          <a:p>
            <a:r>
              <a:rPr lang="sv-SE" dirty="0">
                <a:solidFill>
                  <a:srgbClr val="000000"/>
                </a:solidFill>
                <a:latin typeface="Garamond" panose="02020404030301010803" pitchFamily="18" charset="0"/>
              </a:rPr>
              <a:t>− hur uppföljning av aktivitetsplikt kan göras via individbaserad socialtjänststatistik samt systematisk inhämtning av brukarnas synpunkter. </a:t>
            </a:r>
          </a:p>
        </p:txBody>
      </p:sp>
    </p:spTree>
    <p:extLst>
      <p:ext uri="{BB962C8B-B14F-4D97-AF65-F5344CB8AC3E}">
        <p14:creationId xmlns:p14="http://schemas.microsoft.com/office/powerpoint/2010/main" val="34157606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Hur gå vidare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67394-31C3-EB43-9544-22E1219711A1}" type="datetime1">
              <a:rPr lang="sv-SE" smtClean="0"/>
              <a:t>2023-06-15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20CB-6294-4636-B7FB-680781603A28}" type="slidenum">
              <a:rPr lang="sv-SE" smtClean="0"/>
              <a:pPr/>
              <a:t>11</a:t>
            </a:fld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 smtClean="0"/>
              <a:t>18/10 en konferens för alla kommuner</a:t>
            </a:r>
          </a:p>
          <a:p>
            <a:endParaRPr lang="sv-SE" dirty="0"/>
          </a:p>
          <a:p>
            <a:r>
              <a:rPr lang="sv-SE" dirty="0" smtClean="0"/>
              <a:t>Aktivitetsplikt</a:t>
            </a:r>
          </a:p>
          <a:p>
            <a:r>
              <a:rPr lang="sv-SE" dirty="0" smtClean="0"/>
              <a:t>Drivkrafter</a:t>
            </a:r>
          </a:p>
          <a:p>
            <a:r>
              <a:rPr lang="sv-SE" dirty="0" smtClean="0"/>
              <a:t>Välfärdsbrott med fokus på ekonomiskt bistånd</a:t>
            </a:r>
          </a:p>
          <a:p>
            <a:r>
              <a:rPr lang="sv-SE" dirty="0" smtClean="0"/>
              <a:t>Nätverk Dalarna?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0994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Aktivitetsplikt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67394-31C3-EB43-9544-22E1219711A1}" type="datetime1">
              <a:rPr lang="sv-SE" smtClean="0"/>
              <a:t>2023-06-15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20CB-6294-4636-B7FB-680781603A28}" type="slidenum">
              <a:rPr lang="sv-SE" smtClean="0"/>
              <a:pPr/>
              <a:t>2</a:t>
            </a:fld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hur en aktivitetsplikt bör vara konstruerad, både vad gäller skyldighet för den enskilde att delta och skyldighet för kommunen att tillhandahålla insatser, </a:t>
            </a:r>
          </a:p>
          <a:p>
            <a:r>
              <a:rPr lang="sv-SE" dirty="0"/>
              <a:t>− avgränsning av målgrupp och biståndstid samt ge exempel på insatser med beaktande av andra berörda regelverk, </a:t>
            </a:r>
          </a:p>
          <a:p>
            <a:r>
              <a:rPr lang="sv-SE" dirty="0"/>
              <a:t>− klargöra för- och nackdelar med att aktivitetskrav uttrycks som ett visst antal timmar per dag eller vecka, </a:t>
            </a:r>
          </a:p>
          <a:p>
            <a:r>
              <a:rPr lang="sv-SE" dirty="0"/>
              <a:t>− möjliga sanktioner om en individ inte fullföljer planering eller om en kommun underlåter att erbjuda insatser, </a:t>
            </a:r>
          </a:p>
          <a:p>
            <a:r>
              <a:rPr lang="sv-SE" dirty="0"/>
              <a:t>− hur informationsöverföring mellan kommuner och Arbetsförmedling kan upprättas gällande individens deltagande i aktivitetsplikt och </a:t>
            </a:r>
          </a:p>
          <a:p>
            <a:r>
              <a:rPr lang="sv-SE" dirty="0"/>
              <a:t>− hur uppföljning av aktivitetsplikt kan göras via individbaserad socialtjänststatistik samt systematisk inhämtning av brukarnas synpunkter.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52791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Tilläggsdirektiv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67394-31C3-EB43-9544-22E1219711A1}" type="datetime1">
              <a:rPr lang="sv-SE" smtClean="0"/>
              <a:t>2023-06-15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20CB-6294-4636-B7FB-680781603A28}" type="slidenum">
              <a:rPr lang="sv-SE" smtClean="0"/>
              <a:pPr/>
              <a:t>3</a:t>
            </a:fld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analysera och ta ställning till vilka samhällsnyttiga insatser som kan ingå i ett aktivitetskrav</a:t>
            </a:r>
            <a:r>
              <a:rPr lang="sv-SE" dirty="0" smtClean="0"/>
              <a:t>,</a:t>
            </a:r>
          </a:p>
          <a:p>
            <a:r>
              <a:rPr lang="sv-SE" dirty="0" smtClean="0"/>
              <a:t>lämna </a:t>
            </a:r>
            <a:r>
              <a:rPr lang="sv-SE" dirty="0"/>
              <a:t>exempel på sådana insatser som kan bidra till att den enskilde </a:t>
            </a:r>
            <a:r>
              <a:rPr lang="sv-SE" dirty="0" err="1"/>
              <a:t>närmar</a:t>
            </a:r>
            <a:r>
              <a:rPr lang="sv-SE" dirty="0"/>
              <a:t> sig arbetsmarknaden, och </a:t>
            </a:r>
            <a:endParaRPr lang="sv-SE" dirty="0" smtClean="0"/>
          </a:p>
          <a:p>
            <a:r>
              <a:rPr lang="sv-SE" dirty="0" smtClean="0"/>
              <a:t>vid </a:t>
            </a:r>
            <a:r>
              <a:rPr lang="sv-SE" dirty="0"/>
              <a:t>behov lämna nödvändiga författningsförslag</a:t>
            </a:r>
            <a:r>
              <a:rPr lang="sv-SE" dirty="0" smtClean="0"/>
              <a:t>.</a:t>
            </a:r>
            <a:endParaRPr lang="sv-SE" dirty="0"/>
          </a:p>
          <a:p>
            <a:r>
              <a:rPr lang="sv-SE" dirty="0" smtClean="0"/>
              <a:t>Skall vara klart 1 april 2024</a:t>
            </a:r>
          </a:p>
          <a:p>
            <a:endParaRPr lang="sv-SE" dirty="0"/>
          </a:p>
          <a:p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Tilläggsdirektiv innebär att det gälla samtliga vuxna män och kvinnor som uppbär försörjningsstöd. Tidigare direktiv avgränsade målgruppen till de som är arbetsföra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 smtClean="0"/>
              <a:t>Sanktionsavgift kommer införas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99746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85700D1-F30F-0733-C81C-C3EE3B55A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338" y="952500"/>
            <a:ext cx="7195064" cy="583204"/>
          </a:xfrm>
        </p:spPr>
        <p:txBody>
          <a:bodyPr/>
          <a:lstStyle/>
          <a:p>
            <a:r>
              <a:rPr lang="sv-SE" dirty="0" smtClean="0"/>
              <a:t>Uppdrag Social- och arbetsmarknadsnämnden i Borlänge</a:t>
            </a: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DDA8-4A60-6642-9568-11BE4096E80C}" type="datetime1">
              <a:rPr lang="sv-SE" smtClean="0"/>
              <a:pPr/>
              <a:t>2023-06-15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20CB-6294-4636-B7FB-680781603A28}" type="slidenum">
              <a:rPr lang="sv-SE" smtClean="0"/>
              <a:pPr/>
              <a:t>4</a:t>
            </a:fld>
            <a:endParaRPr lang="sv-SE"/>
          </a:p>
          <a:p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5C07C38F-F02B-442B-3163-BCDC0852428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9402" y="952500"/>
            <a:ext cx="7505873" cy="4819650"/>
          </a:xfrm>
        </p:spPr>
        <p:txBody>
          <a:bodyPr/>
          <a:lstStyle/>
          <a:p>
            <a:pPr marL="342900" lvl="0" indent="-342900" algn="just">
              <a:spcBef>
                <a:spcPts val="1200"/>
              </a:spcBef>
              <a:buFont typeface="+mj-lt"/>
              <a:buAutoNum type="arabicPeriod"/>
            </a:pPr>
            <a:r>
              <a:rPr lang="sv-SE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Vad k</a:t>
            </a:r>
            <a:r>
              <a:rPr lang="sv-S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rävs i enlighet med gällande lagstiftning för att införa aktivitetsplikt?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sv-S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Utredning av gränssnittet gentemot befintliga arbetsmarknads-åtgärder.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sv-S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Omvärldsbevakning - Hur har andra kommuner genomfört liknande initiativ?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sv-S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Förslag till konkreta tillvägagångssätt:</a:t>
            </a:r>
            <a:endParaRPr lang="sv-SE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 algn="just"/>
            <a:r>
              <a:rPr lang="sv-S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målgrupp och urval</a:t>
            </a:r>
          </a:p>
          <a:p>
            <a:pPr lvl="2" algn="just"/>
            <a:r>
              <a:rPr lang="sv-S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arbetssätt, </a:t>
            </a:r>
          </a:p>
          <a:p>
            <a:pPr lvl="2" algn="just"/>
            <a:r>
              <a:rPr lang="sv-S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insatser och tillgången till dem, </a:t>
            </a:r>
          </a:p>
          <a:p>
            <a:pPr lvl="2" algn="just"/>
            <a:r>
              <a:rPr lang="sv-S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uppföljning,</a:t>
            </a:r>
          </a:p>
          <a:p>
            <a:pPr lvl="2" algn="just"/>
            <a:r>
              <a:rPr lang="sv-S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progressionsmätning, </a:t>
            </a:r>
          </a:p>
          <a:p>
            <a:pPr lvl="2" algn="just"/>
            <a:r>
              <a:rPr lang="sv-S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organisation, roller och kostnader.</a:t>
            </a:r>
          </a:p>
          <a:p>
            <a:pPr marL="342900" lvl="0" indent="-342900" algn="just">
              <a:spcAft>
                <a:spcPts val="2000"/>
              </a:spcAft>
              <a:buFont typeface="+mj-lt"/>
              <a:buAutoNum type="arabicPeriod"/>
            </a:pPr>
            <a:r>
              <a:rPr lang="sv-S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Bedömning av tidsåtgång för att kunna införa </a:t>
            </a:r>
            <a:r>
              <a:rPr lang="sv-SE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aktivitetsplikt.</a:t>
            </a:r>
          </a:p>
          <a:p>
            <a:pPr marL="0" lvl="0" indent="0" algn="just">
              <a:spcAft>
                <a:spcPts val="2000"/>
              </a:spcAft>
              <a:buNone/>
            </a:pPr>
            <a:r>
              <a:rPr lang="sv-SE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Oktober 2023 skall vi vara klara</a:t>
            </a:r>
            <a:endParaRPr lang="sv-SE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953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Öka drivkrafter och möjligheter till arbete i försörjningsstödet och bryta långvarigt biståndsmottagande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67394-31C3-EB43-9544-22E1219711A1}" type="datetime1">
              <a:rPr lang="sv-SE" smtClean="0"/>
              <a:t>2023-06-15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1754037" y="7151750"/>
            <a:ext cx="5040000" cy="288141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20CB-6294-4636-B7FB-680781603A28}" type="slidenum">
              <a:rPr lang="sv-SE" smtClean="0"/>
              <a:pPr/>
              <a:t>5</a:t>
            </a:fld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- analysera ekonomiska drivkrafter till arbete inom försörjningsstödet och bl.a. följa upp jobbstimulansen och undersöka möjligheten att införa en jobbpremie</a:t>
            </a:r>
            <a:r>
              <a:rPr lang="sv-SE" dirty="0" smtClean="0"/>
              <a:t>,</a:t>
            </a:r>
            <a:endParaRPr lang="sv-SE" dirty="0"/>
          </a:p>
          <a:p>
            <a:r>
              <a:rPr lang="sv-SE" dirty="0"/>
              <a:t> - göra en översyn av kostnadsposter i riksnormen för att främja deltagande på arbetsmarknaden, </a:t>
            </a:r>
          </a:p>
          <a:p>
            <a:r>
              <a:rPr lang="sv-SE" dirty="0"/>
              <a:t>- klargöra ansvarsfördelning och rollfördelning mellan staten och kommunerna för långtidsarbetslösa, bl.a. vid studier, i syfte att förbättra samverkan</a:t>
            </a:r>
            <a:r>
              <a:rPr lang="sv-SE" dirty="0" smtClean="0"/>
              <a:t>,</a:t>
            </a:r>
            <a:endParaRPr lang="sv-SE" dirty="0"/>
          </a:p>
          <a:p>
            <a:r>
              <a:rPr lang="sv-SE" dirty="0"/>
              <a:t> - klargöra hur ett ändamålsenligt stöd kan säkerställas för personer som saknar sjukpenninggrundande inkomst, </a:t>
            </a:r>
          </a:p>
          <a:p>
            <a:r>
              <a:rPr lang="sv-SE" dirty="0"/>
              <a:t> - vid behov lämna nödvändiga </a:t>
            </a:r>
            <a:r>
              <a:rPr lang="sv-SE" dirty="0" smtClean="0"/>
              <a:t>författningsförslag</a:t>
            </a:r>
            <a:endParaRPr lang="sv-SE" dirty="0"/>
          </a:p>
          <a:p>
            <a:r>
              <a:rPr lang="sv-SE" dirty="0"/>
              <a:t>Skall lämna slutrapport 1 december 2024</a:t>
            </a:r>
          </a:p>
          <a:p>
            <a:endParaRPr lang="sv-SE" dirty="0"/>
          </a:p>
        </p:txBody>
      </p:sp>
      <p:sp>
        <p:nvSpPr>
          <p:cNvPr id="7" name="Rektangel 6"/>
          <p:cNvSpPr/>
          <p:nvPr/>
        </p:nvSpPr>
        <p:spPr>
          <a:xfrm flipV="1">
            <a:off x="2286000" y="6522155"/>
            <a:ext cx="1057564" cy="255762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/>
              <a:t>- analysera ekonomiska drivkrafter till arbete inom försörjningsstödet och bl.a. följa upp jobbstimulansen och undersöka möjligheten att införa en jobbpremie,</a:t>
            </a:r>
          </a:p>
          <a:p>
            <a:endParaRPr lang="sv-SE" dirty="0"/>
          </a:p>
          <a:p>
            <a:r>
              <a:rPr lang="sv-SE" dirty="0"/>
              <a:t> - göra en översyn av kostnadsposter i riksnormen för att främja deltagande på arbetsmarknaden, </a:t>
            </a:r>
          </a:p>
          <a:p>
            <a:endParaRPr lang="sv-SE" dirty="0"/>
          </a:p>
          <a:p>
            <a:r>
              <a:rPr lang="sv-SE" dirty="0"/>
              <a:t>- klargöra ansvarsfördelning och rollfördelning mellan staten och kommunerna för långtidsarbetslösa, bl.a. vid studier, i syfte att förbättra samverkan,</a:t>
            </a:r>
          </a:p>
          <a:p>
            <a:endParaRPr lang="sv-SE" dirty="0"/>
          </a:p>
          <a:p>
            <a:r>
              <a:rPr lang="sv-SE" dirty="0"/>
              <a:t> - klargöra hur ett ändamålsenligt stöd kan säkerställas för personer som saknar sjukpenninggrundande inkomst, </a:t>
            </a:r>
          </a:p>
          <a:p>
            <a:endParaRPr lang="sv-SE" dirty="0"/>
          </a:p>
          <a:p>
            <a:r>
              <a:rPr lang="sv-SE" dirty="0"/>
              <a:t> - vid behov lämna nödvändiga författningsförslag</a:t>
            </a:r>
          </a:p>
          <a:p>
            <a:endParaRPr lang="sv-SE" dirty="0"/>
          </a:p>
          <a:p>
            <a:r>
              <a:rPr lang="sv-SE" dirty="0"/>
              <a:t>Skall lämna slutrapport 1 december 2024</a:t>
            </a:r>
          </a:p>
        </p:txBody>
      </p:sp>
    </p:spTree>
    <p:extLst>
      <p:ext uri="{BB962C8B-B14F-4D97-AF65-F5344CB8AC3E}">
        <p14:creationId xmlns:p14="http://schemas.microsoft.com/office/powerpoint/2010/main" val="2113914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Tilläggsdirektiv förra veckan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67394-31C3-EB43-9544-22E1219711A1}" type="datetime1">
              <a:rPr lang="sv-SE" smtClean="0"/>
              <a:t>2023-06-15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20CB-6294-4636-B7FB-680781603A28}" type="slidenum">
              <a:rPr lang="sv-SE" smtClean="0"/>
              <a:pPr/>
              <a:t>6</a:t>
            </a:fld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föreslå en modell för ett bidragstak som begränsar den sammantagna nivån på bidrag och ersättningar för hushåll. Detta för att öka incitamenten till arbete,</a:t>
            </a:r>
          </a:p>
          <a:p>
            <a:r>
              <a:rPr lang="sv-SE" dirty="0"/>
              <a:t>analysera om Arbetsförmedlingen bör ges en utökad uppgiftsskyldighet gentemot socialnämnden och vid behov lämna sådana förslag,</a:t>
            </a:r>
          </a:p>
          <a:p>
            <a:r>
              <a:rPr lang="sv-SE" dirty="0"/>
              <a:t>analysera och redovisa för- och nackdelar med nuvarande ansvarsfördelning mellan staten och kommuner för att långtidsarbetslösa ska komma i arbete, och</a:t>
            </a:r>
          </a:p>
          <a:p>
            <a:r>
              <a:rPr lang="sv-SE" dirty="0"/>
              <a:t>lämna nödvändiga författningsförslag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47055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Dialog mellan utredningarna och kommunerna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67394-31C3-EB43-9544-22E1219711A1}" type="datetime1">
              <a:rPr lang="sv-SE" smtClean="0"/>
              <a:t>2023-06-15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20CB-6294-4636-B7FB-680781603A28}" type="slidenum">
              <a:rPr lang="sv-SE" smtClean="0"/>
              <a:pPr/>
              <a:t>7</a:t>
            </a:fld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b="1" dirty="0" smtClean="0"/>
              <a:t>Aktivitetsplikt</a:t>
            </a:r>
            <a:r>
              <a:rPr lang="sv-SE" dirty="0" smtClean="0"/>
              <a:t>. 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- 5 kommuner där intervjuer kommer genomföras med personer som fått jobbstimulans </a:t>
            </a:r>
          </a:p>
          <a:p>
            <a:pPr marL="0" indent="0">
              <a:buNone/>
            </a:pPr>
            <a:r>
              <a:rPr lang="sv-SE" dirty="0" smtClean="0"/>
              <a:t>- räkna på kostnaden för införa aktivitetsplikt.</a:t>
            </a:r>
          </a:p>
          <a:p>
            <a:r>
              <a:rPr lang="sv-SE" b="1" dirty="0" smtClean="0"/>
              <a:t>Drivkrafter</a:t>
            </a:r>
            <a:r>
              <a:rPr lang="sv-SE" dirty="0" smtClean="0"/>
              <a:t>: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- </a:t>
            </a:r>
            <a:r>
              <a:rPr lang="sv-SE" dirty="0"/>
              <a:t>16 kommuner i </a:t>
            </a:r>
            <a:r>
              <a:rPr lang="sv-SE" dirty="0" smtClean="0"/>
              <a:t>dialog med utredningen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 smtClean="0"/>
              <a:t>Borlänge är med i båda utredningarna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13294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MUR – motståndskraft hos utbetalande och … 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67394-31C3-EB43-9544-22E1219711A1}" type="datetime1">
              <a:rPr lang="sv-SE" smtClean="0"/>
              <a:t>2023-06-15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20CB-6294-4636-B7FB-680781603A28}" type="slidenum">
              <a:rPr lang="sv-SE" smtClean="0"/>
              <a:pPr/>
              <a:t>8</a:t>
            </a:fld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 smtClean="0"/>
              <a:t>- MUR </a:t>
            </a:r>
            <a:r>
              <a:rPr lang="sv-SE" dirty="0"/>
              <a:t>är ett nätverk som består av 22 myndigheter och syftet är främst att arbeta förebyggande genom att samverka för att förhindra felaktiga utbetalningar. </a:t>
            </a:r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- Nätverket </a:t>
            </a:r>
            <a:r>
              <a:rPr lang="sv-SE" dirty="0"/>
              <a:t>startade 2019 på Försäkringskassans initiativ, som ett komplement till andra samarbeten, för att intensifiera arbetet mot bidragsbrott och missbruk av välfärdssystemen. </a:t>
            </a:r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- Förkortningen </a:t>
            </a:r>
            <a:r>
              <a:rPr lang="sv-SE" dirty="0"/>
              <a:t>MUR står för motståndskraft hos utbetalande och rättsvårdande myndigheter, mot missbruk och brott i välfärdssystemen. </a:t>
            </a:r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- Nätverket </a:t>
            </a:r>
            <a:r>
              <a:rPr lang="sv-SE" dirty="0"/>
              <a:t>ska arbeta för att utveckla myndigheternas förmåga att förhindra, identifiera och stoppa missbruk och brott mot välfärdssystemen, på kort och lång sikt.</a:t>
            </a:r>
          </a:p>
        </p:txBody>
      </p:sp>
    </p:spTree>
    <p:extLst>
      <p:ext uri="{BB962C8B-B14F-4D97-AF65-F5344CB8AC3E}">
        <p14:creationId xmlns:p14="http://schemas.microsoft.com/office/powerpoint/2010/main" val="40546118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 kommunspåret – ekonomiskt bistånd deltar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67394-31C3-EB43-9544-22E1219711A1}" type="datetime1">
              <a:rPr lang="sv-SE" smtClean="0"/>
              <a:t>2023-06-15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20CB-6294-4636-B7FB-680781603A28}" type="slidenum">
              <a:rPr lang="sv-SE" smtClean="0"/>
              <a:pPr/>
              <a:t>9</a:t>
            </a:fld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 smtClean="0"/>
              <a:t>• </a:t>
            </a:r>
            <a:r>
              <a:rPr lang="sv-SE" dirty="0"/>
              <a:t>CSN </a:t>
            </a:r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• </a:t>
            </a:r>
            <a:r>
              <a:rPr lang="sv-SE" dirty="0"/>
              <a:t>Försäkringskassan </a:t>
            </a:r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• </a:t>
            </a:r>
            <a:r>
              <a:rPr lang="sv-SE" dirty="0"/>
              <a:t>Pensionsmyndigheten </a:t>
            </a:r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• </a:t>
            </a:r>
            <a:r>
              <a:rPr lang="sv-SE" dirty="0"/>
              <a:t>Polisen </a:t>
            </a:r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• </a:t>
            </a:r>
            <a:r>
              <a:rPr lang="sv-SE" dirty="0"/>
              <a:t>Skatteverket </a:t>
            </a:r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• Socialstyrelsen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 smtClean="0"/>
              <a:t>Kommuner:</a:t>
            </a:r>
          </a:p>
          <a:p>
            <a:pPr marL="0" indent="0">
              <a:buNone/>
            </a:pPr>
            <a:r>
              <a:rPr lang="sv-SE" dirty="0" smtClean="0"/>
              <a:t>Borlänge, Eskilstuna, Markaryd, Botkyrka och Borås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773715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Borlänge Kommun ">
      <a:dk1>
        <a:srgbClr val="000000"/>
      </a:dk1>
      <a:lt1>
        <a:srgbClr val="FFFFFF"/>
      </a:lt1>
      <a:dk2>
        <a:srgbClr val="000000"/>
      </a:dk2>
      <a:lt2>
        <a:srgbClr val="C8C9C7"/>
      </a:lt2>
      <a:accent1>
        <a:srgbClr val="C8102E"/>
      </a:accent1>
      <a:accent2>
        <a:srgbClr val="0071CE"/>
      </a:accent2>
      <a:accent3>
        <a:srgbClr val="83BD00"/>
      </a:accent3>
      <a:accent4>
        <a:srgbClr val="FEDB00"/>
      </a:accent4>
      <a:accent5>
        <a:srgbClr val="E10098"/>
      </a:accent5>
      <a:accent6>
        <a:srgbClr val="636669"/>
      </a:accent6>
      <a:hlink>
        <a:srgbClr val="000000"/>
      </a:hlink>
      <a:folHlink>
        <a:srgbClr val="000000"/>
      </a:folHlink>
    </a:clrScheme>
    <a:fontScheme name="Borlänge kommun">
      <a:majorFont>
        <a:latin typeface="Georgi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headEnd type="none" w="med" len="med"/>
          <a:tailEnd type="none" w="med" len="med"/>
        </a:ln>
      </a:spPr>
      <a:bodyPr/>
      <a:lstStyle/>
      <a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12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2" id="{12E2E320-B3F9-4EBE-9C59-48A239F87B7A}" vid="{95FC96A5-6601-408A-824E-42EA3527CB6B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Borlänge kommun gul</Template>
  <TotalTime>1520</TotalTime>
  <Words>960</Words>
  <Application>Microsoft Office PowerPoint</Application>
  <PresentationFormat>Bildspel på skärmen (4:3)</PresentationFormat>
  <Paragraphs>126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7" baseType="lpstr">
      <vt:lpstr>Arial</vt:lpstr>
      <vt:lpstr>Calibri</vt:lpstr>
      <vt:lpstr>Garamond</vt:lpstr>
      <vt:lpstr>Georgia</vt:lpstr>
      <vt:lpstr>Times New Roman</vt:lpstr>
      <vt:lpstr>Office-tema</vt:lpstr>
      <vt:lpstr>Socialchefsträff 15/6</vt:lpstr>
      <vt:lpstr>Aktivitetsplikt</vt:lpstr>
      <vt:lpstr>Tilläggsdirektiv</vt:lpstr>
      <vt:lpstr>Uppdrag Social- och arbetsmarknadsnämnden i Borlänge  </vt:lpstr>
      <vt:lpstr>Öka drivkrafter och möjligheter till arbete i försörjningsstödet och bryta långvarigt biståndsmottagande</vt:lpstr>
      <vt:lpstr>Tilläggsdirektiv förra veckan</vt:lpstr>
      <vt:lpstr>Dialog mellan utredningarna och kommunerna</vt:lpstr>
      <vt:lpstr>MUR – motståndskraft hos utbetalande och … </vt:lpstr>
      <vt:lpstr>I kommunspåret – ekonomiskt bistånd deltar</vt:lpstr>
      <vt:lpstr>Vägen framåt</vt:lpstr>
      <vt:lpstr>Hur gå vidare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Jessica Wide</dc:creator>
  <cp:lastModifiedBy>Tomas Ahlin</cp:lastModifiedBy>
  <cp:revision>29</cp:revision>
  <dcterms:created xsi:type="dcterms:W3CDTF">2023-05-15T11:13:49Z</dcterms:created>
  <dcterms:modified xsi:type="dcterms:W3CDTF">2023-06-15T08:08:23Z</dcterms:modified>
</cp:coreProperties>
</file>