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092" r:id="rId4"/>
  </p:sldMasterIdLst>
  <p:notesMasterIdLst>
    <p:notesMasterId r:id="rId52"/>
  </p:notesMasterIdLst>
  <p:handoutMasterIdLst>
    <p:handoutMasterId r:id="rId53"/>
  </p:handoutMasterIdLst>
  <p:sldIdLst>
    <p:sldId id="256" r:id="rId5"/>
    <p:sldId id="464" r:id="rId6"/>
    <p:sldId id="445" r:id="rId7"/>
    <p:sldId id="392" r:id="rId8"/>
    <p:sldId id="460" r:id="rId9"/>
    <p:sldId id="466" r:id="rId10"/>
    <p:sldId id="471" r:id="rId11"/>
    <p:sldId id="503" r:id="rId12"/>
    <p:sldId id="470" r:id="rId13"/>
    <p:sldId id="369" r:id="rId14"/>
    <p:sldId id="461" r:id="rId15"/>
    <p:sldId id="462" r:id="rId16"/>
    <p:sldId id="502" r:id="rId17"/>
    <p:sldId id="463" r:id="rId18"/>
    <p:sldId id="480" r:id="rId19"/>
    <p:sldId id="477" r:id="rId20"/>
    <p:sldId id="498" r:id="rId21"/>
    <p:sldId id="479" r:id="rId22"/>
    <p:sldId id="481" r:id="rId23"/>
    <p:sldId id="515" r:id="rId24"/>
    <p:sldId id="467" r:id="rId25"/>
    <p:sldId id="482" r:id="rId26"/>
    <p:sldId id="476" r:id="rId27"/>
    <p:sldId id="504" r:id="rId28"/>
    <p:sldId id="468" r:id="rId29"/>
    <p:sldId id="469" r:id="rId30"/>
    <p:sldId id="505" r:id="rId31"/>
    <p:sldId id="472" r:id="rId32"/>
    <p:sldId id="484" r:id="rId33"/>
    <p:sldId id="485" r:id="rId34"/>
    <p:sldId id="486" r:id="rId35"/>
    <p:sldId id="506" r:id="rId36"/>
    <p:sldId id="474" r:id="rId37"/>
    <p:sldId id="487" r:id="rId38"/>
    <p:sldId id="475" r:id="rId39"/>
    <p:sldId id="488" r:id="rId40"/>
    <p:sldId id="508" r:id="rId41"/>
    <p:sldId id="473" r:id="rId42"/>
    <p:sldId id="512" r:id="rId43"/>
    <p:sldId id="496" r:id="rId44"/>
    <p:sldId id="497" r:id="rId45"/>
    <p:sldId id="510" r:id="rId46"/>
    <p:sldId id="493" r:id="rId47"/>
    <p:sldId id="492" r:id="rId48"/>
    <p:sldId id="491" r:id="rId49"/>
    <p:sldId id="495" r:id="rId50"/>
    <p:sldId id="274" r:id="rId51"/>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avsnitt" id="{2C1026F7-0088-4477-B73C-1312E64D82C6}">
          <p14:sldIdLst>
            <p14:sldId id="256"/>
            <p14:sldId id="464"/>
            <p14:sldId id="445"/>
            <p14:sldId id="392"/>
            <p14:sldId id="460"/>
            <p14:sldId id="466"/>
            <p14:sldId id="471"/>
            <p14:sldId id="503"/>
            <p14:sldId id="470"/>
            <p14:sldId id="369"/>
            <p14:sldId id="461"/>
            <p14:sldId id="462"/>
            <p14:sldId id="502"/>
            <p14:sldId id="463"/>
            <p14:sldId id="480"/>
            <p14:sldId id="477"/>
            <p14:sldId id="498"/>
            <p14:sldId id="479"/>
            <p14:sldId id="481"/>
            <p14:sldId id="515"/>
            <p14:sldId id="467"/>
            <p14:sldId id="482"/>
            <p14:sldId id="476"/>
            <p14:sldId id="504"/>
            <p14:sldId id="468"/>
            <p14:sldId id="469"/>
            <p14:sldId id="505"/>
            <p14:sldId id="472"/>
            <p14:sldId id="484"/>
            <p14:sldId id="485"/>
            <p14:sldId id="486"/>
            <p14:sldId id="506"/>
            <p14:sldId id="474"/>
            <p14:sldId id="487"/>
            <p14:sldId id="475"/>
            <p14:sldId id="488"/>
            <p14:sldId id="508"/>
            <p14:sldId id="473"/>
            <p14:sldId id="512"/>
            <p14:sldId id="496"/>
            <p14:sldId id="497"/>
            <p14:sldId id="510"/>
            <p14:sldId id="493"/>
            <p14:sldId id="492"/>
            <p14:sldId id="491"/>
            <p14:sldId id="495"/>
            <p14:sldId id="274"/>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8D4B50B-4415-4AAA-90B0-F58C759A26E5}" v="42" dt="2020-12-01T11:09:27.171"/>
    <p1510:client id="{301F46F0-CB43-4FA0-AEDD-54F9FFAAE208}" v="33" dt="2020-12-01T06:37:39.704"/>
    <p1510:client id="{355FCDA9-8829-4BB1-804E-4FB6132373F2}" v="8" dt="2020-11-30T13:11:28.820"/>
    <p1510:client id="{5DDC1F61-207B-44AB-BF18-14CA99484A2C}" v="202" dt="2020-12-02T13:35:01.304"/>
    <p1510:client id="{5F478EEB-DC45-425D-AE36-39601D143199}" v="128" dt="2020-12-02T13:52:19.630"/>
    <p1510:client id="{80C129BC-34A7-4A84-A29C-CD915233F455}" v="135" dt="2020-12-02T13:42:05.205"/>
    <p1510:client id="{85E108DD-E310-4F95-9B06-BC325BEE5C08}" v="31" dt="2020-12-01T14:51:54.113"/>
    <p1510:client id="{A6100F0D-0D28-4E61-8027-51719E5A3030}" v="359" dt="2020-12-02T14:51:11.240"/>
    <p1510:client id="{C1174971-3936-484E-9736-8832DC914FF2}" v="461" dt="2020-11-27T08:38:33.585"/>
    <p1510:client id="{FFCAB10F-ABDD-46E6-B293-37C53AC6AF07}" v="2111" dt="2020-12-02T13:59:06.489"/>
  </p1510:revLst>
</p1510:revInfo>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979" autoAdjust="0"/>
  </p:normalViewPr>
  <p:slideViewPr>
    <p:cSldViewPr snapToGrid="0">
      <p:cViewPr varScale="1">
        <p:scale>
          <a:sx n="65" d="100"/>
          <a:sy n="65" d="100"/>
        </p:scale>
        <p:origin x="700" y="40"/>
      </p:cViewPr>
      <p:guideLst/>
    </p:cSldViewPr>
  </p:slideViewPr>
  <p:notesTextViewPr>
    <p:cViewPr>
      <p:scale>
        <a:sx n="3" d="2"/>
        <a:sy n="3" d="2"/>
      </p:scale>
      <p:origin x="0" y="0"/>
    </p:cViewPr>
  </p:notesTextViewPr>
  <p:sorterViewPr>
    <p:cViewPr>
      <p:scale>
        <a:sx n="100" d="100"/>
        <a:sy n="100" d="100"/>
      </p:scale>
      <p:origin x="0" y="-13960"/>
    </p:cViewPr>
  </p:sorter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handoutMaster" Target="handoutMasters/handoutMaster1.xml"/><Relationship Id="rId66"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notesMaster" Target="notesMasters/notesMaster1.xml"/><Relationship Id="rId65"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theme" Target="theme/theme1.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orsman Henrietta /Central förvaltning Hälso- och sjukvårdsenhet /Falun" userId="S::henrietta.forsman_ltdalarna.se#ext#@regiondalarna.onmicrosoft.com::9f3ca1e9-e105-4b6c-9900-80db9e285fd7" providerId="AD" clId="Web-{301F46F0-CB43-4FA0-AEDD-54F9FFAAE208}"/>
    <pc:docChg chg="modSld">
      <pc:chgData name="Forsman Henrietta /Central förvaltning Hälso- och sjukvårdsenhet /Falun" userId="S::henrietta.forsman_ltdalarna.se#ext#@regiondalarna.onmicrosoft.com::9f3ca1e9-e105-4b6c-9900-80db9e285fd7" providerId="AD" clId="Web-{301F46F0-CB43-4FA0-AEDD-54F9FFAAE208}" dt="2020-12-01T06:37:39.704" v="31" actId="1076"/>
      <pc:docMkLst>
        <pc:docMk/>
      </pc:docMkLst>
      <pc:sldChg chg="addSp modSp">
        <pc:chgData name="Forsman Henrietta /Central förvaltning Hälso- och sjukvårdsenhet /Falun" userId="S::henrietta.forsman_ltdalarna.se#ext#@regiondalarna.onmicrosoft.com::9f3ca1e9-e105-4b6c-9900-80db9e285fd7" providerId="AD" clId="Web-{301F46F0-CB43-4FA0-AEDD-54F9FFAAE208}" dt="2020-12-01T06:36:42.109" v="20" actId="20577"/>
        <pc:sldMkLst>
          <pc:docMk/>
          <pc:sldMk cId="2214778204" sldId="421"/>
        </pc:sldMkLst>
        <pc:spChg chg="add mod">
          <ac:chgData name="Forsman Henrietta /Central förvaltning Hälso- och sjukvårdsenhet /Falun" userId="S::henrietta.forsman_ltdalarna.se#ext#@regiondalarna.onmicrosoft.com::9f3ca1e9-e105-4b6c-9900-80db9e285fd7" providerId="AD" clId="Web-{301F46F0-CB43-4FA0-AEDD-54F9FFAAE208}" dt="2020-12-01T06:36:42.109" v="20" actId="20577"/>
          <ac:spMkLst>
            <pc:docMk/>
            <pc:sldMk cId="2214778204" sldId="421"/>
            <ac:spMk id="3" creationId="{E508A55B-74A6-436A-8714-9EBF4762179D}"/>
          </ac:spMkLst>
        </pc:spChg>
      </pc:sldChg>
      <pc:sldChg chg="addSp modSp">
        <pc:chgData name="Forsman Henrietta /Central förvaltning Hälso- och sjukvårdsenhet /Falun" userId="S::henrietta.forsman_ltdalarna.se#ext#@regiondalarna.onmicrosoft.com::9f3ca1e9-e105-4b6c-9900-80db9e285fd7" providerId="AD" clId="Web-{301F46F0-CB43-4FA0-AEDD-54F9FFAAE208}" dt="2020-12-01T06:37:02.219" v="25" actId="1076"/>
        <pc:sldMkLst>
          <pc:docMk/>
          <pc:sldMk cId="2091097610" sldId="422"/>
        </pc:sldMkLst>
        <pc:spChg chg="add mod">
          <ac:chgData name="Forsman Henrietta /Central förvaltning Hälso- och sjukvårdsenhet /Falun" userId="S::henrietta.forsman_ltdalarna.se#ext#@regiondalarna.onmicrosoft.com::9f3ca1e9-e105-4b6c-9900-80db9e285fd7" providerId="AD" clId="Web-{301F46F0-CB43-4FA0-AEDD-54F9FFAAE208}" dt="2020-12-01T06:37:02.219" v="25" actId="1076"/>
          <ac:spMkLst>
            <pc:docMk/>
            <pc:sldMk cId="2091097610" sldId="422"/>
            <ac:spMk id="4" creationId="{2644C673-D101-4708-8778-D78D49A00872}"/>
          </ac:spMkLst>
        </pc:spChg>
      </pc:sldChg>
      <pc:sldChg chg="addSp modSp">
        <pc:chgData name="Forsman Henrietta /Central förvaltning Hälso- och sjukvårdsenhet /Falun" userId="S::henrietta.forsman_ltdalarna.se#ext#@regiondalarna.onmicrosoft.com::9f3ca1e9-e105-4b6c-9900-80db9e285fd7" providerId="AD" clId="Web-{301F46F0-CB43-4FA0-AEDD-54F9FFAAE208}" dt="2020-12-01T06:37:39.704" v="31" actId="1076"/>
        <pc:sldMkLst>
          <pc:docMk/>
          <pc:sldMk cId="455065872" sldId="423"/>
        </pc:sldMkLst>
        <pc:spChg chg="add mod">
          <ac:chgData name="Forsman Henrietta /Central förvaltning Hälso- och sjukvårdsenhet /Falun" userId="S::henrietta.forsman_ltdalarna.se#ext#@regiondalarna.onmicrosoft.com::9f3ca1e9-e105-4b6c-9900-80db9e285fd7" providerId="AD" clId="Web-{301F46F0-CB43-4FA0-AEDD-54F9FFAAE208}" dt="2020-12-01T06:37:39.704" v="31" actId="1076"/>
          <ac:spMkLst>
            <pc:docMk/>
            <pc:sldMk cId="455065872" sldId="423"/>
            <ac:spMk id="5" creationId="{86504A73-1D7B-49F6-9850-DE9191E6F558}"/>
          </ac:spMkLst>
        </pc:spChg>
        <pc:graphicFrameChg chg="mod modGraphic">
          <ac:chgData name="Forsman Henrietta /Central förvaltning Hälso- och sjukvårdsenhet /Falun" userId="S::henrietta.forsman_ltdalarna.se#ext#@regiondalarna.onmicrosoft.com::9f3ca1e9-e105-4b6c-9900-80db9e285fd7" providerId="AD" clId="Web-{301F46F0-CB43-4FA0-AEDD-54F9FFAAE208}" dt="2020-12-01T06:37:30.048" v="29"/>
          <ac:graphicFrameMkLst>
            <pc:docMk/>
            <pc:sldMk cId="455065872" sldId="423"/>
            <ac:graphicFrameMk id="2" creationId="{98F2E824-66EA-44A6-8F75-74A0E55555E8}"/>
          </ac:graphicFrameMkLst>
        </pc:graphicFrameChg>
      </pc:sldChg>
      <pc:sldChg chg="addSp">
        <pc:chgData name="Forsman Henrietta /Central förvaltning Hälso- och sjukvårdsenhet /Falun" userId="S::henrietta.forsman_ltdalarna.se#ext#@regiondalarna.onmicrosoft.com::9f3ca1e9-e105-4b6c-9900-80db9e285fd7" providerId="AD" clId="Web-{301F46F0-CB43-4FA0-AEDD-54F9FFAAE208}" dt="2020-12-01T06:37:11.750" v="26"/>
        <pc:sldMkLst>
          <pc:docMk/>
          <pc:sldMk cId="2481018309" sldId="424"/>
        </pc:sldMkLst>
        <pc:spChg chg="add">
          <ac:chgData name="Forsman Henrietta /Central förvaltning Hälso- och sjukvårdsenhet /Falun" userId="S::henrietta.forsman_ltdalarna.se#ext#@regiondalarna.onmicrosoft.com::9f3ca1e9-e105-4b6c-9900-80db9e285fd7" providerId="AD" clId="Web-{301F46F0-CB43-4FA0-AEDD-54F9FFAAE208}" dt="2020-12-01T06:37:11.750" v="26"/>
          <ac:spMkLst>
            <pc:docMk/>
            <pc:sldMk cId="2481018309" sldId="424"/>
            <ac:spMk id="19" creationId="{22383AF4-F659-4F14-9A40-3669CA5422CF}"/>
          </ac:spMkLst>
        </pc:spChg>
      </pc:sldChg>
    </pc:docChg>
  </pc:docChgLst>
  <pc:docChgLst>
    <pc:chgData name="Högkvist Maria /Central förvaltning Hälso- och sjukvårdsenhet /Falun" userId="S::maria.hogkvist_ltdalarna.se#ext#@regiondalarna.onmicrosoft.com::0a6ad74b-aca6-4fb6-8a01-fb13d847e382" providerId="AD" clId="Web-{5DDC1F61-207B-44AB-BF18-14CA99484A2C}"/>
    <pc:docChg chg="modSld sldOrd">
      <pc:chgData name="Högkvist Maria /Central förvaltning Hälso- och sjukvårdsenhet /Falun" userId="S::maria.hogkvist_ltdalarna.se#ext#@regiondalarna.onmicrosoft.com::0a6ad74b-aca6-4fb6-8a01-fb13d847e382" providerId="AD" clId="Web-{5DDC1F61-207B-44AB-BF18-14CA99484A2C}" dt="2020-12-02T13:35:01.304" v="201" actId="20577"/>
      <pc:docMkLst>
        <pc:docMk/>
      </pc:docMkLst>
      <pc:sldChg chg="modSp">
        <pc:chgData name="Högkvist Maria /Central förvaltning Hälso- och sjukvårdsenhet /Falun" userId="S::maria.hogkvist_ltdalarna.se#ext#@regiondalarna.onmicrosoft.com::0a6ad74b-aca6-4fb6-8a01-fb13d847e382" providerId="AD" clId="Web-{5DDC1F61-207B-44AB-BF18-14CA99484A2C}" dt="2020-12-02T13:29:30.608" v="0" actId="20577"/>
        <pc:sldMkLst>
          <pc:docMk/>
          <pc:sldMk cId="1979317475" sldId="388"/>
        </pc:sldMkLst>
        <pc:spChg chg="mod">
          <ac:chgData name="Högkvist Maria /Central förvaltning Hälso- och sjukvårdsenhet /Falun" userId="S::maria.hogkvist_ltdalarna.se#ext#@regiondalarna.onmicrosoft.com::0a6ad74b-aca6-4fb6-8a01-fb13d847e382" providerId="AD" clId="Web-{5DDC1F61-207B-44AB-BF18-14CA99484A2C}" dt="2020-12-02T13:29:30.608" v="0" actId="20577"/>
          <ac:spMkLst>
            <pc:docMk/>
            <pc:sldMk cId="1979317475" sldId="388"/>
            <ac:spMk id="3" creationId="{00000000-0000-0000-0000-000000000000}"/>
          </ac:spMkLst>
        </pc:spChg>
      </pc:sldChg>
      <pc:sldChg chg="modSp ord">
        <pc:chgData name="Högkvist Maria /Central förvaltning Hälso- och sjukvårdsenhet /Falun" userId="S::maria.hogkvist_ltdalarna.se#ext#@regiondalarna.onmicrosoft.com::0a6ad74b-aca6-4fb6-8a01-fb13d847e382" providerId="AD" clId="Web-{5DDC1F61-207B-44AB-BF18-14CA99484A2C}" dt="2020-12-02T13:31:29.486" v="14"/>
        <pc:sldMkLst>
          <pc:docMk/>
          <pc:sldMk cId="460600148" sldId="391"/>
        </pc:sldMkLst>
        <pc:spChg chg="mod">
          <ac:chgData name="Högkvist Maria /Central förvaltning Hälso- och sjukvårdsenhet /Falun" userId="S::maria.hogkvist_ltdalarna.se#ext#@regiondalarna.onmicrosoft.com::0a6ad74b-aca6-4fb6-8a01-fb13d847e382" providerId="AD" clId="Web-{5DDC1F61-207B-44AB-BF18-14CA99484A2C}" dt="2020-12-02T13:31:02.329" v="11" actId="20577"/>
          <ac:spMkLst>
            <pc:docMk/>
            <pc:sldMk cId="460600148" sldId="391"/>
            <ac:spMk id="3" creationId="{00000000-0000-0000-0000-000000000000}"/>
          </ac:spMkLst>
        </pc:spChg>
      </pc:sldChg>
      <pc:sldChg chg="ord">
        <pc:chgData name="Högkvist Maria /Central förvaltning Hälso- och sjukvårdsenhet /Falun" userId="S::maria.hogkvist_ltdalarna.se#ext#@regiondalarna.onmicrosoft.com::0a6ad74b-aca6-4fb6-8a01-fb13d847e382" providerId="AD" clId="Web-{5DDC1F61-207B-44AB-BF18-14CA99484A2C}" dt="2020-12-02T13:31:21.080" v="13"/>
        <pc:sldMkLst>
          <pc:docMk/>
          <pc:sldMk cId="2506677343" sldId="395"/>
        </pc:sldMkLst>
      </pc:sldChg>
      <pc:sldChg chg="modSp">
        <pc:chgData name="Högkvist Maria /Central förvaltning Hälso- och sjukvårdsenhet /Falun" userId="S::maria.hogkvist_ltdalarna.se#ext#@regiondalarna.onmicrosoft.com::0a6ad74b-aca6-4fb6-8a01-fb13d847e382" providerId="AD" clId="Web-{5DDC1F61-207B-44AB-BF18-14CA99484A2C}" dt="2020-12-02T13:34:03.053" v="154" actId="20577"/>
        <pc:sldMkLst>
          <pc:docMk/>
          <pc:sldMk cId="3161276697" sldId="397"/>
        </pc:sldMkLst>
        <pc:spChg chg="mod">
          <ac:chgData name="Högkvist Maria /Central förvaltning Hälso- och sjukvårdsenhet /Falun" userId="S::maria.hogkvist_ltdalarna.se#ext#@regiondalarna.onmicrosoft.com::0a6ad74b-aca6-4fb6-8a01-fb13d847e382" providerId="AD" clId="Web-{5DDC1F61-207B-44AB-BF18-14CA99484A2C}" dt="2020-12-02T13:34:03.053" v="154" actId="20577"/>
          <ac:spMkLst>
            <pc:docMk/>
            <pc:sldMk cId="3161276697" sldId="397"/>
            <ac:spMk id="3" creationId="{00000000-0000-0000-0000-000000000000}"/>
          </ac:spMkLst>
        </pc:spChg>
      </pc:sldChg>
      <pc:sldChg chg="modSp">
        <pc:chgData name="Högkvist Maria /Central förvaltning Hälso- och sjukvårdsenhet /Falun" userId="S::maria.hogkvist_ltdalarna.se#ext#@regiondalarna.onmicrosoft.com::0a6ad74b-aca6-4fb6-8a01-fb13d847e382" providerId="AD" clId="Web-{5DDC1F61-207B-44AB-BF18-14CA99484A2C}" dt="2020-12-02T13:32:51.191" v="47" actId="20577"/>
        <pc:sldMkLst>
          <pc:docMk/>
          <pc:sldMk cId="3360204523" sldId="400"/>
        </pc:sldMkLst>
        <pc:spChg chg="mod">
          <ac:chgData name="Högkvist Maria /Central förvaltning Hälso- och sjukvårdsenhet /Falun" userId="S::maria.hogkvist_ltdalarna.se#ext#@regiondalarna.onmicrosoft.com::0a6ad74b-aca6-4fb6-8a01-fb13d847e382" providerId="AD" clId="Web-{5DDC1F61-207B-44AB-BF18-14CA99484A2C}" dt="2020-12-02T13:32:51.191" v="47" actId="20577"/>
          <ac:spMkLst>
            <pc:docMk/>
            <pc:sldMk cId="3360204523" sldId="400"/>
            <ac:spMk id="8" creationId="{00000000-0000-0000-0000-000000000000}"/>
          </ac:spMkLst>
        </pc:spChg>
      </pc:sldChg>
      <pc:sldChg chg="modSp">
        <pc:chgData name="Högkvist Maria /Central förvaltning Hälso- och sjukvårdsenhet /Falun" userId="S::maria.hogkvist_ltdalarna.se#ext#@regiondalarna.onmicrosoft.com::0a6ad74b-aca6-4fb6-8a01-fb13d847e382" providerId="AD" clId="Web-{5DDC1F61-207B-44AB-BF18-14CA99484A2C}" dt="2020-12-02T13:35:01.304" v="200" actId="20577"/>
        <pc:sldMkLst>
          <pc:docMk/>
          <pc:sldMk cId="2453043567" sldId="418"/>
        </pc:sldMkLst>
        <pc:spChg chg="mod">
          <ac:chgData name="Högkvist Maria /Central förvaltning Hälso- och sjukvårdsenhet /Falun" userId="S::maria.hogkvist_ltdalarna.se#ext#@regiondalarna.onmicrosoft.com::0a6ad74b-aca6-4fb6-8a01-fb13d847e382" providerId="AD" clId="Web-{5DDC1F61-207B-44AB-BF18-14CA99484A2C}" dt="2020-12-02T13:35:01.304" v="200" actId="20577"/>
          <ac:spMkLst>
            <pc:docMk/>
            <pc:sldMk cId="2453043567" sldId="418"/>
            <ac:spMk id="3" creationId="{00000000-0000-0000-0000-000000000000}"/>
          </ac:spMkLst>
        </pc:spChg>
      </pc:sldChg>
    </pc:docChg>
  </pc:docChgLst>
  <pc:docChgLst>
    <pc:chgData name="Forsman Henrietta /Central förvaltning Hälso- och sjukvårdsenhet /Falun" userId="S::henrietta.forsman_ltdalarna.se#ext#@regiondalarna.onmicrosoft.com::9f3ca1e9-e105-4b6c-9900-80db9e285fd7" providerId="AD" clId="Web-{C1174971-3936-484E-9736-8832DC914FF2}"/>
    <pc:docChg chg="addSld modSld sldOrd modSection">
      <pc:chgData name="Forsman Henrietta /Central förvaltning Hälso- och sjukvårdsenhet /Falun" userId="S::henrietta.forsman_ltdalarna.se#ext#@regiondalarna.onmicrosoft.com::9f3ca1e9-e105-4b6c-9900-80db9e285fd7" providerId="AD" clId="Web-{C1174971-3936-484E-9736-8832DC914FF2}" dt="2020-11-27T08:38:33.585" v="455" actId="20577"/>
      <pc:docMkLst>
        <pc:docMk/>
      </pc:docMkLst>
      <pc:sldChg chg="modSp">
        <pc:chgData name="Forsman Henrietta /Central förvaltning Hälso- och sjukvårdsenhet /Falun" userId="S::henrietta.forsman_ltdalarna.se#ext#@regiondalarna.onmicrosoft.com::9f3ca1e9-e105-4b6c-9900-80db9e285fd7" providerId="AD" clId="Web-{C1174971-3936-484E-9736-8832DC914FF2}" dt="2020-11-27T08:38:33.585" v="454" actId="20577"/>
        <pc:sldMkLst>
          <pc:docMk/>
          <pc:sldMk cId="3180363509" sldId="368"/>
        </pc:sldMkLst>
        <pc:spChg chg="mod">
          <ac:chgData name="Forsman Henrietta /Central förvaltning Hälso- och sjukvårdsenhet /Falun" userId="S::henrietta.forsman_ltdalarna.se#ext#@regiondalarna.onmicrosoft.com::9f3ca1e9-e105-4b6c-9900-80db9e285fd7" providerId="AD" clId="Web-{C1174971-3936-484E-9736-8832DC914FF2}" dt="2020-11-27T08:38:33.585" v="454" actId="20577"/>
          <ac:spMkLst>
            <pc:docMk/>
            <pc:sldMk cId="3180363509" sldId="368"/>
            <ac:spMk id="2" creationId="{00000000-0000-0000-0000-000000000000}"/>
          </ac:spMkLst>
        </pc:spChg>
      </pc:sldChg>
      <pc:sldChg chg="modSp">
        <pc:chgData name="Forsman Henrietta /Central förvaltning Hälso- och sjukvårdsenhet /Falun" userId="S::henrietta.forsman_ltdalarna.se#ext#@regiondalarna.onmicrosoft.com::9f3ca1e9-e105-4b6c-9900-80db9e285fd7" providerId="AD" clId="Web-{C1174971-3936-484E-9736-8832DC914FF2}" dt="2020-11-27T08:33:40.170" v="56" actId="20577"/>
        <pc:sldMkLst>
          <pc:docMk/>
          <pc:sldMk cId="423783190" sldId="369"/>
        </pc:sldMkLst>
        <pc:spChg chg="mod">
          <ac:chgData name="Forsman Henrietta /Central förvaltning Hälso- och sjukvårdsenhet /Falun" userId="S::henrietta.forsman_ltdalarna.se#ext#@regiondalarna.onmicrosoft.com::9f3ca1e9-e105-4b6c-9900-80db9e285fd7" providerId="AD" clId="Web-{C1174971-3936-484E-9736-8832DC914FF2}" dt="2020-11-27T08:32:58.965" v="51" actId="20577"/>
          <ac:spMkLst>
            <pc:docMk/>
            <pc:sldMk cId="423783190" sldId="369"/>
            <ac:spMk id="2" creationId="{00000000-0000-0000-0000-000000000000}"/>
          </ac:spMkLst>
        </pc:spChg>
        <pc:spChg chg="mod">
          <ac:chgData name="Forsman Henrietta /Central förvaltning Hälso- och sjukvårdsenhet /Falun" userId="S::henrietta.forsman_ltdalarna.se#ext#@regiondalarna.onmicrosoft.com::9f3ca1e9-e105-4b6c-9900-80db9e285fd7" providerId="AD" clId="Web-{C1174971-3936-484E-9736-8832DC914FF2}" dt="2020-11-27T08:33:40.170" v="56" actId="20577"/>
          <ac:spMkLst>
            <pc:docMk/>
            <pc:sldMk cId="423783190" sldId="369"/>
            <ac:spMk id="3" creationId="{00000000-0000-0000-0000-000000000000}"/>
          </ac:spMkLst>
        </pc:spChg>
      </pc:sldChg>
      <pc:sldChg chg="addSp modSp mod modClrScheme chgLayout">
        <pc:chgData name="Forsman Henrietta /Central förvaltning Hälso- och sjukvårdsenhet /Falun" userId="S::henrietta.forsman_ltdalarna.se#ext#@regiondalarna.onmicrosoft.com::9f3ca1e9-e105-4b6c-9900-80db9e285fd7" providerId="AD" clId="Web-{C1174971-3936-484E-9736-8832DC914FF2}" dt="2020-11-27T08:32:17.901" v="13" actId="20577"/>
        <pc:sldMkLst>
          <pc:docMk/>
          <pc:sldMk cId="2289949834" sldId="370"/>
        </pc:sldMkLst>
        <pc:spChg chg="mod ord">
          <ac:chgData name="Forsman Henrietta /Central förvaltning Hälso- och sjukvårdsenhet /Falun" userId="S::henrietta.forsman_ltdalarna.se#ext#@regiondalarna.onmicrosoft.com::9f3ca1e9-e105-4b6c-9900-80db9e285fd7" providerId="AD" clId="Web-{C1174971-3936-484E-9736-8832DC914FF2}" dt="2020-11-27T08:31:22.384" v="0"/>
          <ac:spMkLst>
            <pc:docMk/>
            <pc:sldMk cId="2289949834" sldId="370"/>
            <ac:spMk id="4" creationId="{00000000-0000-0000-0000-000000000000}"/>
          </ac:spMkLst>
        </pc:spChg>
        <pc:spChg chg="mod ord">
          <ac:chgData name="Forsman Henrietta /Central förvaltning Hälso- och sjukvårdsenhet /Falun" userId="S::henrietta.forsman_ltdalarna.se#ext#@regiondalarna.onmicrosoft.com::9f3ca1e9-e105-4b6c-9900-80db9e285fd7" providerId="AD" clId="Web-{C1174971-3936-484E-9736-8832DC914FF2}" dt="2020-11-27T08:31:22.384" v="0"/>
          <ac:spMkLst>
            <pc:docMk/>
            <pc:sldMk cId="2289949834" sldId="370"/>
            <ac:spMk id="6" creationId="{00000000-0000-0000-0000-000000000000}"/>
          </ac:spMkLst>
        </pc:spChg>
        <pc:spChg chg="add mod ord">
          <ac:chgData name="Forsman Henrietta /Central förvaltning Hälso- och sjukvårdsenhet /Falun" userId="S::henrietta.forsman_ltdalarna.se#ext#@regiondalarna.onmicrosoft.com::9f3ca1e9-e105-4b6c-9900-80db9e285fd7" providerId="AD" clId="Web-{C1174971-3936-484E-9736-8832DC914FF2}" dt="2020-11-27T08:32:17.901" v="13" actId="20577"/>
          <ac:spMkLst>
            <pc:docMk/>
            <pc:sldMk cId="2289949834" sldId="370"/>
            <ac:spMk id="15" creationId="{DD240A0F-A618-4CE5-9F11-3353A976E617}"/>
          </ac:spMkLst>
        </pc:spChg>
      </pc:sldChg>
      <pc:sldChg chg="modSp">
        <pc:chgData name="Forsman Henrietta /Central förvaltning Hälso- och sjukvårdsenhet /Falun" userId="S::henrietta.forsman_ltdalarna.se#ext#@regiondalarna.onmicrosoft.com::9f3ca1e9-e105-4b6c-9900-80db9e285fd7" providerId="AD" clId="Web-{C1174971-3936-484E-9736-8832DC914FF2}" dt="2020-11-27T08:38:22.584" v="449" actId="20577"/>
        <pc:sldMkLst>
          <pc:docMk/>
          <pc:sldMk cId="3982334145" sldId="378"/>
        </pc:sldMkLst>
        <pc:spChg chg="mod">
          <ac:chgData name="Forsman Henrietta /Central förvaltning Hälso- och sjukvårdsenhet /Falun" userId="S::henrietta.forsman_ltdalarna.se#ext#@regiondalarna.onmicrosoft.com::9f3ca1e9-e105-4b6c-9900-80db9e285fd7" providerId="AD" clId="Web-{C1174971-3936-484E-9736-8832DC914FF2}" dt="2020-11-27T08:38:22.584" v="449" actId="20577"/>
          <ac:spMkLst>
            <pc:docMk/>
            <pc:sldMk cId="3982334145" sldId="378"/>
            <ac:spMk id="2" creationId="{00000000-0000-0000-0000-000000000000}"/>
          </ac:spMkLst>
        </pc:spChg>
      </pc:sldChg>
      <pc:sldChg chg="modSp">
        <pc:chgData name="Forsman Henrietta /Central förvaltning Hälso- och sjukvårdsenhet /Falun" userId="S::henrietta.forsman_ltdalarna.se#ext#@regiondalarna.onmicrosoft.com::9f3ca1e9-e105-4b6c-9900-80db9e285fd7" providerId="AD" clId="Web-{C1174971-3936-484E-9736-8832DC914FF2}" dt="2020-11-27T08:36:23.096" v="373" actId="20577"/>
        <pc:sldMkLst>
          <pc:docMk/>
          <pc:sldMk cId="1277561238" sldId="399"/>
        </pc:sldMkLst>
        <pc:spChg chg="mod">
          <ac:chgData name="Forsman Henrietta /Central förvaltning Hälso- och sjukvårdsenhet /Falun" userId="S::henrietta.forsman_ltdalarna.se#ext#@regiondalarna.onmicrosoft.com::9f3ca1e9-e105-4b6c-9900-80db9e285fd7" providerId="AD" clId="Web-{C1174971-3936-484E-9736-8832DC914FF2}" dt="2020-11-27T08:35:55.096" v="308" actId="20577"/>
          <ac:spMkLst>
            <pc:docMk/>
            <pc:sldMk cId="1277561238" sldId="399"/>
            <ac:spMk id="2" creationId="{00000000-0000-0000-0000-000000000000}"/>
          </ac:spMkLst>
        </pc:spChg>
        <pc:spChg chg="mod">
          <ac:chgData name="Forsman Henrietta /Central förvaltning Hälso- och sjukvårdsenhet /Falun" userId="S::henrietta.forsman_ltdalarna.se#ext#@regiondalarna.onmicrosoft.com::9f3ca1e9-e105-4b6c-9900-80db9e285fd7" providerId="AD" clId="Web-{C1174971-3936-484E-9736-8832DC914FF2}" dt="2020-11-27T08:36:23.096" v="373" actId="20577"/>
          <ac:spMkLst>
            <pc:docMk/>
            <pc:sldMk cId="1277561238" sldId="399"/>
            <ac:spMk id="3" creationId="{00000000-0000-0000-0000-000000000000}"/>
          </ac:spMkLst>
        </pc:spChg>
      </pc:sldChg>
      <pc:sldChg chg="ord">
        <pc:chgData name="Forsman Henrietta /Central förvaltning Hälso- och sjukvårdsenhet /Falun" userId="S::henrietta.forsman_ltdalarna.se#ext#@regiondalarna.onmicrosoft.com::9f3ca1e9-e105-4b6c-9900-80db9e285fd7" providerId="AD" clId="Web-{C1174971-3936-484E-9736-8832DC914FF2}" dt="2020-11-27T08:36:39.706" v="376"/>
        <pc:sldMkLst>
          <pc:docMk/>
          <pc:sldMk cId="3165196589" sldId="420"/>
        </pc:sldMkLst>
      </pc:sldChg>
      <pc:sldChg chg="modSp">
        <pc:chgData name="Forsman Henrietta /Central förvaltning Hälso- och sjukvårdsenhet /Falun" userId="S::henrietta.forsman_ltdalarna.se#ext#@regiondalarna.onmicrosoft.com::9f3ca1e9-e105-4b6c-9900-80db9e285fd7" providerId="AD" clId="Web-{C1174971-3936-484E-9736-8832DC914FF2}" dt="2020-11-27T08:37:24.270" v="420" actId="20577"/>
        <pc:sldMkLst>
          <pc:docMk/>
          <pc:sldMk cId="2214778204" sldId="421"/>
        </pc:sldMkLst>
        <pc:spChg chg="mod">
          <ac:chgData name="Forsman Henrietta /Central förvaltning Hälso- och sjukvårdsenhet /Falun" userId="S::henrietta.forsman_ltdalarna.se#ext#@regiondalarna.onmicrosoft.com::9f3ca1e9-e105-4b6c-9900-80db9e285fd7" providerId="AD" clId="Web-{C1174971-3936-484E-9736-8832DC914FF2}" dt="2020-11-27T08:37:24.270" v="420" actId="20577"/>
          <ac:spMkLst>
            <pc:docMk/>
            <pc:sldMk cId="2214778204" sldId="421"/>
            <ac:spMk id="6" creationId="{00000000-0000-0000-0000-000000000000}"/>
          </ac:spMkLst>
        </pc:spChg>
      </pc:sldChg>
      <pc:sldChg chg="modSp">
        <pc:chgData name="Forsman Henrietta /Central förvaltning Hälso- och sjukvårdsenhet /Falun" userId="S::henrietta.forsman_ltdalarna.se#ext#@regiondalarna.onmicrosoft.com::9f3ca1e9-e105-4b6c-9900-80db9e285fd7" providerId="AD" clId="Web-{C1174971-3936-484E-9736-8832DC914FF2}" dt="2020-11-27T08:37:36.724" v="425" actId="20577"/>
        <pc:sldMkLst>
          <pc:docMk/>
          <pc:sldMk cId="2091097610" sldId="422"/>
        </pc:sldMkLst>
        <pc:spChg chg="mod">
          <ac:chgData name="Forsman Henrietta /Central förvaltning Hälso- och sjukvårdsenhet /Falun" userId="S::henrietta.forsman_ltdalarna.se#ext#@regiondalarna.onmicrosoft.com::9f3ca1e9-e105-4b6c-9900-80db9e285fd7" providerId="AD" clId="Web-{C1174971-3936-484E-9736-8832DC914FF2}" dt="2020-11-27T08:37:36.724" v="425" actId="20577"/>
          <ac:spMkLst>
            <pc:docMk/>
            <pc:sldMk cId="2091097610" sldId="422"/>
            <ac:spMk id="2" creationId="{524649A7-86D5-4F30-ABCC-C54541D2F6A4}"/>
          </ac:spMkLst>
        </pc:spChg>
      </pc:sldChg>
      <pc:sldChg chg="modSp">
        <pc:chgData name="Forsman Henrietta /Central förvaltning Hälso- och sjukvårdsenhet /Falun" userId="S::henrietta.forsman_ltdalarna.se#ext#@regiondalarna.onmicrosoft.com::9f3ca1e9-e105-4b6c-9900-80db9e285fd7" providerId="AD" clId="Web-{C1174971-3936-484E-9736-8832DC914FF2}" dt="2020-11-27T08:38:07.271" v="439" actId="20577"/>
        <pc:sldMkLst>
          <pc:docMk/>
          <pc:sldMk cId="455065872" sldId="423"/>
        </pc:sldMkLst>
        <pc:spChg chg="mod">
          <ac:chgData name="Forsman Henrietta /Central förvaltning Hälso- och sjukvårdsenhet /Falun" userId="S::henrietta.forsman_ltdalarna.se#ext#@regiondalarna.onmicrosoft.com::9f3ca1e9-e105-4b6c-9900-80db9e285fd7" providerId="AD" clId="Web-{C1174971-3936-484E-9736-8832DC914FF2}" dt="2020-11-27T08:38:07.271" v="439" actId="20577"/>
          <ac:spMkLst>
            <pc:docMk/>
            <pc:sldMk cId="455065872" sldId="423"/>
            <ac:spMk id="3" creationId="{00000000-0000-0000-0000-000000000000}"/>
          </ac:spMkLst>
        </pc:spChg>
      </pc:sldChg>
      <pc:sldChg chg="addSp delSp modSp">
        <pc:chgData name="Forsman Henrietta /Central förvaltning Hälso- och sjukvårdsenhet /Falun" userId="S::henrietta.forsman_ltdalarna.se#ext#@regiondalarna.onmicrosoft.com::9f3ca1e9-e105-4b6c-9900-80db9e285fd7" providerId="AD" clId="Web-{C1174971-3936-484E-9736-8832DC914FF2}" dt="2020-11-27T08:37:45.833" v="432" actId="20577"/>
        <pc:sldMkLst>
          <pc:docMk/>
          <pc:sldMk cId="2481018309" sldId="424"/>
        </pc:sldMkLst>
        <pc:spChg chg="mod">
          <ac:chgData name="Forsman Henrietta /Central förvaltning Hälso- och sjukvårdsenhet /Falun" userId="S::henrietta.forsman_ltdalarna.se#ext#@regiondalarna.onmicrosoft.com::9f3ca1e9-e105-4b6c-9900-80db9e285fd7" providerId="AD" clId="Web-{C1174971-3936-484E-9736-8832DC914FF2}" dt="2020-11-27T08:37:45.833" v="432" actId="20577"/>
          <ac:spMkLst>
            <pc:docMk/>
            <pc:sldMk cId="2481018309" sldId="424"/>
            <ac:spMk id="3" creationId="{8C6D7F13-7035-4725-A8ED-BE9810C9953E}"/>
          </ac:spMkLst>
        </pc:spChg>
        <pc:spChg chg="add del mod">
          <ac:chgData name="Forsman Henrietta /Central förvaltning Hälso- och sjukvårdsenhet /Falun" userId="S::henrietta.forsman_ltdalarna.se#ext#@regiondalarna.onmicrosoft.com::9f3ca1e9-e105-4b6c-9900-80db9e285fd7" providerId="AD" clId="Web-{C1174971-3936-484E-9736-8832DC914FF2}" dt="2020-11-27T08:37:42.271" v="429"/>
          <ac:spMkLst>
            <pc:docMk/>
            <pc:sldMk cId="2481018309" sldId="424"/>
            <ac:spMk id="39" creationId="{21290F41-145E-49BA-81F1-6B42C865FE14}"/>
          </ac:spMkLst>
        </pc:spChg>
      </pc:sldChg>
      <pc:sldChg chg="ord">
        <pc:chgData name="Forsman Henrietta /Central förvaltning Hälso- och sjukvårdsenhet /Falun" userId="S::henrietta.forsman_ltdalarna.se#ext#@regiondalarna.onmicrosoft.com::9f3ca1e9-e105-4b6c-9900-80db9e285fd7" providerId="AD" clId="Web-{C1174971-3936-484E-9736-8832DC914FF2}" dt="2020-11-27T08:36:39.706" v="377"/>
        <pc:sldMkLst>
          <pc:docMk/>
          <pc:sldMk cId="763772394" sldId="425"/>
        </pc:sldMkLst>
      </pc:sldChg>
      <pc:sldChg chg="modSp">
        <pc:chgData name="Forsman Henrietta /Central förvaltning Hälso- och sjukvårdsenhet /Falun" userId="S::henrietta.forsman_ltdalarna.se#ext#@regiondalarna.onmicrosoft.com::9f3ca1e9-e105-4b6c-9900-80db9e285fd7" providerId="AD" clId="Web-{C1174971-3936-484E-9736-8832DC914FF2}" dt="2020-11-27T08:38:19.647" v="445" actId="20577"/>
        <pc:sldMkLst>
          <pc:docMk/>
          <pc:sldMk cId="3932472528" sldId="426"/>
        </pc:sldMkLst>
        <pc:spChg chg="mod">
          <ac:chgData name="Forsman Henrietta /Central förvaltning Hälso- och sjukvårdsenhet /Falun" userId="S::henrietta.forsman_ltdalarna.se#ext#@regiondalarna.onmicrosoft.com::9f3ca1e9-e105-4b6c-9900-80db9e285fd7" providerId="AD" clId="Web-{C1174971-3936-484E-9736-8832DC914FF2}" dt="2020-11-27T08:38:19.647" v="445" actId="20577"/>
          <ac:spMkLst>
            <pc:docMk/>
            <pc:sldMk cId="3932472528" sldId="426"/>
            <ac:spMk id="2" creationId="{00000000-0000-0000-0000-000000000000}"/>
          </ac:spMkLst>
        </pc:spChg>
      </pc:sldChg>
      <pc:sldChg chg="modSp">
        <pc:chgData name="Forsman Henrietta /Central förvaltning Hälso- och sjukvårdsenhet /Falun" userId="S::henrietta.forsman_ltdalarna.se#ext#@regiondalarna.onmicrosoft.com::9f3ca1e9-e105-4b6c-9900-80db9e285fd7" providerId="AD" clId="Web-{C1174971-3936-484E-9736-8832DC914FF2}" dt="2020-11-27T08:34:09.186" v="62" actId="20577"/>
        <pc:sldMkLst>
          <pc:docMk/>
          <pc:sldMk cId="970893567" sldId="427"/>
        </pc:sldMkLst>
        <pc:spChg chg="mod">
          <ac:chgData name="Forsman Henrietta /Central förvaltning Hälso- och sjukvårdsenhet /Falun" userId="S::henrietta.forsman_ltdalarna.se#ext#@regiondalarna.onmicrosoft.com::9f3ca1e9-e105-4b6c-9900-80db9e285fd7" providerId="AD" clId="Web-{C1174971-3936-484E-9736-8832DC914FF2}" dt="2020-11-27T08:34:09.186" v="62" actId="20577"/>
          <ac:spMkLst>
            <pc:docMk/>
            <pc:sldMk cId="970893567" sldId="427"/>
            <ac:spMk id="2" creationId="{00000000-0000-0000-0000-000000000000}"/>
          </ac:spMkLst>
        </pc:spChg>
      </pc:sldChg>
      <pc:sldChg chg="modSp new">
        <pc:chgData name="Forsman Henrietta /Central förvaltning Hälso- och sjukvårdsenhet /Falun" userId="S::henrietta.forsman_ltdalarna.se#ext#@regiondalarna.onmicrosoft.com::9f3ca1e9-e105-4b6c-9900-80db9e285fd7" providerId="AD" clId="Web-{C1174971-3936-484E-9736-8832DC914FF2}" dt="2020-11-27T08:37:14.645" v="410" actId="20577"/>
        <pc:sldMkLst>
          <pc:docMk/>
          <pc:sldMk cId="730722426" sldId="428"/>
        </pc:sldMkLst>
        <pc:spChg chg="mod">
          <ac:chgData name="Forsman Henrietta /Central förvaltning Hälso- och sjukvårdsenhet /Falun" userId="S::henrietta.forsman_ltdalarna.se#ext#@regiondalarna.onmicrosoft.com::9f3ca1e9-e105-4b6c-9900-80db9e285fd7" providerId="AD" clId="Web-{C1174971-3936-484E-9736-8832DC914FF2}" dt="2020-11-27T08:37:14.645" v="410" actId="20577"/>
          <ac:spMkLst>
            <pc:docMk/>
            <pc:sldMk cId="730722426" sldId="428"/>
            <ac:spMk id="2" creationId="{3A90D043-55AE-4B89-BA89-56FDDD6BEC5F}"/>
          </ac:spMkLst>
        </pc:spChg>
      </pc:sldChg>
    </pc:docChg>
  </pc:docChgLst>
  <pc:docChgLst>
    <pc:chgData name="Högkvist Maria /Central förvaltning Hälso- och sjukvårdsenhet /Falun" userId="S::maria.hogkvist_ltdalarna.se#ext#@regiondalarna.onmicrosoft.com::0a6ad74b-aca6-4fb6-8a01-fb13d847e382" providerId="AD" clId="Web-{5F478EEB-DC45-425D-AE36-39601D143199}"/>
    <pc:docChg chg="addSld modSld sldOrd modSection">
      <pc:chgData name="Högkvist Maria /Central förvaltning Hälso- och sjukvårdsenhet /Falun" userId="S::maria.hogkvist_ltdalarna.se#ext#@regiondalarna.onmicrosoft.com::0a6ad74b-aca6-4fb6-8a01-fb13d847e382" providerId="AD" clId="Web-{5F478EEB-DC45-425D-AE36-39601D143199}" dt="2020-12-02T13:52:19.630" v="127" actId="20577"/>
      <pc:docMkLst>
        <pc:docMk/>
      </pc:docMkLst>
      <pc:sldChg chg="modSp">
        <pc:chgData name="Högkvist Maria /Central förvaltning Hälso- och sjukvårdsenhet /Falun" userId="S::maria.hogkvist_ltdalarna.se#ext#@regiondalarna.onmicrosoft.com::0a6ad74b-aca6-4fb6-8a01-fb13d847e382" providerId="AD" clId="Web-{5F478EEB-DC45-425D-AE36-39601D143199}" dt="2020-12-02T13:52:19.630" v="126" actId="20577"/>
        <pc:sldMkLst>
          <pc:docMk/>
          <pc:sldMk cId="423783190" sldId="369"/>
        </pc:sldMkLst>
        <pc:spChg chg="mod">
          <ac:chgData name="Högkvist Maria /Central förvaltning Hälso- och sjukvårdsenhet /Falun" userId="S::maria.hogkvist_ltdalarna.se#ext#@regiondalarna.onmicrosoft.com::0a6ad74b-aca6-4fb6-8a01-fb13d847e382" providerId="AD" clId="Web-{5F478EEB-DC45-425D-AE36-39601D143199}" dt="2020-12-02T13:52:19.630" v="126" actId="20577"/>
          <ac:spMkLst>
            <pc:docMk/>
            <pc:sldMk cId="423783190" sldId="369"/>
            <ac:spMk id="3" creationId="{00000000-0000-0000-0000-000000000000}"/>
          </ac:spMkLst>
        </pc:spChg>
      </pc:sldChg>
      <pc:sldChg chg="modSp new ord">
        <pc:chgData name="Högkvist Maria /Central förvaltning Hälso- och sjukvårdsenhet /Falun" userId="S::maria.hogkvist_ltdalarna.se#ext#@regiondalarna.onmicrosoft.com::0a6ad74b-aca6-4fb6-8a01-fb13d847e382" providerId="AD" clId="Web-{5F478EEB-DC45-425D-AE36-39601D143199}" dt="2020-12-02T13:51:58.426" v="86" actId="20577"/>
        <pc:sldMkLst>
          <pc:docMk/>
          <pc:sldMk cId="2941201090" sldId="456"/>
        </pc:sldMkLst>
        <pc:spChg chg="mod">
          <ac:chgData name="Högkvist Maria /Central förvaltning Hälso- och sjukvårdsenhet /Falun" userId="S::maria.hogkvist_ltdalarna.se#ext#@regiondalarna.onmicrosoft.com::0a6ad74b-aca6-4fb6-8a01-fb13d847e382" providerId="AD" clId="Web-{5F478EEB-DC45-425D-AE36-39601D143199}" dt="2020-12-02T13:49:31.293" v="24" actId="20577"/>
          <ac:spMkLst>
            <pc:docMk/>
            <pc:sldMk cId="2941201090" sldId="456"/>
            <ac:spMk id="2" creationId="{1B36A52F-40EA-4715-8EE2-2C3F6A88BA28}"/>
          </ac:spMkLst>
        </pc:spChg>
        <pc:spChg chg="mod">
          <ac:chgData name="Högkvist Maria /Central förvaltning Hälso- och sjukvårdsenhet /Falun" userId="S::maria.hogkvist_ltdalarna.se#ext#@regiondalarna.onmicrosoft.com::0a6ad74b-aca6-4fb6-8a01-fb13d847e382" providerId="AD" clId="Web-{5F478EEB-DC45-425D-AE36-39601D143199}" dt="2020-12-02T13:51:58.426" v="86" actId="20577"/>
          <ac:spMkLst>
            <pc:docMk/>
            <pc:sldMk cId="2941201090" sldId="456"/>
            <ac:spMk id="3" creationId="{97930818-C232-41BD-AFB1-5B5B2026F494}"/>
          </ac:spMkLst>
        </pc:spChg>
      </pc:sldChg>
    </pc:docChg>
  </pc:docChgLst>
  <pc:docChgLst>
    <pc:chgData name="Högkvist Maria /Central förvaltning Hälso- och sjukvårdsenhet /Falun" userId="S::maria.hogkvist_ltdalarna.se#ext#@regiondalarna.onmicrosoft.com::0a6ad74b-aca6-4fb6-8a01-fb13d847e382" providerId="AD" clId="Web-{A6100F0D-0D28-4E61-8027-51719E5A3030}"/>
    <pc:docChg chg="modSld">
      <pc:chgData name="Högkvist Maria /Central förvaltning Hälso- och sjukvårdsenhet /Falun" userId="S::maria.hogkvist_ltdalarna.se#ext#@regiondalarna.onmicrosoft.com::0a6ad74b-aca6-4fb6-8a01-fb13d847e382" providerId="AD" clId="Web-{A6100F0D-0D28-4E61-8027-51719E5A3030}" dt="2020-12-02T14:51:06.865" v="345" actId="1076"/>
      <pc:docMkLst>
        <pc:docMk/>
      </pc:docMkLst>
      <pc:sldChg chg="addSp delSp modSp">
        <pc:chgData name="Högkvist Maria /Central förvaltning Hälso- och sjukvårdsenhet /Falun" userId="S::maria.hogkvist_ltdalarna.se#ext#@regiondalarna.onmicrosoft.com::0a6ad74b-aca6-4fb6-8a01-fb13d847e382" providerId="AD" clId="Web-{A6100F0D-0D28-4E61-8027-51719E5A3030}" dt="2020-12-02T14:36:42.462" v="223" actId="20577"/>
        <pc:sldMkLst>
          <pc:docMk/>
          <pc:sldMk cId="3893651191" sldId="389"/>
        </pc:sldMkLst>
        <pc:spChg chg="add mod">
          <ac:chgData name="Högkvist Maria /Central förvaltning Hälso- och sjukvårdsenhet /Falun" userId="S::maria.hogkvist_ltdalarna.se#ext#@regiondalarna.onmicrosoft.com::0a6ad74b-aca6-4fb6-8a01-fb13d847e382" providerId="AD" clId="Web-{A6100F0D-0D28-4E61-8027-51719E5A3030}" dt="2020-12-02T14:36:42.462" v="223" actId="20577"/>
          <ac:spMkLst>
            <pc:docMk/>
            <pc:sldMk cId="3893651191" sldId="389"/>
            <ac:spMk id="6" creationId="{6E17EF8B-DB93-4DED-8A22-DCDA4E165088}"/>
          </ac:spMkLst>
        </pc:spChg>
        <pc:picChg chg="del mod">
          <ac:chgData name="Högkvist Maria /Central förvaltning Hälso- och sjukvårdsenhet /Falun" userId="S::maria.hogkvist_ltdalarna.se#ext#@regiondalarna.onmicrosoft.com::0a6ad74b-aca6-4fb6-8a01-fb13d847e382" providerId="AD" clId="Web-{A6100F0D-0D28-4E61-8027-51719E5A3030}" dt="2020-12-02T14:33:56.800" v="97"/>
          <ac:picMkLst>
            <pc:docMk/>
            <pc:sldMk cId="3893651191" sldId="389"/>
            <ac:picMk id="5" creationId="{00000000-0000-0000-0000-000000000000}"/>
          </ac:picMkLst>
        </pc:picChg>
        <pc:picChg chg="add mod">
          <ac:chgData name="Högkvist Maria /Central förvaltning Hälso- och sjukvårdsenhet /Falun" userId="S::maria.hogkvist_ltdalarna.se#ext#@regiondalarna.onmicrosoft.com::0a6ad74b-aca6-4fb6-8a01-fb13d847e382" providerId="AD" clId="Web-{A6100F0D-0D28-4E61-8027-51719E5A3030}" dt="2020-12-02T14:34:05.113" v="100" actId="1076"/>
          <ac:picMkLst>
            <pc:docMk/>
            <pc:sldMk cId="3893651191" sldId="389"/>
            <ac:picMk id="7" creationId="{E563F0F7-EAE8-4A50-A3F3-A7648EBD30EB}"/>
          </ac:picMkLst>
        </pc:picChg>
      </pc:sldChg>
      <pc:sldChg chg="addSp delSp modSp modNotes">
        <pc:chgData name="Högkvist Maria /Central förvaltning Hälso- och sjukvårdsenhet /Falun" userId="S::maria.hogkvist_ltdalarna.se#ext#@regiondalarna.onmicrosoft.com::0a6ad74b-aca6-4fb6-8a01-fb13d847e382" providerId="AD" clId="Web-{A6100F0D-0D28-4E61-8027-51719E5A3030}" dt="2020-12-02T14:51:06.865" v="345" actId="1076"/>
        <pc:sldMkLst>
          <pc:docMk/>
          <pc:sldMk cId="1726107378" sldId="415"/>
        </pc:sldMkLst>
        <pc:spChg chg="add del mod">
          <ac:chgData name="Högkvist Maria /Central förvaltning Hälso- och sjukvårdsenhet /Falun" userId="S::maria.hogkvist_ltdalarna.se#ext#@regiondalarna.onmicrosoft.com::0a6ad74b-aca6-4fb6-8a01-fb13d847e382" providerId="AD" clId="Web-{A6100F0D-0D28-4E61-8027-51719E5A3030}" dt="2020-12-02T14:50:54.646" v="342"/>
          <ac:spMkLst>
            <pc:docMk/>
            <pc:sldMk cId="1726107378" sldId="415"/>
            <ac:spMk id="8" creationId="{148E114B-502C-473A-AF6F-09623935B7F3}"/>
          </ac:spMkLst>
        </pc:spChg>
        <pc:picChg chg="add mod">
          <ac:chgData name="Högkvist Maria /Central förvaltning Hälso- och sjukvårdsenhet /Falun" userId="S::maria.hogkvist_ltdalarna.se#ext#@regiondalarna.onmicrosoft.com::0a6ad74b-aca6-4fb6-8a01-fb13d847e382" providerId="AD" clId="Web-{A6100F0D-0D28-4E61-8027-51719E5A3030}" dt="2020-12-02T14:51:06.865" v="345" actId="1076"/>
          <ac:picMkLst>
            <pc:docMk/>
            <pc:sldMk cId="1726107378" sldId="415"/>
            <ac:picMk id="3" creationId="{2E775BA3-4512-4A28-8C03-35926B703C8C}"/>
          </ac:picMkLst>
        </pc:picChg>
      </pc:sldChg>
    </pc:docChg>
  </pc:docChgLst>
  <pc:docChgLst>
    <pc:chgData name="Forsman Henrietta /Central förvaltning Hälso- och sjukvårdsenhet /Falun" userId="S::henrietta.forsman_ltdalarna.se#ext#@regiondalarna.onmicrosoft.com::9f3ca1e9-e105-4b6c-9900-80db9e285fd7" providerId="AD" clId="Web-{85E108DD-E310-4F95-9B06-BC325BEE5C08}"/>
    <pc:docChg chg="addSld modSld sldOrd modSection">
      <pc:chgData name="Forsman Henrietta /Central förvaltning Hälso- och sjukvårdsenhet /Falun" userId="S::henrietta.forsman_ltdalarna.se#ext#@regiondalarna.onmicrosoft.com::9f3ca1e9-e105-4b6c-9900-80db9e285fd7" providerId="AD" clId="Web-{85E108DD-E310-4F95-9B06-BC325BEE5C08}" dt="2020-12-01T14:51:54.113" v="29"/>
      <pc:docMkLst>
        <pc:docMk/>
      </pc:docMkLst>
      <pc:sldChg chg="modSp">
        <pc:chgData name="Forsman Henrietta /Central förvaltning Hälso- och sjukvårdsenhet /Falun" userId="S::henrietta.forsman_ltdalarna.se#ext#@regiondalarna.onmicrosoft.com::9f3ca1e9-e105-4b6c-9900-80db9e285fd7" providerId="AD" clId="Web-{85E108DD-E310-4F95-9B06-BC325BEE5C08}" dt="2020-12-01T14:42:40.681" v="25" actId="20577"/>
        <pc:sldMkLst>
          <pc:docMk/>
          <pc:sldMk cId="423783190" sldId="369"/>
        </pc:sldMkLst>
        <pc:spChg chg="mod">
          <ac:chgData name="Forsman Henrietta /Central förvaltning Hälso- och sjukvårdsenhet /Falun" userId="S::henrietta.forsman_ltdalarna.se#ext#@regiondalarna.onmicrosoft.com::9f3ca1e9-e105-4b6c-9900-80db9e285fd7" providerId="AD" clId="Web-{85E108DD-E310-4F95-9B06-BC325BEE5C08}" dt="2020-12-01T14:42:40.681" v="25" actId="20577"/>
          <ac:spMkLst>
            <pc:docMk/>
            <pc:sldMk cId="423783190" sldId="369"/>
            <ac:spMk id="2" creationId="{00000000-0000-0000-0000-000000000000}"/>
          </ac:spMkLst>
        </pc:spChg>
      </pc:sldChg>
      <pc:sldChg chg="modSp">
        <pc:chgData name="Forsman Henrietta /Central förvaltning Hälso- och sjukvårdsenhet /Falun" userId="S::henrietta.forsman_ltdalarna.se#ext#@regiondalarna.onmicrosoft.com::9f3ca1e9-e105-4b6c-9900-80db9e285fd7" providerId="AD" clId="Web-{85E108DD-E310-4F95-9B06-BC325BEE5C08}" dt="2020-12-01T14:42:04.399" v="22" actId="20577"/>
        <pc:sldMkLst>
          <pc:docMk/>
          <pc:sldMk cId="36420051" sldId="373"/>
        </pc:sldMkLst>
        <pc:spChg chg="mod">
          <ac:chgData name="Forsman Henrietta /Central förvaltning Hälso- och sjukvårdsenhet /Falun" userId="S::henrietta.forsman_ltdalarna.se#ext#@regiondalarna.onmicrosoft.com::9f3ca1e9-e105-4b6c-9900-80db9e285fd7" providerId="AD" clId="Web-{85E108DD-E310-4F95-9B06-BC325BEE5C08}" dt="2020-12-01T14:42:04.399" v="22" actId="20577"/>
          <ac:spMkLst>
            <pc:docMk/>
            <pc:sldMk cId="36420051" sldId="373"/>
            <ac:spMk id="2" creationId="{00000000-0000-0000-0000-000000000000}"/>
          </ac:spMkLst>
        </pc:spChg>
      </pc:sldChg>
      <pc:sldChg chg="ord">
        <pc:chgData name="Forsman Henrietta /Central förvaltning Hälso- och sjukvårdsenhet /Falun" userId="S::henrietta.forsman_ltdalarna.se#ext#@regiondalarna.onmicrosoft.com::9f3ca1e9-e105-4b6c-9900-80db9e285fd7" providerId="AD" clId="Web-{85E108DD-E310-4F95-9B06-BC325BEE5C08}" dt="2020-12-01T14:46:37.107" v="28"/>
        <pc:sldMkLst>
          <pc:docMk/>
          <pc:sldMk cId="1726107378" sldId="415"/>
        </pc:sldMkLst>
      </pc:sldChg>
      <pc:sldChg chg="new">
        <pc:chgData name="Forsman Henrietta /Central förvaltning Hälso- och sjukvårdsenhet /Falun" userId="S::henrietta.forsman_ltdalarna.se#ext#@regiondalarna.onmicrosoft.com::9f3ca1e9-e105-4b6c-9900-80db9e285fd7" providerId="AD" clId="Web-{85E108DD-E310-4F95-9B06-BC325BEE5C08}" dt="2020-12-01T14:51:54.113" v="29"/>
        <pc:sldMkLst>
          <pc:docMk/>
          <pc:sldMk cId="661974330" sldId="439"/>
        </pc:sldMkLst>
      </pc:sldChg>
    </pc:docChg>
  </pc:docChgLst>
  <pc:docChgLst>
    <pc:chgData name="Forsman Henrietta /Central förvaltning Hälso- och sjukvårdsenhet /Falun" userId="S::henrietta.forsman_ltdalarna.se#ext#@regiondalarna.onmicrosoft.com::9f3ca1e9-e105-4b6c-9900-80db9e285fd7" providerId="AD" clId="Web-{18D4B50B-4415-4AAA-90B0-F58C759A26E5}"/>
    <pc:docChg chg="addSld modSld modSection">
      <pc:chgData name="Forsman Henrietta /Central förvaltning Hälso- och sjukvårdsenhet /Falun" userId="S::henrietta.forsman_ltdalarna.se#ext#@regiondalarna.onmicrosoft.com::9f3ca1e9-e105-4b6c-9900-80db9e285fd7" providerId="AD" clId="Web-{18D4B50B-4415-4AAA-90B0-F58C759A26E5}" dt="2020-12-01T11:09:27.171" v="26" actId="14100"/>
      <pc:docMkLst>
        <pc:docMk/>
      </pc:docMkLst>
      <pc:sldChg chg="addSp delSp modSp">
        <pc:chgData name="Forsman Henrietta /Central förvaltning Hälso- och sjukvårdsenhet /Falun" userId="S::henrietta.forsman_ltdalarna.se#ext#@regiondalarna.onmicrosoft.com::9f3ca1e9-e105-4b6c-9900-80db9e285fd7" providerId="AD" clId="Web-{18D4B50B-4415-4AAA-90B0-F58C759A26E5}" dt="2020-12-01T11:05:55.494" v="1"/>
        <pc:sldMkLst>
          <pc:docMk/>
          <pc:sldMk cId="2289949834" sldId="370"/>
        </pc:sldMkLst>
        <pc:picChg chg="add del mod">
          <ac:chgData name="Forsman Henrietta /Central förvaltning Hälso- och sjukvårdsenhet /Falun" userId="S::henrietta.forsman_ltdalarna.se#ext#@regiondalarna.onmicrosoft.com::9f3ca1e9-e105-4b6c-9900-80db9e285fd7" providerId="AD" clId="Web-{18D4B50B-4415-4AAA-90B0-F58C759A26E5}" dt="2020-12-01T11:05:55.494" v="1"/>
          <ac:picMkLst>
            <pc:docMk/>
            <pc:sldMk cId="2289949834" sldId="370"/>
            <ac:picMk id="12" creationId="{0921C08A-D2DB-4FEF-8E85-9F902DBD5E98}"/>
          </ac:picMkLst>
        </pc:picChg>
      </pc:sldChg>
      <pc:sldChg chg="addSp delSp modSp new">
        <pc:chgData name="Forsman Henrietta /Central förvaltning Hälso- och sjukvårdsenhet /Falun" userId="S::henrietta.forsman_ltdalarna.se#ext#@regiondalarna.onmicrosoft.com::9f3ca1e9-e105-4b6c-9900-80db9e285fd7" providerId="AD" clId="Web-{18D4B50B-4415-4AAA-90B0-F58C759A26E5}" dt="2020-12-01T11:07:44.090" v="12" actId="1076"/>
        <pc:sldMkLst>
          <pc:docMk/>
          <pc:sldMk cId="4133401896" sldId="430"/>
        </pc:sldMkLst>
        <pc:spChg chg="mod">
          <ac:chgData name="Forsman Henrietta /Central förvaltning Hälso- och sjukvårdsenhet /Falun" userId="S::henrietta.forsman_ltdalarna.se#ext#@regiondalarna.onmicrosoft.com::9f3ca1e9-e105-4b6c-9900-80db9e285fd7" providerId="AD" clId="Web-{18D4B50B-4415-4AAA-90B0-F58C759A26E5}" dt="2020-12-01T11:07:38.184" v="8" actId="20577"/>
          <ac:spMkLst>
            <pc:docMk/>
            <pc:sldMk cId="4133401896" sldId="430"/>
            <ac:spMk id="2" creationId="{36D71189-E976-4C64-8CCB-2F99E02603C4}"/>
          </ac:spMkLst>
        </pc:spChg>
        <pc:picChg chg="add del mod">
          <ac:chgData name="Forsman Henrietta /Central förvaltning Hälso- och sjukvårdsenhet /Falun" userId="S::henrietta.forsman_ltdalarna.se#ext#@regiondalarna.onmicrosoft.com::9f3ca1e9-e105-4b6c-9900-80db9e285fd7" providerId="AD" clId="Web-{18D4B50B-4415-4AAA-90B0-F58C759A26E5}" dt="2020-12-01T11:07:01.870" v="5"/>
          <ac:picMkLst>
            <pc:docMk/>
            <pc:sldMk cId="4133401896" sldId="430"/>
            <ac:picMk id="6" creationId="{186B23EF-CF68-4013-9A69-BD3DE86A5F5C}"/>
          </ac:picMkLst>
        </pc:picChg>
        <pc:picChg chg="add mod">
          <ac:chgData name="Forsman Henrietta /Central förvaltning Hälso- och sjukvårdsenhet /Falun" userId="S::henrietta.forsman_ltdalarna.se#ext#@regiondalarna.onmicrosoft.com::9f3ca1e9-e105-4b6c-9900-80db9e285fd7" providerId="AD" clId="Web-{18D4B50B-4415-4AAA-90B0-F58C759A26E5}" dt="2020-12-01T11:07:44.090" v="12" actId="1076"/>
          <ac:picMkLst>
            <pc:docMk/>
            <pc:sldMk cId="4133401896" sldId="430"/>
            <ac:picMk id="7" creationId="{EC95320B-56C1-4804-ACD8-C0E60C4D1C8C}"/>
          </ac:picMkLst>
        </pc:picChg>
      </pc:sldChg>
      <pc:sldChg chg="addSp delSp modSp new">
        <pc:chgData name="Forsman Henrietta /Central förvaltning Hälso- och sjukvårdsenhet /Falun" userId="S::henrietta.forsman_ltdalarna.se#ext#@regiondalarna.onmicrosoft.com::9f3ca1e9-e105-4b6c-9900-80db9e285fd7" providerId="AD" clId="Web-{18D4B50B-4415-4AAA-90B0-F58C759A26E5}" dt="2020-12-01T11:09:27.171" v="26" actId="14100"/>
        <pc:sldMkLst>
          <pc:docMk/>
          <pc:sldMk cId="2696647572" sldId="431"/>
        </pc:sldMkLst>
        <pc:spChg chg="del">
          <ac:chgData name="Forsman Henrietta /Central förvaltning Hälso- och sjukvårdsenhet /Falun" userId="S::henrietta.forsman_ltdalarna.se#ext#@regiondalarna.onmicrosoft.com::9f3ca1e9-e105-4b6c-9900-80db9e285fd7" providerId="AD" clId="Web-{18D4B50B-4415-4AAA-90B0-F58C759A26E5}" dt="2020-12-01T11:09:00.592" v="17"/>
          <ac:spMkLst>
            <pc:docMk/>
            <pc:sldMk cId="2696647572" sldId="431"/>
            <ac:spMk id="2" creationId="{CB546D31-018C-4183-98D2-700C9EAE35FB}"/>
          </ac:spMkLst>
        </pc:spChg>
        <pc:picChg chg="add mod">
          <ac:chgData name="Forsman Henrietta /Central förvaltning Hälso- och sjukvårdsenhet /Falun" userId="S::henrietta.forsman_ltdalarna.se#ext#@regiondalarna.onmicrosoft.com::9f3ca1e9-e105-4b6c-9900-80db9e285fd7" providerId="AD" clId="Web-{18D4B50B-4415-4AAA-90B0-F58C759A26E5}" dt="2020-12-01T11:09:08.076" v="20" actId="1076"/>
          <ac:picMkLst>
            <pc:docMk/>
            <pc:sldMk cId="2696647572" sldId="431"/>
            <ac:picMk id="6" creationId="{0478C7A8-0115-46DD-BAD9-AC48988563DD}"/>
          </ac:picMkLst>
        </pc:picChg>
        <pc:picChg chg="add mod">
          <ac:chgData name="Forsman Henrietta /Central förvaltning Hälso- och sjukvårdsenhet /Falun" userId="S::henrietta.forsman_ltdalarna.se#ext#@regiondalarna.onmicrosoft.com::9f3ca1e9-e105-4b6c-9900-80db9e285fd7" providerId="AD" clId="Web-{18D4B50B-4415-4AAA-90B0-F58C759A26E5}" dt="2020-12-01T11:09:27.171" v="26" actId="14100"/>
          <ac:picMkLst>
            <pc:docMk/>
            <pc:sldMk cId="2696647572" sldId="431"/>
            <ac:picMk id="7" creationId="{0E437398-F13C-48CF-94BD-49E92D0720CC}"/>
          </ac:picMkLst>
        </pc:picChg>
      </pc:sldChg>
    </pc:docChg>
  </pc:docChgLst>
  <pc:docChgLst>
    <pc:chgData name="Högkvist Maria /Central förvaltning Hälso- och sjukvårdsenhet /Falun" userId="S::maria.hogkvist_ltdalarna.se#ext#@regiondalarna.onmicrosoft.com::0a6ad74b-aca6-4fb6-8a01-fb13d847e382" providerId="AD" clId="Web-{80C129BC-34A7-4A84-A29C-CD915233F455}"/>
    <pc:docChg chg="modSld">
      <pc:chgData name="Högkvist Maria /Central förvaltning Hälso- och sjukvårdsenhet /Falun" userId="S::maria.hogkvist_ltdalarna.se#ext#@regiondalarna.onmicrosoft.com::0a6ad74b-aca6-4fb6-8a01-fb13d847e382" providerId="AD" clId="Web-{80C129BC-34A7-4A84-A29C-CD915233F455}" dt="2020-12-02T13:42:03.033" v="132" actId="20577"/>
      <pc:docMkLst>
        <pc:docMk/>
      </pc:docMkLst>
      <pc:sldChg chg="modSp">
        <pc:chgData name="Högkvist Maria /Central förvaltning Hälso- och sjukvårdsenhet /Falun" userId="S::maria.hogkvist_ltdalarna.se#ext#@regiondalarna.onmicrosoft.com::0a6ad74b-aca6-4fb6-8a01-fb13d847e382" providerId="AD" clId="Web-{80C129BC-34A7-4A84-A29C-CD915233F455}" dt="2020-12-02T13:42:03.033" v="132" actId="20577"/>
        <pc:sldMkLst>
          <pc:docMk/>
          <pc:sldMk cId="179627508" sldId="414"/>
        </pc:sldMkLst>
        <pc:spChg chg="mod">
          <ac:chgData name="Högkvist Maria /Central förvaltning Hälso- och sjukvårdsenhet /Falun" userId="S::maria.hogkvist_ltdalarna.se#ext#@regiondalarna.onmicrosoft.com::0a6ad74b-aca6-4fb6-8a01-fb13d847e382" providerId="AD" clId="Web-{80C129BC-34A7-4A84-A29C-CD915233F455}" dt="2020-12-02T13:42:03.033" v="132" actId="20577"/>
          <ac:spMkLst>
            <pc:docMk/>
            <pc:sldMk cId="179627508" sldId="414"/>
            <ac:spMk id="3" creationId="{00000000-0000-0000-0000-000000000000}"/>
          </ac:spMkLst>
        </pc:spChg>
      </pc:sldChg>
    </pc:docChg>
  </pc:docChgLst>
  <pc:docChgLst>
    <pc:chgData name="Högkvist Maria /Central förvaltning Hälso- och sjukvårdsenhet /Falun" userId="S::maria.hogkvist_ltdalarna.se#ext#@regiondalarna.onmicrosoft.com::0a6ad74b-aca6-4fb6-8a01-fb13d847e382" providerId="AD" clId="Web-{355FCDA9-8829-4BB1-804E-4FB6132373F2}"/>
    <pc:docChg chg="delSld modSld modSection">
      <pc:chgData name="Högkvist Maria /Central förvaltning Hälso- och sjukvårdsenhet /Falun" userId="S::maria.hogkvist_ltdalarna.se#ext#@regiondalarna.onmicrosoft.com::0a6ad74b-aca6-4fb6-8a01-fb13d847e382" providerId="AD" clId="Web-{355FCDA9-8829-4BB1-804E-4FB6132373F2}" dt="2020-11-30T13:11:28.820" v="10"/>
      <pc:docMkLst>
        <pc:docMk/>
      </pc:docMkLst>
      <pc:sldChg chg="addSp delSp modSp">
        <pc:chgData name="Högkvist Maria /Central förvaltning Hälso- och sjukvårdsenhet /Falun" userId="S::maria.hogkvist_ltdalarna.se#ext#@regiondalarna.onmicrosoft.com::0a6ad74b-aca6-4fb6-8a01-fb13d847e382" providerId="AD" clId="Web-{355FCDA9-8829-4BB1-804E-4FB6132373F2}" dt="2020-11-30T13:11:28.820" v="10"/>
        <pc:sldMkLst>
          <pc:docMk/>
          <pc:sldMk cId="1585788451" sldId="372"/>
        </pc:sldMkLst>
        <pc:picChg chg="add del mod">
          <ac:chgData name="Högkvist Maria /Central förvaltning Hälso- och sjukvårdsenhet /Falun" userId="S::maria.hogkvist_ltdalarna.se#ext#@regiondalarna.onmicrosoft.com::0a6ad74b-aca6-4fb6-8a01-fb13d847e382" providerId="AD" clId="Web-{355FCDA9-8829-4BB1-804E-4FB6132373F2}" dt="2020-11-30T13:11:28.820" v="10"/>
          <ac:picMkLst>
            <pc:docMk/>
            <pc:sldMk cId="1585788451" sldId="372"/>
            <ac:picMk id="7" creationId="{C4D2BA31-DBEC-4E9F-B37C-3710CAF669F2}"/>
          </ac:picMkLst>
        </pc:picChg>
      </pc:sldChg>
      <pc:sldChg chg="modSp del">
        <pc:chgData name="Högkvist Maria /Central förvaltning Hälso- och sjukvårdsenhet /Falun" userId="S::maria.hogkvist_ltdalarna.se#ext#@regiondalarna.onmicrosoft.com::0a6ad74b-aca6-4fb6-8a01-fb13d847e382" providerId="AD" clId="Web-{355FCDA9-8829-4BB1-804E-4FB6132373F2}" dt="2020-11-30T13:07:52.367" v="8"/>
        <pc:sldMkLst>
          <pc:docMk/>
          <pc:sldMk cId="1290307601" sldId="405"/>
        </pc:sldMkLst>
        <pc:spChg chg="mod">
          <ac:chgData name="Högkvist Maria /Central förvaltning Hälso- och sjukvårdsenhet /Falun" userId="S::maria.hogkvist_ltdalarna.se#ext#@regiondalarna.onmicrosoft.com::0a6ad74b-aca6-4fb6-8a01-fb13d847e382" providerId="AD" clId="Web-{355FCDA9-8829-4BB1-804E-4FB6132373F2}" dt="2020-11-30T13:07:37.882" v="2" actId="20577"/>
          <ac:spMkLst>
            <pc:docMk/>
            <pc:sldMk cId="1290307601" sldId="405"/>
            <ac:spMk id="3" creationId="{00000000-0000-0000-0000-000000000000}"/>
          </ac:spMkLst>
        </pc:spChg>
      </pc:sldChg>
      <pc:sldChg chg="modNotes">
        <pc:chgData name="Högkvist Maria /Central förvaltning Hälso- och sjukvårdsenhet /Falun" userId="S::maria.hogkvist_ltdalarna.se#ext#@regiondalarna.onmicrosoft.com::0a6ad74b-aca6-4fb6-8a01-fb13d847e382" providerId="AD" clId="Web-{355FCDA9-8829-4BB1-804E-4FB6132373F2}" dt="2020-11-30T13:07:47.585" v="7"/>
        <pc:sldMkLst>
          <pc:docMk/>
          <pc:sldMk cId="3789909777" sldId="406"/>
        </pc:sldMkLst>
      </pc:sldChg>
      <pc:sldChg chg="del">
        <pc:chgData name="Högkvist Maria /Central förvaltning Hälso- och sjukvårdsenhet /Falun" userId="S::maria.hogkvist_ltdalarna.se#ext#@regiondalarna.onmicrosoft.com::0a6ad74b-aca6-4fb6-8a01-fb13d847e382" providerId="AD" clId="Web-{355FCDA9-8829-4BB1-804E-4FB6132373F2}" dt="2020-11-30T13:07:14.304" v="0"/>
        <pc:sldMkLst>
          <pc:docMk/>
          <pc:sldMk cId="2203990728" sldId="407"/>
        </pc:sldMkLst>
      </pc:sldChg>
    </pc:docChg>
  </pc:docChgLst>
  <pc:docChgLst>
    <pc:chgData name="Mårtensson Tanja /Central förvaltning Hälso- och sjukvårdsenhet /Falun" userId="S::tanja.martensson_ltdalarna.se#ext#@regiondalarna.onmicrosoft.com::02cc1c8e-ae90-4aad-a759-8646f1fead6c" providerId="AD" clId="Web-{FFCAB10F-ABDD-46E6-B293-37C53AC6AF07}"/>
    <pc:docChg chg="addSld delSld modSld sldOrd modSection">
      <pc:chgData name="Mårtensson Tanja /Central förvaltning Hälso- och sjukvårdsenhet /Falun" userId="S::tanja.martensson_ltdalarna.se#ext#@regiondalarna.onmicrosoft.com::02cc1c8e-ae90-4aad-a759-8646f1fead6c" providerId="AD" clId="Web-{FFCAB10F-ABDD-46E6-B293-37C53AC6AF07}" dt="2020-12-02T13:59:06.489" v="2014" actId="20577"/>
      <pc:docMkLst>
        <pc:docMk/>
      </pc:docMkLst>
      <pc:sldChg chg="modSp addAnim modAnim">
        <pc:chgData name="Mårtensson Tanja /Central förvaltning Hälso- och sjukvårdsenhet /Falun" userId="S::tanja.martensson_ltdalarna.se#ext#@regiondalarna.onmicrosoft.com::02cc1c8e-ae90-4aad-a759-8646f1fead6c" providerId="AD" clId="Web-{FFCAB10F-ABDD-46E6-B293-37C53AC6AF07}" dt="2020-12-02T12:46:54.528" v="56" actId="20577"/>
        <pc:sldMkLst>
          <pc:docMk/>
          <pc:sldMk cId="982127827" sldId="357"/>
        </pc:sldMkLst>
        <pc:spChg chg="mod">
          <ac:chgData name="Mårtensson Tanja /Central förvaltning Hälso- och sjukvårdsenhet /Falun" userId="S::tanja.martensson_ltdalarna.se#ext#@regiondalarna.onmicrosoft.com::02cc1c8e-ae90-4aad-a759-8646f1fead6c" providerId="AD" clId="Web-{FFCAB10F-ABDD-46E6-B293-37C53AC6AF07}" dt="2020-12-02T12:46:54.528" v="56" actId="20577"/>
          <ac:spMkLst>
            <pc:docMk/>
            <pc:sldMk cId="982127827" sldId="357"/>
            <ac:spMk id="3" creationId="{00000000-0000-0000-0000-000000000000}"/>
          </ac:spMkLst>
        </pc:spChg>
      </pc:sldChg>
      <pc:sldChg chg="modSp">
        <pc:chgData name="Mårtensson Tanja /Central förvaltning Hälso- och sjukvårdsenhet /Falun" userId="S::tanja.martensson_ltdalarna.se#ext#@regiondalarna.onmicrosoft.com::02cc1c8e-ae90-4aad-a759-8646f1fead6c" providerId="AD" clId="Web-{FFCAB10F-ABDD-46E6-B293-37C53AC6AF07}" dt="2020-12-02T13:21:34.076" v="1306" actId="20577"/>
        <pc:sldMkLst>
          <pc:docMk/>
          <pc:sldMk cId="3692764505" sldId="366"/>
        </pc:sldMkLst>
        <pc:spChg chg="mod">
          <ac:chgData name="Mårtensson Tanja /Central förvaltning Hälso- och sjukvårdsenhet /Falun" userId="S::tanja.martensson_ltdalarna.se#ext#@regiondalarna.onmicrosoft.com::02cc1c8e-ae90-4aad-a759-8646f1fead6c" providerId="AD" clId="Web-{FFCAB10F-ABDD-46E6-B293-37C53AC6AF07}" dt="2020-12-02T12:48:53.827" v="95" actId="20577"/>
          <ac:spMkLst>
            <pc:docMk/>
            <pc:sldMk cId="3692764505" sldId="366"/>
            <ac:spMk id="2" creationId="{00000000-0000-0000-0000-000000000000}"/>
          </ac:spMkLst>
        </pc:spChg>
        <pc:spChg chg="mod">
          <ac:chgData name="Mårtensson Tanja /Central förvaltning Hälso- och sjukvårdsenhet /Falun" userId="S::tanja.martensson_ltdalarna.se#ext#@regiondalarna.onmicrosoft.com::02cc1c8e-ae90-4aad-a759-8646f1fead6c" providerId="AD" clId="Web-{FFCAB10F-ABDD-46E6-B293-37C53AC6AF07}" dt="2020-12-02T13:21:34.076" v="1306" actId="20577"/>
          <ac:spMkLst>
            <pc:docMk/>
            <pc:sldMk cId="3692764505" sldId="366"/>
            <ac:spMk id="3" creationId="{00000000-0000-0000-0000-000000000000}"/>
          </ac:spMkLst>
        </pc:spChg>
      </pc:sldChg>
      <pc:sldChg chg="modSp del">
        <pc:chgData name="Mårtensson Tanja /Central förvaltning Hälso- och sjukvårdsenhet /Falun" userId="S::tanja.martensson_ltdalarna.se#ext#@regiondalarna.onmicrosoft.com::02cc1c8e-ae90-4aad-a759-8646f1fead6c" providerId="AD" clId="Web-{FFCAB10F-ABDD-46E6-B293-37C53AC6AF07}" dt="2020-12-02T12:38:54.594" v="43"/>
        <pc:sldMkLst>
          <pc:docMk/>
          <pc:sldMk cId="504262909" sldId="385"/>
        </pc:sldMkLst>
        <pc:spChg chg="mod">
          <ac:chgData name="Mårtensson Tanja /Central förvaltning Hälso- och sjukvårdsenhet /Falun" userId="S::tanja.martensson_ltdalarna.se#ext#@regiondalarna.onmicrosoft.com::02cc1c8e-ae90-4aad-a759-8646f1fead6c" providerId="AD" clId="Web-{FFCAB10F-ABDD-46E6-B293-37C53AC6AF07}" dt="2020-12-02T12:23:58.136" v="14" actId="20577"/>
          <ac:spMkLst>
            <pc:docMk/>
            <pc:sldMk cId="504262909" sldId="385"/>
            <ac:spMk id="2" creationId="{00000000-0000-0000-0000-000000000000}"/>
          </ac:spMkLst>
        </pc:spChg>
        <pc:spChg chg="mod">
          <ac:chgData name="Mårtensson Tanja /Central förvaltning Hälso- och sjukvårdsenhet /Falun" userId="S::tanja.martensson_ltdalarna.se#ext#@regiondalarna.onmicrosoft.com::02cc1c8e-ae90-4aad-a759-8646f1fead6c" providerId="AD" clId="Web-{FFCAB10F-ABDD-46E6-B293-37C53AC6AF07}" dt="2020-12-02T12:38:51.407" v="41" actId="20577"/>
          <ac:spMkLst>
            <pc:docMk/>
            <pc:sldMk cId="504262909" sldId="385"/>
            <ac:spMk id="3" creationId="{00000000-0000-0000-0000-000000000000}"/>
          </ac:spMkLst>
        </pc:spChg>
      </pc:sldChg>
      <pc:sldChg chg="modSp">
        <pc:chgData name="Mårtensson Tanja /Central förvaltning Hälso- och sjukvårdsenhet /Falun" userId="S::tanja.martensson_ltdalarna.se#ext#@regiondalarna.onmicrosoft.com::02cc1c8e-ae90-4aad-a759-8646f1fead6c" providerId="AD" clId="Web-{FFCAB10F-ABDD-46E6-B293-37C53AC6AF07}" dt="2020-12-02T12:47:32.607" v="87" actId="20577"/>
        <pc:sldMkLst>
          <pc:docMk/>
          <pc:sldMk cId="4218999122" sldId="416"/>
        </pc:sldMkLst>
        <pc:spChg chg="mod">
          <ac:chgData name="Mårtensson Tanja /Central förvaltning Hälso- och sjukvårdsenhet /Falun" userId="S::tanja.martensson_ltdalarna.se#ext#@regiondalarna.onmicrosoft.com::02cc1c8e-ae90-4aad-a759-8646f1fead6c" providerId="AD" clId="Web-{FFCAB10F-ABDD-46E6-B293-37C53AC6AF07}" dt="2020-12-02T12:47:32.607" v="87" actId="20577"/>
          <ac:spMkLst>
            <pc:docMk/>
            <pc:sldMk cId="4218999122" sldId="416"/>
            <ac:spMk id="66" creationId="{441E56C6-9140-45BB-88D5-ECD6D7A4A7CF}"/>
          </ac:spMkLst>
        </pc:spChg>
      </pc:sldChg>
      <pc:sldChg chg="modSp new">
        <pc:chgData name="Mårtensson Tanja /Central förvaltning Hälso- och sjukvårdsenhet /Falun" userId="S::tanja.martensson_ltdalarna.se#ext#@regiondalarna.onmicrosoft.com::02cc1c8e-ae90-4aad-a759-8646f1fead6c" providerId="AD" clId="Web-{FFCAB10F-ABDD-46E6-B293-37C53AC6AF07}" dt="2020-12-02T13:39:52.555" v="1873" actId="20577"/>
        <pc:sldMkLst>
          <pc:docMk/>
          <pc:sldMk cId="3573054305" sldId="453"/>
        </pc:sldMkLst>
        <pc:spChg chg="mod">
          <ac:chgData name="Mårtensson Tanja /Central förvaltning Hälso- och sjukvårdsenhet /Falun" userId="S::tanja.martensson_ltdalarna.se#ext#@regiondalarna.onmicrosoft.com::02cc1c8e-ae90-4aad-a759-8646f1fead6c" providerId="AD" clId="Web-{FFCAB10F-ABDD-46E6-B293-37C53AC6AF07}" dt="2020-12-02T13:31:18.137" v="1385" actId="20577"/>
          <ac:spMkLst>
            <pc:docMk/>
            <pc:sldMk cId="3573054305" sldId="453"/>
            <ac:spMk id="2" creationId="{CA8BE70D-38D5-4035-92F7-87E865019CC6}"/>
          </ac:spMkLst>
        </pc:spChg>
        <pc:spChg chg="mod">
          <ac:chgData name="Mårtensson Tanja /Central förvaltning Hälso- och sjukvårdsenhet /Falun" userId="S::tanja.martensson_ltdalarna.se#ext#@regiondalarna.onmicrosoft.com::02cc1c8e-ae90-4aad-a759-8646f1fead6c" providerId="AD" clId="Web-{FFCAB10F-ABDD-46E6-B293-37C53AC6AF07}" dt="2020-12-02T13:39:52.555" v="1873" actId="20577"/>
          <ac:spMkLst>
            <pc:docMk/>
            <pc:sldMk cId="3573054305" sldId="453"/>
            <ac:spMk id="3" creationId="{85EF751D-D1D9-4D70-9820-11D3AD1408D5}"/>
          </ac:spMkLst>
        </pc:spChg>
      </pc:sldChg>
      <pc:sldChg chg="addSp delSp modSp new">
        <pc:chgData name="Mårtensson Tanja /Central förvaltning Hälso- och sjukvårdsenhet /Falun" userId="S::tanja.martensson_ltdalarna.se#ext#@regiondalarna.onmicrosoft.com::02cc1c8e-ae90-4aad-a759-8646f1fead6c" providerId="AD" clId="Web-{FFCAB10F-ABDD-46E6-B293-37C53AC6AF07}" dt="2020-12-02T13:41:02.432" v="1902" actId="20577"/>
        <pc:sldMkLst>
          <pc:docMk/>
          <pc:sldMk cId="701302269" sldId="454"/>
        </pc:sldMkLst>
        <pc:spChg chg="mod">
          <ac:chgData name="Mårtensson Tanja /Central förvaltning Hälso- och sjukvårdsenhet /Falun" userId="S::tanja.martensson_ltdalarna.se#ext#@regiondalarna.onmicrosoft.com::02cc1c8e-ae90-4aad-a759-8646f1fead6c" providerId="AD" clId="Web-{FFCAB10F-ABDD-46E6-B293-37C53AC6AF07}" dt="2020-12-02T13:41:02.432" v="1902" actId="20577"/>
          <ac:spMkLst>
            <pc:docMk/>
            <pc:sldMk cId="701302269" sldId="454"/>
            <ac:spMk id="2" creationId="{29162DCB-CD8C-490F-B515-402280218ABE}"/>
          </ac:spMkLst>
        </pc:spChg>
        <pc:spChg chg="del mod">
          <ac:chgData name="Mårtensson Tanja /Central förvaltning Hälso- och sjukvårdsenhet /Falun" userId="S::tanja.martensson_ltdalarna.se#ext#@regiondalarna.onmicrosoft.com::02cc1c8e-ae90-4aad-a759-8646f1fead6c" providerId="AD" clId="Web-{FFCAB10F-ABDD-46E6-B293-37C53AC6AF07}" dt="2020-12-02T13:30:40.683" v="1361"/>
          <ac:spMkLst>
            <pc:docMk/>
            <pc:sldMk cId="701302269" sldId="454"/>
            <ac:spMk id="3" creationId="{57458FAB-0FF5-4825-A244-44F571960AAC}"/>
          </ac:spMkLst>
        </pc:spChg>
        <pc:spChg chg="add del">
          <ac:chgData name="Mårtensson Tanja /Central förvaltning Hälso- och sjukvårdsenhet /Falun" userId="S::tanja.martensson_ltdalarna.se#ext#@regiondalarna.onmicrosoft.com::02cc1c8e-ae90-4aad-a759-8646f1fead6c" providerId="AD" clId="Web-{FFCAB10F-ABDD-46E6-B293-37C53AC6AF07}" dt="2020-12-02T13:09:18.856" v="701"/>
          <ac:spMkLst>
            <pc:docMk/>
            <pc:sldMk cId="701302269" sldId="454"/>
            <ac:spMk id="8" creationId="{2260F245-EBBF-48E2-B1ED-C4371AD24906}"/>
          </ac:spMkLst>
        </pc:spChg>
        <pc:spChg chg="add mod">
          <ac:chgData name="Mårtensson Tanja /Central förvaltning Hälso- och sjukvårdsenhet /Falun" userId="S::tanja.martensson_ltdalarna.se#ext#@regiondalarna.onmicrosoft.com::02cc1c8e-ae90-4aad-a759-8646f1fead6c" providerId="AD" clId="Web-{FFCAB10F-ABDD-46E6-B293-37C53AC6AF07}" dt="2020-12-02T13:39:59.712" v="1881" actId="20577"/>
          <ac:spMkLst>
            <pc:docMk/>
            <pc:sldMk cId="701302269" sldId="454"/>
            <ac:spMk id="10" creationId="{D9AC4DD2-0ACD-4390-8224-78C39BF24E85}"/>
          </ac:spMkLst>
        </pc:spChg>
      </pc:sldChg>
      <pc:sldChg chg="addSp delSp modSp new ord">
        <pc:chgData name="Mårtensson Tanja /Central förvaltning Hälso- och sjukvårdsenhet /Falun" userId="S::tanja.martensson_ltdalarna.se#ext#@regiondalarna.onmicrosoft.com::02cc1c8e-ae90-4aad-a759-8646f1fead6c" providerId="AD" clId="Web-{FFCAB10F-ABDD-46E6-B293-37C53AC6AF07}" dt="2020-12-02T13:59:06.489" v="2013" actId="20577"/>
        <pc:sldMkLst>
          <pc:docMk/>
          <pc:sldMk cId="1236867868" sldId="455"/>
        </pc:sldMkLst>
        <pc:spChg chg="mod">
          <ac:chgData name="Mårtensson Tanja /Central förvaltning Hälso- och sjukvårdsenhet /Falun" userId="S::tanja.martensson_ltdalarna.se#ext#@regiondalarna.onmicrosoft.com::02cc1c8e-ae90-4aad-a759-8646f1fead6c" providerId="AD" clId="Web-{FFCAB10F-ABDD-46E6-B293-37C53AC6AF07}" dt="2020-12-02T13:11:26.375" v="996" actId="20577"/>
          <ac:spMkLst>
            <pc:docMk/>
            <pc:sldMk cId="1236867868" sldId="455"/>
            <ac:spMk id="2" creationId="{45580CFF-6E60-4412-B1DC-BC78941E6538}"/>
          </ac:spMkLst>
        </pc:spChg>
        <pc:spChg chg="mod">
          <ac:chgData name="Mårtensson Tanja /Central förvaltning Hälso- och sjukvårdsenhet /Falun" userId="S::tanja.martensson_ltdalarna.se#ext#@regiondalarna.onmicrosoft.com::02cc1c8e-ae90-4aad-a759-8646f1fead6c" providerId="AD" clId="Web-{FFCAB10F-ABDD-46E6-B293-37C53AC6AF07}" dt="2020-12-02T13:59:06.489" v="2013" actId="20577"/>
          <ac:spMkLst>
            <pc:docMk/>
            <pc:sldMk cId="1236867868" sldId="455"/>
            <ac:spMk id="3" creationId="{69F8FB46-EF60-4DDB-BCAF-87DCF7B21990}"/>
          </ac:spMkLst>
        </pc:spChg>
        <pc:graphicFrameChg chg="add del mod modGraphic">
          <ac:chgData name="Mårtensson Tanja /Central förvaltning Hälso- och sjukvårdsenhet /Falun" userId="S::tanja.martensson_ltdalarna.se#ext#@regiondalarna.onmicrosoft.com::02cc1c8e-ae90-4aad-a759-8646f1fead6c" providerId="AD" clId="Web-{FFCAB10F-ABDD-46E6-B293-37C53AC6AF07}" dt="2020-12-02T13:37:56.678" v="1697"/>
          <ac:graphicFrameMkLst>
            <pc:docMk/>
            <pc:sldMk cId="1236867868" sldId="455"/>
            <ac:graphicFrameMk id="8" creationId="{682139DD-6D97-4EC7-B349-45F4E48623D7}"/>
          </ac:graphicFrameMkLst>
        </pc:graphicFrameChg>
      </pc:sldChg>
      <pc:sldChg chg="modSp add del ord replId">
        <pc:chgData name="Mårtensson Tanja /Central förvaltning Hälso- och sjukvårdsenhet /Falun" userId="S::tanja.martensson_ltdalarna.se#ext#@regiondalarna.onmicrosoft.com::02cc1c8e-ae90-4aad-a759-8646f1fead6c" providerId="AD" clId="Web-{FFCAB10F-ABDD-46E6-B293-37C53AC6AF07}" dt="2020-12-02T13:38:25.194" v="1783"/>
        <pc:sldMkLst>
          <pc:docMk/>
          <pc:sldMk cId="3021759400" sldId="456"/>
        </pc:sldMkLst>
        <pc:spChg chg="mod">
          <ac:chgData name="Mårtensson Tanja /Central förvaltning Hälso- och sjukvårdsenhet /Falun" userId="S::tanja.martensson_ltdalarna.se#ext#@regiondalarna.onmicrosoft.com::02cc1c8e-ae90-4aad-a759-8646f1fead6c" providerId="AD" clId="Web-{FFCAB10F-ABDD-46E6-B293-37C53AC6AF07}" dt="2020-12-02T13:13:34.034" v="1154" actId="20577"/>
          <ac:spMkLst>
            <pc:docMk/>
            <pc:sldMk cId="3021759400" sldId="456"/>
            <ac:spMk id="2" creationId="{00000000-0000-0000-0000-000000000000}"/>
          </ac:spMkLst>
        </pc:spChg>
        <pc:spChg chg="mod">
          <ac:chgData name="Mårtensson Tanja /Central förvaltning Hälso- och sjukvårdsenhet /Falun" userId="S::tanja.martensson_ltdalarna.se#ext#@regiondalarna.onmicrosoft.com::02cc1c8e-ae90-4aad-a759-8646f1fead6c" providerId="AD" clId="Web-{FFCAB10F-ABDD-46E6-B293-37C53AC6AF07}" dt="2020-12-02T13:18:20.994" v="1213" actId="20577"/>
          <ac:spMkLst>
            <pc:docMk/>
            <pc:sldMk cId="3021759400" sldId="456"/>
            <ac:spMk id="3" creationId="{00000000-0000-0000-0000-000000000000}"/>
          </ac:spMkLst>
        </pc:spChg>
      </pc:sldChg>
      <pc:sldChg chg="addSp delSp modSp new del ord">
        <pc:chgData name="Mårtensson Tanja /Central förvaltning Hälso- och sjukvårdsenhet /Falun" userId="S::tanja.martensson_ltdalarna.se#ext#@regiondalarna.onmicrosoft.com::02cc1c8e-ae90-4aad-a759-8646f1fead6c" providerId="AD" clId="Web-{FFCAB10F-ABDD-46E6-B293-37C53AC6AF07}" dt="2020-12-02T13:38:26.882" v="1784"/>
        <pc:sldMkLst>
          <pc:docMk/>
          <pc:sldMk cId="1143309762" sldId="457"/>
        </pc:sldMkLst>
        <pc:spChg chg="mod">
          <ac:chgData name="Mårtensson Tanja /Central förvaltning Hälso- och sjukvårdsenhet /Falun" userId="S::tanja.martensson_ltdalarna.se#ext#@regiondalarna.onmicrosoft.com::02cc1c8e-ae90-4aad-a759-8646f1fead6c" providerId="AD" clId="Web-{FFCAB10F-ABDD-46E6-B293-37C53AC6AF07}" dt="2020-12-02T13:18:41.744" v="1234" actId="20577"/>
          <ac:spMkLst>
            <pc:docMk/>
            <pc:sldMk cId="1143309762" sldId="457"/>
            <ac:spMk id="2" creationId="{04DEDB0C-38C3-4C37-8B63-DE5206E71F49}"/>
          </ac:spMkLst>
        </pc:spChg>
        <pc:spChg chg="mod">
          <ac:chgData name="Mårtensson Tanja /Central förvaltning Hälso- och sjukvårdsenhet /Falun" userId="S::tanja.martensson_ltdalarna.se#ext#@regiondalarna.onmicrosoft.com::02cc1c8e-ae90-4aad-a759-8646f1fead6c" providerId="AD" clId="Web-{FFCAB10F-ABDD-46E6-B293-37C53AC6AF07}" dt="2020-12-02T13:19:57.871" v="1287" actId="20577"/>
          <ac:spMkLst>
            <pc:docMk/>
            <pc:sldMk cId="1143309762" sldId="457"/>
            <ac:spMk id="3" creationId="{7E8991E1-261A-449F-BC4D-8D5F78AA37AC}"/>
          </ac:spMkLst>
        </pc:spChg>
        <pc:spChg chg="add mod">
          <ac:chgData name="Mårtensson Tanja /Central förvaltning Hälso- och sjukvårdsenhet /Falun" userId="S::tanja.martensson_ltdalarna.se#ext#@regiondalarna.onmicrosoft.com::02cc1c8e-ae90-4aad-a759-8646f1fead6c" providerId="AD" clId="Web-{FFCAB10F-ABDD-46E6-B293-37C53AC6AF07}" dt="2020-12-02T13:17:21.727" v="1209" actId="1076"/>
          <ac:spMkLst>
            <pc:docMk/>
            <pc:sldMk cId="1143309762" sldId="457"/>
            <ac:spMk id="9" creationId="{C5DB0570-2B74-4148-9232-8B689DB5287A}"/>
          </ac:spMkLst>
        </pc:spChg>
        <pc:spChg chg="add mod">
          <ac:chgData name="Mårtensson Tanja /Central förvaltning Hälso- och sjukvårdsenhet /Falun" userId="S::tanja.martensson_ltdalarna.se#ext#@regiondalarna.onmicrosoft.com::02cc1c8e-ae90-4aad-a759-8646f1fead6c" providerId="AD" clId="Web-{FFCAB10F-ABDD-46E6-B293-37C53AC6AF07}" dt="2020-12-02T13:18:47.401" v="1238"/>
          <ac:spMkLst>
            <pc:docMk/>
            <pc:sldMk cId="1143309762" sldId="457"/>
            <ac:spMk id="12" creationId="{7D2872F3-1FFF-41CF-89D8-1E46DD993465}"/>
          </ac:spMkLst>
        </pc:spChg>
        <pc:graphicFrameChg chg="add mod modGraphic">
          <ac:chgData name="Mårtensson Tanja /Central förvaltning Hälso- och sjukvårdsenhet /Falun" userId="S::tanja.martensson_ltdalarna.se#ext#@regiondalarna.onmicrosoft.com::02cc1c8e-ae90-4aad-a759-8646f1fead6c" providerId="AD" clId="Web-{FFCAB10F-ABDD-46E6-B293-37C53AC6AF07}" dt="2020-12-02T13:19:13.026" v="1244"/>
          <ac:graphicFrameMkLst>
            <pc:docMk/>
            <pc:sldMk cId="1143309762" sldId="457"/>
            <ac:graphicFrameMk id="8" creationId="{8CFCC184-E758-4E39-B26B-0B6C6B0EC86C}"/>
          </ac:graphicFrameMkLst>
        </pc:graphicFrameChg>
        <pc:graphicFrameChg chg="add del mod modGraphic">
          <ac:chgData name="Mårtensson Tanja /Central förvaltning Hälso- och sjukvårdsenhet /Falun" userId="S::tanja.martensson_ltdalarna.se#ext#@regiondalarna.onmicrosoft.com::02cc1c8e-ae90-4aad-a759-8646f1fead6c" providerId="AD" clId="Web-{FFCAB10F-ABDD-46E6-B293-37C53AC6AF07}" dt="2020-12-02T13:19:06.589" v="1243"/>
          <ac:graphicFrameMkLst>
            <pc:docMk/>
            <pc:sldMk cId="1143309762" sldId="457"/>
            <ac:graphicFrameMk id="11" creationId="{AE8CA6D4-EF29-4E49-B506-9BD30EC9A27D}"/>
          </ac:graphicFrameMkLst>
        </pc:graphicFrameChg>
        <pc:graphicFrameChg chg="add del mod modGraphic">
          <ac:chgData name="Mårtensson Tanja /Central förvaltning Hälso- och sjukvårdsenhet /Falun" userId="S::tanja.martensson_ltdalarna.se#ext#@regiondalarna.onmicrosoft.com::02cc1c8e-ae90-4aad-a759-8646f1fead6c" providerId="AD" clId="Web-{FFCAB10F-ABDD-46E6-B293-37C53AC6AF07}" dt="2020-12-02T13:20:34.841" v="1294"/>
          <ac:graphicFrameMkLst>
            <pc:docMk/>
            <pc:sldMk cId="1143309762" sldId="457"/>
            <ac:graphicFrameMk id="14" creationId="{C4A22D3C-6B3B-488F-B2BD-18D020796252}"/>
          </ac:graphicFrameMkLst>
        </pc:graphicFrameChg>
      </pc:sldChg>
      <pc:sldChg chg="addSp delSp modSp new del">
        <pc:chgData name="Mårtensson Tanja /Central förvaltning Hälso- och sjukvårdsenhet /Falun" userId="S::tanja.martensson_ltdalarna.se#ext#@regiondalarna.onmicrosoft.com::02cc1c8e-ae90-4aad-a759-8646f1fead6c" providerId="AD" clId="Web-{FFCAB10F-ABDD-46E6-B293-37C53AC6AF07}" dt="2020-12-02T13:21:18.373" v="1305"/>
        <pc:sldMkLst>
          <pc:docMk/>
          <pc:sldMk cId="789355350" sldId="458"/>
        </pc:sldMkLst>
        <pc:spChg chg="mod">
          <ac:chgData name="Mårtensson Tanja /Central förvaltning Hälso- och sjukvårdsenhet /Falun" userId="S::tanja.martensson_ltdalarna.se#ext#@regiondalarna.onmicrosoft.com::02cc1c8e-ae90-4aad-a759-8646f1fead6c" providerId="AD" clId="Web-{FFCAB10F-ABDD-46E6-B293-37C53AC6AF07}" dt="2020-12-02T13:20:55.888" v="1297" actId="20577"/>
          <ac:spMkLst>
            <pc:docMk/>
            <pc:sldMk cId="789355350" sldId="458"/>
            <ac:spMk id="2" creationId="{501FB1ED-248A-4FCC-9C21-DED0F166D0EE}"/>
          </ac:spMkLst>
        </pc:spChg>
        <pc:spChg chg="del">
          <ac:chgData name="Mårtensson Tanja /Central förvaltning Hälso- och sjukvårdsenhet /Falun" userId="S::tanja.martensson_ltdalarna.se#ext#@regiondalarna.onmicrosoft.com::02cc1c8e-ae90-4aad-a759-8646f1fead6c" providerId="AD" clId="Web-{FFCAB10F-ABDD-46E6-B293-37C53AC6AF07}" dt="2020-12-02T13:20:57.748" v="1299"/>
          <ac:spMkLst>
            <pc:docMk/>
            <pc:sldMk cId="789355350" sldId="458"/>
            <ac:spMk id="3" creationId="{2F725357-C0C5-4222-8F72-A649F43D63B6}"/>
          </ac:spMkLst>
        </pc:spChg>
        <pc:spChg chg="add mod">
          <ac:chgData name="Mårtensson Tanja /Central förvaltning Hälso- och sjukvårdsenhet /Falun" userId="S::tanja.martensson_ltdalarna.se#ext#@regiondalarna.onmicrosoft.com::02cc1c8e-ae90-4aad-a759-8646f1fead6c" providerId="AD" clId="Web-{FFCAB10F-ABDD-46E6-B293-37C53AC6AF07}" dt="2020-12-02T13:20:22.294" v="1292"/>
          <ac:spMkLst>
            <pc:docMk/>
            <pc:sldMk cId="789355350" sldId="458"/>
            <ac:spMk id="7" creationId="{B7464E0D-7D30-49DF-A167-FAA5C533B4FF}"/>
          </ac:spMkLst>
        </pc:spChg>
        <pc:spChg chg="add mod">
          <ac:chgData name="Mårtensson Tanja /Central förvaltning Hälso- och sjukvårdsenhet /Falun" userId="S::tanja.martensson_ltdalarna.se#ext#@regiondalarna.onmicrosoft.com::02cc1c8e-ae90-4aad-a759-8646f1fead6c" providerId="AD" clId="Web-{FFCAB10F-ABDD-46E6-B293-37C53AC6AF07}" dt="2020-12-02T13:21:01.919" v="1303" actId="1076"/>
          <ac:spMkLst>
            <pc:docMk/>
            <pc:sldMk cId="789355350" sldId="458"/>
            <ac:spMk id="10" creationId="{32CBD7DD-1E13-4DB7-8C56-DE6369381CBC}"/>
          </ac:spMkLst>
        </pc:spChg>
        <pc:graphicFrameChg chg="add mod ord modGraphic">
          <ac:chgData name="Mårtensson Tanja /Central förvaltning Hälso- och sjukvårdsenhet /Falun" userId="S::tanja.martensson_ltdalarna.se#ext#@regiondalarna.onmicrosoft.com::02cc1c8e-ae90-4aad-a759-8646f1fead6c" providerId="AD" clId="Web-{FFCAB10F-ABDD-46E6-B293-37C53AC6AF07}" dt="2020-12-02T13:21:06.310" v="1304"/>
          <ac:graphicFrameMkLst>
            <pc:docMk/>
            <pc:sldMk cId="789355350" sldId="458"/>
            <ac:graphicFrameMk id="9" creationId="{A79F5673-A80E-4C3E-94E4-DC15350F3AD8}"/>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latin typeface="Arial" panose="020B0604020202020204" pitchFamily="34" charset="0"/>
              <a:cs typeface="Arial" panose="020B0604020202020204" pitchFamily="34" charset="0"/>
            </a:endParaRPr>
          </a:p>
        </p:txBody>
      </p:sp>
      <p:sp>
        <p:nvSpPr>
          <p:cNvPr id="3" name="Platshållare för datum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2278FD9-274F-45DD-8681-13E82509E9F5}" type="datetimeFigureOut">
              <a:rPr lang="sv-SE" smtClean="0">
                <a:latin typeface="Arial" panose="020B0604020202020204" pitchFamily="34" charset="0"/>
                <a:cs typeface="Arial" panose="020B0604020202020204" pitchFamily="34" charset="0"/>
              </a:rPr>
              <a:t>2021-03-25</a:t>
            </a:fld>
            <a:endParaRPr lang="sv-SE">
              <a:latin typeface="Arial" panose="020B0604020202020204" pitchFamily="34" charset="0"/>
              <a:cs typeface="Arial" panose="020B0604020202020204" pitchFamily="34" charset="0"/>
            </a:endParaRPr>
          </a:p>
        </p:txBody>
      </p:sp>
      <p:sp>
        <p:nvSpPr>
          <p:cNvPr id="4" name="Platshållare för sidfot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latin typeface="Arial" panose="020B0604020202020204" pitchFamily="34" charset="0"/>
              <a:cs typeface="Arial" panose="020B0604020202020204" pitchFamily="34" charset="0"/>
            </a:endParaRPr>
          </a:p>
        </p:txBody>
      </p:sp>
      <p:sp>
        <p:nvSpPr>
          <p:cNvPr id="5" name="Platshållare för bildnumm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8AD47A8-29E2-4799-924A-9047124D4761}" type="slidenum">
              <a:rPr lang="sv-SE" smtClean="0">
                <a:latin typeface="Arial" panose="020B0604020202020204" pitchFamily="34" charset="0"/>
                <a:cs typeface="Arial" panose="020B0604020202020204" pitchFamily="34" charset="0"/>
              </a:rPr>
              <a:t>‹#›</a:t>
            </a:fld>
            <a:endParaRPr lang="sv-SE">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610403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Arial" panose="020B0604020202020204" pitchFamily="34" charset="0"/>
                <a:cs typeface="Arial" panose="020B0604020202020204" pitchFamily="34" charset="0"/>
              </a:defRPr>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Arial" panose="020B0604020202020204" pitchFamily="34" charset="0"/>
                <a:cs typeface="Arial" panose="020B0604020202020204" pitchFamily="34" charset="0"/>
              </a:defRPr>
            </a:lvl1pPr>
          </a:lstStyle>
          <a:p>
            <a:fld id="{DDE94DB4-BC2A-49E2-AD0D-3F1E0B6714A7}" type="datetimeFigureOut">
              <a:rPr lang="sv-SE" smtClean="0"/>
              <a:pPr/>
              <a:t>2021-03-25</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Arial" panose="020B0604020202020204" pitchFamily="34" charset="0"/>
                <a:cs typeface="Arial" panose="020B0604020202020204" pitchFamily="34" charset="0"/>
              </a:defRPr>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Arial" panose="020B0604020202020204" pitchFamily="34" charset="0"/>
                <a:cs typeface="Arial" panose="020B0604020202020204" pitchFamily="34" charset="0"/>
              </a:defRPr>
            </a:lvl1pPr>
          </a:lstStyle>
          <a:p>
            <a:fld id="{0F33D500-1297-4EDE-B9F8-A261B42E5E11}" type="slidenum">
              <a:rPr lang="sv-SE" smtClean="0"/>
              <a:pPr/>
              <a:t>‹#›</a:t>
            </a:fld>
            <a:endParaRPr lang="sv-SE"/>
          </a:p>
        </p:txBody>
      </p:sp>
    </p:spTree>
    <p:extLst>
      <p:ext uri="{BB962C8B-B14F-4D97-AF65-F5344CB8AC3E}">
        <p14:creationId xmlns:p14="http://schemas.microsoft.com/office/powerpoint/2010/main" val="35090426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2pPr>
    <a:lvl3pPr marL="91440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3pPr>
    <a:lvl4pPr marL="137160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4pPr>
    <a:lvl5pPr marL="182880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8" Type="http://schemas.openxmlformats.org/officeDocument/2006/relationships/hyperlink" Target="mailto:Jonas.Boethius@regiondalarna.se" TargetMode="External"/><Relationship Id="rId3" Type="http://schemas.openxmlformats.org/officeDocument/2006/relationships/hyperlink" Target="mailto:anna.b.hedlund@regiondalarna.se" TargetMode="External"/><Relationship Id="rId7" Type="http://schemas.openxmlformats.org/officeDocument/2006/relationships/hyperlink" Target="mailto:jorgen.e.olsson@falun.se" TargetMode="External"/><Relationship Id="rId2" Type="http://schemas.openxmlformats.org/officeDocument/2006/relationships/slide" Target="../slides/slide5.xml"/><Relationship Id="rId1" Type="http://schemas.openxmlformats.org/officeDocument/2006/relationships/notesMaster" Target="../notesMasters/notesMaster1.xml"/><Relationship Id="rId6" Type="http://schemas.openxmlformats.org/officeDocument/2006/relationships/hyperlink" Target="mailto:samir.siraj@borlange.se" TargetMode="External"/><Relationship Id="rId5" Type="http://schemas.openxmlformats.org/officeDocument/2006/relationships/hyperlink" Target="mailto:Anna.K.Lindgren@regiondalarna.se" TargetMode="External"/><Relationship Id="rId10" Type="http://schemas.openxmlformats.org/officeDocument/2006/relationships/hyperlink" Target="mailto:birgitta.ljungquist@hotmail.se" TargetMode="External"/><Relationship Id="rId4" Type="http://schemas.openxmlformats.org/officeDocument/2006/relationships/hyperlink" Target="mailto:Carina.Frelin@regiondalarna.se" TargetMode="External"/><Relationship Id="rId9" Type="http://schemas.openxmlformats.org/officeDocument/2006/relationships/hyperlink" Target="mailto:zilha.fific@rattvik.se" TargetMode="Externa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latin typeface="Arial" panose="020B0604020202020204" pitchFamily="34" charset="0"/>
              <a:cs typeface="Arial" panose="020B0604020202020204" pitchFamily="34" charset="0"/>
            </a:endParaRPr>
          </a:p>
        </p:txBody>
      </p:sp>
      <p:sp>
        <p:nvSpPr>
          <p:cNvPr id="4" name="Platshållare för bildnummer 3"/>
          <p:cNvSpPr>
            <a:spLocks noGrp="1"/>
          </p:cNvSpPr>
          <p:nvPr>
            <p:ph type="sldNum" sz="quarter" idx="10"/>
          </p:nvPr>
        </p:nvSpPr>
        <p:spPr/>
        <p:txBody>
          <a:bodyPr/>
          <a:lstStyle/>
          <a:p>
            <a:fld id="{0F33D500-1297-4EDE-B9F8-A261B42E5E11}" type="slidenum">
              <a:rPr lang="sv-SE" smtClean="0"/>
              <a:t>1</a:t>
            </a:fld>
            <a:endParaRPr lang="sv-SE"/>
          </a:p>
        </p:txBody>
      </p:sp>
    </p:spTree>
    <p:extLst>
      <p:ext uri="{BB962C8B-B14F-4D97-AF65-F5344CB8AC3E}">
        <p14:creationId xmlns:p14="http://schemas.microsoft.com/office/powerpoint/2010/main" val="14841632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latin typeface="Arial" panose="020B0604020202020204" pitchFamily="34" charset="0"/>
                <a:cs typeface="Arial" panose="020B0604020202020204" pitchFamily="34" charset="0"/>
              </a:rPr>
              <a:t>ANDTSL</a:t>
            </a:r>
            <a:endParaRPr lang="sv-SE" dirty="0">
              <a:latin typeface="Arial" panose="020B0604020202020204" pitchFamily="34" charset="0"/>
              <a:cs typeface="Arial" panose="020B0604020202020204" pitchFamily="34" charset="0"/>
            </a:endParaRPr>
          </a:p>
        </p:txBody>
      </p:sp>
      <p:sp>
        <p:nvSpPr>
          <p:cNvPr id="4" name="Platshållare för bildnummer 3"/>
          <p:cNvSpPr>
            <a:spLocks noGrp="1"/>
          </p:cNvSpPr>
          <p:nvPr>
            <p:ph type="sldNum" sz="quarter" idx="10"/>
          </p:nvPr>
        </p:nvSpPr>
        <p:spPr/>
        <p:txBody>
          <a:bodyPr/>
          <a:lstStyle/>
          <a:p>
            <a:fld id="{0F33D500-1297-4EDE-B9F8-A261B42E5E11}" type="slidenum">
              <a:rPr lang="sv-SE" smtClean="0"/>
              <a:t>3</a:t>
            </a:fld>
            <a:endParaRPr lang="sv-SE"/>
          </a:p>
        </p:txBody>
      </p:sp>
    </p:spTree>
    <p:extLst>
      <p:ext uri="{BB962C8B-B14F-4D97-AF65-F5344CB8AC3E}">
        <p14:creationId xmlns:p14="http://schemas.microsoft.com/office/powerpoint/2010/main" val="25497054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0F33D500-1297-4EDE-B9F8-A261B42E5E11}" type="slidenum">
              <a:rPr lang="sv-SE" smtClean="0"/>
              <a:pPr/>
              <a:t>4</a:t>
            </a:fld>
            <a:endParaRPr lang="sv-SE"/>
          </a:p>
        </p:txBody>
      </p:sp>
    </p:spTree>
    <p:extLst>
      <p:ext uri="{BB962C8B-B14F-4D97-AF65-F5344CB8AC3E}">
        <p14:creationId xmlns:p14="http://schemas.microsoft.com/office/powerpoint/2010/main" val="28258336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200" kern="1200" dirty="0" smtClean="0">
                <a:solidFill>
                  <a:schemeClr val="tx1"/>
                </a:solidFill>
                <a:effectLst/>
                <a:latin typeface="Arial" panose="020B0604020202020204" pitchFamily="34" charset="0"/>
                <a:ea typeface="+mn-ea"/>
                <a:cs typeface="Arial" panose="020B0604020202020204" pitchFamily="34" charset="0"/>
              </a:rPr>
              <a:t>Kurator Psykiatrimottagning Borlänge Anna Hedlund </a:t>
            </a:r>
          </a:p>
          <a:p>
            <a:r>
              <a:rPr lang="sv-SE" sz="1200" kern="1200" dirty="0" smtClean="0">
                <a:solidFill>
                  <a:schemeClr val="tx1"/>
                </a:solidFill>
                <a:effectLst/>
                <a:latin typeface="Arial" panose="020B0604020202020204" pitchFamily="34" charset="0"/>
                <a:ea typeface="+mn-ea"/>
                <a:cs typeface="Arial" panose="020B0604020202020204" pitchFamily="34" charset="0"/>
                <a:hlinkClick r:id="rId3"/>
              </a:rPr>
              <a:t>anna.b.hedlund@regiondalarna.se </a:t>
            </a:r>
            <a:endParaRPr lang="sv-SE" sz="1200" kern="1200" dirty="0" smtClean="0">
              <a:solidFill>
                <a:schemeClr val="tx1"/>
              </a:solidFill>
              <a:effectLst/>
              <a:latin typeface="Arial" panose="020B0604020202020204" pitchFamily="34" charset="0"/>
              <a:ea typeface="+mn-ea"/>
              <a:cs typeface="Arial" panose="020B0604020202020204" pitchFamily="34" charset="0"/>
            </a:endParaRPr>
          </a:p>
          <a:p>
            <a:r>
              <a:rPr lang="sv-SE" sz="1200" kern="1200" dirty="0" smtClean="0">
                <a:solidFill>
                  <a:schemeClr val="tx1"/>
                </a:solidFill>
                <a:effectLst/>
                <a:latin typeface="Arial" panose="020B0604020202020204" pitchFamily="34" charset="0"/>
                <a:ea typeface="+mn-ea"/>
                <a:cs typeface="Arial" panose="020B0604020202020204" pitchFamily="34" charset="0"/>
              </a:rPr>
              <a:t>Carina </a:t>
            </a:r>
            <a:r>
              <a:rPr lang="sv-SE" sz="1200" kern="1200" dirty="0" err="1" smtClean="0">
                <a:solidFill>
                  <a:schemeClr val="tx1"/>
                </a:solidFill>
                <a:effectLst/>
                <a:latin typeface="Arial" panose="020B0604020202020204" pitchFamily="34" charset="0"/>
                <a:ea typeface="+mn-ea"/>
                <a:cs typeface="Arial" panose="020B0604020202020204" pitchFamily="34" charset="0"/>
              </a:rPr>
              <a:t>Frelin</a:t>
            </a:r>
            <a:r>
              <a:rPr lang="sv-SE" sz="1200" kern="1200" dirty="0" smtClean="0">
                <a:solidFill>
                  <a:schemeClr val="tx1"/>
                </a:solidFill>
                <a:effectLst/>
                <a:latin typeface="Arial" panose="020B0604020202020204" pitchFamily="34" charset="0"/>
                <a:ea typeface="+mn-ea"/>
                <a:cs typeface="Arial" panose="020B0604020202020204" pitchFamily="34" charset="0"/>
              </a:rPr>
              <a:t> – Beroendesjuksköterska</a:t>
            </a:r>
            <a:r>
              <a:rPr lang="sv-SE" sz="1200" kern="1200" baseline="0" dirty="0" smtClean="0">
                <a:solidFill>
                  <a:schemeClr val="tx1"/>
                </a:solidFill>
                <a:effectLst/>
                <a:latin typeface="Arial" panose="020B0604020202020204" pitchFamily="34" charset="0"/>
                <a:ea typeface="+mn-ea"/>
                <a:cs typeface="Arial" panose="020B0604020202020204" pitchFamily="34" charset="0"/>
              </a:rPr>
              <a:t> vårdcentral</a:t>
            </a:r>
            <a:endParaRPr lang="sv-SE" sz="1200" kern="1200" dirty="0" smtClean="0">
              <a:solidFill>
                <a:schemeClr val="tx1"/>
              </a:solidFill>
              <a:effectLst/>
              <a:latin typeface="Arial" panose="020B0604020202020204" pitchFamily="34" charset="0"/>
              <a:ea typeface="+mn-ea"/>
              <a:cs typeface="Arial" panose="020B0604020202020204" pitchFamily="34" charset="0"/>
            </a:endParaRPr>
          </a:p>
          <a:p>
            <a:r>
              <a:rPr lang="sv-SE" sz="1200" kern="1200" dirty="0" smtClean="0">
                <a:solidFill>
                  <a:schemeClr val="tx1"/>
                </a:solidFill>
                <a:effectLst/>
                <a:latin typeface="Arial" panose="020B0604020202020204" pitchFamily="34" charset="0"/>
                <a:ea typeface="+mn-ea"/>
                <a:cs typeface="Arial" panose="020B0604020202020204" pitchFamily="34" charset="0"/>
                <a:hlinkClick r:id="rId4"/>
              </a:rPr>
              <a:t>Carina.Frelin@regiondalarna.se</a:t>
            </a:r>
            <a:endParaRPr lang="sv-SE" sz="1200" kern="1200" dirty="0" smtClean="0">
              <a:solidFill>
                <a:schemeClr val="tx1"/>
              </a:solidFill>
              <a:effectLst/>
              <a:latin typeface="Arial" panose="020B0604020202020204" pitchFamily="34" charset="0"/>
              <a:ea typeface="+mn-ea"/>
              <a:cs typeface="Arial" panose="020B0604020202020204" pitchFamily="34" charset="0"/>
            </a:endParaRPr>
          </a:p>
          <a:p>
            <a:r>
              <a:rPr lang="sv-SE" sz="1200" kern="1200" dirty="0" smtClean="0">
                <a:solidFill>
                  <a:schemeClr val="tx1"/>
                </a:solidFill>
                <a:effectLst/>
                <a:latin typeface="Arial" panose="020B0604020202020204" pitchFamily="34" charset="0"/>
                <a:ea typeface="+mn-ea"/>
                <a:cs typeface="Arial" panose="020B0604020202020204" pitchFamily="34" charset="0"/>
              </a:rPr>
              <a:t>Anna K Lindgren-</a:t>
            </a:r>
            <a:r>
              <a:rPr lang="sv-SE" sz="1200" kern="1200" baseline="0" dirty="0" smtClean="0">
                <a:solidFill>
                  <a:schemeClr val="tx1"/>
                </a:solidFill>
                <a:effectLst/>
                <a:latin typeface="Arial" panose="020B0604020202020204" pitchFamily="34" charset="0"/>
                <a:ea typeface="+mn-ea"/>
                <a:cs typeface="Arial" panose="020B0604020202020204" pitchFamily="34" charset="0"/>
              </a:rPr>
              <a:t> Biträdande enhetschef av.65</a:t>
            </a:r>
            <a:endParaRPr lang="sv-SE" sz="1200" kern="1200" dirty="0" smtClean="0">
              <a:solidFill>
                <a:schemeClr val="tx1"/>
              </a:solidFill>
              <a:effectLst/>
              <a:latin typeface="Arial" panose="020B0604020202020204" pitchFamily="34" charset="0"/>
              <a:ea typeface="+mn-ea"/>
              <a:cs typeface="Arial" panose="020B0604020202020204" pitchFamily="34" charset="0"/>
            </a:endParaRPr>
          </a:p>
          <a:p>
            <a:r>
              <a:rPr lang="sv-SE" sz="1200" kern="1200" dirty="0" smtClean="0">
                <a:solidFill>
                  <a:schemeClr val="tx1"/>
                </a:solidFill>
                <a:effectLst/>
                <a:latin typeface="Arial" panose="020B0604020202020204" pitchFamily="34" charset="0"/>
                <a:ea typeface="+mn-ea"/>
                <a:cs typeface="Arial" panose="020B0604020202020204" pitchFamily="34" charset="0"/>
                <a:hlinkClick r:id="rId5"/>
              </a:rPr>
              <a:t>Anna.K.Lindgren@regiondalarna.se</a:t>
            </a:r>
            <a:endParaRPr lang="sv-SE" sz="1200" kern="1200" dirty="0" smtClean="0">
              <a:solidFill>
                <a:schemeClr val="tx1"/>
              </a:solidFill>
              <a:effectLst/>
              <a:latin typeface="Arial" panose="020B0604020202020204" pitchFamily="34" charset="0"/>
              <a:ea typeface="+mn-ea"/>
              <a:cs typeface="Arial" panose="020B0604020202020204" pitchFamily="34" charset="0"/>
            </a:endParaRPr>
          </a:p>
          <a:p>
            <a:r>
              <a:rPr lang="sv-SE" sz="1200" kern="1200" dirty="0" smtClean="0">
                <a:solidFill>
                  <a:schemeClr val="tx1"/>
                </a:solidFill>
                <a:effectLst/>
                <a:latin typeface="Arial" panose="020B0604020202020204" pitchFamily="34" charset="0"/>
                <a:ea typeface="+mn-ea"/>
                <a:cs typeface="Arial" panose="020B0604020202020204" pitchFamily="34" charset="0"/>
              </a:rPr>
              <a:t>Samir </a:t>
            </a:r>
            <a:r>
              <a:rPr lang="sv-SE" sz="1200" kern="1200" dirty="0" err="1" smtClean="0">
                <a:solidFill>
                  <a:schemeClr val="tx1"/>
                </a:solidFill>
                <a:effectLst/>
                <a:latin typeface="Arial" panose="020B0604020202020204" pitchFamily="34" charset="0"/>
                <a:ea typeface="+mn-ea"/>
                <a:cs typeface="Arial" panose="020B0604020202020204" pitchFamily="34" charset="0"/>
              </a:rPr>
              <a:t>Siraj</a:t>
            </a:r>
            <a:r>
              <a:rPr lang="sv-SE" sz="1200" kern="1200" dirty="0" smtClean="0">
                <a:solidFill>
                  <a:schemeClr val="tx1"/>
                </a:solidFill>
                <a:effectLst/>
                <a:latin typeface="Arial" panose="020B0604020202020204" pitchFamily="34" charset="0"/>
                <a:ea typeface="+mn-ea"/>
                <a:cs typeface="Arial" panose="020B0604020202020204" pitchFamily="34" charset="0"/>
              </a:rPr>
              <a:t> öppen vård missbruk vuxna </a:t>
            </a:r>
            <a:r>
              <a:rPr lang="sv-SE" sz="1200" kern="1200" dirty="0" smtClean="0">
                <a:solidFill>
                  <a:schemeClr val="tx1"/>
                </a:solidFill>
                <a:effectLst/>
                <a:latin typeface="Arial" panose="020B0604020202020204" pitchFamily="34" charset="0"/>
                <a:ea typeface="+mn-ea"/>
                <a:cs typeface="Arial" panose="020B0604020202020204" pitchFamily="34" charset="0"/>
                <a:hlinkClick r:id="rId6"/>
              </a:rPr>
              <a:t>s</a:t>
            </a:r>
            <a:endParaRPr lang="sv-SE" sz="1200" kern="1200" dirty="0" smtClean="0">
              <a:solidFill>
                <a:schemeClr val="tx1"/>
              </a:solidFill>
              <a:effectLst/>
              <a:latin typeface="Arial" panose="020B0604020202020204" pitchFamily="34" charset="0"/>
              <a:ea typeface="+mn-ea"/>
              <a:cs typeface="Arial" panose="020B0604020202020204" pitchFamily="34" charset="0"/>
            </a:endParaRPr>
          </a:p>
          <a:p>
            <a:r>
              <a:rPr lang="sv-SE" sz="1200" kern="1200" dirty="0" smtClean="0">
                <a:solidFill>
                  <a:schemeClr val="tx1"/>
                </a:solidFill>
                <a:effectLst/>
                <a:latin typeface="Arial" panose="020B0604020202020204" pitchFamily="34" charset="0"/>
                <a:ea typeface="+mn-ea"/>
                <a:cs typeface="Arial" panose="020B0604020202020204" pitchFamily="34" charset="0"/>
                <a:hlinkClick r:id="rId6"/>
              </a:rPr>
              <a:t>amir.siraj@borlange.se</a:t>
            </a:r>
            <a:endParaRPr lang="sv-SE" sz="1200" kern="1200" dirty="0" smtClean="0">
              <a:solidFill>
                <a:schemeClr val="tx1"/>
              </a:solidFill>
              <a:effectLst/>
              <a:latin typeface="Arial" panose="020B0604020202020204" pitchFamily="34" charset="0"/>
              <a:ea typeface="+mn-ea"/>
              <a:cs typeface="Arial" panose="020B0604020202020204" pitchFamily="34" charset="0"/>
            </a:endParaRPr>
          </a:p>
          <a:p>
            <a:r>
              <a:rPr lang="sv-SE" sz="1200" kern="1200" dirty="0" smtClean="0">
                <a:solidFill>
                  <a:schemeClr val="tx1"/>
                </a:solidFill>
                <a:effectLst/>
                <a:latin typeface="Arial" panose="020B0604020202020204" pitchFamily="34" charset="0"/>
                <a:ea typeface="+mn-ea"/>
                <a:cs typeface="Arial" panose="020B0604020202020204" pitchFamily="34" charset="0"/>
              </a:rPr>
              <a:t>Jörgen Olsson - socialtjänsten</a:t>
            </a:r>
          </a:p>
          <a:p>
            <a:r>
              <a:rPr lang="sv-SE" sz="1200" kern="1200" dirty="0" smtClean="0">
                <a:solidFill>
                  <a:schemeClr val="tx1"/>
                </a:solidFill>
                <a:effectLst/>
                <a:latin typeface="Arial" panose="020B0604020202020204" pitchFamily="34" charset="0"/>
                <a:ea typeface="+mn-ea"/>
                <a:cs typeface="Arial" panose="020B0604020202020204" pitchFamily="34" charset="0"/>
                <a:hlinkClick r:id="rId7"/>
              </a:rPr>
              <a:t>jorgen.e.olsson@falun.se</a:t>
            </a:r>
            <a:endParaRPr lang="sv-SE" sz="1200" kern="1200" dirty="0" smtClean="0">
              <a:solidFill>
                <a:schemeClr val="tx1"/>
              </a:solidFill>
              <a:effectLst/>
              <a:latin typeface="Arial" panose="020B0604020202020204" pitchFamily="34" charset="0"/>
              <a:ea typeface="+mn-ea"/>
              <a:cs typeface="Arial" panose="020B0604020202020204" pitchFamily="34" charset="0"/>
            </a:endParaRPr>
          </a:p>
          <a:p>
            <a:r>
              <a:rPr lang="sv-SE" sz="1200" kern="1200" dirty="0" smtClean="0">
                <a:solidFill>
                  <a:schemeClr val="tx1"/>
                </a:solidFill>
                <a:effectLst/>
                <a:latin typeface="Arial" panose="020B0604020202020204" pitchFamily="34" charset="0"/>
                <a:ea typeface="+mn-ea"/>
                <a:cs typeface="Arial" panose="020B0604020202020204" pitchFamily="34" charset="0"/>
              </a:rPr>
              <a:t>Jonas Boëthius, Överläkare Borlänge </a:t>
            </a:r>
          </a:p>
          <a:p>
            <a:r>
              <a:rPr lang="sv-SE" sz="1200" kern="1200" dirty="0" smtClean="0">
                <a:solidFill>
                  <a:schemeClr val="tx1"/>
                </a:solidFill>
                <a:effectLst/>
                <a:latin typeface="Arial" panose="020B0604020202020204" pitchFamily="34" charset="0"/>
                <a:ea typeface="+mn-ea"/>
                <a:cs typeface="Arial" panose="020B0604020202020204" pitchFamily="34" charset="0"/>
                <a:hlinkClick r:id="rId8"/>
              </a:rPr>
              <a:t>Jonas.Boethius@regiondalarna.se</a:t>
            </a:r>
            <a:endParaRPr lang="sv-SE" sz="1200" kern="1200" dirty="0" smtClean="0">
              <a:solidFill>
                <a:schemeClr val="tx1"/>
              </a:solidFill>
              <a:effectLst/>
              <a:latin typeface="Arial" panose="020B0604020202020204" pitchFamily="34" charset="0"/>
              <a:ea typeface="+mn-ea"/>
              <a:cs typeface="Arial" panose="020B0604020202020204" pitchFamily="34" charset="0"/>
            </a:endParaRPr>
          </a:p>
          <a:p>
            <a:r>
              <a:rPr lang="sv-SE" sz="1200" kern="1200" dirty="0" err="1" smtClean="0">
                <a:solidFill>
                  <a:schemeClr val="tx1"/>
                </a:solidFill>
                <a:effectLst/>
                <a:latin typeface="Arial" panose="020B0604020202020204" pitchFamily="34" charset="0"/>
                <a:ea typeface="+mn-ea"/>
                <a:cs typeface="Arial" panose="020B0604020202020204" pitchFamily="34" charset="0"/>
              </a:rPr>
              <a:t>Zilha</a:t>
            </a:r>
            <a:r>
              <a:rPr lang="sv-SE" sz="1200" kern="1200" dirty="0" smtClean="0">
                <a:solidFill>
                  <a:schemeClr val="tx1"/>
                </a:solidFill>
                <a:effectLst/>
                <a:latin typeface="Arial" panose="020B0604020202020204" pitchFamily="34" charset="0"/>
                <a:ea typeface="+mn-ea"/>
                <a:cs typeface="Arial" panose="020B0604020202020204" pitchFamily="34" charset="0"/>
              </a:rPr>
              <a:t> </a:t>
            </a:r>
            <a:r>
              <a:rPr lang="sv-SE" sz="1200" kern="1200" dirty="0" err="1" smtClean="0">
                <a:solidFill>
                  <a:schemeClr val="tx1"/>
                </a:solidFill>
                <a:effectLst/>
                <a:latin typeface="Arial" panose="020B0604020202020204" pitchFamily="34" charset="0"/>
                <a:ea typeface="+mn-ea"/>
                <a:cs typeface="Arial" panose="020B0604020202020204" pitchFamily="34" charset="0"/>
              </a:rPr>
              <a:t>Fific</a:t>
            </a:r>
            <a:r>
              <a:rPr lang="sv-SE" sz="1200" kern="1200" dirty="0" smtClean="0">
                <a:solidFill>
                  <a:schemeClr val="tx1"/>
                </a:solidFill>
                <a:effectLst/>
                <a:latin typeface="Arial" panose="020B0604020202020204" pitchFamily="34" charset="0"/>
                <a:ea typeface="+mn-ea"/>
                <a:cs typeface="Arial" panose="020B0604020202020204" pitchFamily="34" charset="0"/>
              </a:rPr>
              <a:t> – IFO Rättvik</a:t>
            </a:r>
          </a:p>
          <a:p>
            <a:r>
              <a:rPr lang="sv-SE" sz="1200" kern="1200" dirty="0" smtClean="0">
                <a:solidFill>
                  <a:schemeClr val="tx1"/>
                </a:solidFill>
                <a:effectLst/>
                <a:latin typeface="Arial" panose="020B0604020202020204" pitchFamily="34" charset="0"/>
                <a:ea typeface="+mn-ea"/>
                <a:cs typeface="Arial" panose="020B0604020202020204" pitchFamily="34" charset="0"/>
                <a:hlinkClick r:id="rId9"/>
              </a:rPr>
              <a:t>zilha.fific@rattvik.se</a:t>
            </a:r>
            <a:r>
              <a:rPr lang="sv-SE" sz="1200" kern="1200" dirty="0" smtClean="0">
                <a:solidFill>
                  <a:schemeClr val="tx1"/>
                </a:solidFill>
                <a:effectLst/>
                <a:latin typeface="Arial" panose="020B0604020202020204" pitchFamily="34" charset="0"/>
                <a:ea typeface="+mn-ea"/>
                <a:cs typeface="Arial" panose="020B0604020202020204" pitchFamily="34" charset="0"/>
              </a:rPr>
              <a:t>    </a:t>
            </a:r>
          </a:p>
          <a:p>
            <a:r>
              <a:rPr lang="sv-SE" sz="1200" kern="1200" dirty="0" smtClean="0">
                <a:solidFill>
                  <a:schemeClr val="tx1"/>
                </a:solidFill>
                <a:effectLst/>
                <a:latin typeface="Arial" panose="020B0604020202020204" pitchFamily="34" charset="0"/>
                <a:ea typeface="+mn-ea"/>
                <a:cs typeface="Arial" panose="020B0604020202020204" pitchFamily="34" charset="0"/>
              </a:rPr>
              <a:t>Birgitta Ljungquist -</a:t>
            </a:r>
            <a:r>
              <a:rPr lang="sv-SE" sz="1200" kern="1200" baseline="0" dirty="0" smtClean="0">
                <a:solidFill>
                  <a:schemeClr val="tx1"/>
                </a:solidFill>
                <a:effectLst/>
                <a:latin typeface="Arial" panose="020B0604020202020204" pitchFamily="34" charset="0"/>
                <a:ea typeface="+mn-ea"/>
                <a:cs typeface="Arial" panose="020B0604020202020204" pitchFamily="34" charset="0"/>
              </a:rPr>
              <a:t> Brukarrådet</a:t>
            </a:r>
            <a:endParaRPr lang="sv-SE" sz="1200" kern="1200" dirty="0" smtClean="0">
              <a:solidFill>
                <a:schemeClr val="tx1"/>
              </a:solidFill>
              <a:effectLst/>
              <a:latin typeface="Arial" panose="020B0604020202020204" pitchFamily="34" charset="0"/>
              <a:ea typeface="+mn-ea"/>
              <a:cs typeface="Arial" panose="020B0604020202020204" pitchFamily="34" charset="0"/>
            </a:endParaRPr>
          </a:p>
          <a:p>
            <a:r>
              <a:rPr lang="sv-SE" sz="1200" kern="1200" dirty="0" smtClean="0">
                <a:solidFill>
                  <a:schemeClr val="tx1"/>
                </a:solidFill>
                <a:effectLst/>
                <a:latin typeface="Arial" panose="020B0604020202020204" pitchFamily="34" charset="0"/>
                <a:ea typeface="+mn-ea"/>
                <a:cs typeface="Arial" panose="020B0604020202020204" pitchFamily="34" charset="0"/>
                <a:hlinkClick r:id="rId10"/>
              </a:rPr>
              <a:t>birgitta.ljungquist@hotmail.se</a:t>
            </a:r>
            <a:endParaRPr lang="sv-SE" sz="1200" kern="1200" dirty="0" smtClean="0">
              <a:solidFill>
                <a:schemeClr val="tx1"/>
              </a:solidFill>
              <a:effectLst/>
              <a:latin typeface="Arial" panose="020B0604020202020204" pitchFamily="34" charset="0"/>
              <a:ea typeface="+mn-ea"/>
              <a:cs typeface="Arial" panose="020B0604020202020204" pitchFamily="34" charset="0"/>
            </a:endParaRPr>
          </a:p>
          <a:p>
            <a:endParaRPr lang="sv-SE" dirty="0"/>
          </a:p>
        </p:txBody>
      </p:sp>
      <p:sp>
        <p:nvSpPr>
          <p:cNvPr id="4" name="Platshållare för bildnummer 3"/>
          <p:cNvSpPr>
            <a:spLocks noGrp="1"/>
          </p:cNvSpPr>
          <p:nvPr>
            <p:ph type="sldNum" sz="quarter" idx="10"/>
          </p:nvPr>
        </p:nvSpPr>
        <p:spPr/>
        <p:txBody>
          <a:bodyPr/>
          <a:lstStyle/>
          <a:p>
            <a:fld id="{0F33D500-1297-4EDE-B9F8-A261B42E5E11}" type="slidenum">
              <a:rPr lang="sv-SE" smtClean="0"/>
              <a:pPr/>
              <a:t>5</a:t>
            </a:fld>
            <a:endParaRPr lang="sv-SE"/>
          </a:p>
        </p:txBody>
      </p:sp>
    </p:spTree>
    <p:extLst>
      <p:ext uri="{BB962C8B-B14F-4D97-AF65-F5344CB8AC3E}">
        <p14:creationId xmlns:p14="http://schemas.microsoft.com/office/powerpoint/2010/main" val="42773087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Framåt ambition att alla tre</a:t>
            </a:r>
            <a:r>
              <a:rPr lang="sv-SE" baseline="0" dirty="0" smtClean="0"/>
              <a:t> ÖK följer samma mall. </a:t>
            </a:r>
            <a:endParaRPr lang="sv-SE" dirty="0"/>
          </a:p>
        </p:txBody>
      </p:sp>
      <p:sp>
        <p:nvSpPr>
          <p:cNvPr id="4" name="Platshållare för bildnummer 3"/>
          <p:cNvSpPr>
            <a:spLocks noGrp="1"/>
          </p:cNvSpPr>
          <p:nvPr>
            <p:ph type="sldNum" sz="quarter" idx="10"/>
          </p:nvPr>
        </p:nvSpPr>
        <p:spPr/>
        <p:txBody>
          <a:bodyPr/>
          <a:lstStyle/>
          <a:p>
            <a:fld id="{0F33D500-1297-4EDE-B9F8-A261B42E5E11}" type="slidenum">
              <a:rPr lang="sv-SE" smtClean="0"/>
              <a:pPr/>
              <a:t>6</a:t>
            </a:fld>
            <a:endParaRPr lang="sv-SE"/>
          </a:p>
        </p:txBody>
      </p:sp>
    </p:spTree>
    <p:extLst>
      <p:ext uri="{BB962C8B-B14F-4D97-AF65-F5344CB8AC3E}">
        <p14:creationId xmlns:p14="http://schemas.microsoft.com/office/powerpoint/2010/main" val="3048647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Socialstyrelsen</a:t>
            </a:r>
            <a:r>
              <a:rPr lang="sv-SE" baseline="0" dirty="0" smtClean="0"/>
              <a:t> nationella riktlinjer och andra kunskapssammanställningar</a:t>
            </a:r>
            <a:endParaRPr lang="sv-SE" dirty="0"/>
          </a:p>
        </p:txBody>
      </p:sp>
      <p:sp>
        <p:nvSpPr>
          <p:cNvPr id="4" name="Platshållare för bildnummer 3"/>
          <p:cNvSpPr>
            <a:spLocks noGrp="1"/>
          </p:cNvSpPr>
          <p:nvPr>
            <p:ph type="sldNum" sz="quarter" idx="10"/>
          </p:nvPr>
        </p:nvSpPr>
        <p:spPr/>
        <p:txBody>
          <a:bodyPr/>
          <a:lstStyle/>
          <a:p>
            <a:fld id="{0F33D500-1297-4EDE-B9F8-A261B42E5E11}" type="slidenum">
              <a:rPr lang="sv-SE" smtClean="0"/>
              <a:pPr/>
              <a:t>9</a:t>
            </a:fld>
            <a:endParaRPr lang="sv-SE"/>
          </a:p>
        </p:txBody>
      </p:sp>
    </p:spTree>
    <p:extLst>
      <p:ext uri="{BB962C8B-B14F-4D97-AF65-F5344CB8AC3E}">
        <p14:creationId xmlns:p14="http://schemas.microsoft.com/office/powerpoint/2010/main" val="35688482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För att den lokala överenskommelsen ska vara användbar är det viktigt att den är så konkret som möjligt och tydligt beskriver hur samverkan på den lokala nivån ska ske i praktiken.</a:t>
            </a:r>
          </a:p>
          <a:p>
            <a:r>
              <a:rPr lang="sv-SE" dirty="0" smtClean="0"/>
              <a:t>Förutom att skriftligt tydliggöra lokala strukturer, rutiner och arbetssätt kan processen med att ta fram en lokal överenskommelse ge tillfälle till analys och identifikation av förbättringsområden.</a:t>
            </a:r>
          </a:p>
          <a:p>
            <a:endParaRPr lang="sv-SE" dirty="0"/>
          </a:p>
        </p:txBody>
      </p:sp>
      <p:sp>
        <p:nvSpPr>
          <p:cNvPr id="4" name="Platshållare för bildnummer 3"/>
          <p:cNvSpPr>
            <a:spLocks noGrp="1"/>
          </p:cNvSpPr>
          <p:nvPr>
            <p:ph type="sldNum" sz="quarter" idx="10"/>
          </p:nvPr>
        </p:nvSpPr>
        <p:spPr/>
        <p:txBody>
          <a:bodyPr/>
          <a:lstStyle/>
          <a:p>
            <a:fld id="{0F33D500-1297-4EDE-B9F8-A261B42E5E11}" type="slidenum">
              <a:rPr lang="sv-SE" smtClean="0"/>
              <a:pPr/>
              <a:t>29</a:t>
            </a:fld>
            <a:endParaRPr lang="sv-SE"/>
          </a:p>
        </p:txBody>
      </p:sp>
    </p:spTree>
    <p:extLst>
      <p:ext uri="{BB962C8B-B14F-4D97-AF65-F5344CB8AC3E}">
        <p14:creationId xmlns:p14="http://schemas.microsoft.com/office/powerpoint/2010/main" val="33824599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R="1764030">
              <a:lnSpc>
                <a:spcPct val="107000"/>
              </a:lnSpc>
              <a:spcAft>
                <a:spcPts val="0"/>
              </a:spcAft>
            </a:pPr>
            <a:r>
              <a:rPr lang="sv-SE" sz="1200" b="1" dirty="0" smtClean="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FASER I IMPLEMENTERINGSPROCESSEN:  </a:t>
            </a:r>
            <a:endParaRPr lang="sv-SE" sz="1200" dirty="0" smtClean="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endParaRPr>
          </a:p>
          <a:p>
            <a:pPr marR="1764030">
              <a:lnSpc>
                <a:spcPct val="107000"/>
              </a:lnSpc>
              <a:spcAft>
                <a:spcPts val="0"/>
              </a:spcAft>
            </a:pPr>
            <a:r>
              <a:rPr lang="sv-SE" sz="12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sv-SE" sz="1200" dirty="0" smtClean="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endParaRPr>
          </a:p>
          <a:p>
            <a:pPr marL="457200" marR="1764030" indent="-228600">
              <a:lnSpc>
                <a:spcPct val="107000"/>
              </a:lnSpc>
              <a:spcAft>
                <a:spcPts val="0"/>
              </a:spcAft>
            </a:pPr>
            <a:r>
              <a:rPr lang="sv-SE" sz="1200" dirty="0" smtClean="0">
                <a:solidFill>
                  <a:srgbClr val="FFFFFF"/>
                </a:solidFill>
                <a:effectLst/>
                <a:latin typeface="Arial" panose="020B0604020202020204" pitchFamily="34" charset="0"/>
                <a:ea typeface="Times New Roman" panose="02020603050405020304" pitchFamily="18" charset="0"/>
                <a:cs typeface="Arial" panose="020B0604020202020204" pitchFamily="34" charset="0"/>
              </a:rPr>
              <a:t>Behovsinventering</a:t>
            </a:r>
            <a:endParaRPr lang="sv-SE" sz="1200" dirty="0" smtClean="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endParaRPr>
          </a:p>
          <a:p>
            <a:pPr marL="457200" marR="1764030" indent="-228600">
              <a:lnSpc>
                <a:spcPct val="107000"/>
              </a:lnSpc>
              <a:spcAft>
                <a:spcPts val="0"/>
              </a:spcAft>
            </a:pPr>
            <a:r>
              <a:rPr lang="sv-SE" sz="1200" dirty="0" smtClean="0">
                <a:solidFill>
                  <a:srgbClr val="FFFFFF"/>
                </a:solidFill>
                <a:effectLst/>
                <a:latin typeface="Arial" panose="020B0604020202020204" pitchFamily="34" charset="0"/>
                <a:ea typeface="Times New Roman" panose="02020603050405020304" pitchFamily="18" charset="0"/>
                <a:cs typeface="Arial" panose="020B0604020202020204" pitchFamily="34" charset="0"/>
              </a:rPr>
              <a:t>Installation/införande </a:t>
            </a:r>
            <a:endParaRPr lang="sv-SE" sz="1200" dirty="0" smtClean="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endParaRPr>
          </a:p>
          <a:p>
            <a:pPr marL="457200" marR="1764030" indent="-228600">
              <a:lnSpc>
                <a:spcPct val="107000"/>
              </a:lnSpc>
              <a:spcAft>
                <a:spcPts val="0"/>
              </a:spcAft>
            </a:pPr>
            <a:r>
              <a:rPr lang="sv-SE" sz="1200" dirty="0" smtClean="0">
                <a:solidFill>
                  <a:srgbClr val="FFFFFF"/>
                </a:solidFill>
                <a:effectLst/>
                <a:latin typeface="Arial" panose="020B0604020202020204" pitchFamily="34" charset="0"/>
                <a:ea typeface="Times New Roman" panose="02020603050405020304" pitchFamily="18" charset="0"/>
                <a:cs typeface="Arial" panose="020B0604020202020204" pitchFamily="34" charset="0"/>
              </a:rPr>
              <a:t>Användning </a:t>
            </a:r>
            <a:endParaRPr lang="sv-SE" sz="1200" dirty="0" smtClean="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endParaRPr>
          </a:p>
          <a:p>
            <a:pPr marL="457200" marR="1764030" indent="-228600">
              <a:lnSpc>
                <a:spcPct val="107000"/>
              </a:lnSpc>
              <a:spcAft>
                <a:spcPts val="0"/>
              </a:spcAft>
            </a:pPr>
            <a:r>
              <a:rPr lang="sv-SE" sz="1200" dirty="0" smtClean="0">
                <a:solidFill>
                  <a:srgbClr val="FFFFFF"/>
                </a:solidFill>
                <a:effectLst/>
                <a:latin typeface="Arial" panose="020B0604020202020204" pitchFamily="34" charset="0"/>
                <a:ea typeface="Times New Roman" panose="02020603050405020304" pitchFamily="18" charset="0"/>
                <a:cs typeface="Arial" panose="020B0604020202020204" pitchFamily="34" charset="0"/>
              </a:rPr>
              <a:t>Vidmakthållande</a:t>
            </a:r>
            <a:endParaRPr lang="sv-SE" sz="1200" dirty="0" smtClean="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endParaRPr>
          </a:p>
          <a:p>
            <a:endParaRPr lang="sv-SE" dirty="0"/>
          </a:p>
        </p:txBody>
      </p:sp>
      <p:sp>
        <p:nvSpPr>
          <p:cNvPr id="4" name="Platshållare för bildnummer 3"/>
          <p:cNvSpPr>
            <a:spLocks noGrp="1"/>
          </p:cNvSpPr>
          <p:nvPr>
            <p:ph type="sldNum" sz="quarter" idx="10"/>
          </p:nvPr>
        </p:nvSpPr>
        <p:spPr/>
        <p:txBody>
          <a:bodyPr/>
          <a:lstStyle/>
          <a:p>
            <a:fld id="{0F33D500-1297-4EDE-B9F8-A261B42E5E11}" type="slidenum">
              <a:rPr lang="sv-SE" smtClean="0"/>
              <a:pPr/>
              <a:t>33</a:t>
            </a:fld>
            <a:endParaRPr lang="sv-SE"/>
          </a:p>
        </p:txBody>
      </p:sp>
    </p:spTree>
    <p:extLst>
      <p:ext uri="{BB962C8B-B14F-4D97-AF65-F5344CB8AC3E}">
        <p14:creationId xmlns:p14="http://schemas.microsoft.com/office/powerpoint/2010/main" val="14581912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0F33D500-1297-4EDE-B9F8-A261B42E5E11}" type="slidenum">
              <a:rPr lang="sv-SE" smtClean="0"/>
              <a:pPr/>
              <a:t>47</a:t>
            </a:fld>
            <a:endParaRPr lang="sv-SE"/>
          </a:p>
        </p:txBody>
      </p:sp>
    </p:spTree>
    <p:extLst>
      <p:ext uri="{BB962C8B-B14F-4D97-AF65-F5344CB8AC3E}">
        <p14:creationId xmlns:p14="http://schemas.microsoft.com/office/powerpoint/2010/main" val="203138422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bg>
      <p:bgPr>
        <a:solidFill>
          <a:schemeClr val="bg2"/>
        </a:solidFill>
        <a:effectLst/>
      </p:bgPr>
    </p:bg>
    <p:spTree>
      <p:nvGrpSpPr>
        <p:cNvPr id="1" name=""/>
        <p:cNvGrpSpPr/>
        <p:nvPr/>
      </p:nvGrpSpPr>
      <p:grpSpPr>
        <a:xfrm>
          <a:off x="0" y="0"/>
          <a:ext cx="0" cy="0"/>
          <a:chOff x="0" y="0"/>
          <a:chExt cx="0" cy="0"/>
        </a:xfrm>
      </p:grpSpPr>
      <p:sp>
        <p:nvSpPr>
          <p:cNvPr id="2" name="Rubrik 1"/>
          <p:cNvSpPr>
            <a:spLocks noGrp="1"/>
          </p:cNvSpPr>
          <p:nvPr>
            <p:ph type="ctrTitle"/>
          </p:nvPr>
        </p:nvSpPr>
        <p:spPr>
          <a:xfrm>
            <a:off x="1524000" y="410701"/>
            <a:ext cx="9144000" cy="3241878"/>
          </a:xfrm>
        </p:spPr>
        <p:txBody>
          <a:bodyPr anchor="b"/>
          <a:lstStyle>
            <a:lvl1pPr algn="ctr">
              <a:defRPr sz="6000" b="1"/>
            </a:lvl1pPr>
          </a:lstStyle>
          <a:p>
            <a:r>
              <a:rPr lang="sv-SE"/>
              <a:t>Klicka här för att ändra format</a:t>
            </a:r>
          </a:p>
        </p:txBody>
      </p:sp>
      <p:sp>
        <p:nvSpPr>
          <p:cNvPr id="3" name="Underrubrik 2"/>
          <p:cNvSpPr>
            <a:spLocks noGrp="1"/>
          </p:cNvSpPr>
          <p:nvPr>
            <p:ph type="subTitle" idx="1"/>
          </p:nvPr>
        </p:nvSpPr>
        <p:spPr>
          <a:xfrm>
            <a:off x="1524000" y="3838575"/>
            <a:ext cx="9144000" cy="1790699"/>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format på underrubrik i bakgrunden</a:t>
            </a:r>
          </a:p>
        </p:txBody>
      </p:sp>
      <p:cxnSp>
        <p:nvCxnSpPr>
          <p:cNvPr id="13" name="Rak 12"/>
          <p:cNvCxnSpPr/>
          <p:nvPr userDrawn="1"/>
        </p:nvCxnSpPr>
        <p:spPr>
          <a:xfrm>
            <a:off x="1524000" y="3710861"/>
            <a:ext cx="9144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pic>
        <p:nvPicPr>
          <p:cNvPr id="17" name="Bildobjekt 1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65307" y="390071"/>
            <a:ext cx="1016146" cy="969723"/>
          </a:xfrm>
          <a:prstGeom prst="rect">
            <a:avLst/>
          </a:prstGeom>
        </p:spPr>
      </p:pic>
      <p:sp>
        <p:nvSpPr>
          <p:cNvPr id="11" name="Platshållare för datum 3"/>
          <p:cNvSpPr>
            <a:spLocks noGrp="1"/>
          </p:cNvSpPr>
          <p:nvPr>
            <p:ph type="dt" sz="half" idx="10"/>
          </p:nvPr>
        </p:nvSpPr>
        <p:spPr>
          <a:xfrm>
            <a:off x="410547" y="6356350"/>
            <a:ext cx="2743200" cy="492876"/>
          </a:xfrm>
        </p:spPr>
        <p:txBody>
          <a:bodyPr/>
          <a:lstStyle>
            <a:lvl1pPr>
              <a:defRPr sz="1050">
                <a:solidFill>
                  <a:schemeClr val="tx1"/>
                </a:solidFill>
              </a:defRPr>
            </a:lvl1pPr>
          </a:lstStyle>
          <a:p>
            <a:r>
              <a:rPr lang="sv-SE"/>
              <a:t>2020-12-03</a:t>
            </a:r>
          </a:p>
        </p:txBody>
      </p:sp>
      <p:sp>
        <p:nvSpPr>
          <p:cNvPr id="12" name="Platshållare för sidfot 4"/>
          <p:cNvSpPr>
            <a:spLocks noGrp="1"/>
          </p:cNvSpPr>
          <p:nvPr>
            <p:ph type="ftr" sz="quarter" idx="11"/>
          </p:nvPr>
        </p:nvSpPr>
        <p:spPr>
          <a:xfrm>
            <a:off x="3579845" y="6356350"/>
            <a:ext cx="5032310" cy="492876"/>
          </a:xfrm>
        </p:spPr>
        <p:txBody>
          <a:bodyPr/>
          <a:lstStyle>
            <a:lvl1pPr>
              <a:defRPr sz="1050">
                <a:solidFill>
                  <a:schemeClr val="tx1"/>
                </a:solidFill>
              </a:defRPr>
            </a:lvl1pPr>
          </a:lstStyle>
          <a:p>
            <a:r>
              <a:rPr lang="sv-SE"/>
              <a:t>Avd Hälsa och Välfärd - RSS Dalarna</a:t>
            </a:r>
          </a:p>
        </p:txBody>
      </p:sp>
      <p:sp>
        <p:nvSpPr>
          <p:cNvPr id="14" name="Platshållare för bildnummer 5"/>
          <p:cNvSpPr>
            <a:spLocks noGrp="1"/>
          </p:cNvSpPr>
          <p:nvPr>
            <p:ph type="sldNum" sz="quarter" idx="12"/>
          </p:nvPr>
        </p:nvSpPr>
        <p:spPr>
          <a:xfrm>
            <a:off x="9038253" y="6356350"/>
            <a:ext cx="2743200" cy="492876"/>
          </a:xfrm>
        </p:spPr>
        <p:txBody>
          <a:bodyPr/>
          <a:lstStyle>
            <a:lvl1pPr>
              <a:defRPr sz="1050">
                <a:solidFill>
                  <a:schemeClr val="tx1"/>
                </a:solidFill>
              </a:defRPr>
            </a:lvl1pPr>
          </a:lstStyle>
          <a:p>
            <a:fld id="{130DDE8C-17E0-4539-9C15-C1E9D231907F}" type="slidenum">
              <a:rPr lang="sv-SE" smtClean="0"/>
              <a:pPr/>
              <a:t>‹#›</a:t>
            </a:fld>
            <a:endParaRPr lang="sv-SE">
              <a:solidFill>
                <a:schemeClr val="bg2">
                  <a:lumMod val="40000"/>
                  <a:lumOff val="60000"/>
                </a:schemeClr>
              </a:solidFill>
            </a:endParaRPr>
          </a:p>
        </p:txBody>
      </p:sp>
    </p:spTree>
    <p:extLst>
      <p:ext uri="{BB962C8B-B14F-4D97-AF65-F5344CB8AC3E}">
        <p14:creationId xmlns:p14="http://schemas.microsoft.com/office/powerpoint/2010/main" val="1030178589"/>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8" name="Rektangel 7"/>
          <p:cNvSpPr/>
          <p:nvPr userDrawn="1"/>
        </p:nvSpPr>
        <p:spPr>
          <a:xfrm>
            <a:off x="1" y="6356351"/>
            <a:ext cx="12192000" cy="50164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p:cNvSpPr>
            <a:spLocks noGrp="1"/>
          </p:cNvSpPr>
          <p:nvPr>
            <p:ph type="title"/>
          </p:nvPr>
        </p:nvSpPr>
        <p:spPr>
          <a:xfrm>
            <a:off x="410548" y="365126"/>
            <a:ext cx="10619402" cy="1210581"/>
          </a:xfrm>
        </p:spPr>
        <p:txBody>
          <a:bodyPr/>
          <a:lstStyle>
            <a:lvl1pPr>
              <a:defRPr b="1">
                <a:solidFill>
                  <a:schemeClr val="tx2"/>
                </a:solidFill>
              </a:defRPr>
            </a:lvl1pPr>
          </a:lstStyle>
          <a:p>
            <a:r>
              <a:rPr lang="sv-SE"/>
              <a:t>Klicka här för att ändra format</a:t>
            </a:r>
          </a:p>
        </p:txBody>
      </p:sp>
      <p:sp>
        <p:nvSpPr>
          <p:cNvPr id="3" name="Platshållare för innehåll 2"/>
          <p:cNvSpPr>
            <a:spLocks noGrp="1"/>
          </p:cNvSpPr>
          <p:nvPr>
            <p:ph idx="1"/>
          </p:nvPr>
        </p:nvSpPr>
        <p:spPr>
          <a:xfrm>
            <a:off x="410547" y="1825625"/>
            <a:ext cx="11370906" cy="4351337"/>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r>
              <a:rPr lang="sv-SE"/>
              <a:t>2020-12-03</a:t>
            </a:r>
          </a:p>
        </p:txBody>
      </p:sp>
      <p:sp>
        <p:nvSpPr>
          <p:cNvPr id="5"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r>
              <a:rPr lang="sv-SE"/>
              <a:t>Avd Hälsa och Välfärd - RSS Dalarna</a:t>
            </a:r>
          </a:p>
        </p:txBody>
      </p:sp>
      <p:sp>
        <p:nvSpPr>
          <p:cNvPr id="6"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a:p>
        </p:txBody>
      </p:sp>
      <p:sp>
        <p:nvSpPr>
          <p:cNvPr id="14" name="Rektangel 13"/>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a:p>
        </p:txBody>
      </p:sp>
      <p:pic>
        <p:nvPicPr>
          <p:cNvPr id="15" name="Bildobjekt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27082379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410547" y="1709738"/>
            <a:ext cx="11358206" cy="2852737"/>
          </a:xfrm>
        </p:spPr>
        <p:txBody>
          <a:bodyPr anchor="b"/>
          <a:lstStyle>
            <a:lvl1pPr>
              <a:defRPr sz="6000" b="1">
                <a:solidFill>
                  <a:schemeClr val="tx2"/>
                </a:solidFill>
              </a:defRPr>
            </a:lvl1pPr>
          </a:lstStyle>
          <a:p>
            <a:r>
              <a:rPr lang="sv-SE"/>
              <a:t>Klicka här för att ändra format</a:t>
            </a:r>
          </a:p>
        </p:txBody>
      </p:sp>
      <p:sp>
        <p:nvSpPr>
          <p:cNvPr id="3" name="Platshållare för text 2"/>
          <p:cNvSpPr>
            <a:spLocks noGrp="1"/>
          </p:cNvSpPr>
          <p:nvPr>
            <p:ph type="body" idx="1"/>
          </p:nvPr>
        </p:nvSpPr>
        <p:spPr>
          <a:xfrm>
            <a:off x="410547" y="4589463"/>
            <a:ext cx="11358206"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11" name="Rektangel 10"/>
          <p:cNvSpPr/>
          <p:nvPr userDrawn="1"/>
        </p:nvSpPr>
        <p:spPr>
          <a:xfrm>
            <a:off x="1" y="6356350"/>
            <a:ext cx="12192000" cy="5016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2"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r>
              <a:rPr lang="sv-SE"/>
              <a:t>2020-12-03</a:t>
            </a:r>
          </a:p>
        </p:txBody>
      </p:sp>
      <p:sp>
        <p:nvSpPr>
          <p:cNvPr id="13"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r>
              <a:rPr lang="sv-SE"/>
              <a:t>Avd Hälsa och Välfärd - RSS Dalarna</a:t>
            </a:r>
          </a:p>
        </p:txBody>
      </p:sp>
      <p:sp>
        <p:nvSpPr>
          <p:cNvPr id="14"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a:p>
        </p:txBody>
      </p:sp>
      <p:sp>
        <p:nvSpPr>
          <p:cNvPr id="10" name="Rektangel 9"/>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a:p>
        </p:txBody>
      </p:sp>
      <p:pic>
        <p:nvPicPr>
          <p:cNvPr id="17" name="Bildobjekt 1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21180515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a:xfrm>
            <a:off x="410548" y="365125"/>
            <a:ext cx="10603074" cy="1206500"/>
          </a:xfrm>
        </p:spPr>
        <p:txBody>
          <a:bodyPr/>
          <a:lstStyle>
            <a:lvl1pPr>
              <a:defRPr b="1">
                <a:solidFill>
                  <a:schemeClr val="tx2"/>
                </a:solidFill>
              </a:defRPr>
            </a:lvl1pPr>
          </a:lstStyle>
          <a:p>
            <a:r>
              <a:rPr lang="sv-SE"/>
              <a:t>Klicka här för att ändra format</a:t>
            </a:r>
          </a:p>
        </p:txBody>
      </p:sp>
      <p:sp>
        <p:nvSpPr>
          <p:cNvPr id="3" name="Platshållare för innehåll 2"/>
          <p:cNvSpPr>
            <a:spLocks noGrp="1"/>
          </p:cNvSpPr>
          <p:nvPr>
            <p:ph sz="half" idx="1"/>
          </p:nvPr>
        </p:nvSpPr>
        <p:spPr>
          <a:xfrm>
            <a:off x="410547" y="1825625"/>
            <a:ext cx="5609253"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6172199" y="1825625"/>
            <a:ext cx="5609253"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12" name="Rektangel 11"/>
          <p:cNvSpPr/>
          <p:nvPr userDrawn="1"/>
        </p:nvSpPr>
        <p:spPr>
          <a:xfrm>
            <a:off x="1" y="6356351"/>
            <a:ext cx="12192000" cy="5016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3"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r>
              <a:rPr lang="sv-SE"/>
              <a:t>2020-12-03</a:t>
            </a:r>
          </a:p>
        </p:txBody>
      </p:sp>
      <p:sp>
        <p:nvSpPr>
          <p:cNvPr id="14"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r>
              <a:rPr lang="sv-SE"/>
              <a:t>Avd Hälsa och Välfärd - RSS Dalarna</a:t>
            </a:r>
          </a:p>
        </p:txBody>
      </p:sp>
      <p:sp>
        <p:nvSpPr>
          <p:cNvPr id="15"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a:p>
        </p:txBody>
      </p:sp>
      <p:sp>
        <p:nvSpPr>
          <p:cNvPr id="11" name="Rektangel 10"/>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a:p>
        </p:txBody>
      </p:sp>
      <p:pic>
        <p:nvPicPr>
          <p:cNvPr id="18" name="Bildobjekt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36227717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410548" y="365125"/>
            <a:ext cx="10619402" cy="1235075"/>
          </a:xfrm>
        </p:spPr>
        <p:txBody>
          <a:bodyPr/>
          <a:lstStyle>
            <a:lvl1pPr>
              <a:defRPr b="1">
                <a:solidFill>
                  <a:schemeClr val="tx2"/>
                </a:solidFill>
              </a:defRPr>
            </a:lvl1pPr>
          </a:lstStyle>
          <a:p>
            <a:r>
              <a:rPr lang="sv-SE"/>
              <a:t>Klicka här för att ändra format</a:t>
            </a:r>
          </a:p>
        </p:txBody>
      </p:sp>
      <p:sp>
        <p:nvSpPr>
          <p:cNvPr id="3" name="Platshållare för text 2"/>
          <p:cNvSpPr>
            <a:spLocks noGrp="1"/>
          </p:cNvSpPr>
          <p:nvPr>
            <p:ph type="body" idx="1"/>
          </p:nvPr>
        </p:nvSpPr>
        <p:spPr>
          <a:xfrm>
            <a:off x="410548" y="1690687"/>
            <a:ext cx="5587028" cy="8143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410548" y="2505075"/>
            <a:ext cx="558702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6172200" y="1690687"/>
            <a:ext cx="5609252" cy="81438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6172199" y="2505075"/>
            <a:ext cx="5609253"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14" name="Rektangel 13"/>
          <p:cNvSpPr/>
          <p:nvPr userDrawn="1"/>
        </p:nvSpPr>
        <p:spPr>
          <a:xfrm>
            <a:off x="1" y="6356351"/>
            <a:ext cx="12192000" cy="5016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r>
              <a:rPr lang="sv-SE"/>
              <a:t>2020-12-03</a:t>
            </a:r>
          </a:p>
        </p:txBody>
      </p:sp>
      <p:sp>
        <p:nvSpPr>
          <p:cNvPr id="16"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r>
              <a:rPr lang="sv-SE"/>
              <a:t>Avd Hälsa och Välfärd - RSS Dalarna</a:t>
            </a:r>
          </a:p>
        </p:txBody>
      </p:sp>
      <p:sp>
        <p:nvSpPr>
          <p:cNvPr id="17"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a:p>
        </p:txBody>
      </p:sp>
      <p:sp>
        <p:nvSpPr>
          <p:cNvPr id="13" name="Rektangel 12"/>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a:p>
        </p:txBody>
      </p:sp>
      <p:pic>
        <p:nvPicPr>
          <p:cNvPr id="20" name="Bildobjekt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1190497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a:xfrm>
            <a:off x="410547" y="365126"/>
            <a:ext cx="10611239" cy="1216024"/>
          </a:xfrm>
        </p:spPr>
        <p:txBody>
          <a:bodyPr/>
          <a:lstStyle>
            <a:lvl1pPr>
              <a:defRPr b="1">
                <a:solidFill>
                  <a:schemeClr val="tx2"/>
                </a:solidFill>
              </a:defRPr>
            </a:lvl1pPr>
          </a:lstStyle>
          <a:p>
            <a:r>
              <a:rPr lang="sv-SE"/>
              <a:t>Klicka här för att ändra format</a:t>
            </a:r>
          </a:p>
        </p:txBody>
      </p:sp>
      <p:sp>
        <p:nvSpPr>
          <p:cNvPr id="10" name="Rektangel 9"/>
          <p:cNvSpPr/>
          <p:nvPr userDrawn="1"/>
        </p:nvSpPr>
        <p:spPr>
          <a:xfrm>
            <a:off x="1" y="6356351"/>
            <a:ext cx="12192000" cy="5016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1"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r>
              <a:rPr lang="sv-SE"/>
              <a:t>2020-12-03</a:t>
            </a:r>
          </a:p>
        </p:txBody>
      </p:sp>
      <p:sp>
        <p:nvSpPr>
          <p:cNvPr id="12"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r>
              <a:rPr lang="sv-SE"/>
              <a:t>Avd Hälsa och Välfärd - RSS Dalarna</a:t>
            </a:r>
          </a:p>
        </p:txBody>
      </p:sp>
      <p:sp>
        <p:nvSpPr>
          <p:cNvPr id="13"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a:p>
        </p:txBody>
      </p:sp>
      <p:sp>
        <p:nvSpPr>
          <p:cNvPr id="9" name="Rektangel 8"/>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a:p>
        </p:txBody>
      </p:sp>
      <p:pic>
        <p:nvPicPr>
          <p:cNvPr id="16" name="Bildobjekt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42483998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9" name="Rektangel 8"/>
          <p:cNvSpPr/>
          <p:nvPr userDrawn="1"/>
        </p:nvSpPr>
        <p:spPr>
          <a:xfrm>
            <a:off x="1" y="6356350"/>
            <a:ext cx="12192000" cy="5016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0"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r>
              <a:rPr lang="sv-SE"/>
              <a:t>2020-12-03</a:t>
            </a:r>
          </a:p>
        </p:txBody>
      </p:sp>
      <p:sp>
        <p:nvSpPr>
          <p:cNvPr id="11"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r>
              <a:rPr lang="sv-SE"/>
              <a:t>Avd Hälsa och Välfärd - RSS Dalarna</a:t>
            </a:r>
          </a:p>
        </p:txBody>
      </p:sp>
      <p:sp>
        <p:nvSpPr>
          <p:cNvPr id="12"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a:p>
        </p:txBody>
      </p:sp>
      <p:sp>
        <p:nvSpPr>
          <p:cNvPr id="8" name="Rektangel 7"/>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a:p>
        </p:txBody>
      </p:sp>
      <p:pic>
        <p:nvPicPr>
          <p:cNvPr id="15" name="Bildobjekt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39250620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10548" y="457200"/>
            <a:ext cx="4361478" cy="1600200"/>
          </a:xfrm>
        </p:spPr>
        <p:txBody>
          <a:bodyPr anchor="b"/>
          <a:lstStyle>
            <a:lvl1pPr>
              <a:defRPr sz="3200" b="1">
                <a:solidFill>
                  <a:schemeClr val="tx2"/>
                </a:solidFill>
              </a:defRPr>
            </a:lvl1pPr>
          </a:lstStyle>
          <a:p>
            <a:r>
              <a:rPr lang="sv-SE"/>
              <a:t>Klicka här för att ändra format</a:t>
            </a:r>
          </a:p>
        </p:txBody>
      </p:sp>
      <p:sp>
        <p:nvSpPr>
          <p:cNvPr id="3" name="Platshållare för innehåll 2"/>
          <p:cNvSpPr>
            <a:spLocks noGrp="1"/>
          </p:cNvSpPr>
          <p:nvPr>
            <p:ph idx="1"/>
          </p:nvPr>
        </p:nvSpPr>
        <p:spPr>
          <a:xfrm>
            <a:off x="5183188" y="1085851"/>
            <a:ext cx="5675312" cy="5019674"/>
          </a:xfrm>
        </p:spPr>
        <p:txBody>
          <a:bodyPr/>
          <a:lstStyle>
            <a:lvl1pPr>
              <a:defRPr sz="3200" b="1"/>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410548" y="2057401"/>
            <a:ext cx="4361478" cy="404812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12" name="Rektangel 11"/>
          <p:cNvSpPr/>
          <p:nvPr userDrawn="1"/>
        </p:nvSpPr>
        <p:spPr>
          <a:xfrm>
            <a:off x="1" y="6356351"/>
            <a:ext cx="12192000" cy="5016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3"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r>
              <a:rPr lang="sv-SE"/>
              <a:t>2020-12-03</a:t>
            </a:r>
          </a:p>
        </p:txBody>
      </p:sp>
      <p:sp>
        <p:nvSpPr>
          <p:cNvPr id="14"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r>
              <a:rPr lang="sv-SE"/>
              <a:t>Avd Hälsa och Välfärd - RSS Dalarna</a:t>
            </a:r>
          </a:p>
        </p:txBody>
      </p:sp>
      <p:sp>
        <p:nvSpPr>
          <p:cNvPr id="15"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a:p>
        </p:txBody>
      </p:sp>
      <p:sp>
        <p:nvSpPr>
          <p:cNvPr id="11" name="Rektangel 10"/>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a:p>
        </p:txBody>
      </p:sp>
      <p:pic>
        <p:nvPicPr>
          <p:cNvPr id="18" name="Bildobjekt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6283547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10548" y="457200"/>
            <a:ext cx="4361478" cy="1600200"/>
          </a:xfrm>
        </p:spPr>
        <p:txBody>
          <a:bodyPr anchor="b"/>
          <a:lstStyle>
            <a:lvl1pPr>
              <a:defRPr sz="3200" b="1">
                <a:solidFill>
                  <a:schemeClr val="tx2"/>
                </a:solidFill>
              </a:defRPr>
            </a:lvl1pPr>
          </a:lstStyle>
          <a:p>
            <a:r>
              <a:rPr lang="sv-SE"/>
              <a:t>Klicka här för att ändra format</a:t>
            </a:r>
          </a:p>
        </p:txBody>
      </p:sp>
      <p:sp>
        <p:nvSpPr>
          <p:cNvPr id="3" name="Platshållare för bild 2"/>
          <p:cNvSpPr>
            <a:spLocks noGrp="1"/>
          </p:cNvSpPr>
          <p:nvPr>
            <p:ph type="pic" idx="1"/>
          </p:nvPr>
        </p:nvSpPr>
        <p:spPr>
          <a:xfrm>
            <a:off x="5183188" y="1085850"/>
            <a:ext cx="5658984" cy="5029200"/>
          </a:xfrm>
        </p:spPr>
        <p:txBody>
          <a:bodyPr/>
          <a:lstStyle>
            <a:lvl1pPr marL="0" indent="0">
              <a:buNone/>
              <a:defRPr sz="3200" b="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p>
        </p:txBody>
      </p:sp>
      <p:sp>
        <p:nvSpPr>
          <p:cNvPr id="4" name="Platshållare för text 3"/>
          <p:cNvSpPr>
            <a:spLocks noGrp="1"/>
          </p:cNvSpPr>
          <p:nvPr>
            <p:ph type="body" sz="half" idx="2"/>
          </p:nvPr>
        </p:nvSpPr>
        <p:spPr>
          <a:xfrm>
            <a:off x="410548" y="2057400"/>
            <a:ext cx="4361478" cy="405023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12" name="Rektangel 11"/>
          <p:cNvSpPr/>
          <p:nvPr userDrawn="1"/>
        </p:nvSpPr>
        <p:spPr>
          <a:xfrm>
            <a:off x="1" y="6356351"/>
            <a:ext cx="12192000" cy="5016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3"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r>
              <a:rPr lang="sv-SE"/>
              <a:t>2020-12-03</a:t>
            </a:r>
          </a:p>
        </p:txBody>
      </p:sp>
      <p:sp>
        <p:nvSpPr>
          <p:cNvPr id="14"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r>
              <a:rPr lang="sv-SE"/>
              <a:t>Avd Hälsa och Välfärd - RSS Dalarna</a:t>
            </a:r>
          </a:p>
        </p:txBody>
      </p:sp>
      <p:sp>
        <p:nvSpPr>
          <p:cNvPr id="15"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a:p>
        </p:txBody>
      </p:sp>
      <p:sp>
        <p:nvSpPr>
          <p:cNvPr id="11" name="Rektangel 10"/>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a:p>
        </p:txBody>
      </p:sp>
      <p:pic>
        <p:nvPicPr>
          <p:cNvPr id="18" name="Bildobjekt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13452073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format</a:t>
            </a:r>
          </a:p>
        </p:txBody>
      </p:sp>
      <p:sp>
        <p:nvSpPr>
          <p:cNvPr id="3" name="Platshållare för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sv-SE"/>
              <a:t>2020-12-03</a:t>
            </a:r>
          </a:p>
        </p:txBody>
      </p:sp>
      <p:sp>
        <p:nvSpPr>
          <p:cNvPr id="5" name="Platshållare för sidfo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sv-SE"/>
              <a:t>Avd Hälsa och Välfärd - RSS Dalarna</a:t>
            </a:r>
          </a:p>
        </p:txBody>
      </p:sp>
      <p:sp>
        <p:nvSpPr>
          <p:cNvPr id="6" name="Platshållare för bild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0DDE8C-17E0-4539-9C15-C1E9D231907F}" type="slidenum">
              <a:rPr lang="sv-SE" smtClean="0"/>
              <a:t>‹#›</a:t>
            </a:fld>
            <a:endParaRPr lang="sv-SE"/>
          </a:p>
        </p:txBody>
      </p:sp>
    </p:spTree>
    <p:extLst>
      <p:ext uri="{BB962C8B-B14F-4D97-AF65-F5344CB8AC3E}">
        <p14:creationId xmlns:p14="http://schemas.microsoft.com/office/powerpoint/2010/main" val="2069200675"/>
      </p:ext>
    </p:extLst>
  </p:cSld>
  <p:clrMap bg1="lt1" tx1="dk1" bg2="lt2" tx2="dk2" accent1="accent1" accent2="accent2" accent3="accent3" accent4="accent4" accent5="accent5" accent6="accent6" hlink="hlink" folHlink="folHlink"/>
  <p:sldLayoutIdLst>
    <p:sldLayoutId id="2147484093" r:id="rId1"/>
    <p:sldLayoutId id="2147484094" r:id="rId2"/>
    <p:sldLayoutId id="2147484095" r:id="rId3"/>
    <p:sldLayoutId id="2147484096" r:id="rId4"/>
    <p:sldLayoutId id="2147484097" r:id="rId5"/>
    <p:sldLayoutId id="2147484098" r:id="rId6"/>
    <p:sldLayoutId id="2147484099" r:id="rId7"/>
    <p:sldLayoutId id="2147484100" r:id="rId8"/>
    <p:sldLayoutId id="2147484101" r:id="rId9"/>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3" Type="http://schemas.openxmlformats.org/officeDocument/2006/relationships/hyperlink" Target="mailto:theres.bjorklund-aspelin@vansbro.se"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mailto:maria.hogkvist@ltdalarna.se"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normAutofit/>
          </a:bodyPr>
          <a:lstStyle/>
          <a:p>
            <a:r>
              <a:rPr lang="sv-SE" sz="4900" dirty="0"/>
              <a:t>Länsövergripande överenskommelse om samverkan </a:t>
            </a:r>
            <a:r>
              <a:rPr lang="sv-SE" sz="3600" dirty="0" smtClean="0"/>
              <a:t/>
            </a:r>
            <a:br>
              <a:rPr lang="sv-SE" sz="3600" dirty="0" smtClean="0"/>
            </a:br>
            <a:endParaRPr lang="sv-SE" sz="3600" dirty="0"/>
          </a:p>
        </p:txBody>
      </p:sp>
      <p:sp>
        <p:nvSpPr>
          <p:cNvPr id="3" name="Underrubrik 2"/>
          <p:cNvSpPr>
            <a:spLocks noGrp="1"/>
          </p:cNvSpPr>
          <p:nvPr>
            <p:ph type="subTitle" idx="1"/>
          </p:nvPr>
        </p:nvSpPr>
        <p:spPr>
          <a:xfrm>
            <a:off x="1524000" y="3838575"/>
            <a:ext cx="9144000" cy="2655358"/>
          </a:xfrm>
        </p:spPr>
        <p:txBody>
          <a:bodyPr>
            <a:normAutofit fontScale="92500" lnSpcReduction="10000"/>
          </a:bodyPr>
          <a:lstStyle/>
          <a:p>
            <a:pPr marL="342900" indent="-342900">
              <a:buFontTx/>
              <a:buChar char="-"/>
            </a:pPr>
            <a:r>
              <a:rPr lang="sv-SE" sz="3000" dirty="0" smtClean="0"/>
              <a:t>rörande </a:t>
            </a:r>
            <a:r>
              <a:rPr lang="sv-SE" sz="3000" dirty="0"/>
              <a:t>personer som missbrukar alkohol, narkotika, andra beroendeframkallande medel, läkemedel, dopningsmedel eller spel om pengar </a:t>
            </a:r>
            <a:r>
              <a:rPr lang="sv-SE" dirty="0"/>
              <a:t/>
            </a:r>
            <a:br>
              <a:rPr lang="sv-SE" dirty="0"/>
            </a:br>
            <a:endParaRPr lang="sv-SE" dirty="0" smtClean="0"/>
          </a:p>
          <a:p>
            <a:endParaRPr lang="sv-SE" dirty="0"/>
          </a:p>
          <a:p>
            <a:r>
              <a:rPr lang="sv-SE" dirty="0" smtClean="0"/>
              <a:t>Välfärdsrådet</a:t>
            </a:r>
          </a:p>
          <a:p>
            <a:r>
              <a:rPr lang="sv-SE" dirty="0" smtClean="0"/>
              <a:t>24 mars 2021</a:t>
            </a:r>
            <a:endParaRPr lang="sv-SE" dirty="0"/>
          </a:p>
        </p:txBody>
      </p:sp>
    </p:spTree>
    <p:extLst>
      <p:ext uri="{BB962C8B-B14F-4D97-AF65-F5344CB8AC3E}">
        <p14:creationId xmlns:p14="http://schemas.microsoft.com/office/powerpoint/2010/main" val="398837351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dirty="0" smtClean="0"/>
              <a:t>Syfte:</a:t>
            </a:r>
            <a:r>
              <a:rPr lang="sv-SE" dirty="0"/>
              <a:t/>
            </a:r>
            <a:br>
              <a:rPr lang="sv-SE" dirty="0"/>
            </a:br>
            <a:endParaRPr lang="sv-SE" sz="2000" dirty="0">
              <a:solidFill>
                <a:srgbClr val="00B050"/>
              </a:solidFill>
              <a:cs typeface="Arial"/>
            </a:endParaRPr>
          </a:p>
        </p:txBody>
      </p:sp>
      <p:sp>
        <p:nvSpPr>
          <p:cNvPr id="3" name="Platshållare för innehåll 2"/>
          <p:cNvSpPr>
            <a:spLocks noGrp="1"/>
          </p:cNvSpPr>
          <p:nvPr>
            <p:ph idx="1"/>
          </p:nvPr>
        </p:nvSpPr>
        <p:spPr/>
        <p:txBody>
          <a:bodyPr vert="horz" lIns="91440" tIns="45720" rIns="91440" bIns="45720" rtlCol="0" anchor="t">
            <a:normAutofit lnSpcReduction="10000"/>
          </a:bodyPr>
          <a:lstStyle/>
          <a:p>
            <a:r>
              <a:rPr lang="sv-SE" dirty="0" smtClean="0"/>
              <a:t>Syftet </a:t>
            </a:r>
            <a:r>
              <a:rPr lang="sv-SE" dirty="0"/>
              <a:t>med denna samverkansöverenskommelse är att</a:t>
            </a:r>
            <a:r>
              <a:rPr lang="sv-SE" dirty="0" smtClean="0"/>
              <a:t>:</a:t>
            </a:r>
          </a:p>
          <a:p>
            <a:pPr lvl="1"/>
            <a:r>
              <a:rPr lang="sv-SE" dirty="0" smtClean="0"/>
              <a:t>stärka </a:t>
            </a:r>
            <a:r>
              <a:rPr lang="sv-SE" dirty="0"/>
              <a:t>samverkan </a:t>
            </a:r>
          </a:p>
          <a:p>
            <a:pPr lvl="1"/>
            <a:r>
              <a:rPr lang="sv-SE" dirty="0"/>
              <a:t>tydliggöra ansvarsfördelningen mellan huvudmännen</a:t>
            </a:r>
          </a:p>
          <a:p>
            <a:pPr lvl="1"/>
            <a:r>
              <a:rPr lang="sv-SE" dirty="0"/>
              <a:t>tillgodose individens behov av </a:t>
            </a:r>
            <a:r>
              <a:rPr lang="sv-SE" dirty="0" smtClean="0"/>
              <a:t>vård och omsorg </a:t>
            </a:r>
            <a:r>
              <a:rPr lang="sv-SE" dirty="0"/>
              <a:t>utifrån ett helhetsperspektiv </a:t>
            </a:r>
          </a:p>
          <a:p>
            <a:pPr lvl="1"/>
            <a:r>
              <a:rPr lang="sv-SE" dirty="0"/>
              <a:t>utveckla verksamheter genom att tillämpa bästa tillgängliga evidens- och erfarenhetsbaserad kunskap i mötet med den enskilda individen</a:t>
            </a:r>
            <a:r>
              <a:rPr lang="sv-SE" dirty="0" smtClean="0"/>
              <a:t>.</a:t>
            </a:r>
          </a:p>
          <a:p>
            <a:pPr marL="457200" lvl="1" indent="0">
              <a:buNone/>
            </a:pPr>
            <a:endParaRPr lang="sv-SE" dirty="0"/>
          </a:p>
          <a:p>
            <a:r>
              <a:rPr lang="sv-SE" dirty="0"/>
              <a:t>Ytterst sett handlar det om att tillsammans utveckla en behovsanpassad, personcentrerad och sammanhållen </a:t>
            </a:r>
            <a:r>
              <a:rPr lang="sv-SE" dirty="0" smtClean="0"/>
              <a:t>vård- och omsorgskedja av </a:t>
            </a:r>
            <a:r>
              <a:rPr lang="sv-SE" dirty="0"/>
              <a:t>hög </a:t>
            </a:r>
            <a:r>
              <a:rPr lang="sv-SE" dirty="0" smtClean="0"/>
              <a:t>kvalitet för alla olika grupper av kvinnor, män, flickor, pojkar och personer av annat kön.</a:t>
            </a:r>
            <a:endParaRPr lang="sv-SE" dirty="0"/>
          </a:p>
          <a:p>
            <a:pPr lvl="1"/>
            <a:endParaRPr lang="sv-SE" b="1" dirty="0"/>
          </a:p>
          <a:p>
            <a:pPr marL="457200" lvl="1" indent="0">
              <a:buNone/>
            </a:pPr>
            <a:endParaRPr lang="sv-SE" b="1" dirty="0"/>
          </a:p>
        </p:txBody>
      </p:sp>
      <p:sp>
        <p:nvSpPr>
          <p:cNvPr id="4" name="Platshållare för datum 3"/>
          <p:cNvSpPr>
            <a:spLocks noGrp="1"/>
          </p:cNvSpPr>
          <p:nvPr>
            <p:ph type="dt" sz="half" idx="10"/>
          </p:nvPr>
        </p:nvSpPr>
        <p:spPr/>
        <p:txBody>
          <a:bodyPr/>
          <a:lstStyle/>
          <a:p>
            <a:r>
              <a:rPr lang="sv-SE" dirty="0"/>
              <a:t>2021-03-25</a:t>
            </a:r>
          </a:p>
          <a:p>
            <a:endParaRPr lang="sv-SE" dirty="0"/>
          </a:p>
        </p:txBody>
      </p:sp>
      <p:sp>
        <p:nvSpPr>
          <p:cNvPr id="5" name="Platshållare för sidfot 4"/>
          <p:cNvSpPr>
            <a:spLocks noGrp="1"/>
          </p:cNvSpPr>
          <p:nvPr>
            <p:ph type="ftr" sz="quarter" idx="11"/>
          </p:nvPr>
        </p:nvSpPr>
        <p:spPr/>
        <p:txBody>
          <a:bodyPr/>
          <a:lstStyle/>
          <a:p>
            <a:r>
              <a:rPr lang="sv-SE"/>
              <a:t>Avd Hälsa och Välfärd - RSS Dalarna</a:t>
            </a:r>
          </a:p>
        </p:txBody>
      </p:sp>
      <p:sp>
        <p:nvSpPr>
          <p:cNvPr id="6" name="Platshållare för bildnummer 5"/>
          <p:cNvSpPr>
            <a:spLocks noGrp="1"/>
          </p:cNvSpPr>
          <p:nvPr>
            <p:ph type="sldNum" sz="quarter" idx="12"/>
          </p:nvPr>
        </p:nvSpPr>
        <p:spPr/>
        <p:txBody>
          <a:bodyPr/>
          <a:lstStyle/>
          <a:p>
            <a:fld id="{130DDE8C-17E0-4539-9C15-C1E9D231907F}" type="slidenum">
              <a:rPr lang="sv-SE" smtClean="0"/>
              <a:pPr/>
              <a:t>10</a:t>
            </a:fld>
            <a:endParaRPr lang="sv-SE"/>
          </a:p>
        </p:txBody>
      </p:sp>
    </p:spTree>
    <p:extLst>
      <p:ext uri="{BB962C8B-B14F-4D97-AF65-F5344CB8AC3E}">
        <p14:creationId xmlns:p14="http://schemas.microsoft.com/office/powerpoint/2010/main" val="4237831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dirty="0" smtClean="0"/>
              <a:t>Mål: </a:t>
            </a:r>
            <a:r>
              <a:rPr lang="sv-SE" dirty="0"/>
              <a:t/>
            </a:r>
            <a:br>
              <a:rPr lang="sv-SE" dirty="0"/>
            </a:br>
            <a:endParaRPr lang="sv-SE" sz="2000" dirty="0">
              <a:solidFill>
                <a:srgbClr val="00B050"/>
              </a:solidFill>
              <a:cs typeface="Arial"/>
            </a:endParaRPr>
          </a:p>
        </p:txBody>
      </p:sp>
      <p:sp>
        <p:nvSpPr>
          <p:cNvPr id="3" name="Platshållare för innehåll 2"/>
          <p:cNvSpPr>
            <a:spLocks noGrp="1"/>
          </p:cNvSpPr>
          <p:nvPr>
            <p:ph idx="1"/>
          </p:nvPr>
        </p:nvSpPr>
        <p:spPr/>
        <p:txBody>
          <a:bodyPr vert="horz" lIns="91440" tIns="45720" rIns="91440" bIns="45720" rtlCol="0" anchor="t">
            <a:normAutofit/>
          </a:bodyPr>
          <a:lstStyle/>
          <a:p>
            <a:r>
              <a:rPr lang="sv-SE" dirty="0" smtClean="0"/>
              <a:t>Det övergripande målet </a:t>
            </a:r>
            <a:r>
              <a:rPr lang="sv-SE" dirty="0"/>
              <a:t>är att: </a:t>
            </a:r>
          </a:p>
          <a:p>
            <a:pPr lvl="1"/>
            <a:r>
              <a:rPr lang="sv-SE" dirty="0"/>
              <a:t>huvudmännen tillsammans främjar en effektiv, kunskapsbaserad, jämlik, jämställd och likvärdig vård och omsorg för missbruk och beroende, oavsett för vem du är och vart i länet du bor.</a:t>
            </a:r>
          </a:p>
          <a:p>
            <a:pPr lvl="1"/>
            <a:r>
              <a:rPr lang="sv-SE" dirty="0"/>
              <a:t>överenskommelsen ska utgöra grund för framtagande och implementering av lokala samverkansöverenskommelser i varje enskild kommun, mellan den kommunen och regionen.</a:t>
            </a:r>
          </a:p>
          <a:p>
            <a:pPr marL="457200" lvl="1" indent="0">
              <a:buNone/>
            </a:pPr>
            <a:endParaRPr lang="sv-SE" b="1" dirty="0"/>
          </a:p>
          <a:p>
            <a:pPr marL="457200" lvl="1" indent="0">
              <a:buNone/>
            </a:pPr>
            <a:endParaRPr lang="sv-SE" b="1" dirty="0"/>
          </a:p>
        </p:txBody>
      </p:sp>
      <p:sp>
        <p:nvSpPr>
          <p:cNvPr id="4" name="Platshållare för datum 3"/>
          <p:cNvSpPr>
            <a:spLocks noGrp="1"/>
          </p:cNvSpPr>
          <p:nvPr>
            <p:ph type="dt" sz="half" idx="10"/>
          </p:nvPr>
        </p:nvSpPr>
        <p:spPr/>
        <p:txBody>
          <a:bodyPr/>
          <a:lstStyle/>
          <a:p>
            <a:r>
              <a:rPr lang="sv-SE" dirty="0"/>
              <a:t>2021-03-25</a:t>
            </a:r>
          </a:p>
          <a:p>
            <a:endParaRPr lang="sv-SE" dirty="0"/>
          </a:p>
        </p:txBody>
      </p:sp>
      <p:sp>
        <p:nvSpPr>
          <p:cNvPr id="5" name="Platshållare för sidfot 4"/>
          <p:cNvSpPr>
            <a:spLocks noGrp="1"/>
          </p:cNvSpPr>
          <p:nvPr>
            <p:ph type="ftr" sz="quarter" idx="11"/>
          </p:nvPr>
        </p:nvSpPr>
        <p:spPr/>
        <p:txBody>
          <a:bodyPr/>
          <a:lstStyle/>
          <a:p>
            <a:r>
              <a:rPr lang="sv-SE"/>
              <a:t>Avd Hälsa och Välfärd - RSS Dalarna</a:t>
            </a:r>
          </a:p>
        </p:txBody>
      </p:sp>
      <p:sp>
        <p:nvSpPr>
          <p:cNvPr id="6" name="Platshållare för bildnummer 5"/>
          <p:cNvSpPr>
            <a:spLocks noGrp="1"/>
          </p:cNvSpPr>
          <p:nvPr>
            <p:ph type="sldNum" sz="quarter" idx="12"/>
          </p:nvPr>
        </p:nvSpPr>
        <p:spPr/>
        <p:txBody>
          <a:bodyPr/>
          <a:lstStyle/>
          <a:p>
            <a:fld id="{130DDE8C-17E0-4539-9C15-C1E9D231907F}" type="slidenum">
              <a:rPr lang="sv-SE" smtClean="0"/>
              <a:pPr/>
              <a:t>11</a:t>
            </a:fld>
            <a:endParaRPr lang="sv-SE"/>
          </a:p>
        </p:txBody>
      </p:sp>
    </p:spTree>
    <p:extLst>
      <p:ext uri="{BB962C8B-B14F-4D97-AF65-F5344CB8AC3E}">
        <p14:creationId xmlns:p14="http://schemas.microsoft.com/office/powerpoint/2010/main" val="7582207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Målgrupp</a:t>
            </a:r>
            <a:endParaRPr lang="sv-SE" dirty="0"/>
          </a:p>
        </p:txBody>
      </p:sp>
      <p:sp>
        <p:nvSpPr>
          <p:cNvPr id="3" name="Platshållare för innehåll 2"/>
          <p:cNvSpPr>
            <a:spLocks noGrp="1"/>
          </p:cNvSpPr>
          <p:nvPr>
            <p:ph idx="1"/>
          </p:nvPr>
        </p:nvSpPr>
        <p:spPr/>
        <p:txBody>
          <a:bodyPr>
            <a:normAutofit fontScale="92500"/>
          </a:bodyPr>
          <a:lstStyle/>
          <a:p>
            <a:r>
              <a:rPr lang="sv-SE" dirty="0"/>
              <a:t>Målgruppen för överenskommelsen är personer, män, kvinnor, flickor, pojkar och personer av annat kön, som missbrukar alkohol, narkotika, andra beroendeframkallande medel, läkemedel, dopningsmedel eller spel om pengar. </a:t>
            </a:r>
            <a:endParaRPr lang="sv-SE" dirty="0" smtClean="0"/>
          </a:p>
          <a:p>
            <a:r>
              <a:rPr lang="sv-SE" dirty="0" smtClean="0"/>
              <a:t>Överenskommelsen </a:t>
            </a:r>
            <a:r>
              <a:rPr lang="sv-SE" dirty="0"/>
              <a:t>gäller således för både barn (upp till 18 år) och vuxna. </a:t>
            </a:r>
          </a:p>
          <a:p>
            <a:r>
              <a:rPr lang="sv-SE" dirty="0" smtClean="0"/>
              <a:t>Särskilt sårbara målgrupper eller sårbara omständigheter: kriminalitet, risk för suicid, </a:t>
            </a:r>
            <a:r>
              <a:rPr lang="sv-SE" b="1" dirty="0" smtClean="0"/>
              <a:t>barn och ungdomar </a:t>
            </a:r>
            <a:r>
              <a:rPr lang="sv-SE" dirty="0" smtClean="0"/>
              <a:t>med eget missbruk och beroende eller som lever i en familj där missbruk förekommer, äldre personer, gravida kvinnor, </a:t>
            </a:r>
            <a:r>
              <a:rPr lang="sv-SE" b="1" dirty="0" smtClean="0"/>
              <a:t>risk för och utsatthet för våld</a:t>
            </a:r>
            <a:r>
              <a:rPr lang="sv-SE" dirty="0" smtClean="0"/>
              <a:t>, personer med funktionsnedsättning, personer med utländsk bakgrund, personer med </a:t>
            </a:r>
            <a:r>
              <a:rPr lang="sv-SE" b="1" dirty="0" smtClean="0"/>
              <a:t>samsjuklighet</a:t>
            </a:r>
            <a:r>
              <a:rPr lang="sv-SE" dirty="0" smtClean="0"/>
              <a:t> samt personer med dopingproblematik.</a:t>
            </a:r>
          </a:p>
          <a:p>
            <a:endParaRPr lang="sv-SE" dirty="0"/>
          </a:p>
        </p:txBody>
      </p:sp>
      <p:sp>
        <p:nvSpPr>
          <p:cNvPr id="4" name="Platshållare för datum 3"/>
          <p:cNvSpPr>
            <a:spLocks noGrp="1"/>
          </p:cNvSpPr>
          <p:nvPr>
            <p:ph type="dt" sz="half" idx="10"/>
          </p:nvPr>
        </p:nvSpPr>
        <p:spPr/>
        <p:txBody>
          <a:bodyPr/>
          <a:lstStyle/>
          <a:p>
            <a:r>
              <a:rPr lang="sv-SE" dirty="0"/>
              <a:t>2021-03-25</a:t>
            </a:r>
          </a:p>
          <a:p>
            <a:endParaRPr lang="sv-SE" dirty="0"/>
          </a:p>
        </p:txBody>
      </p:sp>
      <p:sp>
        <p:nvSpPr>
          <p:cNvPr id="5" name="Platshållare för sidfot 4"/>
          <p:cNvSpPr>
            <a:spLocks noGrp="1"/>
          </p:cNvSpPr>
          <p:nvPr>
            <p:ph type="ftr" sz="quarter" idx="11"/>
          </p:nvPr>
        </p:nvSpPr>
        <p:spPr/>
        <p:txBody>
          <a:bodyPr/>
          <a:lstStyle/>
          <a:p>
            <a:r>
              <a:rPr lang="sv-SE" smtClean="0"/>
              <a:t>Avd Hälsa och Välfärd - RSS Dalarna</a:t>
            </a:r>
            <a:endParaRPr lang="sv-SE"/>
          </a:p>
        </p:txBody>
      </p:sp>
      <p:sp>
        <p:nvSpPr>
          <p:cNvPr id="6" name="Platshållare för bildnummer 5"/>
          <p:cNvSpPr>
            <a:spLocks noGrp="1"/>
          </p:cNvSpPr>
          <p:nvPr>
            <p:ph type="sldNum" sz="quarter" idx="12"/>
          </p:nvPr>
        </p:nvSpPr>
        <p:spPr/>
        <p:txBody>
          <a:bodyPr/>
          <a:lstStyle/>
          <a:p>
            <a:fld id="{130DDE8C-17E0-4539-9C15-C1E9D231907F}" type="slidenum">
              <a:rPr lang="sv-SE" smtClean="0"/>
              <a:pPr/>
              <a:t>12</a:t>
            </a:fld>
            <a:endParaRPr lang="sv-SE"/>
          </a:p>
        </p:txBody>
      </p:sp>
    </p:spTree>
    <p:extLst>
      <p:ext uri="{BB962C8B-B14F-4D97-AF65-F5344CB8AC3E}">
        <p14:creationId xmlns:p14="http://schemas.microsoft.com/office/powerpoint/2010/main" val="193923544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2">
            <a:lumMod val="25000"/>
          </a:schemeClr>
        </a:solidFill>
        <a:effectLst/>
      </p:bgPr>
    </p:bg>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r>
              <a:rPr lang="sv-SE" dirty="0"/>
              <a:t>Utgångspunkter</a:t>
            </a:r>
          </a:p>
        </p:txBody>
      </p:sp>
      <p:sp>
        <p:nvSpPr>
          <p:cNvPr id="3" name="Underrubrik 2"/>
          <p:cNvSpPr>
            <a:spLocks noGrp="1"/>
          </p:cNvSpPr>
          <p:nvPr>
            <p:ph type="subTitle" idx="1"/>
          </p:nvPr>
        </p:nvSpPr>
        <p:spPr/>
        <p:txBody>
          <a:bodyPr/>
          <a:lstStyle/>
          <a:p>
            <a:endParaRPr lang="sv-SE"/>
          </a:p>
        </p:txBody>
      </p:sp>
    </p:spTree>
    <p:extLst>
      <p:ext uri="{BB962C8B-B14F-4D97-AF65-F5344CB8AC3E}">
        <p14:creationId xmlns:p14="http://schemas.microsoft.com/office/powerpoint/2010/main" val="7110817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a:t>Utgångspunkter</a:t>
            </a:r>
            <a:br>
              <a:rPr lang="sv-SE" dirty="0"/>
            </a:br>
            <a:endParaRPr lang="sv-SE" dirty="0"/>
          </a:p>
        </p:txBody>
      </p:sp>
      <p:sp>
        <p:nvSpPr>
          <p:cNvPr id="3" name="Platshållare för innehåll 2"/>
          <p:cNvSpPr>
            <a:spLocks noGrp="1"/>
          </p:cNvSpPr>
          <p:nvPr>
            <p:ph idx="1"/>
          </p:nvPr>
        </p:nvSpPr>
        <p:spPr/>
        <p:txBody>
          <a:bodyPr/>
          <a:lstStyle/>
          <a:p>
            <a:r>
              <a:rPr lang="sv-SE" b="1" dirty="0"/>
              <a:t>Agenda 2030 - de globala målen för hållbar </a:t>
            </a:r>
            <a:r>
              <a:rPr lang="sv-SE" b="1" dirty="0" smtClean="0"/>
              <a:t>utveckling</a:t>
            </a:r>
          </a:p>
          <a:p>
            <a:r>
              <a:rPr lang="sv-SE" b="1" dirty="0"/>
              <a:t>God och jämlik hälsa och förebygga ohälsa och sjukdom</a:t>
            </a:r>
          </a:p>
          <a:p>
            <a:r>
              <a:rPr lang="sv-SE" b="1" dirty="0"/>
              <a:t>Jämställdhet och jämlikhet integreras i arbetet</a:t>
            </a:r>
          </a:p>
          <a:p>
            <a:r>
              <a:rPr lang="sv-SE" b="1" dirty="0"/>
              <a:t>Barns rättigheter, barns bästa och barns delaktighet och inflytande</a:t>
            </a:r>
          </a:p>
          <a:p>
            <a:r>
              <a:rPr lang="sv-SE" b="1" dirty="0"/>
              <a:t>ANDTS - alkohol, narkotika, dopning och tobak och liknande produkter samt spel om pengar</a:t>
            </a:r>
          </a:p>
          <a:p>
            <a:r>
              <a:rPr lang="sv-SE" b="1" dirty="0"/>
              <a:t>Delaktighet och inflytande </a:t>
            </a:r>
            <a:endParaRPr lang="sv-SE" b="1" dirty="0" smtClean="0"/>
          </a:p>
          <a:p>
            <a:r>
              <a:rPr lang="sv-SE" b="1" dirty="0" smtClean="0"/>
              <a:t>Särskilt såbara grupper och särskilda omständigheter</a:t>
            </a:r>
            <a:endParaRPr lang="sv-SE" b="1" dirty="0"/>
          </a:p>
          <a:p>
            <a:endParaRPr lang="sv-SE" dirty="0"/>
          </a:p>
        </p:txBody>
      </p:sp>
      <p:sp>
        <p:nvSpPr>
          <p:cNvPr id="4" name="Platshållare för datum 3"/>
          <p:cNvSpPr>
            <a:spLocks noGrp="1"/>
          </p:cNvSpPr>
          <p:nvPr>
            <p:ph type="dt" sz="half" idx="10"/>
          </p:nvPr>
        </p:nvSpPr>
        <p:spPr/>
        <p:txBody>
          <a:bodyPr/>
          <a:lstStyle/>
          <a:p>
            <a:r>
              <a:rPr lang="sv-SE" dirty="0"/>
              <a:t>2021-03-25</a:t>
            </a:r>
          </a:p>
          <a:p>
            <a:endParaRPr lang="sv-SE" dirty="0"/>
          </a:p>
        </p:txBody>
      </p:sp>
      <p:sp>
        <p:nvSpPr>
          <p:cNvPr id="5" name="Platshållare för sidfot 4"/>
          <p:cNvSpPr>
            <a:spLocks noGrp="1"/>
          </p:cNvSpPr>
          <p:nvPr>
            <p:ph type="ftr" sz="quarter" idx="11"/>
          </p:nvPr>
        </p:nvSpPr>
        <p:spPr/>
        <p:txBody>
          <a:bodyPr/>
          <a:lstStyle/>
          <a:p>
            <a:r>
              <a:rPr lang="sv-SE" smtClean="0"/>
              <a:t>Avd Hälsa och Välfärd - RSS Dalarna</a:t>
            </a:r>
            <a:endParaRPr lang="sv-SE"/>
          </a:p>
        </p:txBody>
      </p:sp>
      <p:sp>
        <p:nvSpPr>
          <p:cNvPr id="6" name="Platshållare för bildnummer 5"/>
          <p:cNvSpPr>
            <a:spLocks noGrp="1"/>
          </p:cNvSpPr>
          <p:nvPr>
            <p:ph type="sldNum" sz="quarter" idx="12"/>
          </p:nvPr>
        </p:nvSpPr>
        <p:spPr/>
        <p:txBody>
          <a:bodyPr/>
          <a:lstStyle/>
          <a:p>
            <a:fld id="{130DDE8C-17E0-4539-9C15-C1E9D231907F}" type="slidenum">
              <a:rPr lang="sv-SE" smtClean="0"/>
              <a:pPr/>
              <a:t>14</a:t>
            </a:fld>
            <a:endParaRPr lang="sv-SE"/>
          </a:p>
        </p:txBody>
      </p:sp>
    </p:spTree>
    <p:extLst>
      <p:ext uri="{BB962C8B-B14F-4D97-AF65-F5344CB8AC3E}">
        <p14:creationId xmlns:p14="http://schemas.microsoft.com/office/powerpoint/2010/main" val="354868416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Agenda 2030</a:t>
            </a:r>
            <a:endParaRPr lang="sv-SE" dirty="0"/>
          </a:p>
        </p:txBody>
      </p:sp>
      <p:sp>
        <p:nvSpPr>
          <p:cNvPr id="3" name="Platshållare för innehåll 2"/>
          <p:cNvSpPr>
            <a:spLocks noGrp="1"/>
          </p:cNvSpPr>
          <p:nvPr>
            <p:ph idx="1"/>
          </p:nvPr>
        </p:nvSpPr>
        <p:spPr>
          <a:xfrm>
            <a:off x="410547" y="1825625"/>
            <a:ext cx="9072120" cy="4351337"/>
          </a:xfrm>
        </p:spPr>
        <p:txBody>
          <a:bodyPr>
            <a:normAutofit fontScale="92500" lnSpcReduction="10000"/>
          </a:bodyPr>
          <a:lstStyle/>
          <a:p>
            <a:pPr lvl="1"/>
            <a:r>
              <a:rPr lang="sv-SE" dirty="0"/>
              <a:t>Mål 3 är att säkerställa att alla kan leva ett hälsosamt liv och verka för alla människors välbefinnande i alla åldrar</a:t>
            </a:r>
          </a:p>
          <a:p>
            <a:pPr marL="914400" lvl="2" indent="0">
              <a:buNone/>
            </a:pPr>
            <a:endParaRPr lang="sv-SE" dirty="0" smtClean="0"/>
          </a:p>
          <a:p>
            <a:pPr marL="914400" lvl="2" indent="0">
              <a:buNone/>
            </a:pPr>
            <a:r>
              <a:rPr lang="sv-SE" dirty="0" smtClean="0"/>
              <a:t>Delmål </a:t>
            </a:r>
            <a:r>
              <a:rPr lang="sv-SE" dirty="0"/>
              <a:t>3.4. Till 2030 genom förebyggande insatser och behandling minska det antal människor som dör i förtid av icke smittsamma sjukdomar med en tredjedel samt främja psykisk hälsa och välbefinnande. </a:t>
            </a:r>
            <a:endParaRPr lang="sv-SE" dirty="0" smtClean="0"/>
          </a:p>
          <a:p>
            <a:pPr lvl="2"/>
            <a:endParaRPr lang="sv-SE" dirty="0"/>
          </a:p>
          <a:p>
            <a:pPr marL="914400" lvl="2" indent="0">
              <a:buNone/>
            </a:pPr>
            <a:r>
              <a:rPr lang="sv-SE" dirty="0" smtClean="0"/>
              <a:t>Delmål </a:t>
            </a:r>
            <a:r>
              <a:rPr lang="sv-SE" dirty="0"/>
              <a:t>3.5 Stärka insatserna för att förebygga och behandla drogmissbruk, inklusive narkotikamissbruk och skadligt alkoholbruk</a:t>
            </a:r>
            <a:r>
              <a:rPr lang="sv-SE" dirty="0" smtClean="0"/>
              <a:t>.</a:t>
            </a:r>
          </a:p>
          <a:p>
            <a:pPr marL="914400" lvl="2" indent="0">
              <a:buNone/>
            </a:pPr>
            <a:endParaRPr lang="sv-SE" sz="2800" dirty="0"/>
          </a:p>
          <a:p>
            <a:pPr lvl="1"/>
            <a:r>
              <a:rPr lang="sv-SE" dirty="0"/>
              <a:t>Mål 5 är att uppnå jämställdhet, och alla kvinnors och flickors egenmakt.</a:t>
            </a:r>
          </a:p>
          <a:p>
            <a:pPr lvl="1"/>
            <a:r>
              <a:rPr lang="sv-SE" dirty="0"/>
              <a:t>Mål 10 är att minska ojämlikheten inom och mellan länder.</a:t>
            </a:r>
          </a:p>
          <a:p>
            <a:pPr lvl="1"/>
            <a:r>
              <a:rPr lang="sv-SE" dirty="0"/>
              <a:t>Mål 16 är att främja fredliga och inkluderande samhällen.</a:t>
            </a:r>
          </a:p>
          <a:p>
            <a:endParaRPr lang="sv-SE" dirty="0"/>
          </a:p>
        </p:txBody>
      </p:sp>
      <p:sp>
        <p:nvSpPr>
          <p:cNvPr id="4" name="Platshållare för datum 3"/>
          <p:cNvSpPr>
            <a:spLocks noGrp="1"/>
          </p:cNvSpPr>
          <p:nvPr>
            <p:ph type="dt" sz="half" idx="10"/>
          </p:nvPr>
        </p:nvSpPr>
        <p:spPr/>
        <p:txBody>
          <a:bodyPr/>
          <a:lstStyle/>
          <a:p>
            <a:r>
              <a:rPr lang="sv-SE" smtClean="0"/>
              <a:t>2020-12-03</a:t>
            </a:r>
            <a:endParaRPr lang="sv-SE"/>
          </a:p>
        </p:txBody>
      </p:sp>
      <p:sp>
        <p:nvSpPr>
          <p:cNvPr id="5" name="Platshållare för sidfot 4"/>
          <p:cNvSpPr>
            <a:spLocks noGrp="1"/>
          </p:cNvSpPr>
          <p:nvPr>
            <p:ph type="ftr" sz="quarter" idx="11"/>
          </p:nvPr>
        </p:nvSpPr>
        <p:spPr/>
        <p:txBody>
          <a:bodyPr/>
          <a:lstStyle/>
          <a:p>
            <a:r>
              <a:rPr lang="sv-SE" smtClean="0"/>
              <a:t>Avd Hälsa och Välfärd - RSS Dalarna</a:t>
            </a:r>
            <a:endParaRPr lang="sv-SE"/>
          </a:p>
        </p:txBody>
      </p:sp>
      <p:sp>
        <p:nvSpPr>
          <p:cNvPr id="6" name="Platshållare för bildnummer 5"/>
          <p:cNvSpPr>
            <a:spLocks noGrp="1"/>
          </p:cNvSpPr>
          <p:nvPr>
            <p:ph type="sldNum" sz="quarter" idx="12"/>
          </p:nvPr>
        </p:nvSpPr>
        <p:spPr/>
        <p:txBody>
          <a:bodyPr/>
          <a:lstStyle/>
          <a:p>
            <a:fld id="{130DDE8C-17E0-4539-9C15-C1E9D231907F}" type="slidenum">
              <a:rPr lang="sv-SE" smtClean="0"/>
              <a:pPr/>
              <a:t>15</a:t>
            </a:fld>
            <a:endParaRPr lang="sv-SE"/>
          </a:p>
        </p:txBody>
      </p:sp>
      <p:pic>
        <p:nvPicPr>
          <p:cNvPr id="7" name="Bildobjekt 6"/>
          <p:cNvPicPr>
            <a:picLocks noChangeAspect="1"/>
          </p:cNvPicPr>
          <p:nvPr/>
        </p:nvPicPr>
        <p:blipFill>
          <a:blip r:embed="rId2"/>
          <a:stretch>
            <a:fillRect/>
          </a:stretch>
        </p:blipFill>
        <p:spPr>
          <a:xfrm>
            <a:off x="683970" y="3710449"/>
            <a:ext cx="560913" cy="581687"/>
          </a:xfrm>
          <a:prstGeom prst="rect">
            <a:avLst/>
          </a:prstGeom>
        </p:spPr>
      </p:pic>
      <p:pic>
        <p:nvPicPr>
          <p:cNvPr id="8" name="Bildobjekt 7"/>
          <p:cNvPicPr>
            <a:picLocks noChangeAspect="1"/>
          </p:cNvPicPr>
          <p:nvPr/>
        </p:nvPicPr>
        <p:blipFill>
          <a:blip r:embed="rId3"/>
          <a:stretch>
            <a:fillRect/>
          </a:stretch>
        </p:blipFill>
        <p:spPr>
          <a:xfrm>
            <a:off x="676532" y="2728616"/>
            <a:ext cx="568351" cy="578811"/>
          </a:xfrm>
          <a:prstGeom prst="rect">
            <a:avLst/>
          </a:prstGeom>
        </p:spPr>
      </p:pic>
      <p:pic>
        <p:nvPicPr>
          <p:cNvPr id="9" name="Bildobjekt 8"/>
          <p:cNvPicPr>
            <a:picLocks noChangeAspect="1"/>
          </p:cNvPicPr>
          <p:nvPr/>
        </p:nvPicPr>
        <p:blipFill>
          <a:blip r:embed="rId4"/>
          <a:stretch>
            <a:fillRect/>
          </a:stretch>
        </p:blipFill>
        <p:spPr>
          <a:xfrm>
            <a:off x="9856233" y="4113323"/>
            <a:ext cx="1732574" cy="2063639"/>
          </a:xfrm>
          <a:prstGeom prst="rect">
            <a:avLst/>
          </a:prstGeom>
        </p:spPr>
      </p:pic>
    </p:spTree>
    <p:extLst>
      <p:ext uri="{BB962C8B-B14F-4D97-AF65-F5344CB8AC3E}">
        <p14:creationId xmlns:p14="http://schemas.microsoft.com/office/powerpoint/2010/main" val="115856675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endParaRPr lang="sv-SE"/>
          </a:p>
        </p:txBody>
      </p:sp>
      <p:pic>
        <p:nvPicPr>
          <p:cNvPr id="7" name="Platshållare för innehåll 6"/>
          <p:cNvPicPr>
            <a:picLocks noGrp="1" noChangeAspect="1"/>
          </p:cNvPicPr>
          <p:nvPr>
            <p:ph idx="1"/>
          </p:nvPr>
        </p:nvPicPr>
        <p:blipFill>
          <a:blip r:embed="rId2"/>
          <a:stretch>
            <a:fillRect/>
          </a:stretch>
        </p:blipFill>
        <p:spPr>
          <a:xfrm>
            <a:off x="2283295" y="458259"/>
            <a:ext cx="7453261" cy="5697781"/>
          </a:xfrm>
          <a:prstGeom prst="rect">
            <a:avLst/>
          </a:prstGeom>
        </p:spPr>
      </p:pic>
      <p:sp>
        <p:nvSpPr>
          <p:cNvPr id="4" name="Platshållare för datum 3"/>
          <p:cNvSpPr>
            <a:spLocks noGrp="1"/>
          </p:cNvSpPr>
          <p:nvPr>
            <p:ph type="dt" sz="half" idx="10"/>
          </p:nvPr>
        </p:nvSpPr>
        <p:spPr/>
        <p:txBody>
          <a:bodyPr/>
          <a:lstStyle/>
          <a:p>
            <a:r>
              <a:rPr lang="sv-SE" smtClean="0"/>
              <a:t>2020-12-03</a:t>
            </a:r>
            <a:endParaRPr lang="sv-SE"/>
          </a:p>
        </p:txBody>
      </p:sp>
      <p:sp>
        <p:nvSpPr>
          <p:cNvPr id="5" name="Platshållare för sidfot 4"/>
          <p:cNvSpPr>
            <a:spLocks noGrp="1"/>
          </p:cNvSpPr>
          <p:nvPr>
            <p:ph type="ftr" sz="quarter" idx="11"/>
          </p:nvPr>
        </p:nvSpPr>
        <p:spPr/>
        <p:txBody>
          <a:bodyPr/>
          <a:lstStyle/>
          <a:p>
            <a:r>
              <a:rPr lang="sv-SE" smtClean="0"/>
              <a:t>Avd Hälsa och Välfärd - RSS Dalarna</a:t>
            </a:r>
            <a:endParaRPr lang="sv-SE"/>
          </a:p>
        </p:txBody>
      </p:sp>
      <p:sp>
        <p:nvSpPr>
          <p:cNvPr id="6" name="Platshållare för bildnummer 5"/>
          <p:cNvSpPr>
            <a:spLocks noGrp="1"/>
          </p:cNvSpPr>
          <p:nvPr>
            <p:ph type="sldNum" sz="quarter" idx="12"/>
          </p:nvPr>
        </p:nvSpPr>
        <p:spPr/>
        <p:txBody>
          <a:bodyPr/>
          <a:lstStyle/>
          <a:p>
            <a:fld id="{130DDE8C-17E0-4539-9C15-C1E9D231907F}" type="slidenum">
              <a:rPr lang="sv-SE" smtClean="0"/>
              <a:pPr/>
              <a:t>16</a:t>
            </a:fld>
            <a:endParaRPr lang="sv-SE"/>
          </a:p>
        </p:txBody>
      </p:sp>
    </p:spTree>
    <p:extLst>
      <p:ext uri="{BB962C8B-B14F-4D97-AF65-F5344CB8AC3E}">
        <p14:creationId xmlns:p14="http://schemas.microsoft.com/office/powerpoint/2010/main" val="291208488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Jämställdhet och jämlikhet</a:t>
            </a:r>
          </a:p>
        </p:txBody>
      </p:sp>
      <p:sp>
        <p:nvSpPr>
          <p:cNvPr id="3" name="Platshållare för innehåll 2"/>
          <p:cNvSpPr>
            <a:spLocks noGrp="1"/>
          </p:cNvSpPr>
          <p:nvPr>
            <p:ph idx="1"/>
          </p:nvPr>
        </p:nvSpPr>
        <p:spPr>
          <a:xfrm>
            <a:off x="410547" y="1825625"/>
            <a:ext cx="8627706" cy="4351337"/>
          </a:xfrm>
        </p:spPr>
        <p:txBody>
          <a:bodyPr>
            <a:normAutofit/>
          </a:bodyPr>
          <a:lstStyle/>
          <a:p>
            <a:r>
              <a:rPr lang="sv-SE" sz="2400" dirty="0"/>
              <a:t>För att skapa likvärdighet och lyckas uppnå en jämställd och jämlik vård och omsorg för missbruk och beroende, är det viktigt att </a:t>
            </a:r>
            <a:r>
              <a:rPr lang="sv-SE" sz="2400" b="1" dirty="0"/>
              <a:t>jämställdhet och jämlikhetsperspektivet är integrerat i verksamheternas olika delar</a:t>
            </a:r>
            <a:r>
              <a:rPr lang="sv-SE" sz="2400" dirty="0"/>
              <a:t>. Det handlar om att använda perspektivet i analysen av målgruppens olika behov, i valet av insatser och i uppföljningen av resultat och utfall.</a:t>
            </a:r>
            <a:r>
              <a:rPr lang="sv-SE" sz="2400" baseline="30000" dirty="0"/>
              <a:t> </a:t>
            </a:r>
            <a:endParaRPr lang="sv-SE" sz="2400" baseline="30000" dirty="0" smtClean="0"/>
          </a:p>
          <a:p>
            <a:r>
              <a:rPr lang="sv-SE" sz="2400" dirty="0"/>
              <a:t>Ett annat viktigt redskap i arbetet är att könsuppdela individbaserad statistik vilket synliggör kvinnor, män, flickor och pojkars levnadsvillkor, </a:t>
            </a:r>
            <a:r>
              <a:rPr lang="sv-SE" sz="2400" dirty="0" smtClean="0"/>
              <a:t>behov </a:t>
            </a:r>
            <a:r>
              <a:rPr lang="sv-SE" sz="2400" dirty="0"/>
              <a:t>och upplevelser. Regionen och kommunerna är dessutom skyldiga att använda sig av </a:t>
            </a:r>
            <a:r>
              <a:rPr lang="sv-SE" sz="2400" b="1" dirty="0"/>
              <a:t>könsuppdelad statistik</a:t>
            </a:r>
            <a:r>
              <a:rPr lang="sv-SE" sz="2400" dirty="0"/>
              <a:t>. Förordning (1994:1108)</a:t>
            </a:r>
          </a:p>
          <a:p>
            <a:endParaRPr lang="sv-SE" dirty="0"/>
          </a:p>
        </p:txBody>
      </p:sp>
      <p:sp>
        <p:nvSpPr>
          <p:cNvPr id="4" name="Platshållare för datum 3"/>
          <p:cNvSpPr>
            <a:spLocks noGrp="1"/>
          </p:cNvSpPr>
          <p:nvPr>
            <p:ph type="dt" sz="half" idx="10"/>
          </p:nvPr>
        </p:nvSpPr>
        <p:spPr/>
        <p:txBody>
          <a:bodyPr/>
          <a:lstStyle/>
          <a:p>
            <a:r>
              <a:rPr lang="sv-SE" smtClean="0"/>
              <a:t>2020-12-03</a:t>
            </a:r>
            <a:endParaRPr lang="sv-SE"/>
          </a:p>
        </p:txBody>
      </p:sp>
      <p:sp>
        <p:nvSpPr>
          <p:cNvPr id="5" name="Platshållare för sidfot 4"/>
          <p:cNvSpPr>
            <a:spLocks noGrp="1"/>
          </p:cNvSpPr>
          <p:nvPr>
            <p:ph type="ftr" sz="quarter" idx="11"/>
          </p:nvPr>
        </p:nvSpPr>
        <p:spPr/>
        <p:txBody>
          <a:bodyPr/>
          <a:lstStyle/>
          <a:p>
            <a:r>
              <a:rPr lang="sv-SE" dirty="0" err="1" smtClean="0"/>
              <a:t>Avd</a:t>
            </a:r>
            <a:r>
              <a:rPr lang="sv-SE" dirty="0" smtClean="0"/>
              <a:t> Hälsa och Välfärd - RSS Dalarna</a:t>
            </a:r>
            <a:endParaRPr lang="sv-SE" dirty="0"/>
          </a:p>
        </p:txBody>
      </p:sp>
      <p:sp>
        <p:nvSpPr>
          <p:cNvPr id="6" name="Platshållare för bildnummer 5"/>
          <p:cNvSpPr>
            <a:spLocks noGrp="1"/>
          </p:cNvSpPr>
          <p:nvPr>
            <p:ph type="sldNum" sz="quarter" idx="12"/>
          </p:nvPr>
        </p:nvSpPr>
        <p:spPr/>
        <p:txBody>
          <a:bodyPr/>
          <a:lstStyle/>
          <a:p>
            <a:fld id="{130DDE8C-17E0-4539-9C15-C1E9D231907F}" type="slidenum">
              <a:rPr lang="sv-SE" smtClean="0"/>
              <a:pPr/>
              <a:t>17</a:t>
            </a:fld>
            <a:endParaRPr lang="sv-SE"/>
          </a:p>
        </p:txBody>
      </p:sp>
      <p:pic>
        <p:nvPicPr>
          <p:cNvPr id="7" name="Bildobjekt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246637" y="2916221"/>
            <a:ext cx="2510712" cy="2510712"/>
          </a:xfrm>
          <a:prstGeom prst="rect">
            <a:avLst/>
          </a:prstGeom>
        </p:spPr>
      </p:pic>
    </p:spTree>
    <p:extLst>
      <p:ext uri="{BB962C8B-B14F-4D97-AF65-F5344CB8AC3E}">
        <p14:creationId xmlns:p14="http://schemas.microsoft.com/office/powerpoint/2010/main" val="267043132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Barns rättigheter</a:t>
            </a:r>
            <a:endParaRPr lang="sv-SE" dirty="0"/>
          </a:p>
        </p:txBody>
      </p:sp>
      <p:sp>
        <p:nvSpPr>
          <p:cNvPr id="3" name="Platshållare för innehåll 2"/>
          <p:cNvSpPr>
            <a:spLocks noGrp="1"/>
          </p:cNvSpPr>
          <p:nvPr>
            <p:ph idx="1"/>
          </p:nvPr>
        </p:nvSpPr>
        <p:spPr/>
        <p:txBody>
          <a:bodyPr/>
          <a:lstStyle/>
          <a:p>
            <a:pPr marL="0" indent="0">
              <a:buNone/>
            </a:pPr>
            <a:r>
              <a:rPr lang="sv-SE" dirty="0"/>
              <a:t>Verksamheter som möter barn eller som fattar beslut som påverkar barn ska: </a:t>
            </a:r>
          </a:p>
          <a:p>
            <a:pPr lvl="0"/>
            <a:r>
              <a:rPr lang="sv-SE" dirty="0"/>
              <a:t>arbeta för att stärka barns och ungas rättigheter </a:t>
            </a:r>
          </a:p>
          <a:p>
            <a:pPr lvl="0"/>
            <a:r>
              <a:rPr lang="sv-SE" dirty="0"/>
              <a:t>utveckla barns och ungas delaktighet och inflytande inom verksamheten </a:t>
            </a:r>
          </a:p>
          <a:p>
            <a:pPr lvl="0"/>
            <a:r>
              <a:rPr lang="sv-SE" dirty="0"/>
              <a:t>verka för att barns bästa lyfts fram i beslut, avtal, verksamhetsplanering och budget. </a:t>
            </a:r>
            <a:endParaRPr lang="sv-SE" dirty="0" smtClean="0"/>
          </a:p>
          <a:p>
            <a:pPr marL="0" lvl="0" indent="0">
              <a:buNone/>
            </a:pPr>
            <a:endParaRPr lang="sv-SE" dirty="0"/>
          </a:p>
          <a:p>
            <a:pPr marL="0" lvl="0" indent="0">
              <a:buNone/>
            </a:pPr>
            <a:r>
              <a:rPr lang="sv-SE" i="1" dirty="0" smtClean="0">
                <a:solidFill>
                  <a:schemeClr val="tx2">
                    <a:lumMod val="50000"/>
                  </a:schemeClr>
                </a:solidFill>
              </a:rPr>
              <a:t>Tips: Barnrättsresan</a:t>
            </a:r>
            <a:endParaRPr lang="sv-SE" i="1" dirty="0">
              <a:solidFill>
                <a:schemeClr val="tx2">
                  <a:lumMod val="50000"/>
                </a:schemeClr>
              </a:solidFill>
            </a:endParaRPr>
          </a:p>
          <a:p>
            <a:endParaRPr lang="sv-SE" dirty="0"/>
          </a:p>
        </p:txBody>
      </p:sp>
      <p:sp>
        <p:nvSpPr>
          <p:cNvPr id="4" name="Platshållare för datum 3"/>
          <p:cNvSpPr>
            <a:spLocks noGrp="1"/>
          </p:cNvSpPr>
          <p:nvPr>
            <p:ph type="dt" sz="half" idx="10"/>
          </p:nvPr>
        </p:nvSpPr>
        <p:spPr/>
        <p:txBody>
          <a:bodyPr/>
          <a:lstStyle/>
          <a:p>
            <a:r>
              <a:rPr lang="sv-SE" smtClean="0"/>
              <a:t>2020-12-03</a:t>
            </a:r>
            <a:endParaRPr lang="sv-SE"/>
          </a:p>
        </p:txBody>
      </p:sp>
      <p:sp>
        <p:nvSpPr>
          <p:cNvPr id="5" name="Platshållare för sidfot 4"/>
          <p:cNvSpPr>
            <a:spLocks noGrp="1"/>
          </p:cNvSpPr>
          <p:nvPr>
            <p:ph type="ftr" sz="quarter" idx="11"/>
          </p:nvPr>
        </p:nvSpPr>
        <p:spPr/>
        <p:txBody>
          <a:bodyPr/>
          <a:lstStyle/>
          <a:p>
            <a:r>
              <a:rPr lang="sv-SE" smtClean="0"/>
              <a:t>Avd Hälsa och Välfärd - RSS Dalarna</a:t>
            </a:r>
            <a:endParaRPr lang="sv-SE"/>
          </a:p>
        </p:txBody>
      </p:sp>
      <p:sp>
        <p:nvSpPr>
          <p:cNvPr id="6" name="Platshållare för bildnummer 5"/>
          <p:cNvSpPr>
            <a:spLocks noGrp="1"/>
          </p:cNvSpPr>
          <p:nvPr>
            <p:ph type="sldNum" sz="quarter" idx="12"/>
          </p:nvPr>
        </p:nvSpPr>
        <p:spPr/>
        <p:txBody>
          <a:bodyPr/>
          <a:lstStyle/>
          <a:p>
            <a:fld id="{130DDE8C-17E0-4539-9C15-C1E9D231907F}" type="slidenum">
              <a:rPr lang="sv-SE" smtClean="0"/>
              <a:pPr/>
              <a:t>18</a:t>
            </a:fld>
            <a:endParaRPr lang="sv-SE"/>
          </a:p>
        </p:txBody>
      </p:sp>
    </p:spTree>
    <p:extLst>
      <p:ext uri="{BB962C8B-B14F-4D97-AF65-F5344CB8AC3E}">
        <p14:creationId xmlns:p14="http://schemas.microsoft.com/office/powerpoint/2010/main" val="100483071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Delaktighetstrappan</a:t>
            </a:r>
            <a:endParaRPr lang="sv-SE" dirty="0"/>
          </a:p>
        </p:txBody>
      </p:sp>
      <p:sp>
        <p:nvSpPr>
          <p:cNvPr id="4" name="Platshållare för datum 3"/>
          <p:cNvSpPr>
            <a:spLocks noGrp="1"/>
          </p:cNvSpPr>
          <p:nvPr>
            <p:ph type="dt" sz="half" idx="10"/>
          </p:nvPr>
        </p:nvSpPr>
        <p:spPr/>
        <p:txBody>
          <a:bodyPr/>
          <a:lstStyle/>
          <a:p>
            <a:r>
              <a:rPr lang="sv-SE" smtClean="0"/>
              <a:t>2020-12-03</a:t>
            </a:r>
            <a:endParaRPr lang="sv-SE"/>
          </a:p>
        </p:txBody>
      </p:sp>
      <p:sp>
        <p:nvSpPr>
          <p:cNvPr id="5" name="Platshållare för sidfot 4"/>
          <p:cNvSpPr>
            <a:spLocks noGrp="1"/>
          </p:cNvSpPr>
          <p:nvPr>
            <p:ph type="ftr" sz="quarter" idx="11"/>
          </p:nvPr>
        </p:nvSpPr>
        <p:spPr/>
        <p:txBody>
          <a:bodyPr/>
          <a:lstStyle/>
          <a:p>
            <a:r>
              <a:rPr lang="sv-SE" dirty="0" err="1" smtClean="0"/>
              <a:t>Avd</a:t>
            </a:r>
            <a:r>
              <a:rPr lang="sv-SE" dirty="0" smtClean="0"/>
              <a:t> Hälsa och Välfärd - RSS Dalarna</a:t>
            </a:r>
            <a:endParaRPr lang="sv-SE" dirty="0"/>
          </a:p>
        </p:txBody>
      </p:sp>
      <p:sp>
        <p:nvSpPr>
          <p:cNvPr id="6" name="Platshållare för bildnummer 5"/>
          <p:cNvSpPr>
            <a:spLocks noGrp="1"/>
          </p:cNvSpPr>
          <p:nvPr>
            <p:ph type="sldNum" sz="quarter" idx="12"/>
          </p:nvPr>
        </p:nvSpPr>
        <p:spPr/>
        <p:txBody>
          <a:bodyPr/>
          <a:lstStyle/>
          <a:p>
            <a:fld id="{130DDE8C-17E0-4539-9C15-C1E9D231907F}" type="slidenum">
              <a:rPr lang="sv-SE" smtClean="0"/>
              <a:pPr/>
              <a:t>19</a:t>
            </a:fld>
            <a:endParaRPr lang="sv-SE"/>
          </a:p>
        </p:txBody>
      </p:sp>
      <p:pic>
        <p:nvPicPr>
          <p:cNvPr id="12" name="Bildobjekt 11"/>
          <p:cNvPicPr>
            <a:picLocks noChangeAspect="1"/>
          </p:cNvPicPr>
          <p:nvPr/>
        </p:nvPicPr>
        <p:blipFill>
          <a:blip r:embed="rId2"/>
          <a:stretch>
            <a:fillRect/>
          </a:stretch>
        </p:blipFill>
        <p:spPr>
          <a:xfrm>
            <a:off x="1023675" y="1575707"/>
            <a:ext cx="10170667" cy="4669096"/>
          </a:xfrm>
          <a:prstGeom prst="rect">
            <a:avLst/>
          </a:prstGeom>
        </p:spPr>
      </p:pic>
    </p:spTree>
    <p:extLst>
      <p:ext uri="{BB962C8B-B14F-4D97-AF65-F5344CB8AC3E}">
        <p14:creationId xmlns:p14="http://schemas.microsoft.com/office/powerpoint/2010/main" val="65948950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smtClean="0"/>
              <a:t>Lagstadgad samverkansöverenskommelse: </a:t>
            </a:r>
            <a:endParaRPr lang="sv-SE" dirty="0"/>
          </a:p>
        </p:txBody>
      </p:sp>
      <p:sp>
        <p:nvSpPr>
          <p:cNvPr id="3" name="Platshållare för innehåll 2"/>
          <p:cNvSpPr>
            <a:spLocks noGrp="1"/>
          </p:cNvSpPr>
          <p:nvPr>
            <p:ph idx="1"/>
          </p:nvPr>
        </p:nvSpPr>
        <p:spPr>
          <a:xfrm>
            <a:off x="410547" y="1790360"/>
            <a:ext cx="10028853" cy="4351337"/>
          </a:xfrm>
        </p:spPr>
        <p:txBody>
          <a:bodyPr/>
          <a:lstStyle/>
          <a:p>
            <a:pPr lvl="0"/>
            <a:r>
              <a:rPr lang="sv-SE" dirty="0"/>
              <a:t>personer med psykisk funktionsnedsättning,</a:t>
            </a:r>
          </a:p>
          <a:p>
            <a:pPr lvl="0"/>
            <a:r>
              <a:rPr lang="sv-SE" b="1" i="1" dirty="0">
                <a:solidFill>
                  <a:schemeClr val="tx2">
                    <a:lumMod val="50000"/>
                  </a:schemeClr>
                </a:solidFill>
              </a:rPr>
              <a:t>personer som missbrukar alkohol, narkotika, andra beroendeframkallande medel, läkemedel, dopningsmedel eller spel om pengar, och</a:t>
            </a:r>
          </a:p>
          <a:p>
            <a:pPr lvl="0"/>
            <a:r>
              <a:rPr lang="sv-SE" dirty="0"/>
              <a:t>barn och unga som vårdas utanför det egna hemmet.</a:t>
            </a:r>
          </a:p>
          <a:p>
            <a:endParaRPr lang="sv-SE" dirty="0"/>
          </a:p>
        </p:txBody>
      </p:sp>
      <p:sp>
        <p:nvSpPr>
          <p:cNvPr id="4" name="Platshållare för datum 3"/>
          <p:cNvSpPr>
            <a:spLocks noGrp="1"/>
          </p:cNvSpPr>
          <p:nvPr>
            <p:ph type="dt" sz="half" idx="10"/>
          </p:nvPr>
        </p:nvSpPr>
        <p:spPr/>
        <p:txBody>
          <a:bodyPr/>
          <a:lstStyle/>
          <a:p>
            <a:r>
              <a:rPr lang="sv-SE" dirty="0" smtClean="0"/>
              <a:t>2021-03-25</a:t>
            </a:r>
            <a:endParaRPr lang="sv-SE" dirty="0"/>
          </a:p>
        </p:txBody>
      </p:sp>
      <p:sp>
        <p:nvSpPr>
          <p:cNvPr id="5" name="Platshållare för sidfot 4"/>
          <p:cNvSpPr>
            <a:spLocks noGrp="1"/>
          </p:cNvSpPr>
          <p:nvPr>
            <p:ph type="ftr" sz="quarter" idx="11"/>
          </p:nvPr>
        </p:nvSpPr>
        <p:spPr/>
        <p:txBody>
          <a:bodyPr/>
          <a:lstStyle/>
          <a:p>
            <a:r>
              <a:rPr lang="sv-SE" smtClean="0"/>
              <a:t>Avd Hälsa och Välfärd - RSS Dalarna</a:t>
            </a:r>
            <a:endParaRPr lang="sv-SE"/>
          </a:p>
        </p:txBody>
      </p:sp>
      <p:sp>
        <p:nvSpPr>
          <p:cNvPr id="6" name="Platshållare för bildnummer 5"/>
          <p:cNvSpPr>
            <a:spLocks noGrp="1"/>
          </p:cNvSpPr>
          <p:nvPr>
            <p:ph type="sldNum" sz="quarter" idx="12"/>
          </p:nvPr>
        </p:nvSpPr>
        <p:spPr/>
        <p:txBody>
          <a:bodyPr/>
          <a:lstStyle/>
          <a:p>
            <a:fld id="{130DDE8C-17E0-4539-9C15-C1E9D231907F}" type="slidenum">
              <a:rPr lang="sv-SE" smtClean="0"/>
              <a:pPr/>
              <a:t>2</a:t>
            </a:fld>
            <a:endParaRPr lang="sv-SE"/>
          </a:p>
        </p:txBody>
      </p:sp>
    </p:spTree>
    <p:extLst>
      <p:ext uri="{BB962C8B-B14F-4D97-AF65-F5344CB8AC3E}">
        <p14:creationId xmlns:p14="http://schemas.microsoft.com/office/powerpoint/2010/main" val="387393802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Rubrik 1"/>
          <p:cNvSpPr>
            <a:spLocks noGrp="1"/>
          </p:cNvSpPr>
          <p:nvPr>
            <p:ph type="ctrTitle"/>
          </p:nvPr>
        </p:nvSpPr>
        <p:spPr/>
        <p:txBody>
          <a:bodyPr>
            <a:normAutofit/>
          </a:bodyPr>
          <a:lstStyle/>
          <a:p>
            <a:r>
              <a:rPr lang="sv-SE" dirty="0" smtClean="0"/>
              <a:t>Särskilt såbara grupper och särskilda omständigheter</a:t>
            </a:r>
            <a:endParaRPr lang="sv-SE" dirty="0"/>
          </a:p>
        </p:txBody>
      </p:sp>
      <p:sp>
        <p:nvSpPr>
          <p:cNvPr id="3" name="Underrubrik 2"/>
          <p:cNvSpPr>
            <a:spLocks noGrp="1"/>
          </p:cNvSpPr>
          <p:nvPr>
            <p:ph type="subTitle" idx="1"/>
          </p:nvPr>
        </p:nvSpPr>
        <p:spPr/>
        <p:txBody>
          <a:bodyPr/>
          <a:lstStyle/>
          <a:p>
            <a:r>
              <a:rPr lang="sv-SE" dirty="0"/>
              <a:t>Barn och </a:t>
            </a:r>
            <a:r>
              <a:rPr lang="sv-SE" dirty="0" smtClean="0"/>
              <a:t>unga, Samsjuklighet och </a:t>
            </a:r>
            <a:r>
              <a:rPr lang="sv-SE" dirty="0"/>
              <a:t>Utsatthet för våld</a:t>
            </a:r>
            <a:r>
              <a:rPr lang="sv-SE" dirty="0" smtClean="0"/>
              <a:t> </a:t>
            </a:r>
            <a:endParaRPr lang="sv-SE" dirty="0"/>
          </a:p>
        </p:txBody>
      </p:sp>
    </p:spTree>
    <p:extLst>
      <p:ext uri="{BB962C8B-B14F-4D97-AF65-F5344CB8AC3E}">
        <p14:creationId xmlns:p14="http://schemas.microsoft.com/office/powerpoint/2010/main" val="9876646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Barn och unga</a:t>
            </a:r>
            <a:endParaRPr lang="sv-SE" dirty="0"/>
          </a:p>
        </p:txBody>
      </p:sp>
      <p:sp>
        <p:nvSpPr>
          <p:cNvPr id="3" name="Platshållare för innehåll 2"/>
          <p:cNvSpPr>
            <a:spLocks noGrp="1"/>
          </p:cNvSpPr>
          <p:nvPr>
            <p:ph idx="1"/>
          </p:nvPr>
        </p:nvSpPr>
        <p:spPr/>
        <p:txBody>
          <a:bodyPr/>
          <a:lstStyle/>
          <a:p>
            <a:r>
              <a:rPr lang="sv-SE" dirty="0" smtClean="0"/>
              <a:t>Integrerat i hela dokumentet.</a:t>
            </a:r>
          </a:p>
          <a:p>
            <a:r>
              <a:rPr lang="sv-SE" dirty="0" smtClean="0"/>
              <a:t>Men har även särskilda avsnitt: </a:t>
            </a:r>
          </a:p>
          <a:p>
            <a:pPr lvl="1"/>
            <a:r>
              <a:rPr lang="sv-SE" dirty="0" smtClean="0"/>
              <a:t>Barns rättigheter</a:t>
            </a:r>
          </a:p>
          <a:p>
            <a:pPr lvl="1"/>
            <a:r>
              <a:rPr lang="sv-SE" dirty="0"/>
              <a:t>Tidig upptäckt, tidiga insatser, stöd och behandling för barn 13 – 17 år och unga vuxna 18 - 29 år med missbruk och </a:t>
            </a:r>
            <a:r>
              <a:rPr lang="sv-SE" dirty="0" smtClean="0"/>
              <a:t>beroende</a:t>
            </a:r>
          </a:p>
          <a:p>
            <a:pPr lvl="1"/>
            <a:r>
              <a:rPr lang="sv-SE" dirty="0" smtClean="0"/>
              <a:t>Ansvar barn och unga (ink orosanmälan)</a:t>
            </a:r>
          </a:p>
          <a:p>
            <a:pPr lvl="1"/>
            <a:endParaRPr lang="sv-SE" dirty="0"/>
          </a:p>
        </p:txBody>
      </p:sp>
      <p:sp>
        <p:nvSpPr>
          <p:cNvPr id="4" name="Platshållare för datum 3"/>
          <p:cNvSpPr>
            <a:spLocks noGrp="1"/>
          </p:cNvSpPr>
          <p:nvPr>
            <p:ph type="dt" sz="half" idx="10"/>
          </p:nvPr>
        </p:nvSpPr>
        <p:spPr/>
        <p:txBody>
          <a:bodyPr/>
          <a:lstStyle/>
          <a:p>
            <a:r>
              <a:rPr lang="sv-SE" dirty="0"/>
              <a:t>2021-03-25</a:t>
            </a:r>
          </a:p>
          <a:p>
            <a:endParaRPr lang="sv-SE" dirty="0"/>
          </a:p>
        </p:txBody>
      </p:sp>
      <p:sp>
        <p:nvSpPr>
          <p:cNvPr id="5" name="Platshållare för sidfot 4"/>
          <p:cNvSpPr>
            <a:spLocks noGrp="1"/>
          </p:cNvSpPr>
          <p:nvPr>
            <p:ph type="ftr" sz="quarter" idx="11"/>
          </p:nvPr>
        </p:nvSpPr>
        <p:spPr/>
        <p:txBody>
          <a:bodyPr/>
          <a:lstStyle/>
          <a:p>
            <a:r>
              <a:rPr lang="sv-SE" smtClean="0"/>
              <a:t>Avd Hälsa och Välfärd - RSS Dalarna</a:t>
            </a:r>
            <a:endParaRPr lang="sv-SE"/>
          </a:p>
        </p:txBody>
      </p:sp>
      <p:sp>
        <p:nvSpPr>
          <p:cNvPr id="6" name="Platshållare för bildnummer 5"/>
          <p:cNvSpPr>
            <a:spLocks noGrp="1"/>
          </p:cNvSpPr>
          <p:nvPr>
            <p:ph type="sldNum" sz="quarter" idx="12"/>
          </p:nvPr>
        </p:nvSpPr>
        <p:spPr/>
        <p:txBody>
          <a:bodyPr/>
          <a:lstStyle/>
          <a:p>
            <a:fld id="{130DDE8C-17E0-4539-9C15-C1E9D231907F}" type="slidenum">
              <a:rPr lang="sv-SE" smtClean="0"/>
              <a:pPr/>
              <a:t>21</a:t>
            </a:fld>
            <a:endParaRPr lang="sv-SE"/>
          </a:p>
        </p:txBody>
      </p:sp>
    </p:spTree>
    <p:extLst>
      <p:ext uri="{BB962C8B-B14F-4D97-AF65-F5344CB8AC3E}">
        <p14:creationId xmlns:p14="http://schemas.microsoft.com/office/powerpoint/2010/main" val="19892428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Samsjuklighet</a:t>
            </a:r>
            <a:endParaRPr lang="sv-SE" dirty="0"/>
          </a:p>
        </p:txBody>
      </p:sp>
      <p:sp>
        <p:nvSpPr>
          <p:cNvPr id="3" name="Platshållare för innehåll 2"/>
          <p:cNvSpPr>
            <a:spLocks noGrp="1"/>
          </p:cNvSpPr>
          <p:nvPr>
            <p:ph idx="1"/>
          </p:nvPr>
        </p:nvSpPr>
        <p:spPr/>
        <p:txBody>
          <a:bodyPr/>
          <a:lstStyle/>
          <a:p>
            <a:r>
              <a:rPr lang="sv-SE" dirty="0"/>
              <a:t>s</a:t>
            </a:r>
            <a:r>
              <a:rPr lang="sv-SE" dirty="0" smtClean="0"/>
              <a:t>ärskilt sårbara för brister i samverkan</a:t>
            </a:r>
          </a:p>
          <a:p>
            <a:r>
              <a:rPr lang="sv-SE" dirty="0" smtClean="0"/>
              <a:t>vikten av tidig </a:t>
            </a:r>
            <a:r>
              <a:rPr lang="sv-SE" dirty="0"/>
              <a:t>upptäckt av </a:t>
            </a:r>
            <a:r>
              <a:rPr lang="sv-SE" dirty="0" smtClean="0"/>
              <a:t>samsjuklighet</a:t>
            </a:r>
          </a:p>
          <a:p>
            <a:r>
              <a:rPr lang="sv-SE" dirty="0"/>
              <a:t>s</a:t>
            </a:r>
            <a:r>
              <a:rPr lang="sv-SE" dirty="0" smtClean="0"/>
              <a:t>täller stora krav på samverkan och gemensam planering</a:t>
            </a:r>
          </a:p>
          <a:p>
            <a:r>
              <a:rPr lang="sv-SE" dirty="0" smtClean="0"/>
              <a:t>insatserna </a:t>
            </a:r>
            <a:r>
              <a:rPr lang="sv-SE" dirty="0"/>
              <a:t>för tillstånden ska ske </a:t>
            </a:r>
            <a:r>
              <a:rPr lang="sv-SE" dirty="0" smtClean="0"/>
              <a:t>samtidigt och samordnat</a:t>
            </a:r>
          </a:p>
          <a:p>
            <a:r>
              <a:rPr lang="sv-SE" dirty="0" smtClean="0"/>
              <a:t>pågående </a:t>
            </a:r>
            <a:r>
              <a:rPr lang="sv-SE" dirty="0"/>
              <a:t>missbruk och beroende får inte hindra eller försena insatser från någon av parterna. </a:t>
            </a:r>
            <a:endParaRPr lang="sv-SE" dirty="0" smtClean="0"/>
          </a:p>
          <a:p>
            <a:r>
              <a:rPr lang="sv-SE" dirty="0" smtClean="0"/>
              <a:t>SIP avgörande verktyg</a:t>
            </a:r>
          </a:p>
          <a:p>
            <a:r>
              <a:rPr lang="sv-SE" dirty="0" smtClean="0"/>
              <a:t>viktigt </a:t>
            </a:r>
            <a:r>
              <a:rPr lang="sv-SE" dirty="0"/>
              <a:t>att ärenden med samsjuklighet prioriteras av respektive huvudman </a:t>
            </a:r>
          </a:p>
          <a:p>
            <a:endParaRPr lang="sv-SE" dirty="0"/>
          </a:p>
        </p:txBody>
      </p:sp>
      <p:sp>
        <p:nvSpPr>
          <p:cNvPr id="4" name="Platshållare för datum 3"/>
          <p:cNvSpPr>
            <a:spLocks noGrp="1"/>
          </p:cNvSpPr>
          <p:nvPr>
            <p:ph type="dt" sz="half" idx="10"/>
          </p:nvPr>
        </p:nvSpPr>
        <p:spPr/>
        <p:txBody>
          <a:bodyPr/>
          <a:lstStyle/>
          <a:p>
            <a:r>
              <a:rPr lang="sv-SE" dirty="0"/>
              <a:t>2021-03-25</a:t>
            </a:r>
          </a:p>
          <a:p>
            <a:endParaRPr lang="sv-SE" dirty="0"/>
          </a:p>
        </p:txBody>
      </p:sp>
      <p:sp>
        <p:nvSpPr>
          <p:cNvPr id="5" name="Platshållare för sidfot 4"/>
          <p:cNvSpPr>
            <a:spLocks noGrp="1"/>
          </p:cNvSpPr>
          <p:nvPr>
            <p:ph type="ftr" sz="quarter" idx="11"/>
          </p:nvPr>
        </p:nvSpPr>
        <p:spPr/>
        <p:txBody>
          <a:bodyPr/>
          <a:lstStyle/>
          <a:p>
            <a:r>
              <a:rPr lang="sv-SE" smtClean="0"/>
              <a:t>Avd Hälsa och Välfärd - RSS Dalarna</a:t>
            </a:r>
            <a:endParaRPr lang="sv-SE"/>
          </a:p>
        </p:txBody>
      </p:sp>
      <p:sp>
        <p:nvSpPr>
          <p:cNvPr id="6" name="Platshållare för bildnummer 5"/>
          <p:cNvSpPr>
            <a:spLocks noGrp="1"/>
          </p:cNvSpPr>
          <p:nvPr>
            <p:ph type="sldNum" sz="quarter" idx="12"/>
          </p:nvPr>
        </p:nvSpPr>
        <p:spPr/>
        <p:txBody>
          <a:bodyPr/>
          <a:lstStyle/>
          <a:p>
            <a:fld id="{130DDE8C-17E0-4539-9C15-C1E9D231907F}" type="slidenum">
              <a:rPr lang="sv-SE" smtClean="0"/>
              <a:pPr/>
              <a:t>22</a:t>
            </a:fld>
            <a:endParaRPr lang="sv-SE"/>
          </a:p>
        </p:txBody>
      </p:sp>
    </p:spTree>
    <p:extLst>
      <p:ext uri="{BB962C8B-B14F-4D97-AF65-F5344CB8AC3E}">
        <p14:creationId xmlns:p14="http://schemas.microsoft.com/office/powerpoint/2010/main" val="233393225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Utsatthet för våld</a:t>
            </a:r>
            <a:endParaRPr lang="sv-SE" dirty="0"/>
          </a:p>
        </p:txBody>
      </p:sp>
      <p:sp>
        <p:nvSpPr>
          <p:cNvPr id="3" name="Platshållare för innehåll 2"/>
          <p:cNvSpPr>
            <a:spLocks noGrp="1"/>
          </p:cNvSpPr>
          <p:nvPr>
            <p:ph idx="1"/>
          </p:nvPr>
        </p:nvSpPr>
        <p:spPr/>
        <p:txBody>
          <a:bodyPr>
            <a:normAutofit/>
          </a:bodyPr>
          <a:lstStyle/>
          <a:p>
            <a:r>
              <a:rPr lang="sv-SE" dirty="0"/>
              <a:t>kunskap, mod (våga fråga) och bemöta individen med respekt. </a:t>
            </a:r>
            <a:endParaRPr lang="sv-SE" dirty="0" smtClean="0"/>
          </a:p>
          <a:p>
            <a:r>
              <a:rPr lang="sv-SE" dirty="0" smtClean="0"/>
              <a:t>både vuxna och barn i hetero och </a:t>
            </a:r>
            <a:r>
              <a:rPr lang="sv-SE" dirty="0" err="1" smtClean="0"/>
              <a:t>hbtq</a:t>
            </a:r>
            <a:r>
              <a:rPr lang="sv-SE" dirty="0" smtClean="0"/>
              <a:t>-relationer, ofta kvinnor som utsätts men inte alltid.</a:t>
            </a:r>
          </a:p>
          <a:p>
            <a:r>
              <a:rPr lang="sv-SE" dirty="0"/>
              <a:t>s</a:t>
            </a:r>
            <a:r>
              <a:rPr lang="sv-SE" dirty="0" smtClean="0"/>
              <a:t>ärskilt sårbar situation – skyddat boende kan vara utmaning</a:t>
            </a:r>
          </a:p>
          <a:p>
            <a:r>
              <a:rPr lang="sv-SE" dirty="0"/>
              <a:t>f</a:t>
            </a:r>
            <a:r>
              <a:rPr lang="sv-SE" dirty="0" smtClean="0"/>
              <a:t>lera </a:t>
            </a:r>
            <a:r>
              <a:rPr lang="sv-SE" dirty="0"/>
              <a:t>olika förövare: partner, behandlingspersonal, väktare, polis eller andra missbrukare. </a:t>
            </a:r>
          </a:p>
          <a:p>
            <a:endParaRPr lang="sv-SE" dirty="0" smtClean="0"/>
          </a:p>
          <a:p>
            <a:endParaRPr lang="sv-SE" dirty="0"/>
          </a:p>
          <a:p>
            <a:endParaRPr lang="sv-SE" dirty="0"/>
          </a:p>
        </p:txBody>
      </p:sp>
      <p:sp>
        <p:nvSpPr>
          <p:cNvPr id="4" name="Platshållare för datum 3"/>
          <p:cNvSpPr>
            <a:spLocks noGrp="1"/>
          </p:cNvSpPr>
          <p:nvPr>
            <p:ph type="dt" sz="half" idx="10"/>
          </p:nvPr>
        </p:nvSpPr>
        <p:spPr/>
        <p:txBody>
          <a:bodyPr/>
          <a:lstStyle/>
          <a:p>
            <a:r>
              <a:rPr lang="sv-SE" smtClean="0"/>
              <a:t>2020-12-03</a:t>
            </a:r>
            <a:endParaRPr lang="sv-SE"/>
          </a:p>
        </p:txBody>
      </p:sp>
      <p:sp>
        <p:nvSpPr>
          <p:cNvPr id="5" name="Platshållare för sidfot 4"/>
          <p:cNvSpPr>
            <a:spLocks noGrp="1"/>
          </p:cNvSpPr>
          <p:nvPr>
            <p:ph type="ftr" sz="quarter" idx="11"/>
          </p:nvPr>
        </p:nvSpPr>
        <p:spPr/>
        <p:txBody>
          <a:bodyPr/>
          <a:lstStyle/>
          <a:p>
            <a:r>
              <a:rPr lang="sv-SE" smtClean="0"/>
              <a:t>Avd Hälsa och Välfärd - RSS Dalarna</a:t>
            </a:r>
            <a:endParaRPr lang="sv-SE"/>
          </a:p>
        </p:txBody>
      </p:sp>
      <p:sp>
        <p:nvSpPr>
          <p:cNvPr id="6" name="Platshållare för bildnummer 5"/>
          <p:cNvSpPr>
            <a:spLocks noGrp="1"/>
          </p:cNvSpPr>
          <p:nvPr>
            <p:ph type="sldNum" sz="quarter" idx="12"/>
          </p:nvPr>
        </p:nvSpPr>
        <p:spPr/>
        <p:txBody>
          <a:bodyPr/>
          <a:lstStyle/>
          <a:p>
            <a:fld id="{130DDE8C-17E0-4539-9C15-C1E9D231907F}" type="slidenum">
              <a:rPr lang="sv-SE" smtClean="0"/>
              <a:pPr/>
              <a:t>23</a:t>
            </a:fld>
            <a:endParaRPr lang="sv-SE"/>
          </a:p>
        </p:txBody>
      </p:sp>
    </p:spTree>
    <p:extLst>
      <p:ext uri="{BB962C8B-B14F-4D97-AF65-F5344CB8AC3E}">
        <p14:creationId xmlns:p14="http://schemas.microsoft.com/office/powerpoint/2010/main" val="318354870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accent5">
            <a:lumMod val="75000"/>
          </a:schemeClr>
        </a:solidFill>
        <a:effectLst/>
      </p:bgPr>
    </p:bg>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r>
              <a:rPr lang="sv-SE" dirty="0" smtClean="0"/>
              <a:t>Ansvarsfördelning</a:t>
            </a:r>
            <a:endParaRPr lang="sv-SE" dirty="0"/>
          </a:p>
        </p:txBody>
      </p:sp>
      <p:sp>
        <p:nvSpPr>
          <p:cNvPr id="3" name="Underrubrik 2"/>
          <p:cNvSpPr>
            <a:spLocks noGrp="1"/>
          </p:cNvSpPr>
          <p:nvPr>
            <p:ph type="subTitle" idx="1"/>
          </p:nvPr>
        </p:nvSpPr>
        <p:spPr/>
        <p:txBody>
          <a:bodyPr/>
          <a:lstStyle/>
          <a:p>
            <a:endParaRPr lang="sv-SE"/>
          </a:p>
        </p:txBody>
      </p:sp>
    </p:spTree>
    <p:extLst>
      <p:ext uri="{BB962C8B-B14F-4D97-AF65-F5344CB8AC3E}">
        <p14:creationId xmlns:p14="http://schemas.microsoft.com/office/powerpoint/2010/main" val="306455740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Ansvarsfördelning</a:t>
            </a:r>
            <a:endParaRPr lang="sv-SE" dirty="0"/>
          </a:p>
        </p:txBody>
      </p:sp>
      <p:sp>
        <p:nvSpPr>
          <p:cNvPr id="3" name="Platshållare för innehåll 2"/>
          <p:cNvSpPr>
            <a:spLocks noGrp="1"/>
          </p:cNvSpPr>
          <p:nvPr>
            <p:ph idx="1"/>
          </p:nvPr>
        </p:nvSpPr>
        <p:spPr/>
        <p:txBody>
          <a:bodyPr numCol="1">
            <a:normAutofit/>
          </a:bodyPr>
          <a:lstStyle/>
          <a:p>
            <a:pPr marL="0" indent="0">
              <a:buNone/>
            </a:pPr>
            <a:r>
              <a:rPr lang="sv-SE" dirty="0" smtClean="0"/>
              <a:t>Det </a:t>
            </a:r>
            <a:r>
              <a:rPr lang="sv-SE" dirty="0"/>
              <a:t>inte alltid helt tydligt vem som har ansvar för vad och ofta går ansvaren ihop och är gemensamma – tillsammans måste därför kommunen och regionen skapa en bra helhetslösning för den enskilda utifrån dennes behov. </a:t>
            </a:r>
            <a:endParaRPr lang="sv-SE" dirty="0" smtClean="0"/>
          </a:p>
          <a:p>
            <a:pPr marL="0" indent="0">
              <a:buNone/>
            </a:pPr>
            <a:r>
              <a:rPr lang="sv-SE" dirty="0"/>
              <a:t>För att åstadkomma vård och insatser av hög kvalitet i en behovsanpassad, personcentrerad och sammanhållen kedja krävs kunskap om varandras verksamheter, både inom och mellan organisationerna. </a:t>
            </a:r>
          </a:p>
          <a:p>
            <a:pPr marL="0" indent="0">
              <a:buNone/>
            </a:pPr>
            <a:endParaRPr lang="sv-SE" dirty="0" smtClean="0"/>
          </a:p>
        </p:txBody>
      </p:sp>
      <p:sp>
        <p:nvSpPr>
          <p:cNvPr id="4" name="Platshållare för datum 3"/>
          <p:cNvSpPr>
            <a:spLocks noGrp="1"/>
          </p:cNvSpPr>
          <p:nvPr>
            <p:ph type="dt" sz="half" idx="10"/>
          </p:nvPr>
        </p:nvSpPr>
        <p:spPr/>
        <p:txBody>
          <a:bodyPr/>
          <a:lstStyle/>
          <a:p>
            <a:r>
              <a:rPr lang="sv-SE" dirty="0"/>
              <a:t>2021-03-25</a:t>
            </a:r>
          </a:p>
          <a:p>
            <a:endParaRPr lang="sv-SE" dirty="0"/>
          </a:p>
        </p:txBody>
      </p:sp>
      <p:sp>
        <p:nvSpPr>
          <p:cNvPr id="5" name="Platshållare för sidfot 4"/>
          <p:cNvSpPr>
            <a:spLocks noGrp="1"/>
          </p:cNvSpPr>
          <p:nvPr>
            <p:ph type="ftr" sz="quarter" idx="11"/>
          </p:nvPr>
        </p:nvSpPr>
        <p:spPr/>
        <p:txBody>
          <a:bodyPr/>
          <a:lstStyle/>
          <a:p>
            <a:r>
              <a:rPr lang="sv-SE" smtClean="0"/>
              <a:t>Avd Hälsa och Välfärd - RSS Dalarna</a:t>
            </a:r>
            <a:endParaRPr lang="sv-SE"/>
          </a:p>
        </p:txBody>
      </p:sp>
      <p:sp>
        <p:nvSpPr>
          <p:cNvPr id="6" name="Platshållare för bildnummer 5"/>
          <p:cNvSpPr>
            <a:spLocks noGrp="1"/>
          </p:cNvSpPr>
          <p:nvPr>
            <p:ph type="sldNum" sz="quarter" idx="12"/>
          </p:nvPr>
        </p:nvSpPr>
        <p:spPr/>
        <p:txBody>
          <a:bodyPr/>
          <a:lstStyle/>
          <a:p>
            <a:fld id="{130DDE8C-17E0-4539-9C15-C1E9D231907F}" type="slidenum">
              <a:rPr lang="sv-SE" smtClean="0"/>
              <a:pPr/>
              <a:t>25</a:t>
            </a:fld>
            <a:endParaRPr lang="sv-SE"/>
          </a:p>
        </p:txBody>
      </p:sp>
    </p:spTree>
    <p:extLst>
      <p:ext uri="{BB962C8B-B14F-4D97-AF65-F5344CB8AC3E}">
        <p14:creationId xmlns:p14="http://schemas.microsoft.com/office/powerpoint/2010/main" val="329059001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endParaRPr lang="sv-SE"/>
          </a:p>
        </p:txBody>
      </p:sp>
      <p:sp>
        <p:nvSpPr>
          <p:cNvPr id="4" name="Platshållare för datum 3"/>
          <p:cNvSpPr>
            <a:spLocks noGrp="1"/>
          </p:cNvSpPr>
          <p:nvPr>
            <p:ph type="dt" sz="half" idx="10"/>
          </p:nvPr>
        </p:nvSpPr>
        <p:spPr/>
        <p:txBody>
          <a:bodyPr/>
          <a:lstStyle/>
          <a:p>
            <a:r>
              <a:rPr lang="sv-SE" dirty="0"/>
              <a:t>2021-03-25</a:t>
            </a:r>
          </a:p>
          <a:p>
            <a:endParaRPr lang="sv-SE" dirty="0"/>
          </a:p>
        </p:txBody>
      </p:sp>
      <p:sp>
        <p:nvSpPr>
          <p:cNvPr id="5" name="Platshållare för sidfot 4"/>
          <p:cNvSpPr>
            <a:spLocks noGrp="1"/>
          </p:cNvSpPr>
          <p:nvPr>
            <p:ph type="ftr" sz="quarter" idx="11"/>
          </p:nvPr>
        </p:nvSpPr>
        <p:spPr/>
        <p:txBody>
          <a:bodyPr/>
          <a:lstStyle/>
          <a:p>
            <a:r>
              <a:rPr lang="sv-SE" smtClean="0"/>
              <a:t>Avd Hälsa och Välfärd - RSS Dalarna</a:t>
            </a:r>
            <a:endParaRPr lang="sv-SE"/>
          </a:p>
        </p:txBody>
      </p:sp>
      <p:sp>
        <p:nvSpPr>
          <p:cNvPr id="6" name="Platshållare för bildnummer 5"/>
          <p:cNvSpPr>
            <a:spLocks noGrp="1"/>
          </p:cNvSpPr>
          <p:nvPr>
            <p:ph type="sldNum" sz="quarter" idx="12"/>
          </p:nvPr>
        </p:nvSpPr>
        <p:spPr/>
        <p:txBody>
          <a:bodyPr/>
          <a:lstStyle/>
          <a:p>
            <a:fld id="{130DDE8C-17E0-4539-9C15-C1E9D231907F}" type="slidenum">
              <a:rPr lang="sv-SE" smtClean="0"/>
              <a:pPr/>
              <a:t>26</a:t>
            </a:fld>
            <a:endParaRPr lang="sv-SE"/>
          </a:p>
        </p:txBody>
      </p:sp>
      <p:pic>
        <p:nvPicPr>
          <p:cNvPr id="7" name="Bildobjekt 6"/>
          <p:cNvPicPr>
            <a:picLocks noChangeAspect="1"/>
          </p:cNvPicPr>
          <p:nvPr/>
        </p:nvPicPr>
        <p:blipFill>
          <a:blip r:embed="rId2"/>
          <a:stretch>
            <a:fillRect/>
          </a:stretch>
        </p:blipFill>
        <p:spPr>
          <a:xfrm>
            <a:off x="3867789" y="-43009"/>
            <a:ext cx="5170464" cy="6399359"/>
          </a:xfrm>
          <a:prstGeom prst="rect">
            <a:avLst/>
          </a:prstGeom>
        </p:spPr>
      </p:pic>
    </p:spTree>
    <p:extLst>
      <p:ext uri="{BB962C8B-B14F-4D97-AF65-F5344CB8AC3E}">
        <p14:creationId xmlns:p14="http://schemas.microsoft.com/office/powerpoint/2010/main" val="342286749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accent4">
            <a:lumMod val="25000"/>
          </a:schemeClr>
        </a:solidFill>
        <a:effectLst/>
      </p:bgPr>
    </p:bg>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r>
              <a:rPr lang="sv-SE" dirty="0" smtClean="0"/>
              <a:t>Lokala överenskommelser</a:t>
            </a:r>
            <a:endParaRPr lang="sv-SE" dirty="0"/>
          </a:p>
        </p:txBody>
      </p:sp>
      <p:sp>
        <p:nvSpPr>
          <p:cNvPr id="3" name="Underrubrik 2"/>
          <p:cNvSpPr>
            <a:spLocks noGrp="1"/>
          </p:cNvSpPr>
          <p:nvPr>
            <p:ph type="subTitle" idx="1"/>
          </p:nvPr>
        </p:nvSpPr>
        <p:spPr/>
        <p:txBody>
          <a:bodyPr/>
          <a:lstStyle/>
          <a:p>
            <a:endParaRPr lang="sv-SE"/>
          </a:p>
        </p:txBody>
      </p:sp>
    </p:spTree>
    <p:extLst>
      <p:ext uri="{BB962C8B-B14F-4D97-AF65-F5344CB8AC3E}">
        <p14:creationId xmlns:p14="http://schemas.microsoft.com/office/powerpoint/2010/main" val="211525328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Lokala överenskommelser</a:t>
            </a:r>
            <a:endParaRPr lang="sv-SE" dirty="0"/>
          </a:p>
        </p:txBody>
      </p:sp>
      <p:sp>
        <p:nvSpPr>
          <p:cNvPr id="3" name="Platshållare för innehåll 2"/>
          <p:cNvSpPr>
            <a:spLocks noGrp="1"/>
          </p:cNvSpPr>
          <p:nvPr>
            <p:ph idx="1"/>
          </p:nvPr>
        </p:nvSpPr>
        <p:spPr/>
        <p:txBody>
          <a:bodyPr>
            <a:normAutofit lnSpcReduction="10000"/>
          </a:bodyPr>
          <a:lstStyle/>
          <a:p>
            <a:r>
              <a:rPr lang="sv-SE" dirty="0"/>
              <a:t>Dalarnas femton kommuner har alla </a:t>
            </a:r>
            <a:r>
              <a:rPr lang="sv-SE" dirty="0">
                <a:solidFill>
                  <a:schemeClr val="accent2">
                    <a:lumMod val="75000"/>
                  </a:schemeClr>
                </a:solidFill>
              </a:rPr>
              <a:t>skilda förutsättningar, behov (både gällande kompetens och utveckling), resurser och samverkansformer. </a:t>
            </a:r>
            <a:r>
              <a:rPr lang="sv-SE" dirty="0"/>
              <a:t>Det är därför viktigt att de enskilda kommunerna och Region Dalarnas verksamheter inom varje kommun tillsammans formulerar lokala överenskommelser. </a:t>
            </a:r>
            <a:endParaRPr lang="sv-SE" dirty="0" smtClean="0"/>
          </a:p>
          <a:p>
            <a:r>
              <a:rPr lang="sv-SE" dirty="0" smtClean="0"/>
              <a:t>Syftet </a:t>
            </a:r>
            <a:r>
              <a:rPr lang="sv-SE" dirty="0"/>
              <a:t>är att </a:t>
            </a:r>
            <a:r>
              <a:rPr lang="sv-SE" dirty="0">
                <a:solidFill>
                  <a:schemeClr val="accent2">
                    <a:lumMod val="75000"/>
                  </a:schemeClr>
                </a:solidFill>
              </a:rPr>
              <a:t>omsätta den regionala överenskommelsen i praktiken på lokal nivå och uppnå dess syfte och mål. Det handlar alltså om hur arbetet görs lokalt, av vem och när. </a:t>
            </a:r>
            <a:r>
              <a:rPr lang="sv-SE" dirty="0" smtClean="0"/>
              <a:t>Genom </a:t>
            </a:r>
            <a:r>
              <a:rPr lang="sv-SE" dirty="0"/>
              <a:t>att de lokala samverkansöverenskommelserna tar sin utgångspunkt i den </a:t>
            </a:r>
            <a:r>
              <a:rPr lang="sv-SE" dirty="0" smtClean="0"/>
              <a:t>regionalt </a:t>
            </a:r>
            <a:r>
              <a:rPr lang="sv-SE" dirty="0"/>
              <a:t>framtagna överenskommelsen, säkerställs förutsättningarna för att invånarna i hela länet ges en likvärdig och jämlik vård och omsorg. </a:t>
            </a:r>
          </a:p>
        </p:txBody>
      </p:sp>
      <p:sp>
        <p:nvSpPr>
          <p:cNvPr id="4" name="Platshållare för datum 3"/>
          <p:cNvSpPr>
            <a:spLocks noGrp="1"/>
          </p:cNvSpPr>
          <p:nvPr>
            <p:ph type="dt" sz="half" idx="10"/>
          </p:nvPr>
        </p:nvSpPr>
        <p:spPr/>
        <p:txBody>
          <a:bodyPr/>
          <a:lstStyle/>
          <a:p>
            <a:r>
              <a:rPr lang="sv-SE" dirty="0"/>
              <a:t>2021-03-25</a:t>
            </a:r>
          </a:p>
          <a:p>
            <a:endParaRPr lang="sv-SE" dirty="0"/>
          </a:p>
        </p:txBody>
      </p:sp>
      <p:sp>
        <p:nvSpPr>
          <p:cNvPr id="5" name="Platshållare för sidfot 4"/>
          <p:cNvSpPr>
            <a:spLocks noGrp="1"/>
          </p:cNvSpPr>
          <p:nvPr>
            <p:ph type="ftr" sz="quarter" idx="11"/>
          </p:nvPr>
        </p:nvSpPr>
        <p:spPr/>
        <p:txBody>
          <a:bodyPr/>
          <a:lstStyle/>
          <a:p>
            <a:r>
              <a:rPr lang="sv-SE" smtClean="0"/>
              <a:t>Avd Hälsa och Välfärd - RSS Dalarna</a:t>
            </a:r>
            <a:endParaRPr lang="sv-SE"/>
          </a:p>
        </p:txBody>
      </p:sp>
      <p:sp>
        <p:nvSpPr>
          <p:cNvPr id="6" name="Platshållare för bildnummer 5"/>
          <p:cNvSpPr>
            <a:spLocks noGrp="1"/>
          </p:cNvSpPr>
          <p:nvPr>
            <p:ph type="sldNum" sz="quarter" idx="12"/>
          </p:nvPr>
        </p:nvSpPr>
        <p:spPr/>
        <p:txBody>
          <a:bodyPr/>
          <a:lstStyle/>
          <a:p>
            <a:fld id="{130DDE8C-17E0-4539-9C15-C1E9D231907F}" type="slidenum">
              <a:rPr lang="sv-SE" smtClean="0"/>
              <a:pPr/>
              <a:t>28</a:t>
            </a:fld>
            <a:endParaRPr lang="sv-SE"/>
          </a:p>
        </p:txBody>
      </p:sp>
    </p:spTree>
    <p:extLst>
      <p:ext uri="{BB962C8B-B14F-4D97-AF65-F5344CB8AC3E}">
        <p14:creationId xmlns:p14="http://schemas.microsoft.com/office/powerpoint/2010/main" val="364051044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endParaRPr lang="sv-SE"/>
          </a:p>
        </p:txBody>
      </p:sp>
      <p:sp>
        <p:nvSpPr>
          <p:cNvPr id="3" name="Platshållare för innehåll 2"/>
          <p:cNvSpPr>
            <a:spLocks noGrp="1"/>
          </p:cNvSpPr>
          <p:nvPr>
            <p:ph idx="1"/>
          </p:nvPr>
        </p:nvSpPr>
        <p:spPr/>
        <p:txBody>
          <a:bodyPr>
            <a:normAutofit/>
          </a:bodyPr>
          <a:lstStyle/>
          <a:p>
            <a:r>
              <a:rPr lang="sv-SE" dirty="0"/>
              <a:t>De skriftliga lokala överenskommelserna i respektive kommun ska klargöra </a:t>
            </a:r>
            <a:r>
              <a:rPr lang="sv-SE" dirty="0">
                <a:solidFill>
                  <a:schemeClr val="accent2">
                    <a:lumMod val="75000"/>
                  </a:schemeClr>
                </a:solidFill>
              </a:rPr>
              <a:t>hur samverkan sker och hur den lokala ansvarsfördelningen </a:t>
            </a:r>
            <a:r>
              <a:rPr lang="sv-SE" dirty="0"/>
              <a:t>mellan kommunens och regionens verksamheter ser ut. Tydliggörande bör ske av de lokala strukturer och rutiner som behövs för att </a:t>
            </a:r>
            <a:r>
              <a:rPr lang="sv-SE" dirty="0">
                <a:solidFill>
                  <a:schemeClr val="accent2">
                    <a:lumMod val="75000"/>
                  </a:schemeClr>
                </a:solidFill>
              </a:rPr>
              <a:t>komplettera </a:t>
            </a:r>
            <a:r>
              <a:rPr lang="sv-SE" dirty="0"/>
              <a:t>den regionala samverkansöverenskommelsen. </a:t>
            </a:r>
            <a:endParaRPr lang="sv-SE" dirty="0" smtClean="0"/>
          </a:p>
          <a:p>
            <a:r>
              <a:rPr lang="sv-SE" dirty="0" smtClean="0"/>
              <a:t>Den </a:t>
            </a:r>
            <a:r>
              <a:rPr lang="sv-SE" dirty="0"/>
              <a:t>bör inkludera förebyggande- och främjande verksamhet, tidiga insatser, tidiga tecken, utredning, vård, insatser, stöd och behandling och beakta relevanta nationella kunskapsstöd så som nationella vård- och insatsprogram samt övriga nationella riktlinjer.</a:t>
            </a:r>
          </a:p>
          <a:p>
            <a:endParaRPr lang="sv-SE" dirty="0"/>
          </a:p>
        </p:txBody>
      </p:sp>
      <p:sp>
        <p:nvSpPr>
          <p:cNvPr id="4" name="Platshållare för datum 3"/>
          <p:cNvSpPr>
            <a:spLocks noGrp="1"/>
          </p:cNvSpPr>
          <p:nvPr>
            <p:ph type="dt" sz="half" idx="10"/>
          </p:nvPr>
        </p:nvSpPr>
        <p:spPr/>
        <p:txBody>
          <a:bodyPr/>
          <a:lstStyle/>
          <a:p>
            <a:r>
              <a:rPr lang="sv-SE" dirty="0"/>
              <a:t>2021-03-25</a:t>
            </a:r>
          </a:p>
          <a:p>
            <a:endParaRPr lang="sv-SE" dirty="0"/>
          </a:p>
        </p:txBody>
      </p:sp>
      <p:sp>
        <p:nvSpPr>
          <p:cNvPr id="5" name="Platshållare för sidfot 4"/>
          <p:cNvSpPr>
            <a:spLocks noGrp="1"/>
          </p:cNvSpPr>
          <p:nvPr>
            <p:ph type="ftr" sz="quarter" idx="11"/>
          </p:nvPr>
        </p:nvSpPr>
        <p:spPr/>
        <p:txBody>
          <a:bodyPr/>
          <a:lstStyle/>
          <a:p>
            <a:r>
              <a:rPr lang="sv-SE" smtClean="0"/>
              <a:t>Avd Hälsa och Välfärd - RSS Dalarna</a:t>
            </a:r>
            <a:endParaRPr lang="sv-SE"/>
          </a:p>
        </p:txBody>
      </p:sp>
      <p:sp>
        <p:nvSpPr>
          <p:cNvPr id="6" name="Platshållare för bildnummer 5"/>
          <p:cNvSpPr>
            <a:spLocks noGrp="1"/>
          </p:cNvSpPr>
          <p:nvPr>
            <p:ph type="sldNum" sz="quarter" idx="12"/>
          </p:nvPr>
        </p:nvSpPr>
        <p:spPr/>
        <p:txBody>
          <a:bodyPr/>
          <a:lstStyle/>
          <a:p>
            <a:fld id="{130DDE8C-17E0-4539-9C15-C1E9D231907F}" type="slidenum">
              <a:rPr lang="sv-SE" smtClean="0"/>
              <a:pPr/>
              <a:t>29</a:t>
            </a:fld>
            <a:endParaRPr lang="sv-SE"/>
          </a:p>
        </p:txBody>
      </p:sp>
    </p:spTree>
    <p:extLst>
      <p:ext uri="{BB962C8B-B14F-4D97-AF65-F5344CB8AC3E}">
        <p14:creationId xmlns:p14="http://schemas.microsoft.com/office/powerpoint/2010/main" val="4784650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6">
            <a:lumMod val="50000"/>
          </a:schemeClr>
        </a:solidFill>
        <a:effectLst/>
      </p:bgPr>
    </p:bg>
    <p:spTree>
      <p:nvGrpSpPr>
        <p:cNvPr id="1" name=""/>
        <p:cNvGrpSpPr/>
        <p:nvPr/>
      </p:nvGrpSpPr>
      <p:grpSpPr>
        <a:xfrm>
          <a:off x="0" y="0"/>
          <a:ext cx="0" cy="0"/>
          <a:chOff x="0" y="0"/>
          <a:chExt cx="0" cy="0"/>
        </a:xfrm>
      </p:grpSpPr>
      <p:sp>
        <p:nvSpPr>
          <p:cNvPr id="2" name="Rubrik 1"/>
          <p:cNvSpPr>
            <a:spLocks noGrp="1"/>
          </p:cNvSpPr>
          <p:nvPr>
            <p:ph type="ctrTitle"/>
          </p:nvPr>
        </p:nvSpPr>
        <p:spPr/>
        <p:txBody>
          <a:bodyPr>
            <a:normAutofit/>
          </a:bodyPr>
          <a:lstStyle/>
          <a:p>
            <a:pPr lvl="0"/>
            <a:r>
              <a:rPr lang="sv-SE" dirty="0" smtClean="0"/>
              <a:t>Missbruk </a:t>
            </a:r>
            <a:r>
              <a:rPr lang="sv-SE" dirty="0"/>
              <a:t>och beroende</a:t>
            </a:r>
          </a:p>
        </p:txBody>
      </p:sp>
      <p:sp>
        <p:nvSpPr>
          <p:cNvPr id="3" name="Underrubrik 2"/>
          <p:cNvSpPr>
            <a:spLocks noGrp="1"/>
          </p:cNvSpPr>
          <p:nvPr>
            <p:ph type="subTitle" idx="1"/>
          </p:nvPr>
        </p:nvSpPr>
        <p:spPr/>
        <p:txBody>
          <a:bodyPr>
            <a:normAutofit/>
          </a:bodyPr>
          <a:lstStyle/>
          <a:p>
            <a:pPr lvl="0"/>
            <a:r>
              <a:rPr lang="sv-SE" b="1" i="1" dirty="0"/>
              <a:t>alkohol, narkotika, andra beroendeframkallande medel, läkemedel, dopningsmedel eller spel om pengar</a:t>
            </a:r>
            <a:endParaRPr lang="sv-SE" b="1" dirty="0"/>
          </a:p>
        </p:txBody>
      </p:sp>
    </p:spTree>
    <p:extLst>
      <p:ext uri="{BB962C8B-B14F-4D97-AF65-F5344CB8AC3E}">
        <p14:creationId xmlns:p14="http://schemas.microsoft.com/office/powerpoint/2010/main" val="327743004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Innehåll LÖK – del 1</a:t>
            </a:r>
            <a:endParaRPr lang="sv-SE" dirty="0"/>
          </a:p>
        </p:txBody>
      </p:sp>
      <p:sp>
        <p:nvSpPr>
          <p:cNvPr id="3" name="Platshållare för innehåll 2"/>
          <p:cNvSpPr>
            <a:spLocks noGrp="1"/>
          </p:cNvSpPr>
          <p:nvPr>
            <p:ph idx="1"/>
          </p:nvPr>
        </p:nvSpPr>
        <p:spPr>
          <a:xfrm>
            <a:off x="410546" y="1825625"/>
            <a:ext cx="9647853" cy="4351337"/>
          </a:xfrm>
        </p:spPr>
        <p:txBody>
          <a:bodyPr numCol="1">
            <a:normAutofit fontScale="70000" lnSpcReduction="20000"/>
          </a:bodyPr>
          <a:lstStyle/>
          <a:p>
            <a:pPr marL="0" indent="0">
              <a:buNone/>
            </a:pPr>
            <a:r>
              <a:rPr lang="sv-SE" u="sng" dirty="0" smtClean="0"/>
              <a:t>Framtagande/Arbetet med den lokala överenskommelsen: </a:t>
            </a:r>
            <a:endParaRPr lang="sv-SE" dirty="0" smtClean="0"/>
          </a:p>
          <a:p>
            <a:r>
              <a:rPr lang="sv-SE" dirty="0" smtClean="0"/>
              <a:t>Beskrivning av hur framtagandet av den lokala överenskommelsen (ÖK) har gått till samt hur den kompletterar den regionala samverkansöverenskommelsen och vård- och insatsprogrammet (VIP)</a:t>
            </a:r>
          </a:p>
          <a:p>
            <a:pPr marL="0" indent="0">
              <a:buNone/>
            </a:pPr>
            <a:r>
              <a:rPr lang="sv-SE" u="sng" dirty="0" smtClean="0"/>
              <a:t>Ledning och organisation: </a:t>
            </a:r>
            <a:endParaRPr lang="sv-SE" dirty="0" smtClean="0"/>
          </a:p>
          <a:p>
            <a:r>
              <a:rPr lang="sv-SE" dirty="0" smtClean="0"/>
              <a:t>Beskrivning av den lokala ”samverkansorganisationen”.</a:t>
            </a:r>
          </a:p>
          <a:p>
            <a:r>
              <a:rPr lang="sv-SE" dirty="0" smtClean="0"/>
              <a:t>Hänvisning till och beskrivning av lokala rutiner och riktlinjer, m.m. </a:t>
            </a:r>
            <a:endParaRPr lang="sv-SE" u="sng" dirty="0" smtClean="0"/>
          </a:p>
          <a:p>
            <a:pPr marL="0" indent="0">
              <a:buNone/>
            </a:pPr>
            <a:r>
              <a:rPr lang="sv-SE" u="sng" dirty="0" smtClean="0"/>
              <a:t>Lokal lägesbild för målgruppen: </a:t>
            </a:r>
            <a:endParaRPr lang="sv-SE" dirty="0" smtClean="0"/>
          </a:p>
          <a:p>
            <a:r>
              <a:rPr lang="sv-SE" dirty="0" smtClean="0"/>
              <a:t>Beskrivning av den lokala kontexten för målgruppen</a:t>
            </a:r>
          </a:p>
          <a:p>
            <a:pPr marL="0" indent="0">
              <a:buNone/>
            </a:pPr>
            <a:r>
              <a:rPr lang="sv-SE" u="sng" dirty="0" smtClean="0"/>
              <a:t>Lokalt utbud av insatser: </a:t>
            </a:r>
            <a:endParaRPr lang="sv-SE" dirty="0" smtClean="0"/>
          </a:p>
          <a:p>
            <a:r>
              <a:rPr lang="sv-SE" dirty="0" smtClean="0"/>
              <a:t>Beskrivning av de lokala förutsättningarna att ge olika former av vård och omsorg.</a:t>
            </a:r>
          </a:p>
          <a:p>
            <a:r>
              <a:rPr lang="sv-SE" dirty="0" smtClean="0"/>
              <a:t>Beskrivning av det lokala arbetet med samordnande individuella planer (SIP).</a:t>
            </a:r>
            <a:endParaRPr lang="sv-SE" dirty="0"/>
          </a:p>
        </p:txBody>
      </p:sp>
      <p:sp>
        <p:nvSpPr>
          <p:cNvPr id="4" name="Platshållare för datum 3"/>
          <p:cNvSpPr>
            <a:spLocks noGrp="1"/>
          </p:cNvSpPr>
          <p:nvPr>
            <p:ph type="dt" sz="half" idx="10"/>
          </p:nvPr>
        </p:nvSpPr>
        <p:spPr/>
        <p:txBody>
          <a:bodyPr/>
          <a:lstStyle/>
          <a:p>
            <a:r>
              <a:rPr lang="sv-SE" dirty="0"/>
              <a:t>2021-03-25</a:t>
            </a:r>
          </a:p>
          <a:p>
            <a:endParaRPr lang="sv-SE" dirty="0"/>
          </a:p>
        </p:txBody>
      </p:sp>
      <p:sp>
        <p:nvSpPr>
          <p:cNvPr id="5" name="Platshållare för sidfot 4"/>
          <p:cNvSpPr>
            <a:spLocks noGrp="1"/>
          </p:cNvSpPr>
          <p:nvPr>
            <p:ph type="ftr" sz="quarter" idx="11"/>
          </p:nvPr>
        </p:nvSpPr>
        <p:spPr/>
        <p:txBody>
          <a:bodyPr/>
          <a:lstStyle/>
          <a:p>
            <a:r>
              <a:rPr lang="sv-SE" smtClean="0"/>
              <a:t>Avd Hälsa och Välfärd - RSS Dalarna</a:t>
            </a:r>
            <a:endParaRPr lang="sv-SE"/>
          </a:p>
        </p:txBody>
      </p:sp>
      <p:sp>
        <p:nvSpPr>
          <p:cNvPr id="6" name="Platshållare för bildnummer 5"/>
          <p:cNvSpPr>
            <a:spLocks noGrp="1"/>
          </p:cNvSpPr>
          <p:nvPr>
            <p:ph type="sldNum" sz="quarter" idx="12"/>
          </p:nvPr>
        </p:nvSpPr>
        <p:spPr/>
        <p:txBody>
          <a:bodyPr/>
          <a:lstStyle/>
          <a:p>
            <a:fld id="{130DDE8C-17E0-4539-9C15-C1E9D231907F}" type="slidenum">
              <a:rPr lang="sv-SE" smtClean="0"/>
              <a:pPr/>
              <a:t>30</a:t>
            </a:fld>
            <a:endParaRPr lang="sv-SE"/>
          </a:p>
        </p:txBody>
      </p:sp>
    </p:spTree>
    <p:extLst>
      <p:ext uri="{BB962C8B-B14F-4D97-AF65-F5344CB8AC3E}">
        <p14:creationId xmlns:p14="http://schemas.microsoft.com/office/powerpoint/2010/main" val="388400999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Innehåll LÖK – del </a:t>
            </a:r>
            <a:r>
              <a:rPr lang="sv-SE" dirty="0" smtClean="0"/>
              <a:t>2</a:t>
            </a:r>
            <a:endParaRPr lang="sv-SE" dirty="0"/>
          </a:p>
        </p:txBody>
      </p:sp>
      <p:sp>
        <p:nvSpPr>
          <p:cNvPr id="3" name="Platshållare för innehåll 2"/>
          <p:cNvSpPr>
            <a:spLocks noGrp="1"/>
          </p:cNvSpPr>
          <p:nvPr>
            <p:ph idx="1"/>
          </p:nvPr>
        </p:nvSpPr>
        <p:spPr/>
        <p:txBody>
          <a:bodyPr>
            <a:normAutofit/>
          </a:bodyPr>
          <a:lstStyle/>
          <a:p>
            <a:pPr marL="0" indent="0">
              <a:buNone/>
            </a:pPr>
            <a:r>
              <a:rPr lang="sv-SE" sz="2000" u="sng" dirty="0" smtClean="0"/>
              <a:t>Särskilda </a:t>
            </a:r>
            <a:r>
              <a:rPr lang="sv-SE" sz="2000" u="sng" dirty="0"/>
              <a:t>beskrivningar av komplexa frågor: </a:t>
            </a:r>
            <a:endParaRPr lang="sv-SE" sz="2000" dirty="0"/>
          </a:p>
          <a:p>
            <a:r>
              <a:rPr lang="sv-SE" sz="2000" dirty="0"/>
              <a:t>Beskrivning av hur jämställdhet och jämlikhet, barns rättigheter samt inflytande och delaktighet för målgrupperna (såväl barn som vuxna och närstående) integreras i den lokala </a:t>
            </a:r>
            <a:r>
              <a:rPr lang="sv-SE" sz="2000" dirty="0" smtClean="0"/>
              <a:t>överenskommelsen.</a:t>
            </a:r>
            <a:endParaRPr lang="sv-SE" sz="2000" dirty="0"/>
          </a:p>
          <a:p>
            <a:r>
              <a:rPr lang="sv-SE" sz="2000" dirty="0"/>
              <a:t>Beskrivning av hur särskilda omständigheter och särskilt sårbara målgrupper prioriteras i det lokala </a:t>
            </a:r>
            <a:r>
              <a:rPr lang="sv-SE" sz="2000" dirty="0" smtClean="0"/>
              <a:t>arbetet.</a:t>
            </a:r>
            <a:endParaRPr lang="sv-SE" sz="2000" dirty="0"/>
          </a:p>
          <a:p>
            <a:r>
              <a:rPr lang="sv-SE" sz="2000" dirty="0"/>
              <a:t>Beskrivning av förändrings- och </a:t>
            </a:r>
            <a:r>
              <a:rPr lang="sv-SE" sz="2000" dirty="0" smtClean="0"/>
              <a:t>förbättringsarbete.</a:t>
            </a:r>
            <a:endParaRPr lang="sv-SE" sz="2000" dirty="0"/>
          </a:p>
          <a:p>
            <a:pPr marL="0" indent="0">
              <a:buNone/>
            </a:pPr>
            <a:r>
              <a:rPr lang="sv-SE" sz="2000" u="sng" dirty="0"/>
              <a:t>Implementering, systematisk uppföljning och analys:</a:t>
            </a:r>
            <a:endParaRPr lang="sv-SE" sz="2000" dirty="0"/>
          </a:p>
          <a:p>
            <a:r>
              <a:rPr lang="sv-SE" sz="2000" dirty="0"/>
              <a:t>Beskrivning av det lokala implementeringsarbetet av den lokala överenskommelsen och </a:t>
            </a:r>
            <a:r>
              <a:rPr lang="sv-SE" sz="2000" dirty="0" err="1" smtClean="0"/>
              <a:t>VIPen</a:t>
            </a:r>
            <a:r>
              <a:rPr lang="sv-SE" sz="2000" dirty="0" smtClean="0"/>
              <a:t>.</a:t>
            </a:r>
            <a:endParaRPr lang="sv-SE" sz="2000" dirty="0"/>
          </a:p>
          <a:p>
            <a:r>
              <a:rPr lang="sv-SE" sz="2000" dirty="0"/>
              <a:t>Beskrivning av arbetet med systematisk uppföljning och analys inom ramen för det lokala </a:t>
            </a:r>
            <a:r>
              <a:rPr lang="sv-SE" sz="2000" dirty="0" smtClean="0"/>
              <a:t>samverkansarbetet.</a:t>
            </a:r>
            <a:endParaRPr lang="sv-SE" sz="2000" dirty="0"/>
          </a:p>
          <a:p>
            <a:endParaRPr lang="sv-SE" dirty="0"/>
          </a:p>
        </p:txBody>
      </p:sp>
      <p:sp>
        <p:nvSpPr>
          <p:cNvPr id="4" name="Platshållare för datum 3"/>
          <p:cNvSpPr>
            <a:spLocks noGrp="1"/>
          </p:cNvSpPr>
          <p:nvPr>
            <p:ph type="dt" sz="half" idx="10"/>
          </p:nvPr>
        </p:nvSpPr>
        <p:spPr/>
        <p:txBody>
          <a:bodyPr/>
          <a:lstStyle/>
          <a:p>
            <a:r>
              <a:rPr lang="sv-SE" dirty="0"/>
              <a:t>2021-03-25</a:t>
            </a:r>
          </a:p>
          <a:p>
            <a:endParaRPr lang="sv-SE" dirty="0"/>
          </a:p>
        </p:txBody>
      </p:sp>
      <p:sp>
        <p:nvSpPr>
          <p:cNvPr id="5" name="Platshållare för sidfot 4"/>
          <p:cNvSpPr>
            <a:spLocks noGrp="1"/>
          </p:cNvSpPr>
          <p:nvPr>
            <p:ph type="ftr" sz="quarter" idx="11"/>
          </p:nvPr>
        </p:nvSpPr>
        <p:spPr/>
        <p:txBody>
          <a:bodyPr/>
          <a:lstStyle/>
          <a:p>
            <a:r>
              <a:rPr lang="sv-SE" smtClean="0"/>
              <a:t>Avd Hälsa och Välfärd - RSS Dalarna</a:t>
            </a:r>
            <a:endParaRPr lang="sv-SE"/>
          </a:p>
        </p:txBody>
      </p:sp>
      <p:sp>
        <p:nvSpPr>
          <p:cNvPr id="6" name="Platshållare för bildnummer 5"/>
          <p:cNvSpPr>
            <a:spLocks noGrp="1"/>
          </p:cNvSpPr>
          <p:nvPr>
            <p:ph type="sldNum" sz="quarter" idx="12"/>
          </p:nvPr>
        </p:nvSpPr>
        <p:spPr/>
        <p:txBody>
          <a:bodyPr/>
          <a:lstStyle/>
          <a:p>
            <a:fld id="{130DDE8C-17E0-4539-9C15-C1E9D231907F}" type="slidenum">
              <a:rPr lang="sv-SE" smtClean="0"/>
              <a:pPr/>
              <a:t>31</a:t>
            </a:fld>
            <a:endParaRPr lang="sv-SE"/>
          </a:p>
        </p:txBody>
      </p:sp>
    </p:spTree>
    <p:extLst>
      <p:ext uri="{BB962C8B-B14F-4D97-AF65-F5344CB8AC3E}">
        <p14:creationId xmlns:p14="http://schemas.microsoft.com/office/powerpoint/2010/main" val="243496688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2">
            <a:lumMod val="50000"/>
          </a:schemeClr>
        </a:solidFill>
        <a:effectLst/>
      </p:bgPr>
    </p:bg>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r>
              <a:rPr lang="sv-SE" dirty="0" smtClean="0"/>
              <a:t>Implementering och uppföljning</a:t>
            </a:r>
            <a:endParaRPr lang="sv-SE" dirty="0"/>
          </a:p>
        </p:txBody>
      </p:sp>
      <p:sp>
        <p:nvSpPr>
          <p:cNvPr id="3" name="Underrubrik 2"/>
          <p:cNvSpPr>
            <a:spLocks noGrp="1"/>
          </p:cNvSpPr>
          <p:nvPr>
            <p:ph type="subTitle" idx="1"/>
          </p:nvPr>
        </p:nvSpPr>
        <p:spPr/>
        <p:txBody>
          <a:bodyPr/>
          <a:lstStyle/>
          <a:p>
            <a:endParaRPr lang="sv-SE"/>
          </a:p>
        </p:txBody>
      </p:sp>
    </p:spTree>
    <p:extLst>
      <p:ext uri="{BB962C8B-B14F-4D97-AF65-F5344CB8AC3E}">
        <p14:creationId xmlns:p14="http://schemas.microsoft.com/office/powerpoint/2010/main" val="289349326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Implementering </a:t>
            </a:r>
            <a:endParaRPr lang="sv-SE" dirty="0"/>
          </a:p>
        </p:txBody>
      </p:sp>
      <p:sp>
        <p:nvSpPr>
          <p:cNvPr id="3" name="Platshållare för innehåll 2"/>
          <p:cNvSpPr>
            <a:spLocks noGrp="1"/>
          </p:cNvSpPr>
          <p:nvPr>
            <p:ph idx="1"/>
          </p:nvPr>
        </p:nvSpPr>
        <p:spPr/>
        <p:txBody>
          <a:bodyPr>
            <a:normAutofit/>
          </a:bodyPr>
          <a:lstStyle/>
          <a:p>
            <a:r>
              <a:rPr lang="sv-SE" dirty="0"/>
              <a:t>Implementering avser de tillvägagångssätt som används för att </a:t>
            </a:r>
            <a:r>
              <a:rPr lang="sv-SE" dirty="0">
                <a:solidFill>
                  <a:schemeClr val="accent2">
                    <a:lumMod val="75000"/>
                  </a:schemeClr>
                </a:solidFill>
              </a:rPr>
              <a:t>införa nya metoder </a:t>
            </a:r>
            <a:r>
              <a:rPr lang="sv-SE" dirty="0"/>
              <a:t>i en ordinarie verksamhet. </a:t>
            </a:r>
            <a:r>
              <a:rPr lang="sv-SE" dirty="0" smtClean="0"/>
              <a:t>Implementering </a:t>
            </a:r>
            <a:r>
              <a:rPr lang="sv-SE" dirty="0"/>
              <a:t>säkerställer att metoderna</a:t>
            </a:r>
            <a:r>
              <a:rPr lang="sv-SE" i="1" dirty="0">
                <a:solidFill>
                  <a:schemeClr val="accent2">
                    <a:lumMod val="75000"/>
                  </a:schemeClr>
                </a:solidFill>
              </a:rPr>
              <a:t> används så som det var avsett och sker med varaktighet.</a:t>
            </a:r>
            <a:r>
              <a:rPr lang="sv-SE" i="1" baseline="30000" dirty="0">
                <a:solidFill>
                  <a:schemeClr val="accent2">
                    <a:lumMod val="75000"/>
                  </a:schemeClr>
                </a:solidFill>
              </a:rPr>
              <a:t> </a:t>
            </a:r>
            <a:endParaRPr lang="sv-SE" i="1" baseline="30000" dirty="0" smtClean="0">
              <a:solidFill>
                <a:schemeClr val="accent2">
                  <a:lumMod val="75000"/>
                </a:schemeClr>
              </a:solidFill>
            </a:endParaRPr>
          </a:p>
          <a:p>
            <a:r>
              <a:rPr lang="sv-SE" dirty="0"/>
              <a:t>En avgörande förutsättning för en lyckad implementering av överenskommelser är att den sker i samverkan mellan huvudmännen. </a:t>
            </a:r>
          </a:p>
          <a:p>
            <a:endParaRPr lang="sv-SE" dirty="0"/>
          </a:p>
          <a:p>
            <a:pPr marL="0" indent="0">
              <a:buNone/>
            </a:pPr>
            <a:endParaRPr lang="sv-SE" dirty="0"/>
          </a:p>
        </p:txBody>
      </p:sp>
      <p:sp>
        <p:nvSpPr>
          <p:cNvPr id="4" name="Platshållare för datum 3"/>
          <p:cNvSpPr>
            <a:spLocks noGrp="1"/>
          </p:cNvSpPr>
          <p:nvPr>
            <p:ph type="dt" sz="half" idx="10"/>
          </p:nvPr>
        </p:nvSpPr>
        <p:spPr/>
        <p:txBody>
          <a:bodyPr/>
          <a:lstStyle/>
          <a:p>
            <a:r>
              <a:rPr lang="sv-SE" dirty="0"/>
              <a:t>2021-03-25</a:t>
            </a:r>
          </a:p>
          <a:p>
            <a:endParaRPr lang="sv-SE" dirty="0"/>
          </a:p>
        </p:txBody>
      </p:sp>
      <p:sp>
        <p:nvSpPr>
          <p:cNvPr id="5" name="Platshållare för sidfot 4"/>
          <p:cNvSpPr>
            <a:spLocks noGrp="1"/>
          </p:cNvSpPr>
          <p:nvPr>
            <p:ph type="ftr" sz="quarter" idx="11"/>
          </p:nvPr>
        </p:nvSpPr>
        <p:spPr/>
        <p:txBody>
          <a:bodyPr/>
          <a:lstStyle/>
          <a:p>
            <a:r>
              <a:rPr lang="sv-SE" smtClean="0"/>
              <a:t>Avd Hälsa och Välfärd - RSS Dalarna</a:t>
            </a:r>
            <a:endParaRPr lang="sv-SE"/>
          </a:p>
        </p:txBody>
      </p:sp>
      <p:sp>
        <p:nvSpPr>
          <p:cNvPr id="6" name="Platshållare för bildnummer 5"/>
          <p:cNvSpPr>
            <a:spLocks noGrp="1"/>
          </p:cNvSpPr>
          <p:nvPr>
            <p:ph type="sldNum" sz="quarter" idx="12"/>
          </p:nvPr>
        </p:nvSpPr>
        <p:spPr/>
        <p:txBody>
          <a:bodyPr/>
          <a:lstStyle/>
          <a:p>
            <a:fld id="{130DDE8C-17E0-4539-9C15-C1E9D231907F}" type="slidenum">
              <a:rPr lang="sv-SE" smtClean="0"/>
              <a:pPr/>
              <a:t>33</a:t>
            </a:fld>
            <a:endParaRPr lang="sv-SE"/>
          </a:p>
        </p:txBody>
      </p:sp>
    </p:spTree>
    <p:extLst>
      <p:ext uri="{BB962C8B-B14F-4D97-AF65-F5344CB8AC3E}">
        <p14:creationId xmlns:p14="http://schemas.microsoft.com/office/powerpoint/2010/main" val="43046376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Ansvar för implementering</a:t>
            </a:r>
            <a:endParaRPr lang="sv-SE" dirty="0"/>
          </a:p>
        </p:txBody>
      </p:sp>
      <p:sp>
        <p:nvSpPr>
          <p:cNvPr id="3" name="Platshållare för innehåll 2"/>
          <p:cNvSpPr>
            <a:spLocks noGrp="1"/>
          </p:cNvSpPr>
          <p:nvPr>
            <p:ph idx="1"/>
          </p:nvPr>
        </p:nvSpPr>
        <p:spPr/>
        <p:txBody>
          <a:bodyPr>
            <a:normAutofit/>
          </a:bodyPr>
          <a:lstStyle/>
          <a:p>
            <a:r>
              <a:rPr lang="sv-SE" sz="2400" dirty="0"/>
              <a:t>Både den politiska och högsta tjänstemannaledningen i Region Dalarna och Dalarnas kommuner har det </a:t>
            </a:r>
            <a:r>
              <a:rPr lang="sv-SE" sz="2400" dirty="0">
                <a:solidFill>
                  <a:schemeClr val="accent2">
                    <a:lumMod val="75000"/>
                  </a:schemeClr>
                </a:solidFill>
              </a:rPr>
              <a:t>yttersta ansvaret för att denna </a:t>
            </a:r>
            <a:r>
              <a:rPr lang="sv-SE" sz="2400" dirty="0" smtClean="0">
                <a:solidFill>
                  <a:schemeClr val="accent2">
                    <a:lumMod val="75000"/>
                  </a:schemeClr>
                </a:solidFill>
              </a:rPr>
              <a:t>och de lokala överenskommelserna </a:t>
            </a:r>
            <a:r>
              <a:rPr lang="sv-SE" sz="2400" dirty="0">
                <a:solidFill>
                  <a:schemeClr val="accent2">
                    <a:lumMod val="75000"/>
                  </a:schemeClr>
                </a:solidFill>
              </a:rPr>
              <a:t>implementeras </a:t>
            </a:r>
            <a:r>
              <a:rPr lang="sv-SE" sz="2400" dirty="0"/>
              <a:t>i samtliga berörda verksamheter och att personalen ges möjlighet att arbeta i enlighet med överenskommelsens uppställda syfte, mål och förutsättningar. </a:t>
            </a:r>
          </a:p>
          <a:p>
            <a:r>
              <a:rPr lang="sv-SE" sz="2400" dirty="0"/>
              <a:t>Ansvaret för att överenskommelsen blir väl förankrad ända ut i mötet med individerna åligger den lokala nivån. </a:t>
            </a:r>
            <a:r>
              <a:rPr lang="sv-SE" sz="2400" dirty="0" smtClean="0"/>
              <a:t>Det </a:t>
            </a:r>
            <a:r>
              <a:rPr lang="sv-SE" sz="2400" dirty="0" smtClean="0">
                <a:solidFill>
                  <a:schemeClr val="accent2">
                    <a:lumMod val="75000"/>
                  </a:schemeClr>
                </a:solidFill>
              </a:rPr>
              <a:t>kräver en </a:t>
            </a:r>
            <a:r>
              <a:rPr lang="sv-SE" sz="2400" dirty="0">
                <a:solidFill>
                  <a:schemeClr val="accent2">
                    <a:lumMod val="75000"/>
                  </a:schemeClr>
                </a:solidFill>
              </a:rPr>
              <a:t>organiserad samverkan</a:t>
            </a:r>
            <a:r>
              <a:rPr lang="sv-SE" sz="2400" dirty="0"/>
              <a:t> mellan huvudmännen på alla nivåer i </a:t>
            </a:r>
            <a:r>
              <a:rPr lang="sv-SE" sz="2400" dirty="0" smtClean="0"/>
              <a:t>organisationerna.</a:t>
            </a:r>
          </a:p>
          <a:p>
            <a:r>
              <a:rPr lang="sv-SE" sz="2400" dirty="0" smtClean="0"/>
              <a:t>Den </a:t>
            </a:r>
            <a:r>
              <a:rPr lang="sv-SE" sz="2400" dirty="0"/>
              <a:t>regionala samverkans- och stödstrukturen (RSS) kan ge ett </a:t>
            </a:r>
            <a:r>
              <a:rPr lang="sv-SE" sz="2400" dirty="0">
                <a:solidFill>
                  <a:schemeClr val="accent2">
                    <a:lumMod val="75000"/>
                  </a:schemeClr>
                </a:solidFill>
              </a:rPr>
              <a:t>övergripande stöd för implementering </a:t>
            </a:r>
            <a:r>
              <a:rPr lang="sv-SE" sz="2400" dirty="0"/>
              <a:t>på regional nivå.</a:t>
            </a:r>
          </a:p>
          <a:p>
            <a:endParaRPr lang="sv-SE" dirty="0"/>
          </a:p>
        </p:txBody>
      </p:sp>
      <p:sp>
        <p:nvSpPr>
          <p:cNvPr id="4" name="Platshållare för datum 3"/>
          <p:cNvSpPr>
            <a:spLocks noGrp="1"/>
          </p:cNvSpPr>
          <p:nvPr>
            <p:ph type="dt" sz="half" idx="10"/>
          </p:nvPr>
        </p:nvSpPr>
        <p:spPr/>
        <p:txBody>
          <a:bodyPr/>
          <a:lstStyle/>
          <a:p>
            <a:r>
              <a:rPr lang="sv-SE" dirty="0"/>
              <a:t>2021-03-25</a:t>
            </a:r>
          </a:p>
          <a:p>
            <a:endParaRPr lang="sv-SE" dirty="0"/>
          </a:p>
        </p:txBody>
      </p:sp>
      <p:sp>
        <p:nvSpPr>
          <p:cNvPr id="5" name="Platshållare för sidfot 4"/>
          <p:cNvSpPr>
            <a:spLocks noGrp="1"/>
          </p:cNvSpPr>
          <p:nvPr>
            <p:ph type="ftr" sz="quarter" idx="11"/>
          </p:nvPr>
        </p:nvSpPr>
        <p:spPr/>
        <p:txBody>
          <a:bodyPr/>
          <a:lstStyle/>
          <a:p>
            <a:r>
              <a:rPr lang="sv-SE" smtClean="0"/>
              <a:t>Avd Hälsa och Välfärd - RSS Dalarna</a:t>
            </a:r>
            <a:endParaRPr lang="sv-SE"/>
          </a:p>
        </p:txBody>
      </p:sp>
      <p:sp>
        <p:nvSpPr>
          <p:cNvPr id="6" name="Platshållare för bildnummer 5"/>
          <p:cNvSpPr>
            <a:spLocks noGrp="1"/>
          </p:cNvSpPr>
          <p:nvPr>
            <p:ph type="sldNum" sz="quarter" idx="12"/>
          </p:nvPr>
        </p:nvSpPr>
        <p:spPr/>
        <p:txBody>
          <a:bodyPr/>
          <a:lstStyle/>
          <a:p>
            <a:fld id="{130DDE8C-17E0-4539-9C15-C1E9D231907F}" type="slidenum">
              <a:rPr lang="sv-SE" smtClean="0"/>
              <a:pPr/>
              <a:t>34</a:t>
            </a:fld>
            <a:endParaRPr lang="sv-SE"/>
          </a:p>
        </p:txBody>
      </p:sp>
    </p:spTree>
    <p:extLst>
      <p:ext uri="{BB962C8B-B14F-4D97-AF65-F5344CB8AC3E}">
        <p14:creationId xmlns:p14="http://schemas.microsoft.com/office/powerpoint/2010/main" val="420722653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Uppföljning</a:t>
            </a:r>
            <a:endParaRPr lang="sv-SE" dirty="0"/>
          </a:p>
        </p:txBody>
      </p:sp>
      <p:sp>
        <p:nvSpPr>
          <p:cNvPr id="3" name="Platshållare för innehåll 2"/>
          <p:cNvSpPr>
            <a:spLocks noGrp="1"/>
          </p:cNvSpPr>
          <p:nvPr>
            <p:ph idx="1"/>
          </p:nvPr>
        </p:nvSpPr>
        <p:spPr>
          <a:xfrm>
            <a:off x="304222" y="1575707"/>
            <a:ext cx="11370906" cy="4351337"/>
          </a:xfrm>
        </p:spPr>
        <p:txBody>
          <a:bodyPr>
            <a:noAutofit/>
          </a:bodyPr>
          <a:lstStyle/>
          <a:p>
            <a:r>
              <a:rPr lang="sv-SE" sz="2400" dirty="0"/>
              <a:t>Uppföljning är viktigt för att </a:t>
            </a:r>
            <a:r>
              <a:rPr lang="sv-SE" sz="2400" dirty="0">
                <a:solidFill>
                  <a:schemeClr val="accent2">
                    <a:lumMod val="75000"/>
                  </a:schemeClr>
                </a:solidFill>
              </a:rPr>
              <a:t>följa upp implementeringen </a:t>
            </a:r>
            <a:r>
              <a:rPr lang="sv-SE" sz="2400" dirty="0"/>
              <a:t>av samverkansöverenskommelsen. </a:t>
            </a:r>
            <a:r>
              <a:rPr lang="sv-SE" sz="2400" dirty="0" smtClean="0"/>
              <a:t>Uppföljning </a:t>
            </a:r>
            <a:r>
              <a:rPr lang="sv-SE" sz="2400" dirty="0"/>
              <a:t>är också en viktig del i arbetet med en evidensbaserad praktik och för att kunna höja kvaliteten i verksamheten. Resultat behöver följas upp och </a:t>
            </a:r>
            <a:r>
              <a:rPr lang="sv-SE" sz="2400" dirty="0">
                <a:solidFill>
                  <a:schemeClr val="accent2">
                    <a:lumMod val="75000"/>
                  </a:schemeClr>
                </a:solidFill>
              </a:rPr>
              <a:t>analyseras systematiskt </a:t>
            </a:r>
            <a:r>
              <a:rPr lang="sv-SE" sz="2400" dirty="0"/>
              <a:t>för att verksamheterna ska kunna förändra och förbättra arbetet. </a:t>
            </a:r>
            <a:endParaRPr lang="sv-SE" sz="2400" dirty="0" smtClean="0"/>
          </a:p>
          <a:p>
            <a:r>
              <a:rPr lang="sv-SE" sz="2400" dirty="0" smtClean="0"/>
              <a:t>Ett </a:t>
            </a:r>
            <a:r>
              <a:rPr lang="sv-SE" sz="2400" dirty="0"/>
              <a:t>redskap i arbetet är </a:t>
            </a:r>
            <a:r>
              <a:rPr lang="sv-SE" sz="2400" dirty="0">
                <a:solidFill>
                  <a:schemeClr val="accent2">
                    <a:lumMod val="75000"/>
                  </a:schemeClr>
                </a:solidFill>
              </a:rPr>
              <a:t>nyckeltal och indikatorer. </a:t>
            </a:r>
            <a:r>
              <a:rPr lang="sv-SE" sz="2400" dirty="0"/>
              <a:t>I det nya </a:t>
            </a:r>
            <a:r>
              <a:rPr lang="sv-SE" sz="2400" dirty="0" smtClean="0"/>
              <a:t>vård- </a:t>
            </a:r>
            <a:r>
              <a:rPr lang="sv-SE" sz="2400" dirty="0"/>
              <a:t>och insatsprogrammet för missbruk och beroende finns både stöd och information om uppföljning och analys på olika nivåer. </a:t>
            </a:r>
          </a:p>
          <a:p>
            <a:r>
              <a:rPr lang="sv-SE" sz="2400" dirty="0"/>
              <a:t>Vid uppföljning och analys av resultaten av insatserna får verksamheterna </a:t>
            </a:r>
            <a:r>
              <a:rPr lang="sv-SE" sz="2400" dirty="0">
                <a:solidFill>
                  <a:schemeClr val="accent2">
                    <a:lumMod val="75000"/>
                  </a:schemeClr>
                </a:solidFill>
              </a:rPr>
              <a:t>reda på om målen med insatserna uppnås och om olika insatser fungerar olika bra för olika grupper </a:t>
            </a:r>
            <a:r>
              <a:rPr lang="sv-SE" sz="2400" dirty="0"/>
              <a:t>oavsett kön, ålder och annan bakgrund. Det är därför avgörande att könsuppdelad individbaserad statistik används och att andra indelningar görs om inte särskilda skäl emot föreligger. </a:t>
            </a:r>
          </a:p>
        </p:txBody>
      </p:sp>
      <p:sp>
        <p:nvSpPr>
          <p:cNvPr id="4" name="Platshållare för datum 3"/>
          <p:cNvSpPr>
            <a:spLocks noGrp="1"/>
          </p:cNvSpPr>
          <p:nvPr>
            <p:ph type="dt" sz="half" idx="10"/>
          </p:nvPr>
        </p:nvSpPr>
        <p:spPr/>
        <p:txBody>
          <a:bodyPr/>
          <a:lstStyle/>
          <a:p>
            <a:r>
              <a:rPr lang="sv-SE" dirty="0"/>
              <a:t>2021-03-25</a:t>
            </a:r>
          </a:p>
          <a:p>
            <a:endParaRPr lang="sv-SE" dirty="0"/>
          </a:p>
        </p:txBody>
      </p:sp>
      <p:sp>
        <p:nvSpPr>
          <p:cNvPr id="5" name="Platshållare för sidfot 4"/>
          <p:cNvSpPr>
            <a:spLocks noGrp="1"/>
          </p:cNvSpPr>
          <p:nvPr>
            <p:ph type="ftr" sz="quarter" idx="11"/>
          </p:nvPr>
        </p:nvSpPr>
        <p:spPr/>
        <p:txBody>
          <a:bodyPr/>
          <a:lstStyle/>
          <a:p>
            <a:r>
              <a:rPr lang="sv-SE" smtClean="0"/>
              <a:t>Avd Hälsa och Välfärd - RSS Dalarna</a:t>
            </a:r>
            <a:endParaRPr lang="sv-SE"/>
          </a:p>
        </p:txBody>
      </p:sp>
      <p:sp>
        <p:nvSpPr>
          <p:cNvPr id="6" name="Platshållare för bildnummer 5"/>
          <p:cNvSpPr>
            <a:spLocks noGrp="1"/>
          </p:cNvSpPr>
          <p:nvPr>
            <p:ph type="sldNum" sz="quarter" idx="12"/>
          </p:nvPr>
        </p:nvSpPr>
        <p:spPr/>
        <p:txBody>
          <a:bodyPr/>
          <a:lstStyle/>
          <a:p>
            <a:fld id="{130DDE8C-17E0-4539-9C15-C1E9D231907F}" type="slidenum">
              <a:rPr lang="sv-SE" smtClean="0"/>
              <a:pPr/>
              <a:t>35</a:t>
            </a:fld>
            <a:endParaRPr lang="sv-SE"/>
          </a:p>
        </p:txBody>
      </p:sp>
    </p:spTree>
    <p:extLst>
      <p:ext uri="{BB962C8B-B14F-4D97-AF65-F5344CB8AC3E}">
        <p14:creationId xmlns:p14="http://schemas.microsoft.com/office/powerpoint/2010/main" val="72956912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Ansvar för uppföljning</a:t>
            </a:r>
            <a:endParaRPr lang="sv-SE" dirty="0"/>
          </a:p>
        </p:txBody>
      </p:sp>
      <p:sp>
        <p:nvSpPr>
          <p:cNvPr id="3" name="Platshållare för innehåll 2"/>
          <p:cNvSpPr>
            <a:spLocks noGrp="1"/>
          </p:cNvSpPr>
          <p:nvPr>
            <p:ph idx="1"/>
          </p:nvPr>
        </p:nvSpPr>
        <p:spPr/>
        <p:txBody>
          <a:bodyPr>
            <a:normAutofit fontScale="92500" lnSpcReduction="10000"/>
          </a:bodyPr>
          <a:lstStyle/>
          <a:p>
            <a:r>
              <a:rPr lang="sv-SE" sz="2400" dirty="0"/>
              <a:t>Både den politiska och högsta tjänstemannaledningen i Region Dalarna och Dalarnas kommuner har det yttersta ansvaret för att denna överenskommelse följs upp i samtliga berörda verksamheter på lokal nivå. Det rör både om </a:t>
            </a:r>
            <a:r>
              <a:rPr lang="sv-SE" sz="2400" dirty="0">
                <a:solidFill>
                  <a:schemeClr val="accent2">
                    <a:lumMod val="75000"/>
                  </a:schemeClr>
                </a:solidFill>
              </a:rPr>
              <a:t>individ- och verksamhetsnivå</a:t>
            </a:r>
            <a:r>
              <a:rPr lang="sv-SE" sz="2400" dirty="0"/>
              <a:t>. </a:t>
            </a:r>
          </a:p>
          <a:p>
            <a:r>
              <a:rPr lang="sv-SE" sz="2400" dirty="0"/>
              <a:t>Dalarnas kommuner och Region Dalarna har skyldighet att arbeta för att kvalitetssäkra statistik och rapportera till Socialstyrelsen, SKR, Bättre beroendevård (tidigare Svenskt beroenderegister), SBR, och </a:t>
            </a:r>
            <a:r>
              <a:rPr lang="sv-SE" sz="2400" dirty="0" err="1"/>
              <a:t>Addiction</a:t>
            </a:r>
            <a:r>
              <a:rPr lang="sv-SE" sz="2400" dirty="0"/>
              <a:t> </a:t>
            </a:r>
            <a:r>
              <a:rPr lang="sv-SE" sz="2400" dirty="0" err="1"/>
              <a:t>Severity</a:t>
            </a:r>
            <a:r>
              <a:rPr lang="sv-SE" sz="2400" dirty="0"/>
              <a:t> Index, ASI </a:t>
            </a:r>
            <a:r>
              <a:rPr lang="sv-SE" sz="2400" dirty="0" err="1"/>
              <a:t>mfl</a:t>
            </a:r>
            <a:r>
              <a:rPr lang="sv-SE" sz="2400" dirty="0"/>
              <a:t>. Denna statistik är avgörande för att kunna arbeta med </a:t>
            </a:r>
            <a:r>
              <a:rPr lang="sv-SE" sz="2400" dirty="0">
                <a:solidFill>
                  <a:schemeClr val="accent2">
                    <a:lumMod val="75000"/>
                  </a:schemeClr>
                </a:solidFill>
              </a:rPr>
              <a:t>systematisk uppföljning och analys lokalt, regionalt och nationellt. </a:t>
            </a:r>
          </a:p>
          <a:p>
            <a:r>
              <a:rPr lang="sv-SE" sz="2400" dirty="0"/>
              <a:t>Den lokala överenskommelsen bör följas </a:t>
            </a:r>
            <a:r>
              <a:rPr lang="sv-SE" sz="2400" dirty="0" smtClean="0"/>
              <a:t>upp årligen </a:t>
            </a:r>
            <a:r>
              <a:rPr lang="sv-SE" sz="2400" dirty="0"/>
              <a:t>och arbetet ska dokumenteras och kommuniceras till samtliga verksamheter som berörs. </a:t>
            </a:r>
          </a:p>
          <a:p>
            <a:r>
              <a:rPr lang="sv-SE" sz="2400" dirty="0"/>
              <a:t>Den regionala samverkans- och stödstrukturen (RSS) kan ge ett </a:t>
            </a:r>
            <a:r>
              <a:rPr lang="sv-SE" sz="2400" dirty="0">
                <a:solidFill>
                  <a:schemeClr val="accent2">
                    <a:lumMod val="75000"/>
                  </a:schemeClr>
                </a:solidFill>
              </a:rPr>
              <a:t>övergripande stöd i systematisk uppföljning och analysarbete utifrån jämförelser och övergripande indikatorer/nyckeltal </a:t>
            </a:r>
            <a:r>
              <a:rPr lang="sv-SE" sz="2400" dirty="0" smtClean="0">
                <a:solidFill>
                  <a:schemeClr val="accent2">
                    <a:lumMod val="75000"/>
                  </a:schemeClr>
                </a:solidFill>
              </a:rPr>
              <a:t>samt implementering </a:t>
            </a:r>
            <a:r>
              <a:rPr lang="sv-SE" sz="2400" dirty="0">
                <a:solidFill>
                  <a:schemeClr val="accent2">
                    <a:lumMod val="75000"/>
                  </a:schemeClr>
                </a:solidFill>
              </a:rPr>
              <a:t>på regional nivå. </a:t>
            </a:r>
          </a:p>
          <a:p>
            <a:endParaRPr lang="sv-SE" dirty="0"/>
          </a:p>
        </p:txBody>
      </p:sp>
      <p:sp>
        <p:nvSpPr>
          <p:cNvPr id="4" name="Platshållare för datum 3"/>
          <p:cNvSpPr>
            <a:spLocks noGrp="1"/>
          </p:cNvSpPr>
          <p:nvPr>
            <p:ph type="dt" sz="half" idx="10"/>
          </p:nvPr>
        </p:nvSpPr>
        <p:spPr/>
        <p:txBody>
          <a:bodyPr/>
          <a:lstStyle/>
          <a:p>
            <a:r>
              <a:rPr lang="sv-SE" dirty="0"/>
              <a:t>2021-03-25</a:t>
            </a:r>
          </a:p>
          <a:p>
            <a:endParaRPr lang="sv-SE" dirty="0"/>
          </a:p>
        </p:txBody>
      </p:sp>
      <p:sp>
        <p:nvSpPr>
          <p:cNvPr id="5" name="Platshållare för sidfot 4"/>
          <p:cNvSpPr>
            <a:spLocks noGrp="1"/>
          </p:cNvSpPr>
          <p:nvPr>
            <p:ph type="ftr" sz="quarter" idx="11"/>
          </p:nvPr>
        </p:nvSpPr>
        <p:spPr/>
        <p:txBody>
          <a:bodyPr/>
          <a:lstStyle/>
          <a:p>
            <a:r>
              <a:rPr lang="sv-SE" smtClean="0"/>
              <a:t>Avd Hälsa och Välfärd - RSS Dalarna</a:t>
            </a:r>
            <a:endParaRPr lang="sv-SE"/>
          </a:p>
        </p:txBody>
      </p:sp>
      <p:sp>
        <p:nvSpPr>
          <p:cNvPr id="6" name="Platshållare för bildnummer 5"/>
          <p:cNvSpPr>
            <a:spLocks noGrp="1"/>
          </p:cNvSpPr>
          <p:nvPr>
            <p:ph type="sldNum" sz="quarter" idx="12"/>
          </p:nvPr>
        </p:nvSpPr>
        <p:spPr/>
        <p:txBody>
          <a:bodyPr/>
          <a:lstStyle/>
          <a:p>
            <a:fld id="{130DDE8C-17E0-4539-9C15-C1E9D231907F}" type="slidenum">
              <a:rPr lang="sv-SE" smtClean="0"/>
              <a:pPr/>
              <a:t>36</a:t>
            </a:fld>
            <a:endParaRPr lang="sv-SE"/>
          </a:p>
        </p:txBody>
      </p:sp>
    </p:spTree>
    <p:extLst>
      <p:ext uri="{BB962C8B-B14F-4D97-AF65-F5344CB8AC3E}">
        <p14:creationId xmlns:p14="http://schemas.microsoft.com/office/powerpoint/2010/main" val="301266818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tx1">
            <a:lumMod val="65000"/>
          </a:schemeClr>
        </a:solidFill>
        <a:effectLst/>
      </p:bgPr>
    </p:bg>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r>
              <a:rPr lang="sv-SE" dirty="0" smtClean="0"/>
              <a:t>Avvikelser och tvister</a:t>
            </a:r>
            <a:endParaRPr lang="sv-SE" dirty="0"/>
          </a:p>
        </p:txBody>
      </p:sp>
      <p:sp>
        <p:nvSpPr>
          <p:cNvPr id="3" name="Underrubrik 2"/>
          <p:cNvSpPr>
            <a:spLocks noGrp="1"/>
          </p:cNvSpPr>
          <p:nvPr>
            <p:ph type="subTitle" idx="1"/>
          </p:nvPr>
        </p:nvSpPr>
        <p:spPr/>
        <p:txBody>
          <a:bodyPr/>
          <a:lstStyle/>
          <a:p>
            <a:endParaRPr lang="sv-SE"/>
          </a:p>
        </p:txBody>
      </p:sp>
    </p:spTree>
    <p:extLst>
      <p:ext uri="{BB962C8B-B14F-4D97-AF65-F5344CB8AC3E}">
        <p14:creationId xmlns:p14="http://schemas.microsoft.com/office/powerpoint/2010/main" val="284983985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Avvikelser</a:t>
            </a:r>
            <a:endParaRPr lang="sv-SE" dirty="0"/>
          </a:p>
        </p:txBody>
      </p:sp>
      <p:sp>
        <p:nvSpPr>
          <p:cNvPr id="3" name="Platshållare för innehåll 2"/>
          <p:cNvSpPr>
            <a:spLocks noGrp="1"/>
          </p:cNvSpPr>
          <p:nvPr>
            <p:ph idx="1"/>
          </p:nvPr>
        </p:nvSpPr>
        <p:spPr/>
        <p:txBody>
          <a:bodyPr/>
          <a:lstStyle/>
          <a:p>
            <a:r>
              <a:rPr lang="sv-SE" dirty="0"/>
              <a:t>Respektive huvudman har system för avvikelser och ansvarar för att utreda i vilken mån avvikelser kräver förändring av lokala rutiner, handläggning, samverkan eller bemötande. </a:t>
            </a:r>
          </a:p>
          <a:p>
            <a:r>
              <a:rPr lang="sv-SE" dirty="0"/>
              <a:t>Synergi är regionens kvalitets- och avvikelsesystem som även kommunerna i Dalarna har tillgång till. </a:t>
            </a:r>
            <a:endParaRPr lang="sv-SE" dirty="0" smtClean="0"/>
          </a:p>
          <a:p>
            <a:r>
              <a:rPr lang="sv-SE" dirty="0" smtClean="0"/>
              <a:t>Gemensamt sätt att registrera för att kunna följa. </a:t>
            </a:r>
            <a:endParaRPr lang="sv-SE" dirty="0"/>
          </a:p>
        </p:txBody>
      </p:sp>
      <p:sp>
        <p:nvSpPr>
          <p:cNvPr id="4" name="Platshållare för datum 3"/>
          <p:cNvSpPr>
            <a:spLocks noGrp="1"/>
          </p:cNvSpPr>
          <p:nvPr>
            <p:ph type="dt" sz="half" idx="10"/>
          </p:nvPr>
        </p:nvSpPr>
        <p:spPr>
          <a:xfrm>
            <a:off x="302392" y="6365124"/>
            <a:ext cx="2743200" cy="492876"/>
          </a:xfrm>
        </p:spPr>
        <p:txBody>
          <a:bodyPr/>
          <a:lstStyle/>
          <a:p>
            <a:r>
              <a:rPr lang="sv-SE" dirty="0"/>
              <a:t>2021-03-25</a:t>
            </a:r>
          </a:p>
          <a:p>
            <a:endParaRPr lang="sv-SE" dirty="0"/>
          </a:p>
        </p:txBody>
      </p:sp>
      <p:sp>
        <p:nvSpPr>
          <p:cNvPr id="5" name="Platshållare för sidfot 4"/>
          <p:cNvSpPr>
            <a:spLocks noGrp="1"/>
          </p:cNvSpPr>
          <p:nvPr>
            <p:ph type="ftr" sz="quarter" idx="11"/>
          </p:nvPr>
        </p:nvSpPr>
        <p:spPr/>
        <p:txBody>
          <a:bodyPr/>
          <a:lstStyle/>
          <a:p>
            <a:r>
              <a:rPr lang="sv-SE" smtClean="0"/>
              <a:t>Avd Hälsa och Välfärd - RSS Dalarna</a:t>
            </a:r>
            <a:endParaRPr lang="sv-SE"/>
          </a:p>
        </p:txBody>
      </p:sp>
      <p:sp>
        <p:nvSpPr>
          <p:cNvPr id="6" name="Platshållare för bildnummer 5"/>
          <p:cNvSpPr>
            <a:spLocks noGrp="1"/>
          </p:cNvSpPr>
          <p:nvPr>
            <p:ph type="sldNum" sz="quarter" idx="12"/>
          </p:nvPr>
        </p:nvSpPr>
        <p:spPr/>
        <p:txBody>
          <a:bodyPr/>
          <a:lstStyle/>
          <a:p>
            <a:fld id="{130DDE8C-17E0-4539-9C15-C1E9D231907F}" type="slidenum">
              <a:rPr lang="sv-SE" smtClean="0"/>
              <a:pPr/>
              <a:t>38</a:t>
            </a:fld>
            <a:endParaRPr lang="sv-SE"/>
          </a:p>
        </p:txBody>
      </p:sp>
    </p:spTree>
    <p:extLst>
      <p:ext uri="{BB962C8B-B14F-4D97-AF65-F5344CB8AC3E}">
        <p14:creationId xmlns:p14="http://schemas.microsoft.com/office/powerpoint/2010/main" val="234431810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ktangel med rundade hörn 1"/>
          <p:cNvSpPr/>
          <p:nvPr/>
        </p:nvSpPr>
        <p:spPr>
          <a:xfrm>
            <a:off x="898909" y="233643"/>
            <a:ext cx="2340000" cy="900000"/>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smtClean="0"/>
              <a:t>Tvist på regional nivå</a:t>
            </a:r>
            <a:endParaRPr lang="sv-SE" dirty="0"/>
          </a:p>
        </p:txBody>
      </p:sp>
      <p:sp>
        <p:nvSpPr>
          <p:cNvPr id="4" name="Rektangel med rundade hörn 3"/>
          <p:cNvSpPr/>
          <p:nvPr/>
        </p:nvSpPr>
        <p:spPr>
          <a:xfrm>
            <a:off x="4004105" y="233643"/>
            <a:ext cx="2340000" cy="900000"/>
          </a:xfrm>
          <a:prstGeom prst="round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smtClean="0"/>
              <a:t>Tvist på lokal nivå</a:t>
            </a:r>
            <a:endParaRPr lang="sv-SE" dirty="0"/>
          </a:p>
        </p:txBody>
      </p:sp>
      <p:sp>
        <p:nvSpPr>
          <p:cNvPr id="5" name="Rektangel med rundade hörn 4"/>
          <p:cNvSpPr/>
          <p:nvPr/>
        </p:nvSpPr>
        <p:spPr>
          <a:xfrm>
            <a:off x="898909" y="2438826"/>
            <a:ext cx="2340000" cy="900000"/>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smtClean="0"/>
              <a:t>Länschefsnätverket</a:t>
            </a:r>
            <a:endParaRPr lang="sv-SE" dirty="0"/>
          </a:p>
        </p:txBody>
      </p:sp>
      <p:sp>
        <p:nvSpPr>
          <p:cNvPr id="6" name="Rektangel med rundade hörn 5"/>
          <p:cNvSpPr/>
          <p:nvPr/>
        </p:nvSpPr>
        <p:spPr>
          <a:xfrm>
            <a:off x="898909" y="4642896"/>
            <a:ext cx="2340000" cy="900000"/>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smtClean="0"/>
              <a:t>Välfärdsrådet</a:t>
            </a:r>
            <a:endParaRPr lang="sv-SE" dirty="0"/>
          </a:p>
        </p:txBody>
      </p:sp>
      <p:sp>
        <p:nvSpPr>
          <p:cNvPr id="7" name="Nedåtpil 6"/>
          <p:cNvSpPr/>
          <p:nvPr/>
        </p:nvSpPr>
        <p:spPr>
          <a:xfrm>
            <a:off x="5011534" y="1198146"/>
            <a:ext cx="285389" cy="485086"/>
          </a:xfrm>
          <a:prstGeom prst="downArrow">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9" name="Rektangel med rundade hörn 8"/>
          <p:cNvSpPr/>
          <p:nvPr/>
        </p:nvSpPr>
        <p:spPr>
          <a:xfrm>
            <a:off x="4004105" y="1714985"/>
            <a:ext cx="2340000" cy="900000"/>
          </a:xfrm>
          <a:prstGeom prst="round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smtClean="0"/>
              <a:t>Tjänsteledning på lokal nivå</a:t>
            </a:r>
            <a:endParaRPr lang="sv-SE" dirty="0"/>
          </a:p>
        </p:txBody>
      </p:sp>
      <p:sp>
        <p:nvSpPr>
          <p:cNvPr id="10" name="Rektangel med rundade hörn 9"/>
          <p:cNvSpPr/>
          <p:nvPr/>
        </p:nvSpPr>
        <p:spPr>
          <a:xfrm>
            <a:off x="4004105" y="3200227"/>
            <a:ext cx="2340000" cy="900000"/>
          </a:xfrm>
          <a:prstGeom prst="round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smtClean="0"/>
              <a:t>Länschefsnätverket</a:t>
            </a:r>
            <a:endParaRPr lang="sv-SE" dirty="0"/>
          </a:p>
        </p:txBody>
      </p:sp>
      <p:sp>
        <p:nvSpPr>
          <p:cNvPr id="11" name="Rektangel med rundade hörn 10"/>
          <p:cNvSpPr/>
          <p:nvPr/>
        </p:nvSpPr>
        <p:spPr>
          <a:xfrm>
            <a:off x="4004105" y="4660839"/>
            <a:ext cx="2340000" cy="900000"/>
          </a:xfrm>
          <a:prstGeom prst="round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smtClean="0"/>
              <a:t>Välfärdsrådet</a:t>
            </a:r>
            <a:endParaRPr lang="sv-SE" dirty="0"/>
          </a:p>
        </p:txBody>
      </p:sp>
      <p:sp>
        <p:nvSpPr>
          <p:cNvPr id="13" name="textruta 12"/>
          <p:cNvSpPr txBox="1"/>
          <p:nvPr/>
        </p:nvSpPr>
        <p:spPr>
          <a:xfrm>
            <a:off x="6995184" y="3958637"/>
            <a:ext cx="2247139" cy="338554"/>
          </a:xfrm>
          <a:prstGeom prst="rect">
            <a:avLst/>
          </a:prstGeom>
          <a:noFill/>
        </p:spPr>
        <p:txBody>
          <a:bodyPr wrap="square" rtlCol="0">
            <a:spAutoFit/>
          </a:bodyPr>
          <a:lstStyle/>
          <a:p>
            <a:endParaRPr lang="sv-SE" sz="1600" dirty="0"/>
          </a:p>
        </p:txBody>
      </p:sp>
      <p:sp>
        <p:nvSpPr>
          <p:cNvPr id="14" name="Rektangel med rundade hörn 13"/>
          <p:cNvSpPr/>
          <p:nvPr/>
        </p:nvSpPr>
        <p:spPr>
          <a:xfrm>
            <a:off x="6964605" y="2435063"/>
            <a:ext cx="2115953" cy="1080000"/>
          </a:xfrm>
          <a:prstGeom prst="roundRect">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smtClean="0"/>
              <a:t>Allmän domstol</a:t>
            </a:r>
          </a:p>
          <a:p>
            <a:pPr algn="ctr"/>
            <a:r>
              <a:rPr lang="sv-SE" sz="1050" dirty="0" smtClean="0"/>
              <a:t>Om </a:t>
            </a:r>
            <a:r>
              <a:rPr lang="sv-SE" sz="1050" dirty="0"/>
              <a:t>en lokal tvist inte kan hanteras inom samverkansforumen får tvisten tas till allmän </a:t>
            </a:r>
            <a:r>
              <a:rPr lang="sv-SE" sz="1050" dirty="0" smtClean="0"/>
              <a:t>domstol</a:t>
            </a:r>
            <a:endParaRPr lang="sv-SE" dirty="0"/>
          </a:p>
        </p:txBody>
      </p:sp>
      <p:sp>
        <p:nvSpPr>
          <p:cNvPr id="19" name="Nedåtpil 18"/>
          <p:cNvSpPr/>
          <p:nvPr/>
        </p:nvSpPr>
        <p:spPr>
          <a:xfrm>
            <a:off x="1926122" y="1423859"/>
            <a:ext cx="285389" cy="485086"/>
          </a:xfrm>
          <a:prstGeom prst="downArrow">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0" name="Nedåtpil 19"/>
          <p:cNvSpPr/>
          <p:nvPr/>
        </p:nvSpPr>
        <p:spPr>
          <a:xfrm>
            <a:off x="1926122" y="3748318"/>
            <a:ext cx="285389" cy="485086"/>
          </a:xfrm>
          <a:prstGeom prst="downArrow">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1" name="Nedåtpil 20"/>
          <p:cNvSpPr/>
          <p:nvPr/>
        </p:nvSpPr>
        <p:spPr>
          <a:xfrm>
            <a:off x="5031766" y="2667013"/>
            <a:ext cx="273093" cy="485086"/>
          </a:xfrm>
          <a:prstGeom prst="downArrow">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2" name="Nedåtpil 21"/>
          <p:cNvSpPr/>
          <p:nvPr/>
        </p:nvSpPr>
        <p:spPr>
          <a:xfrm>
            <a:off x="5011534" y="4135271"/>
            <a:ext cx="285389" cy="485086"/>
          </a:xfrm>
          <a:prstGeom prst="downArrow">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17804950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latshållare för innehåll 8"/>
          <p:cNvPicPr>
            <a:picLocks noGrp="1" noChangeAspect="1"/>
          </p:cNvPicPr>
          <p:nvPr>
            <p:ph idx="1"/>
          </p:nvPr>
        </p:nvPicPr>
        <p:blipFill>
          <a:blip r:embed="rId3"/>
          <a:stretch>
            <a:fillRect/>
          </a:stretch>
        </p:blipFill>
        <p:spPr>
          <a:xfrm>
            <a:off x="5469694" y="2505075"/>
            <a:ext cx="4843177" cy="3453467"/>
          </a:xfrm>
          <a:prstGeom prst="rect">
            <a:avLst/>
          </a:prstGeom>
        </p:spPr>
      </p:pic>
      <p:sp>
        <p:nvSpPr>
          <p:cNvPr id="4" name="Platshållare för datum 3"/>
          <p:cNvSpPr>
            <a:spLocks noGrp="1"/>
          </p:cNvSpPr>
          <p:nvPr>
            <p:ph type="dt" sz="half" idx="10"/>
          </p:nvPr>
        </p:nvSpPr>
        <p:spPr/>
        <p:txBody>
          <a:bodyPr/>
          <a:lstStyle/>
          <a:p>
            <a:r>
              <a:rPr lang="sv-SE" dirty="0"/>
              <a:t>2021-03-25</a:t>
            </a:r>
          </a:p>
          <a:p>
            <a:endParaRPr lang="sv-SE" dirty="0"/>
          </a:p>
        </p:txBody>
      </p:sp>
      <p:sp>
        <p:nvSpPr>
          <p:cNvPr id="5" name="Platshållare för sidfot 4"/>
          <p:cNvSpPr>
            <a:spLocks noGrp="1"/>
          </p:cNvSpPr>
          <p:nvPr>
            <p:ph type="ftr" sz="quarter" idx="11"/>
          </p:nvPr>
        </p:nvSpPr>
        <p:spPr/>
        <p:txBody>
          <a:bodyPr/>
          <a:lstStyle/>
          <a:p>
            <a:r>
              <a:rPr lang="sv-SE"/>
              <a:t>Avd Hälsa och Välfärd - RSS Dalarna</a:t>
            </a:r>
          </a:p>
        </p:txBody>
      </p:sp>
      <p:sp>
        <p:nvSpPr>
          <p:cNvPr id="6" name="Platshållare för bildnummer 5"/>
          <p:cNvSpPr>
            <a:spLocks noGrp="1"/>
          </p:cNvSpPr>
          <p:nvPr>
            <p:ph type="sldNum" sz="quarter" idx="12"/>
          </p:nvPr>
        </p:nvSpPr>
        <p:spPr>
          <a:xfrm>
            <a:off x="8941271" y="6356350"/>
            <a:ext cx="2743200" cy="492876"/>
          </a:xfrm>
        </p:spPr>
        <p:txBody>
          <a:bodyPr/>
          <a:lstStyle/>
          <a:p>
            <a:fld id="{130DDE8C-17E0-4539-9C15-C1E9D231907F}" type="slidenum">
              <a:rPr lang="sv-SE" smtClean="0"/>
              <a:pPr/>
              <a:t>4</a:t>
            </a:fld>
            <a:endParaRPr lang="sv-SE"/>
          </a:p>
        </p:txBody>
      </p:sp>
      <p:sp>
        <p:nvSpPr>
          <p:cNvPr id="2" name="Rektangel 1"/>
          <p:cNvSpPr/>
          <p:nvPr/>
        </p:nvSpPr>
        <p:spPr>
          <a:xfrm>
            <a:off x="427480" y="1237012"/>
            <a:ext cx="5579534" cy="2308324"/>
          </a:xfrm>
          <a:prstGeom prst="rect">
            <a:avLst/>
          </a:prstGeom>
        </p:spPr>
        <p:txBody>
          <a:bodyPr wrap="square">
            <a:spAutoFit/>
          </a:bodyPr>
          <a:lstStyle/>
          <a:p>
            <a:r>
              <a:rPr lang="sv-SE" sz="2400" dirty="0" smtClean="0"/>
              <a:t>-”</a:t>
            </a:r>
            <a:r>
              <a:rPr lang="sv-SE" sz="2400" dirty="0"/>
              <a:t>Samverkan: en process som är ämnad att skapa nytänkande, nytt agerande, ny förståelse och nytt lärande i en specifik fråga. Samverkan innebär ett </a:t>
            </a:r>
            <a:r>
              <a:rPr lang="sv-SE" sz="2400" i="1" dirty="0">
                <a:solidFill>
                  <a:schemeClr val="accent6">
                    <a:lumMod val="50000"/>
                  </a:schemeClr>
                </a:solidFill>
              </a:rPr>
              <a:t>gemensamt agerande och gemensam handling</a:t>
            </a:r>
            <a:r>
              <a:rPr lang="sv-SE" sz="2400" dirty="0"/>
              <a:t>”. </a:t>
            </a:r>
          </a:p>
        </p:txBody>
      </p:sp>
    </p:spTree>
    <p:extLst>
      <p:ext uri="{BB962C8B-B14F-4D97-AF65-F5344CB8AC3E}">
        <p14:creationId xmlns:p14="http://schemas.microsoft.com/office/powerpoint/2010/main" val="323790248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Tvister på lokal nivå</a:t>
            </a:r>
            <a:endParaRPr lang="sv-SE" dirty="0"/>
          </a:p>
        </p:txBody>
      </p:sp>
      <p:sp>
        <p:nvSpPr>
          <p:cNvPr id="3" name="Platshållare för innehåll 2"/>
          <p:cNvSpPr>
            <a:spLocks noGrp="1"/>
          </p:cNvSpPr>
          <p:nvPr>
            <p:ph idx="1"/>
          </p:nvPr>
        </p:nvSpPr>
        <p:spPr/>
        <p:txBody>
          <a:bodyPr>
            <a:normAutofit lnSpcReduction="10000"/>
          </a:bodyPr>
          <a:lstStyle/>
          <a:p>
            <a:r>
              <a:rPr lang="sv-SE" dirty="0"/>
              <a:t>Tvister på lokal nivå kan uppkomma med anledning av Synergiärenden, utifrån lokala </a:t>
            </a:r>
            <a:r>
              <a:rPr lang="sv-SE" dirty="0" smtClean="0"/>
              <a:t>överenskommelser eller övriga samverkansavtal </a:t>
            </a:r>
            <a:r>
              <a:rPr lang="sv-SE" dirty="0"/>
              <a:t>om t.ex. kostnads- och ansvarsfördelning (som har stöd i lag) m.m</a:t>
            </a:r>
            <a:r>
              <a:rPr lang="sv-SE" dirty="0" smtClean="0"/>
              <a:t>..</a:t>
            </a:r>
          </a:p>
          <a:p>
            <a:r>
              <a:rPr lang="sv-SE" dirty="0" smtClean="0">
                <a:solidFill>
                  <a:schemeClr val="accent2">
                    <a:lumMod val="75000"/>
                  </a:schemeClr>
                </a:solidFill>
              </a:rPr>
              <a:t>Lokala </a:t>
            </a:r>
            <a:r>
              <a:rPr lang="sv-SE" dirty="0">
                <a:solidFill>
                  <a:schemeClr val="accent2">
                    <a:lumMod val="75000"/>
                  </a:schemeClr>
                </a:solidFill>
              </a:rPr>
              <a:t>tvister hanteras i första hand av tjänsteledningen från regionen och kommunen inom berörd kommun, utan deltagande av individen. </a:t>
            </a:r>
            <a:endParaRPr lang="sv-SE" dirty="0" smtClean="0">
              <a:solidFill>
                <a:schemeClr val="accent2">
                  <a:lumMod val="75000"/>
                </a:schemeClr>
              </a:solidFill>
            </a:endParaRPr>
          </a:p>
          <a:p>
            <a:r>
              <a:rPr lang="sv-SE" dirty="0" smtClean="0"/>
              <a:t>Ärenden </a:t>
            </a:r>
            <a:r>
              <a:rPr lang="sv-SE" dirty="0"/>
              <a:t>angående tvister hanteras enligt respektive verksamhets rutiner och delegationsordningar och i enlighet med förekommande lokal överenskommelse. Lösning och beslut av tvisten bör dokumenteras i respektive verksamhets dokumentationssystem. </a:t>
            </a:r>
          </a:p>
          <a:p>
            <a:endParaRPr lang="sv-SE" dirty="0"/>
          </a:p>
        </p:txBody>
      </p:sp>
      <p:sp>
        <p:nvSpPr>
          <p:cNvPr id="4" name="Platshållare för datum 3"/>
          <p:cNvSpPr>
            <a:spLocks noGrp="1"/>
          </p:cNvSpPr>
          <p:nvPr>
            <p:ph type="dt" sz="half" idx="10"/>
          </p:nvPr>
        </p:nvSpPr>
        <p:spPr/>
        <p:txBody>
          <a:bodyPr/>
          <a:lstStyle/>
          <a:p>
            <a:r>
              <a:rPr lang="sv-SE" smtClean="0"/>
              <a:t>2020-12-03</a:t>
            </a:r>
            <a:endParaRPr lang="sv-SE"/>
          </a:p>
        </p:txBody>
      </p:sp>
      <p:sp>
        <p:nvSpPr>
          <p:cNvPr id="5" name="Platshållare för sidfot 4"/>
          <p:cNvSpPr>
            <a:spLocks noGrp="1"/>
          </p:cNvSpPr>
          <p:nvPr>
            <p:ph type="ftr" sz="quarter" idx="11"/>
          </p:nvPr>
        </p:nvSpPr>
        <p:spPr/>
        <p:txBody>
          <a:bodyPr/>
          <a:lstStyle/>
          <a:p>
            <a:r>
              <a:rPr lang="sv-SE" smtClean="0"/>
              <a:t>Avd Hälsa och Välfärd - RSS Dalarna</a:t>
            </a:r>
            <a:endParaRPr lang="sv-SE"/>
          </a:p>
        </p:txBody>
      </p:sp>
      <p:sp>
        <p:nvSpPr>
          <p:cNvPr id="6" name="Platshållare för bildnummer 5"/>
          <p:cNvSpPr>
            <a:spLocks noGrp="1"/>
          </p:cNvSpPr>
          <p:nvPr>
            <p:ph type="sldNum" sz="quarter" idx="12"/>
          </p:nvPr>
        </p:nvSpPr>
        <p:spPr/>
        <p:txBody>
          <a:bodyPr/>
          <a:lstStyle/>
          <a:p>
            <a:fld id="{130DDE8C-17E0-4539-9C15-C1E9D231907F}" type="slidenum">
              <a:rPr lang="sv-SE" smtClean="0"/>
              <a:pPr/>
              <a:t>40</a:t>
            </a:fld>
            <a:endParaRPr lang="sv-SE"/>
          </a:p>
        </p:txBody>
      </p:sp>
    </p:spTree>
    <p:extLst>
      <p:ext uri="{BB962C8B-B14F-4D97-AF65-F5344CB8AC3E}">
        <p14:creationId xmlns:p14="http://schemas.microsoft.com/office/powerpoint/2010/main" val="24484193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dirty="0"/>
              <a:t>Tvist på regional </a:t>
            </a:r>
            <a:r>
              <a:rPr lang="sv-SE" dirty="0" smtClean="0"/>
              <a:t>nivå</a:t>
            </a:r>
            <a:endParaRPr lang="sv-SE" dirty="0"/>
          </a:p>
        </p:txBody>
      </p:sp>
      <p:sp>
        <p:nvSpPr>
          <p:cNvPr id="3" name="Platshållare för innehåll 2"/>
          <p:cNvSpPr>
            <a:spLocks noGrp="1"/>
          </p:cNvSpPr>
          <p:nvPr>
            <p:ph idx="1"/>
          </p:nvPr>
        </p:nvSpPr>
        <p:spPr/>
        <p:txBody>
          <a:bodyPr/>
          <a:lstStyle/>
          <a:p>
            <a:r>
              <a:rPr lang="sv-SE" dirty="0" smtClean="0"/>
              <a:t>Endera </a:t>
            </a:r>
            <a:r>
              <a:rPr lang="sv-SE" dirty="0"/>
              <a:t>part enligt denna samverkansöverenskommelse kan </a:t>
            </a:r>
            <a:r>
              <a:rPr lang="sv-SE" dirty="0" smtClean="0"/>
              <a:t>inte </a:t>
            </a:r>
            <a:r>
              <a:rPr lang="sv-SE" dirty="0"/>
              <a:t>säga upp överenskommelsen men kan under pågående avtalstid </a:t>
            </a:r>
            <a:r>
              <a:rPr lang="sv-SE" dirty="0">
                <a:solidFill>
                  <a:schemeClr val="accent2">
                    <a:lumMod val="75000"/>
                  </a:schemeClr>
                </a:solidFill>
              </a:rPr>
              <a:t>påtala brister </a:t>
            </a:r>
            <a:r>
              <a:rPr lang="sv-SE" dirty="0"/>
              <a:t>i följsamhet av annan part i enlighet med denna regionala samverkansöverenskommelse. </a:t>
            </a:r>
            <a:endParaRPr lang="sv-SE" dirty="0" smtClean="0"/>
          </a:p>
          <a:p>
            <a:r>
              <a:rPr lang="sv-SE" dirty="0" smtClean="0"/>
              <a:t>Påtalad </a:t>
            </a:r>
            <a:r>
              <a:rPr lang="sv-SE" dirty="0"/>
              <a:t>brist/er ska skriftligen tillställas Länsnätverket för förvaltningschefer och Välfärdsrådet samt aviseras genom kontakt med Styrgruppen för Länschefsnätverket och Presidiet i </a:t>
            </a:r>
            <a:r>
              <a:rPr lang="sv-SE" dirty="0" smtClean="0"/>
              <a:t>Välfärdsrådet.</a:t>
            </a:r>
            <a:endParaRPr lang="sv-SE" dirty="0"/>
          </a:p>
        </p:txBody>
      </p:sp>
      <p:sp>
        <p:nvSpPr>
          <p:cNvPr id="4" name="Platshållare för datum 3"/>
          <p:cNvSpPr>
            <a:spLocks noGrp="1"/>
          </p:cNvSpPr>
          <p:nvPr>
            <p:ph type="dt" sz="half" idx="10"/>
          </p:nvPr>
        </p:nvSpPr>
        <p:spPr/>
        <p:txBody>
          <a:bodyPr/>
          <a:lstStyle/>
          <a:p>
            <a:r>
              <a:rPr lang="sv-SE" smtClean="0"/>
              <a:t>2020-12-03</a:t>
            </a:r>
            <a:endParaRPr lang="sv-SE"/>
          </a:p>
        </p:txBody>
      </p:sp>
      <p:sp>
        <p:nvSpPr>
          <p:cNvPr id="5" name="Platshållare för sidfot 4"/>
          <p:cNvSpPr>
            <a:spLocks noGrp="1"/>
          </p:cNvSpPr>
          <p:nvPr>
            <p:ph type="ftr" sz="quarter" idx="11"/>
          </p:nvPr>
        </p:nvSpPr>
        <p:spPr/>
        <p:txBody>
          <a:bodyPr/>
          <a:lstStyle/>
          <a:p>
            <a:r>
              <a:rPr lang="sv-SE" smtClean="0"/>
              <a:t>Avd Hälsa och Välfärd - RSS Dalarna</a:t>
            </a:r>
            <a:endParaRPr lang="sv-SE"/>
          </a:p>
        </p:txBody>
      </p:sp>
      <p:sp>
        <p:nvSpPr>
          <p:cNvPr id="6" name="Platshållare för bildnummer 5"/>
          <p:cNvSpPr>
            <a:spLocks noGrp="1"/>
          </p:cNvSpPr>
          <p:nvPr>
            <p:ph type="sldNum" sz="quarter" idx="12"/>
          </p:nvPr>
        </p:nvSpPr>
        <p:spPr/>
        <p:txBody>
          <a:bodyPr/>
          <a:lstStyle/>
          <a:p>
            <a:fld id="{130DDE8C-17E0-4539-9C15-C1E9D231907F}" type="slidenum">
              <a:rPr lang="sv-SE" smtClean="0"/>
              <a:pPr/>
              <a:t>41</a:t>
            </a:fld>
            <a:endParaRPr lang="sv-SE"/>
          </a:p>
        </p:txBody>
      </p:sp>
    </p:spTree>
    <p:extLst>
      <p:ext uri="{BB962C8B-B14F-4D97-AF65-F5344CB8AC3E}">
        <p14:creationId xmlns:p14="http://schemas.microsoft.com/office/powerpoint/2010/main" val="583367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accent6">
            <a:lumMod val="25000"/>
          </a:schemeClr>
        </a:solidFill>
        <a:effectLst/>
      </p:bgPr>
    </p:bg>
    <p:spTree>
      <p:nvGrpSpPr>
        <p:cNvPr id="1" name=""/>
        <p:cNvGrpSpPr/>
        <p:nvPr/>
      </p:nvGrpSpPr>
      <p:grpSpPr>
        <a:xfrm>
          <a:off x="0" y="0"/>
          <a:ext cx="0" cy="0"/>
          <a:chOff x="0" y="0"/>
          <a:chExt cx="0" cy="0"/>
        </a:xfrm>
      </p:grpSpPr>
      <p:sp>
        <p:nvSpPr>
          <p:cNvPr id="2" name="Rubrik 1"/>
          <p:cNvSpPr>
            <a:spLocks noGrp="1"/>
          </p:cNvSpPr>
          <p:nvPr>
            <p:ph type="ctrTitle"/>
          </p:nvPr>
        </p:nvSpPr>
        <p:spPr/>
        <p:txBody>
          <a:bodyPr>
            <a:normAutofit fontScale="90000"/>
          </a:bodyPr>
          <a:lstStyle/>
          <a:p>
            <a:r>
              <a:rPr lang="sv-SE" dirty="0" smtClean="0"/>
              <a:t>Giltighetstid, Ikraftträdande samt Utvärdering och revidering </a:t>
            </a:r>
            <a:endParaRPr lang="sv-SE" dirty="0"/>
          </a:p>
        </p:txBody>
      </p:sp>
      <p:sp>
        <p:nvSpPr>
          <p:cNvPr id="3" name="Underrubrik 2"/>
          <p:cNvSpPr>
            <a:spLocks noGrp="1"/>
          </p:cNvSpPr>
          <p:nvPr>
            <p:ph type="subTitle" idx="1"/>
          </p:nvPr>
        </p:nvSpPr>
        <p:spPr/>
        <p:txBody>
          <a:bodyPr/>
          <a:lstStyle/>
          <a:p>
            <a:endParaRPr lang="sv-SE"/>
          </a:p>
        </p:txBody>
      </p:sp>
    </p:spTree>
    <p:extLst>
      <p:ext uri="{BB962C8B-B14F-4D97-AF65-F5344CB8AC3E}">
        <p14:creationId xmlns:p14="http://schemas.microsoft.com/office/powerpoint/2010/main" val="114136521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a:t>Giltighetstid </a:t>
            </a:r>
            <a:br>
              <a:rPr lang="sv-SE" dirty="0"/>
            </a:br>
            <a:endParaRPr lang="sv-SE" dirty="0"/>
          </a:p>
        </p:txBody>
      </p:sp>
      <p:sp>
        <p:nvSpPr>
          <p:cNvPr id="3" name="Platshållare för innehåll 2"/>
          <p:cNvSpPr>
            <a:spLocks noGrp="1"/>
          </p:cNvSpPr>
          <p:nvPr>
            <p:ph idx="1"/>
          </p:nvPr>
        </p:nvSpPr>
        <p:spPr/>
        <p:txBody>
          <a:bodyPr/>
          <a:lstStyle/>
          <a:p>
            <a:r>
              <a:rPr lang="sv-SE" dirty="0" smtClean="0"/>
              <a:t>Denna </a:t>
            </a:r>
            <a:r>
              <a:rPr lang="sv-SE" dirty="0"/>
              <a:t>överenskommelse gäller </a:t>
            </a:r>
            <a:r>
              <a:rPr lang="sv-SE" dirty="0" smtClean="0"/>
              <a:t>från </a:t>
            </a:r>
            <a:r>
              <a:rPr lang="sv-SE" b="1" dirty="0" smtClean="0">
                <a:solidFill>
                  <a:schemeClr val="accent5">
                    <a:lumMod val="75000"/>
                  </a:schemeClr>
                </a:solidFill>
              </a:rPr>
              <a:t>2021-07-01– </a:t>
            </a:r>
            <a:r>
              <a:rPr lang="sv-SE" b="1" dirty="0">
                <a:solidFill>
                  <a:schemeClr val="accent5">
                    <a:lumMod val="75000"/>
                  </a:schemeClr>
                </a:solidFill>
              </a:rPr>
              <a:t>2024-06-30</a:t>
            </a:r>
            <a:r>
              <a:rPr lang="sv-SE" dirty="0" smtClean="0"/>
              <a:t>. </a:t>
            </a:r>
            <a:r>
              <a:rPr lang="sv-SE" dirty="0"/>
              <a:t>Om inte en ny samverkansöverenskommelse tagits fram innan giltighetstidens upphörande men en utvärdering och revidering har påbörjats </a:t>
            </a:r>
            <a:r>
              <a:rPr lang="sv-SE" dirty="0" smtClean="0"/>
              <a:t>förlängs </a:t>
            </a:r>
            <a:r>
              <a:rPr lang="sv-SE" dirty="0"/>
              <a:t>samverkansöverenskommelsen automatiskt med 12 månader.</a:t>
            </a:r>
          </a:p>
          <a:p>
            <a:endParaRPr lang="sv-SE" dirty="0"/>
          </a:p>
        </p:txBody>
      </p:sp>
      <p:sp>
        <p:nvSpPr>
          <p:cNvPr id="4" name="Platshållare för datum 3"/>
          <p:cNvSpPr>
            <a:spLocks noGrp="1"/>
          </p:cNvSpPr>
          <p:nvPr>
            <p:ph type="dt" sz="half" idx="10"/>
          </p:nvPr>
        </p:nvSpPr>
        <p:spPr/>
        <p:txBody>
          <a:bodyPr/>
          <a:lstStyle/>
          <a:p>
            <a:r>
              <a:rPr lang="sv-SE" dirty="0"/>
              <a:t>2021-03-25</a:t>
            </a:r>
          </a:p>
          <a:p>
            <a:endParaRPr lang="sv-SE" dirty="0"/>
          </a:p>
        </p:txBody>
      </p:sp>
      <p:sp>
        <p:nvSpPr>
          <p:cNvPr id="5" name="Platshållare för sidfot 4"/>
          <p:cNvSpPr>
            <a:spLocks noGrp="1"/>
          </p:cNvSpPr>
          <p:nvPr>
            <p:ph type="ftr" sz="quarter" idx="11"/>
          </p:nvPr>
        </p:nvSpPr>
        <p:spPr/>
        <p:txBody>
          <a:bodyPr/>
          <a:lstStyle/>
          <a:p>
            <a:r>
              <a:rPr lang="sv-SE" smtClean="0"/>
              <a:t>Avd Hälsa och Välfärd - RSS Dalarna</a:t>
            </a:r>
            <a:endParaRPr lang="sv-SE"/>
          </a:p>
        </p:txBody>
      </p:sp>
      <p:sp>
        <p:nvSpPr>
          <p:cNvPr id="6" name="Platshållare för bildnummer 5"/>
          <p:cNvSpPr>
            <a:spLocks noGrp="1"/>
          </p:cNvSpPr>
          <p:nvPr>
            <p:ph type="sldNum" sz="quarter" idx="12"/>
          </p:nvPr>
        </p:nvSpPr>
        <p:spPr/>
        <p:txBody>
          <a:bodyPr/>
          <a:lstStyle/>
          <a:p>
            <a:fld id="{130DDE8C-17E0-4539-9C15-C1E9D231907F}" type="slidenum">
              <a:rPr lang="sv-SE" smtClean="0"/>
              <a:pPr/>
              <a:t>43</a:t>
            </a:fld>
            <a:endParaRPr lang="sv-SE"/>
          </a:p>
        </p:txBody>
      </p:sp>
    </p:spTree>
    <p:extLst>
      <p:ext uri="{BB962C8B-B14F-4D97-AF65-F5344CB8AC3E}">
        <p14:creationId xmlns:p14="http://schemas.microsoft.com/office/powerpoint/2010/main" val="23154719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dirty="0"/>
              <a:t>Ikraftträdande </a:t>
            </a:r>
          </a:p>
        </p:txBody>
      </p:sp>
      <p:sp>
        <p:nvSpPr>
          <p:cNvPr id="3" name="Platshållare för innehåll 2"/>
          <p:cNvSpPr>
            <a:spLocks noGrp="1"/>
          </p:cNvSpPr>
          <p:nvPr>
            <p:ph idx="1"/>
          </p:nvPr>
        </p:nvSpPr>
        <p:spPr/>
        <p:txBody>
          <a:bodyPr/>
          <a:lstStyle/>
          <a:p>
            <a:r>
              <a:rPr lang="sv-SE" dirty="0" smtClean="0"/>
              <a:t>Denna </a:t>
            </a:r>
            <a:r>
              <a:rPr lang="sv-SE" dirty="0"/>
              <a:t>överenskommelse skall undertecknas skriftligen av parterna genom ordförande och vice ordförande i Länschefsnätverket för förvaltningschefer och i Välfärdsrådet. </a:t>
            </a:r>
          </a:p>
          <a:p>
            <a:r>
              <a:rPr lang="sv-SE" b="1" dirty="0">
                <a:solidFill>
                  <a:schemeClr val="accent5">
                    <a:lumMod val="75000"/>
                  </a:schemeClr>
                </a:solidFill>
              </a:rPr>
              <a:t>Välfärdsrådet lämnar beslut om rekommendation till kommuner och region att godkänna överenskommelsen. Överenskommelsen ska godkännas av parternas respektive beslutande organ. Varje part beslutar om ordningen för beslut om godkännande av denna överenskommelse.</a:t>
            </a:r>
          </a:p>
          <a:p>
            <a:endParaRPr lang="sv-SE" dirty="0"/>
          </a:p>
        </p:txBody>
      </p:sp>
      <p:sp>
        <p:nvSpPr>
          <p:cNvPr id="4" name="Platshållare för datum 3"/>
          <p:cNvSpPr>
            <a:spLocks noGrp="1"/>
          </p:cNvSpPr>
          <p:nvPr>
            <p:ph type="dt" sz="half" idx="10"/>
          </p:nvPr>
        </p:nvSpPr>
        <p:spPr/>
        <p:txBody>
          <a:bodyPr/>
          <a:lstStyle/>
          <a:p>
            <a:r>
              <a:rPr lang="sv-SE" dirty="0"/>
              <a:t>2021-03-25</a:t>
            </a:r>
          </a:p>
          <a:p>
            <a:endParaRPr lang="sv-SE" dirty="0"/>
          </a:p>
        </p:txBody>
      </p:sp>
      <p:sp>
        <p:nvSpPr>
          <p:cNvPr id="5" name="Platshållare för sidfot 4"/>
          <p:cNvSpPr>
            <a:spLocks noGrp="1"/>
          </p:cNvSpPr>
          <p:nvPr>
            <p:ph type="ftr" sz="quarter" idx="11"/>
          </p:nvPr>
        </p:nvSpPr>
        <p:spPr/>
        <p:txBody>
          <a:bodyPr/>
          <a:lstStyle/>
          <a:p>
            <a:r>
              <a:rPr lang="sv-SE" smtClean="0"/>
              <a:t>Avd Hälsa och Välfärd - RSS Dalarna</a:t>
            </a:r>
            <a:endParaRPr lang="sv-SE"/>
          </a:p>
        </p:txBody>
      </p:sp>
      <p:sp>
        <p:nvSpPr>
          <p:cNvPr id="6" name="Platshållare för bildnummer 5"/>
          <p:cNvSpPr>
            <a:spLocks noGrp="1"/>
          </p:cNvSpPr>
          <p:nvPr>
            <p:ph type="sldNum" sz="quarter" idx="12"/>
          </p:nvPr>
        </p:nvSpPr>
        <p:spPr/>
        <p:txBody>
          <a:bodyPr/>
          <a:lstStyle/>
          <a:p>
            <a:fld id="{130DDE8C-17E0-4539-9C15-C1E9D231907F}" type="slidenum">
              <a:rPr lang="sv-SE" smtClean="0"/>
              <a:pPr/>
              <a:t>44</a:t>
            </a:fld>
            <a:endParaRPr lang="sv-SE"/>
          </a:p>
        </p:txBody>
      </p:sp>
    </p:spTree>
    <p:extLst>
      <p:ext uri="{BB962C8B-B14F-4D97-AF65-F5344CB8AC3E}">
        <p14:creationId xmlns:p14="http://schemas.microsoft.com/office/powerpoint/2010/main" val="400557826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dirty="0"/>
              <a:t>Utvärdering och </a:t>
            </a:r>
            <a:r>
              <a:rPr lang="sv-SE" dirty="0" smtClean="0"/>
              <a:t>revidering</a:t>
            </a:r>
            <a:endParaRPr lang="sv-SE" dirty="0"/>
          </a:p>
        </p:txBody>
      </p:sp>
      <p:sp>
        <p:nvSpPr>
          <p:cNvPr id="3" name="Platshållare för innehåll 2"/>
          <p:cNvSpPr>
            <a:spLocks noGrp="1"/>
          </p:cNvSpPr>
          <p:nvPr>
            <p:ph idx="1"/>
          </p:nvPr>
        </p:nvSpPr>
        <p:spPr/>
        <p:txBody>
          <a:bodyPr>
            <a:normAutofit/>
          </a:bodyPr>
          <a:lstStyle/>
          <a:p>
            <a:r>
              <a:rPr lang="sv-SE" dirty="0" smtClean="0"/>
              <a:t>Länschefnätverket </a:t>
            </a:r>
            <a:r>
              <a:rPr lang="sv-SE" dirty="0"/>
              <a:t>kan initiera och fatta beslut om ändringar och tillägg av enklare innebörd till samverkansöverenskommelsen som inte påverkar överenskommelsens huvudsakliga innehåll vad gäller t.ex. dess syfte och mål. </a:t>
            </a:r>
            <a:endParaRPr lang="sv-SE" dirty="0" smtClean="0"/>
          </a:p>
          <a:p>
            <a:r>
              <a:rPr lang="sv-SE" b="1" dirty="0" smtClean="0">
                <a:solidFill>
                  <a:schemeClr val="accent5">
                    <a:lumMod val="75000"/>
                  </a:schemeClr>
                </a:solidFill>
              </a:rPr>
              <a:t>Revideras </a:t>
            </a:r>
            <a:r>
              <a:rPr lang="sv-SE" b="1" dirty="0">
                <a:solidFill>
                  <a:schemeClr val="accent5">
                    <a:lumMod val="75000"/>
                  </a:schemeClr>
                </a:solidFill>
              </a:rPr>
              <a:t>vart tredje år</a:t>
            </a:r>
            <a:r>
              <a:rPr lang="sv-SE" dirty="0"/>
              <a:t> från och med </a:t>
            </a:r>
            <a:r>
              <a:rPr lang="sv-SE" dirty="0" smtClean="0"/>
              <a:t>ikraftträdandet. </a:t>
            </a:r>
            <a:r>
              <a:rPr lang="sv-SE" dirty="0"/>
              <a:t>I samband med en revidering skall även en </a:t>
            </a:r>
            <a:r>
              <a:rPr lang="sv-SE" b="1" dirty="0">
                <a:solidFill>
                  <a:schemeClr val="accent5">
                    <a:lumMod val="75000"/>
                  </a:schemeClr>
                </a:solidFill>
              </a:rPr>
              <a:t>utvärdering av samverkansöverenskommelsen genomföras</a:t>
            </a:r>
            <a:r>
              <a:rPr lang="sv-SE" dirty="0"/>
              <a:t>. Länschefsnätverket beslutar om uppdrag avseende utvärdering och revidering av samverkansöverenskommelsen.</a:t>
            </a:r>
          </a:p>
          <a:p>
            <a:endParaRPr lang="sv-SE" dirty="0"/>
          </a:p>
        </p:txBody>
      </p:sp>
      <p:sp>
        <p:nvSpPr>
          <p:cNvPr id="4" name="Platshållare för datum 3"/>
          <p:cNvSpPr>
            <a:spLocks noGrp="1"/>
          </p:cNvSpPr>
          <p:nvPr>
            <p:ph type="dt" sz="half" idx="10"/>
          </p:nvPr>
        </p:nvSpPr>
        <p:spPr>
          <a:xfrm>
            <a:off x="410547" y="6365124"/>
            <a:ext cx="2743200" cy="492876"/>
          </a:xfrm>
        </p:spPr>
        <p:txBody>
          <a:bodyPr/>
          <a:lstStyle/>
          <a:p>
            <a:r>
              <a:rPr lang="sv-SE" dirty="0"/>
              <a:t>2021-03-25</a:t>
            </a:r>
          </a:p>
          <a:p>
            <a:endParaRPr lang="sv-SE" dirty="0"/>
          </a:p>
        </p:txBody>
      </p:sp>
      <p:sp>
        <p:nvSpPr>
          <p:cNvPr id="5" name="Platshållare för sidfot 4"/>
          <p:cNvSpPr>
            <a:spLocks noGrp="1"/>
          </p:cNvSpPr>
          <p:nvPr>
            <p:ph type="ftr" sz="quarter" idx="11"/>
          </p:nvPr>
        </p:nvSpPr>
        <p:spPr/>
        <p:txBody>
          <a:bodyPr/>
          <a:lstStyle/>
          <a:p>
            <a:r>
              <a:rPr lang="sv-SE" smtClean="0"/>
              <a:t>Avd Hälsa och Välfärd - RSS Dalarna</a:t>
            </a:r>
            <a:endParaRPr lang="sv-SE"/>
          </a:p>
        </p:txBody>
      </p:sp>
      <p:sp>
        <p:nvSpPr>
          <p:cNvPr id="6" name="Platshållare för bildnummer 5"/>
          <p:cNvSpPr>
            <a:spLocks noGrp="1"/>
          </p:cNvSpPr>
          <p:nvPr>
            <p:ph type="sldNum" sz="quarter" idx="12"/>
          </p:nvPr>
        </p:nvSpPr>
        <p:spPr/>
        <p:txBody>
          <a:bodyPr/>
          <a:lstStyle/>
          <a:p>
            <a:fld id="{130DDE8C-17E0-4539-9C15-C1E9D231907F}" type="slidenum">
              <a:rPr lang="sv-SE" smtClean="0"/>
              <a:pPr/>
              <a:t>45</a:t>
            </a:fld>
            <a:endParaRPr lang="sv-SE"/>
          </a:p>
        </p:txBody>
      </p:sp>
    </p:spTree>
    <p:extLst>
      <p:ext uri="{BB962C8B-B14F-4D97-AF65-F5344CB8AC3E}">
        <p14:creationId xmlns:p14="http://schemas.microsoft.com/office/powerpoint/2010/main" val="31811240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sp>
        <p:nvSpPr>
          <p:cNvPr id="2" name="Rubrik 1"/>
          <p:cNvSpPr>
            <a:spLocks noGrp="1"/>
          </p:cNvSpPr>
          <p:nvPr>
            <p:ph type="ctrTitle"/>
          </p:nvPr>
        </p:nvSpPr>
        <p:spPr/>
        <p:txBody>
          <a:bodyPr>
            <a:normAutofit/>
          </a:bodyPr>
          <a:lstStyle/>
          <a:p>
            <a:r>
              <a:rPr lang="sv-SE" sz="6600" dirty="0" smtClean="0"/>
              <a:t>FRÅGOR</a:t>
            </a:r>
            <a:br>
              <a:rPr lang="sv-SE" sz="6600" dirty="0" smtClean="0"/>
            </a:br>
            <a:r>
              <a:rPr lang="sv-SE" sz="6600" dirty="0" smtClean="0"/>
              <a:t>/REFLEKTIONER</a:t>
            </a:r>
            <a:endParaRPr lang="sv-SE" sz="6600" dirty="0"/>
          </a:p>
        </p:txBody>
      </p:sp>
      <p:sp>
        <p:nvSpPr>
          <p:cNvPr id="3" name="Underrubrik 2"/>
          <p:cNvSpPr>
            <a:spLocks noGrp="1"/>
          </p:cNvSpPr>
          <p:nvPr>
            <p:ph type="subTitle" idx="1"/>
          </p:nvPr>
        </p:nvSpPr>
        <p:spPr/>
        <p:txBody>
          <a:bodyPr/>
          <a:lstStyle/>
          <a:p>
            <a:endParaRPr lang="sv-SE" dirty="0"/>
          </a:p>
        </p:txBody>
      </p:sp>
      <p:sp>
        <p:nvSpPr>
          <p:cNvPr id="4" name="Hjälp 3">
            <a:hlinkClick r:id="" action="ppaction://noaction" highlightClick="1"/>
          </p:cNvPr>
          <p:cNvSpPr/>
          <p:nvPr/>
        </p:nvSpPr>
        <p:spPr>
          <a:xfrm>
            <a:off x="4988560" y="4287520"/>
            <a:ext cx="2235200" cy="2255520"/>
          </a:xfrm>
          <a:prstGeom prst="actionButtonHelp">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b="1">
              <a:ln w="22225">
                <a:solidFill>
                  <a:schemeClr val="accent2"/>
                </a:solidFill>
                <a:prstDash val="solid"/>
              </a:ln>
              <a:solidFill>
                <a:schemeClr val="accent2">
                  <a:lumMod val="40000"/>
                  <a:lumOff val="60000"/>
                </a:schemeClr>
              </a:solidFill>
            </a:endParaRPr>
          </a:p>
        </p:txBody>
      </p:sp>
    </p:spTree>
    <p:extLst>
      <p:ext uri="{BB962C8B-B14F-4D97-AF65-F5344CB8AC3E}">
        <p14:creationId xmlns:p14="http://schemas.microsoft.com/office/powerpoint/2010/main" val="35098835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Kontaktuppgifter	</a:t>
            </a:r>
          </a:p>
        </p:txBody>
      </p:sp>
      <p:sp>
        <p:nvSpPr>
          <p:cNvPr id="3" name="Platshållare för innehåll 2"/>
          <p:cNvSpPr>
            <a:spLocks noGrp="1"/>
          </p:cNvSpPr>
          <p:nvPr>
            <p:ph idx="1"/>
          </p:nvPr>
        </p:nvSpPr>
        <p:spPr>
          <a:solidFill>
            <a:schemeClr val="accent3">
              <a:lumMod val="20000"/>
              <a:lumOff val="80000"/>
            </a:schemeClr>
          </a:solidFill>
        </p:spPr>
        <p:txBody>
          <a:bodyPr>
            <a:normAutofit fontScale="62500" lnSpcReduction="20000"/>
          </a:bodyPr>
          <a:lstStyle/>
          <a:p>
            <a:pPr marL="0" indent="0">
              <a:lnSpc>
                <a:spcPct val="120000"/>
              </a:lnSpc>
              <a:spcBef>
                <a:spcPts val="0"/>
              </a:spcBef>
              <a:buNone/>
            </a:pPr>
            <a:endParaRPr lang="sv-SE" sz="3800" b="1" dirty="0" smtClean="0">
              <a:solidFill>
                <a:schemeClr val="tx2"/>
              </a:solidFill>
            </a:endParaRPr>
          </a:p>
          <a:p>
            <a:pPr marL="0" indent="0">
              <a:lnSpc>
                <a:spcPct val="120000"/>
              </a:lnSpc>
              <a:spcBef>
                <a:spcPts val="0"/>
              </a:spcBef>
              <a:buNone/>
            </a:pPr>
            <a:r>
              <a:rPr lang="sv-SE" sz="3800" b="1" dirty="0" err="1" smtClean="0">
                <a:solidFill>
                  <a:schemeClr val="tx2"/>
                </a:solidFill>
              </a:rPr>
              <a:t>Theres</a:t>
            </a:r>
            <a:r>
              <a:rPr lang="sv-SE" sz="3800" b="1" dirty="0" smtClean="0">
                <a:solidFill>
                  <a:schemeClr val="tx2"/>
                </a:solidFill>
              </a:rPr>
              <a:t> </a:t>
            </a:r>
            <a:r>
              <a:rPr lang="sv-SE" sz="3800" b="1" dirty="0">
                <a:solidFill>
                  <a:schemeClr val="tx2"/>
                </a:solidFill>
              </a:rPr>
              <a:t>Björklund </a:t>
            </a:r>
            <a:r>
              <a:rPr lang="sv-SE" sz="3800" b="1" dirty="0" smtClean="0">
                <a:solidFill>
                  <a:schemeClr val="tx2"/>
                </a:solidFill>
              </a:rPr>
              <a:t>Aspelin, </a:t>
            </a:r>
            <a:r>
              <a:rPr lang="sv-SE" sz="3800" dirty="0" smtClean="0"/>
              <a:t>IFO-chef, Socialt </a:t>
            </a:r>
            <a:r>
              <a:rPr lang="sv-SE" sz="3800" dirty="0"/>
              <a:t>stöd och </a:t>
            </a:r>
            <a:r>
              <a:rPr lang="sv-SE" sz="3800" dirty="0" smtClean="0"/>
              <a:t>omsorg, Vansbro kommun</a:t>
            </a:r>
            <a:endParaRPr lang="sv-SE" sz="3800" dirty="0"/>
          </a:p>
          <a:p>
            <a:pPr marL="0" indent="0">
              <a:lnSpc>
                <a:spcPct val="120000"/>
              </a:lnSpc>
              <a:spcBef>
                <a:spcPts val="0"/>
              </a:spcBef>
              <a:buNone/>
            </a:pPr>
            <a:r>
              <a:rPr lang="sv-SE" sz="3800" dirty="0" smtClean="0"/>
              <a:t>Telefon: 0281-750 </a:t>
            </a:r>
            <a:r>
              <a:rPr lang="sv-SE" sz="3800" dirty="0"/>
              <a:t>43</a:t>
            </a:r>
          </a:p>
          <a:p>
            <a:pPr marL="0" indent="0">
              <a:lnSpc>
                <a:spcPct val="120000"/>
              </a:lnSpc>
              <a:spcBef>
                <a:spcPts val="0"/>
              </a:spcBef>
              <a:buNone/>
            </a:pPr>
            <a:r>
              <a:rPr lang="sv-SE" sz="3800" dirty="0" smtClean="0"/>
              <a:t>E-post: </a:t>
            </a:r>
            <a:r>
              <a:rPr lang="sv-SE" sz="3800" dirty="0" smtClean="0">
                <a:hlinkClick r:id="rId3"/>
              </a:rPr>
              <a:t>theres.bjorklund-aspelin@vansbro.se</a:t>
            </a:r>
            <a:endParaRPr lang="sv-SE" sz="3800" dirty="0" smtClean="0"/>
          </a:p>
          <a:p>
            <a:pPr marL="0" indent="0">
              <a:lnSpc>
                <a:spcPct val="120000"/>
              </a:lnSpc>
              <a:spcBef>
                <a:spcPts val="0"/>
              </a:spcBef>
              <a:buNone/>
            </a:pPr>
            <a:endParaRPr lang="sv-SE" sz="3800" b="1" dirty="0" smtClean="0">
              <a:solidFill>
                <a:schemeClr val="tx2"/>
              </a:solidFill>
            </a:endParaRPr>
          </a:p>
          <a:p>
            <a:pPr marL="0" indent="0">
              <a:lnSpc>
                <a:spcPct val="120000"/>
              </a:lnSpc>
              <a:spcBef>
                <a:spcPts val="0"/>
              </a:spcBef>
              <a:buNone/>
            </a:pPr>
            <a:r>
              <a:rPr lang="sv-SE" sz="3800" b="1" dirty="0" smtClean="0">
                <a:solidFill>
                  <a:schemeClr val="tx2"/>
                </a:solidFill>
              </a:rPr>
              <a:t>Maria </a:t>
            </a:r>
            <a:r>
              <a:rPr lang="sv-SE" sz="3800" b="1" dirty="0">
                <a:solidFill>
                  <a:schemeClr val="tx2"/>
                </a:solidFill>
              </a:rPr>
              <a:t>Högkvist</a:t>
            </a:r>
            <a:r>
              <a:rPr lang="sv-SE" sz="3800" dirty="0"/>
              <a:t>, Utvecklingsledare, Hälsa och välfärd – Region Dalarna – RSS Dalarna, </a:t>
            </a:r>
          </a:p>
          <a:p>
            <a:pPr marL="0" indent="0">
              <a:lnSpc>
                <a:spcPct val="120000"/>
              </a:lnSpc>
              <a:spcBef>
                <a:spcPts val="0"/>
              </a:spcBef>
              <a:buNone/>
            </a:pPr>
            <a:r>
              <a:rPr lang="sv-SE" sz="3800" dirty="0"/>
              <a:t>Telefon: 023-490088</a:t>
            </a:r>
          </a:p>
          <a:p>
            <a:pPr marL="0" indent="0">
              <a:lnSpc>
                <a:spcPct val="120000"/>
              </a:lnSpc>
              <a:spcBef>
                <a:spcPts val="0"/>
              </a:spcBef>
              <a:buNone/>
            </a:pPr>
            <a:r>
              <a:rPr lang="sv-SE" sz="3800" dirty="0"/>
              <a:t>E-post: </a:t>
            </a:r>
            <a:r>
              <a:rPr lang="sv-SE" sz="3800" u="sng" dirty="0" smtClean="0">
                <a:hlinkClick r:id="rId4"/>
              </a:rPr>
              <a:t>maria.hogkvist@ltdalarna.se</a:t>
            </a:r>
            <a:endParaRPr lang="sv-SE" dirty="0"/>
          </a:p>
          <a:p>
            <a:pPr marL="0" indent="0">
              <a:buNone/>
            </a:pPr>
            <a:endParaRPr lang="sv-SE" dirty="0"/>
          </a:p>
          <a:p>
            <a:pPr marL="0" indent="0">
              <a:buNone/>
            </a:pPr>
            <a:endParaRPr lang="sv-SE" dirty="0"/>
          </a:p>
          <a:p>
            <a:pPr marL="0" indent="0">
              <a:buNone/>
            </a:pPr>
            <a:r>
              <a:rPr lang="sv-SE" dirty="0"/>
              <a:t> </a:t>
            </a:r>
          </a:p>
          <a:p>
            <a:endParaRPr lang="sv-SE" dirty="0"/>
          </a:p>
          <a:p>
            <a:endParaRPr lang="sv-SE" dirty="0"/>
          </a:p>
        </p:txBody>
      </p:sp>
      <p:sp>
        <p:nvSpPr>
          <p:cNvPr id="4" name="Platshållare för datum 3"/>
          <p:cNvSpPr>
            <a:spLocks noGrp="1"/>
          </p:cNvSpPr>
          <p:nvPr>
            <p:ph type="dt" sz="half" idx="10"/>
          </p:nvPr>
        </p:nvSpPr>
        <p:spPr/>
        <p:txBody>
          <a:bodyPr/>
          <a:lstStyle/>
          <a:p>
            <a:r>
              <a:rPr lang="sv-SE" dirty="0" smtClean="0"/>
              <a:t>2020-12-18</a:t>
            </a:r>
            <a:endParaRPr lang="sv-SE" dirty="0"/>
          </a:p>
        </p:txBody>
      </p:sp>
      <p:sp>
        <p:nvSpPr>
          <p:cNvPr id="5" name="Platshållare för sidfot 4"/>
          <p:cNvSpPr>
            <a:spLocks noGrp="1"/>
          </p:cNvSpPr>
          <p:nvPr>
            <p:ph type="ftr" sz="quarter" idx="11"/>
          </p:nvPr>
        </p:nvSpPr>
        <p:spPr/>
        <p:txBody>
          <a:bodyPr/>
          <a:lstStyle/>
          <a:p>
            <a:r>
              <a:rPr lang="sv-SE"/>
              <a:t>Avd Hälsa och Välfärd - RSS Dalarna</a:t>
            </a:r>
          </a:p>
        </p:txBody>
      </p:sp>
      <p:sp>
        <p:nvSpPr>
          <p:cNvPr id="6" name="Platshållare för bildnummer 5"/>
          <p:cNvSpPr>
            <a:spLocks noGrp="1"/>
          </p:cNvSpPr>
          <p:nvPr>
            <p:ph type="sldNum" sz="quarter" idx="12"/>
          </p:nvPr>
        </p:nvSpPr>
        <p:spPr/>
        <p:txBody>
          <a:bodyPr/>
          <a:lstStyle/>
          <a:p>
            <a:fld id="{130DDE8C-17E0-4539-9C15-C1E9D231907F}" type="slidenum">
              <a:rPr lang="sv-SE" dirty="0" smtClean="0"/>
              <a:pPr/>
              <a:t>47</a:t>
            </a:fld>
            <a:endParaRPr lang="sv-SE"/>
          </a:p>
        </p:txBody>
      </p:sp>
    </p:spTree>
    <p:extLst>
      <p:ext uri="{BB962C8B-B14F-4D97-AF65-F5344CB8AC3E}">
        <p14:creationId xmlns:p14="http://schemas.microsoft.com/office/powerpoint/2010/main" val="37304026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Bakgrund</a:t>
            </a:r>
            <a:endParaRPr lang="sv-SE" dirty="0"/>
          </a:p>
        </p:txBody>
      </p:sp>
      <p:sp>
        <p:nvSpPr>
          <p:cNvPr id="3" name="Platshållare för innehåll 2"/>
          <p:cNvSpPr>
            <a:spLocks noGrp="1"/>
          </p:cNvSpPr>
          <p:nvPr>
            <p:ph idx="1"/>
          </p:nvPr>
        </p:nvSpPr>
        <p:spPr>
          <a:xfrm>
            <a:off x="410547" y="1825625"/>
            <a:ext cx="8089986" cy="4351337"/>
          </a:xfrm>
        </p:spPr>
        <p:txBody>
          <a:bodyPr/>
          <a:lstStyle/>
          <a:p>
            <a:r>
              <a:rPr lang="sv-SE" dirty="0" smtClean="0"/>
              <a:t>Revidering av tidigare ÖK från 2016</a:t>
            </a:r>
          </a:p>
          <a:p>
            <a:r>
              <a:rPr lang="sv-SE" dirty="0" smtClean="0"/>
              <a:t>Framtagen av arbetsgrupp (kommun, region och brukarperspektiv), RSS och </a:t>
            </a:r>
            <a:r>
              <a:rPr lang="sv-SE" dirty="0" smtClean="0"/>
              <a:t>referensgrupp.</a:t>
            </a:r>
          </a:p>
          <a:p>
            <a:r>
              <a:rPr lang="sv-SE" dirty="0" err="1" smtClean="0"/>
              <a:t>Theres</a:t>
            </a:r>
            <a:r>
              <a:rPr lang="sv-SE" dirty="0" smtClean="0"/>
              <a:t> Björklund Aspelin lett arbetet.</a:t>
            </a:r>
            <a:endParaRPr lang="sv-SE" dirty="0" smtClean="0"/>
          </a:p>
          <a:p>
            <a:r>
              <a:rPr lang="sv-SE" dirty="0" smtClean="0"/>
              <a:t>Förslag: Giltighetstid i 3 </a:t>
            </a:r>
            <a:r>
              <a:rPr lang="sv-SE" dirty="0"/>
              <a:t>år </a:t>
            </a:r>
          </a:p>
          <a:p>
            <a:pPr marL="0" indent="0">
              <a:buNone/>
            </a:pPr>
            <a:r>
              <a:rPr lang="sv-SE" dirty="0" smtClean="0"/>
              <a:t>(1 jul 2021 till 30 juni 2024</a:t>
            </a:r>
            <a:r>
              <a:rPr lang="sv-SE" dirty="0"/>
              <a:t>) </a:t>
            </a:r>
            <a:endParaRPr lang="sv-SE" dirty="0" smtClean="0"/>
          </a:p>
          <a:p>
            <a:r>
              <a:rPr lang="sv-SE" dirty="0" smtClean="0"/>
              <a:t>Revideras </a:t>
            </a:r>
            <a:r>
              <a:rPr lang="sv-SE" dirty="0"/>
              <a:t>vart tredje år </a:t>
            </a:r>
            <a:endParaRPr lang="sv-SE" dirty="0" smtClean="0"/>
          </a:p>
          <a:p>
            <a:r>
              <a:rPr lang="sv-SE" dirty="0" smtClean="0"/>
              <a:t>Parter: Region Dalarna och länets 15 kommuner</a:t>
            </a:r>
          </a:p>
          <a:p>
            <a:pPr marL="0" indent="0">
              <a:buNone/>
            </a:pPr>
            <a:endParaRPr lang="sv-SE" dirty="0" smtClean="0"/>
          </a:p>
          <a:p>
            <a:endParaRPr lang="sv-SE" dirty="0" smtClean="0"/>
          </a:p>
          <a:p>
            <a:endParaRPr lang="sv-SE" dirty="0"/>
          </a:p>
        </p:txBody>
      </p:sp>
      <p:sp>
        <p:nvSpPr>
          <p:cNvPr id="4" name="Platshållare för datum 3"/>
          <p:cNvSpPr>
            <a:spLocks noGrp="1"/>
          </p:cNvSpPr>
          <p:nvPr>
            <p:ph type="dt" sz="half" idx="10"/>
          </p:nvPr>
        </p:nvSpPr>
        <p:spPr/>
        <p:txBody>
          <a:bodyPr/>
          <a:lstStyle/>
          <a:p>
            <a:r>
              <a:rPr lang="sv-SE" dirty="0"/>
              <a:t>2021-03-25</a:t>
            </a:r>
          </a:p>
          <a:p>
            <a:endParaRPr lang="sv-SE" dirty="0"/>
          </a:p>
        </p:txBody>
      </p:sp>
      <p:sp>
        <p:nvSpPr>
          <p:cNvPr id="5" name="Platshållare för sidfot 4"/>
          <p:cNvSpPr>
            <a:spLocks noGrp="1"/>
          </p:cNvSpPr>
          <p:nvPr>
            <p:ph type="ftr" sz="quarter" idx="11"/>
          </p:nvPr>
        </p:nvSpPr>
        <p:spPr/>
        <p:txBody>
          <a:bodyPr/>
          <a:lstStyle/>
          <a:p>
            <a:r>
              <a:rPr lang="sv-SE" smtClean="0"/>
              <a:t>Avd Hälsa och Välfärd - RSS Dalarna</a:t>
            </a:r>
            <a:endParaRPr lang="sv-SE"/>
          </a:p>
        </p:txBody>
      </p:sp>
      <p:sp>
        <p:nvSpPr>
          <p:cNvPr id="6" name="Platshållare för bildnummer 5"/>
          <p:cNvSpPr>
            <a:spLocks noGrp="1"/>
          </p:cNvSpPr>
          <p:nvPr>
            <p:ph type="sldNum" sz="quarter" idx="12"/>
          </p:nvPr>
        </p:nvSpPr>
        <p:spPr/>
        <p:txBody>
          <a:bodyPr/>
          <a:lstStyle/>
          <a:p>
            <a:fld id="{130DDE8C-17E0-4539-9C15-C1E9D231907F}" type="slidenum">
              <a:rPr lang="sv-SE" smtClean="0"/>
              <a:pPr/>
              <a:t>5</a:t>
            </a:fld>
            <a:endParaRPr lang="sv-SE"/>
          </a:p>
        </p:txBody>
      </p:sp>
      <p:pic>
        <p:nvPicPr>
          <p:cNvPr id="7" name="Bildobjekt 6"/>
          <p:cNvPicPr>
            <a:picLocks noChangeAspect="1"/>
          </p:cNvPicPr>
          <p:nvPr/>
        </p:nvPicPr>
        <p:blipFill>
          <a:blip r:embed="rId3"/>
          <a:stretch>
            <a:fillRect/>
          </a:stretch>
        </p:blipFill>
        <p:spPr>
          <a:xfrm>
            <a:off x="8730605" y="1575707"/>
            <a:ext cx="3050848" cy="3642966"/>
          </a:xfrm>
          <a:prstGeom prst="rect">
            <a:avLst/>
          </a:prstGeom>
        </p:spPr>
      </p:pic>
    </p:spTree>
    <p:extLst>
      <p:ext uri="{BB962C8B-B14F-4D97-AF65-F5344CB8AC3E}">
        <p14:creationId xmlns:p14="http://schemas.microsoft.com/office/powerpoint/2010/main" val="40745668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Främsta revideringar</a:t>
            </a:r>
            <a:endParaRPr lang="sv-SE" dirty="0"/>
          </a:p>
        </p:txBody>
      </p:sp>
      <p:sp>
        <p:nvSpPr>
          <p:cNvPr id="3" name="Platshållare för innehåll 2"/>
          <p:cNvSpPr>
            <a:spLocks noGrp="1"/>
          </p:cNvSpPr>
          <p:nvPr>
            <p:ph idx="1"/>
          </p:nvPr>
        </p:nvSpPr>
        <p:spPr/>
        <p:txBody>
          <a:bodyPr>
            <a:normAutofit lnSpcReduction="10000"/>
          </a:bodyPr>
          <a:lstStyle/>
          <a:p>
            <a:r>
              <a:rPr lang="sv-SE" b="1" i="1" dirty="0" smtClean="0">
                <a:solidFill>
                  <a:schemeClr val="accent1">
                    <a:lumMod val="75000"/>
                  </a:schemeClr>
                </a:solidFill>
              </a:rPr>
              <a:t>Nationella vård- </a:t>
            </a:r>
            <a:r>
              <a:rPr lang="sv-SE" b="1" i="1" dirty="0">
                <a:solidFill>
                  <a:schemeClr val="accent1">
                    <a:lumMod val="75000"/>
                  </a:schemeClr>
                </a:solidFill>
              </a:rPr>
              <a:t>och </a:t>
            </a:r>
            <a:r>
              <a:rPr lang="sv-SE" b="1" i="1" dirty="0" smtClean="0">
                <a:solidFill>
                  <a:schemeClr val="accent1">
                    <a:lumMod val="75000"/>
                  </a:schemeClr>
                </a:solidFill>
              </a:rPr>
              <a:t>insatsprogrammet </a:t>
            </a:r>
            <a:r>
              <a:rPr lang="sv-SE" dirty="0" smtClean="0"/>
              <a:t>är integrerat. Det tidigare regionala </a:t>
            </a:r>
            <a:r>
              <a:rPr lang="sv-SE" dirty="0"/>
              <a:t>vårdprogrammet borttaget</a:t>
            </a:r>
            <a:r>
              <a:rPr lang="sv-SE" dirty="0" smtClean="0"/>
              <a:t>.</a:t>
            </a:r>
            <a:endParaRPr lang="sv-SE" dirty="0"/>
          </a:p>
          <a:p>
            <a:r>
              <a:rPr lang="sv-SE" b="1" i="1" dirty="0" smtClean="0">
                <a:solidFill>
                  <a:schemeClr val="accent1">
                    <a:lumMod val="75000"/>
                  </a:schemeClr>
                </a:solidFill>
              </a:rPr>
              <a:t>Barn </a:t>
            </a:r>
            <a:r>
              <a:rPr lang="sv-SE" b="1" i="1" dirty="0">
                <a:solidFill>
                  <a:schemeClr val="accent1">
                    <a:lumMod val="75000"/>
                  </a:schemeClr>
                </a:solidFill>
              </a:rPr>
              <a:t>och unga </a:t>
            </a:r>
            <a:r>
              <a:rPr lang="sv-SE" dirty="0"/>
              <a:t>är </a:t>
            </a:r>
            <a:r>
              <a:rPr lang="sv-SE" dirty="0" smtClean="0"/>
              <a:t>en ny målgrupp </a:t>
            </a:r>
            <a:r>
              <a:rPr lang="sv-SE" dirty="0"/>
              <a:t>i den reviderade </a:t>
            </a:r>
            <a:r>
              <a:rPr lang="sv-SE" dirty="0" smtClean="0"/>
              <a:t>överenskommelsen. </a:t>
            </a:r>
          </a:p>
          <a:p>
            <a:r>
              <a:rPr lang="sv-SE" b="1" i="1" dirty="0" smtClean="0">
                <a:solidFill>
                  <a:schemeClr val="accent1">
                    <a:lumMod val="75000"/>
                  </a:schemeClr>
                </a:solidFill>
              </a:rPr>
              <a:t>Social hållbarhet</a:t>
            </a:r>
            <a:r>
              <a:rPr lang="sv-SE" dirty="0" smtClean="0">
                <a:solidFill>
                  <a:schemeClr val="accent1">
                    <a:lumMod val="75000"/>
                  </a:schemeClr>
                </a:solidFill>
              </a:rPr>
              <a:t>, </a:t>
            </a:r>
            <a:r>
              <a:rPr lang="sv-SE" dirty="0" smtClean="0"/>
              <a:t>Agenda </a:t>
            </a:r>
            <a:r>
              <a:rPr lang="sv-SE" dirty="0"/>
              <a:t>2030</a:t>
            </a:r>
            <a:r>
              <a:rPr lang="sv-SE" dirty="0" smtClean="0"/>
              <a:t>,, </a:t>
            </a:r>
            <a:r>
              <a:rPr lang="sv-SE" dirty="0"/>
              <a:t>jämställdhet och jämlikhet, barns rättigheter och inflytande och delaktighet har också förstärkts i </a:t>
            </a:r>
            <a:r>
              <a:rPr lang="sv-SE" dirty="0" smtClean="0"/>
              <a:t>utkastet.</a:t>
            </a:r>
          </a:p>
          <a:p>
            <a:r>
              <a:rPr lang="sv-SE" b="1" i="1" dirty="0" smtClean="0">
                <a:solidFill>
                  <a:schemeClr val="accent1">
                    <a:lumMod val="75000"/>
                  </a:schemeClr>
                </a:solidFill>
              </a:rPr>
              <a:t>Strukturen</a:t>
            </a:r>
            <a:r>
              <a:rPr lang="sv-SE" dirty="0" smtClean="0">
                <a:solidFill>
                  <a:schemeClr val="accent1">
                    <a:lumMod val="75000"/>
                  </a:schemeClr>
                </a:solidFill>
              </a:rPr>
              <a:t> </a:t>
            </a:r>
            <a:r>
              <a:rPr lang="sv-SE" dirty="0"/>
              <a:t>(ink innehåll och rubriker mm) har anpassats efter SKR:s senaste vägledning för framtagande av lagstadgade överenskommelser. Likaså är formspråket och mallen ny </a:t>
            </a:r>
            <a:r>
              <a:rPr lang="sv-SE" dirty="0" smtClean="0"/>
              <a:t>för alla RÖK. </a:t>
            </a:r>
            <a:endParaRPr lang="sv-SE" dirty="0"/>
          </a:p>
          <a:p>
            <a:endParaRPr lang="sv-SE" dirty="0"/>
          </a:p>
          <a:p>
            <a:endParaRPr lang="sv-SE" dirty="0"/>
          </a:p>
        </p:txBody>
      </p:sp>
      <p:sp>
        <p:nvSpPr>
          <p:cNvPr id="4" name="Platshållare för datum 3"/>
          <p:cNvSpPr>
            <a:spLocks noGrp="1"/>
          </p:cNvSpPr>
          <p:nvPr>
            <p:ph type="dt" sz="half" idx="10"/>
          </p:nvPr>
        </p:nvSpPr>
        <p:spPr/>
        <p:txBody>
          <a:bodyPr/>
          <a:lstStyle/>
          <a:p>
            <a:r>
              <a:rPr lang="sv-SE" dirty="0"/>
              <a:t>2021-03-25</a:t>
            </a:r>
            <a:endParaRPr lang="sv-SE" dirty="0"/>
          </a:p>
        </p:txBody>
      </p:sp>
      <p:sp>
        <p:nvSpPr>
          <p:cNvPr id="5" name="Platshållare för sidfot 4"/>
          <p:cNvSpPr>
            <a:spLocks noGrp="1"/>
          </p:cNvSpPr>
          <p:nvPr>
            <p:ph type="ftr" sz="quarter" idx="11"/>
          </p:nvPr>
        </p:nvSpPr>
        <p:spPr/>
        <p:txBody>
          <a:bodyPr/>
          <a:lstStyle/>
          <a:p>
            <a:r>
              <a:rPr lang="sv-SE" smtClean="0"/>
              <a:t>Avd Hälsa och Välfärd - RSS Dalarna</a:t>
            </a:r>
            <a:endParaRPr lang="sv-SE"/>
          </a:p>
        </p:txBody>
      </p:sp>
      <p:sp>
        <p:nvSpPr>
          <p:cNvPr id="6" name="Platshållare för bildnummer 5"/>
          <p:cNvSpPr>
            <a:spLocks noGrp="1"/>
          </p:cNvSpPr>
          <p:nvPr>
            <p:ph type="sldNum" sz="quarter" idx="12"/>
          </p:nvPr>
        </p:nvSpPr>
        <p:spPr/>
        <p:txBody>
          <a:bodyPr/>
          <a:lstStyle/>
          <a:p>
            <a:fld id="{130DDE8C-17E0-4539-9C15-C1E9D231907F}" type="slidenum">
              <a:rPr lang="sv-SE" smtClean="0"/>
              <a:pPr/>
              <a:t>6</a:t>
            </a:fld>
            <a:endParaRPr lang="sv-SE"/>
          </a:p>
        </p:txBody>
      </p:sp>
    </p:spTree>
    <p:extLst>
      <p:ext uri="{BB962C8B-B14F-4D97-AF65-F5344CB8AC3E}">
        <p14:creationId xmlns:p14="http://schemas.microsoft.com/office/powerpoint/2010/main" val="12021904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Disposition</a:t>
            </a:r>
            <a:endParaRPr lang="sv-SE" dirty="0"/>
          </a:p>
        </p:txBody>
      </p:sp>
      <p:sp>
        <p:nvSpPr>
          <p:cNvPr id="3" name="Platshållare för innehåll 2"/>
          <p:cNvSpPr>
            <a:spLocks noGrp="1"/>
          </p:cNvSpPr>
          <p:nvPr>
            <p:ph idx="1"/>
          </p:nvPr>
        </p:nvSpPr>
        <p:spPr/>
        <p:txBody>
          <a:bodyPr>
            <a:normAutofit fontScale="92500" lnSpcReduction="20000"/>
          </a:bodyPr>
          <a:lstStyle/>
          <a:p>
            <a:pPr marL="0" indent="0">
              <a:buNone/>
            </a:pPr>
            <a:r>
              <a:rPr lang="sv-SE" dirty="0" smtClean="0"/>
              <a:t>1. Inledning</a:t>
            </a:r>
            <a:r>
              <a:rPr lang="sv-SE" dirty="0"/>
              <a:t>	</a:t>
            </a:r>
          </a:p>
          <a:p>
            <a:pPr marL="0" indent="0">
              <a:buNone/>
            </a:pPr>
            <a:r>
              <a:rPr lang="sv-SE" dirty="0" smtClean="0"/>
              <a:t>2. Utgångspunkter</a:t>
            </a:r>
            <a:r>
              <a:rPr lang="sv-SE" dirty="0"/>
              <a:t>	</a:t>
            </a:r>
          </a:p>
          <a:p>
            <a:pPr marL="0" indent="0">
              <a:buNone/>
            </a:pPr>
            <a:r>
              <a:rPr lang="sv-SE" dirty="0" smtClean="0"/>
              <a:t>3. Ansvarsfördelning</a:t>
            </a:r>
            <a:r>
              <a:rPr lang="sv-SE" dirty="0"/>
              <a:t>	</a:t>
            </a:r>
          </a:p>
          <a:p>
            <a:pPr marL="0" indent="0">
              <a:buNone/>
            </a:pPr>
            <a:r>
              <a:rPr lang="sv-SE" dirty="0" smtClean="0"/>
              <a:t>4. Lokala </a:t>
            </a:r>
            <a:r>
              <a:rPr lang="sv-SE" dirty="0"/>
              <a:t>överenskommelser	</a:t>
            </a:r>
          </a:p>
          <a:p>
            <a:pPr marL="0" indent="0">
              <a:buNone/>
            </a:pPr>
            <a:r>
              <a:rPr lang="sv-SE" dirty="0" smtClean="0"/>
              <a:t>5. Implementering</a:t>
            </a:r>
            <a:r>
              <a:rPr lang="sv-SE" dirty="0"/>
              <a:t>	</a:t>
            </a:r>
          </a:p>
          <a:p>
            <a:pPr marL="0" indent="0">
              <a:buNone/>
            </a:pPr>
            <a:r>
              <a:rPr lang="sv-SE" dirty="0" smtClean="0"/>
              <a:t>6. Uppföljning</a:t>
            </a:r>
            <a:r>
              <a:rPr lang="sv-SE" dirty="0"/>
              <a:t>	</a:t>
            </a:r>
          </a:p>
          <a:p>
            <a:pPr marL="0" indent="0">
              <a:buNone/>
            </a:pPr>
            <a:r>
              <a:rPr lang="sv-SE" dirty="0" smtClean="0"/>
              <a:t>7. Avvikelsehantering </a:t>
            </a:r>
            <a:r>
              <a:rPr lang="sv-SE" dirty="0"/>
              <a:t>och tvister mellan </a:t>
            </a:r>
            <a:r>
              <a:rPr lang="sv-SE" dirty="0" smtClean="0"/>
              <a:t>parterna</a:t>
            </a:r>
            <a:endParaRPr lang="sv-SE" dirty="0"/>
          </a:p>
          <a:p>
            <a:pPr marL="0" indent="0">
              <a:buNone/>
            </a:pPr>
            <a:r>
              <a:rPr lang="sv-SE" dirty="0" smtClean="0"/>
              <a:t>8. Giltighetstid</a:t>
            </a:r>
            <a:endParaRPr lang="sv-SE" dirty="0"/>
          </a:p>
          <a:p>
            <a:pPr marL="0" indent="0">
              <a:buNone/>
            </a:pPr>
            <a:r>
              <a:rPr lang="sv-SE" dirty="0" smtClean="0"/>
              <a:t>9. Ikraftträdande</a:t>
            </a:r>
            <a:endParaRPr lang="sv-SE" dirty="0"/>
          </a:p>
          <a:p>
            <a:pPr marL="0" indent="0">
              <a:buNone/>
            </a:pPr>
            <a:r>
              <a:rPr lang="sv-SE" dirty="0" smtClean="0"/>
              <a:t>10. Utvärdering </a:t>
            </a:r>
            <a:r>
              <a:rPr lang="sv-SE" dirty="0"/>
              <a:t>och </a:t>
            </a:r>
            <a:r>
              <a:rPr lang="sv-SE" dirty="0" smtClean="0"/>
              <a:t>revidering</a:t>
            </a:r>
            <a:endParaRPr lang="sv-SE" dirty="0"/>
          </a:p>
          <a:p>
            <a:endParaRPr lang="sv-SE" dirty="0"/>
          </a:p>
        </p:txBody>
      </p:sp>
      <p:sp>
        <p:nvSpPr>
          <p:cNvPr id="4" name="Platshållare för datum 3"/>
          <p:cNvSpPr>
            <a:spLocks noGrp="1"/>
          </p:cNvSpPr>
          <p:nvPr>
            <p:ph type="dt" sz="half" idx="10"/>
          </p:nvPr>
        </p:nvSpPr>
        <p:spPr/>
        <p:txBody>
          <a:bodyPr/>
          <a:lstStyle/>
          <a:p>
            <a:r>
              <a:rPr lang="sv-SE" dirty="0"/>
              <a:t>2021-03-25</a:t>
            </a:r>
          </a:p>
          <a:p>
            <a:endParaRPr lang="sv-SE" dirty="0"/>
          </a:p>
        </p:txBody>
      </p:sp>
      <p:sp>
        <p:nvSpPr>
          <p:cNvPr id="5" name="Platshållare för sidfot 4"/>
          <p:cNvSpPr>
            <a:spLocks noGrp="1"/>
          </p:cNvSpPr>
          <p:nvPr>
            <p:ph type="ftr" sz="quarter" idx="11"/>
          </p:nvPr>
        </p:nvSpPr>
        <p:spPr/>
        <p:txBody>
          <a:bodyPr/>
          <a:lstStyle/>
          <a:p>
            <a:r>
              <a:rPr lang="sv-SE" smtClean="0"/>
              <a:t>Avd Hälsa och Välfärd - RSS Dalarna</a:t>
            </a:r>
            <a:endParaRPr lang="sv-SE"/>
          </a:p>
        </p:txBody>
      </p:sp>
      <p:sp>
        <p:nvSpPr>
          <p:cNvPr id="6" name="Platshållare för bildnummer 5"/>
          <p:cNvSpPr>
            <a:spLocks noGrp="1"/>
          </p:cNvSpPr>
          <p:nvPr>
            <p:ph type="sldNum" sz="quarter" idx="12"/>
          </p:nvPr>
        </p:nvSpPr>
        <p:spPr/>
        <p:txBody>
          <a:bodyPr/>
          <a:lstStyle/>
          <a:p>
            <a:fld id="{130DDE8C-17E0-4539-9C15-C1E9D231907F}" type="slidenum">
              <a:rPr lang="sv-SE" smtClean="0"/>
              <a:pPr/>
              <a:t>7</a:t>
            </a:fld>
            <a:endParaRPr lang="sv-SE"/>
          </a:p>
        </p:txBody>
      </p:sp>
    </p:spTree>
    <p:extLst>
      <p:ext uri="{BB962C8B-B14F-4D97-AF65-F5344CB8AC3E}">
        <p14:creationId xmlns:p14="http://schemas.microsoft.com/office/powerpoint/2010/main" val="517293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Rubrik 1"/>
          <p:cNvSpPr>
            <a:spLocks noGrp="1"/>
          </p:cNvSpPr>
          <p:nvPr>
            <p:ph type="ctrTitle"/>
          </p:nvPr>
        </p:nvSpPr>
        <p:spPr>
          <a:solidFill>
            <a:schemeClr val="accent1">
              <a:lumMod val="75000"/>
            </a:schemeClr>
          </a:solidFill>
        </p:spPr>
        <p:txBody>
          <a:bodyPr/>
          <a:lstStyle/>
          <a:p>
            <a:r>
              <a:rPr lang="sv-SE" dirty="0" smtClean="0"/>
              <a:t>Inledning</a:t>
            </a:r>
            <a:endParaRPr lang="sv-SE" dirty="0"/>
          </a:p>
        </p:txBody>
      </p:sp>
      <p:sp>
        <p:nvSpPr>
          <p:cNvPr id="3" name="Underrubrik 2"/>
          <p:cNvSpPr>
            <a:spLocks noGrp="1"/>
          </p:cNvSpPr>
          <p:nvPr>
            <p:ph type="subTitle" idx="1"/>
          </p:nvPr>
        </p:nvSpPr>
        <p:spPr/>
        <p:txBody>
          <a:bodyPr/>
          <a:lstStyle/>
          <a:p>
            <a:endParaRPr lang="sv-SE"/>
          </a:p>
        </p:txBody>
      </p:sp>
    </p:spTree>
    <p:extLst>
      <p:ext uri="{BB962C8B-B14F-4D97-AF65-F5344CB8AC3E}">
        <p14:creationId xmlns:p14="http://schemas.microsoft.com/office/powerpoint/2010/main" val="30655067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Nationellt kunskapsstöd </a:t>
            </a:r>
            <a:endParaRPr lang="sv-SE" dirty="0"/>
          </a:p>
        </p:txBody>
      </p:sp>
      <p:sp>
        <p:nvSpPr>
          <p:cNvPr id="3" name="Platshållare för innehåll 2"/>
          <p:cNvSpPr>
            <a:spLocks noGrp="1"/>
          </p:cNvSpPr>
          <p:nvPr>
            <p:ph idx="1"/>
          </p:nvPr>
        </p:nvSpPr>
        <p:spPr/>
        <p:txBody>
          <a:bodyPr/>
          <a:lstStyle/>
          <a:p>
            <a:r>
              <a:rPr lang="sv-SE" dirty="0" smtClean="0"/>
              <a:t>”Överenskommelsen </a:t>
            </a:r>
            <a:r>
              <a:rPr lang="sv-SE" u="sng" dirty="0"/>
              <a:t>följer</a:t>
            </a:r>
            <a:r>
              <a:rPr lang="sv-SE" dirty="0"/>
              <a:t> det nya nationella vård- och insatsprogrammet (VIP) för missbruk och beroende som lanserades i december 2020. </a:t>
            </a:r>
            <a:r>
              <a:rPr lang="sv-SE" dirty="0" err="1"/>
              <a:t>VIPen</a:t>
            </a:r>
            <a:r>
              <a:rPr lang="sv-SE" dirty="0"/>
              <a:t> är det senaste nationella kunskapsstödet inom psykisk hälsa och belyser befintlig kunskap på ett användarvänligt sätt. Mot denna bakgrund </a:t>
            </a:r>
            <a:r>
              <a:rPr lang="sv-SE" u="sng" dirty="0"/>
              <a:t>hänvisar denna överenskommelse till gällande VIP i mycket hög utsträckning som kunskapsstöd och vägledning</a:t>
            </a:r>
            <a:r>
              <a:rPr lang="sv-SE" dirty="0"/>
              <a:t>, i alla relevanta delar och sammanhang</a:t>
            </a:r>
            <a:r>
              <a:rPr lang="sv-SE" dirty="0" smtClean="0"/>
              <a:t>.”                                                                                                                                 </a:t>
            </a:r>
            <a:endParaRPr lang="sv-SE" dirty="0"/>
          </a:p>
        </p:txBody>
      </p:sp>
      <p:sp>
        <p:nvSpPr>
          <p:cNvPr id="4" name="Platshållare för datum 3"/>
          <p:cNvSpPr>
            <a:spLocks noGrp="1"/>
          </p:cNvSpPr>
          <p:nvPr>
            <p:ph type="dt" sz="half" idx="10"/>
          </p:nvPr>
        </p:nvSpPr>
        <p:spPr/>
        <p:txBody>
          <a:bodyPr/>
          <a:lstStyle/>
          <a:p>
            <a:r>
              <a:rPr lang="sv-SE" dirty="0" smtClean="0"/>
              <a:t>2021-03-25</a:t>
            </a:r>
            <a:endParaRPr lang="sv-SE" dirty="0"/>
          </a:p>
        </p:txBody>
      </p:sp>
      <p:sp>
        <p:nvSpPr>
          <p:cNvPr id="5" name="Platshållare för sidfot 4"/>
          <p:cNvSpPr>
            <a:spLocks noGrp="1"/>
          </p:cNvSpPr>
          <p:nvPr>
            <p:ph type="ftr" sz="quarter" idx="11"/>
          </p:nvPr>
        </p:nvSpPr>
        <p:spPr/>
        <p:txBody>
          <a:bodyPr/>
          <a:lstStyle/>
          <a:p>
            <a:r>
              <a:rPr lang="sv-SE" smtClean="0"/>
              <a:t>Avd Hälsa och Välfärd - RSS Dalarna</a:t>
            </a:r>
            <a:endParaRPr lang="sv-SE"/>
          </a:p>
        </p:txBody>
      </p:sp>
      <p:sp>
        <p:nvSpPr>
          <p:cNvPr id="6" name="Platshållare för bildnummer 5"/>
          <p:cNvSpPr>
            <a:spLocks noGrp="1"/>
          </p:cNvSpPr>
          <p:nvPr>
            <p:ph type="sldNum" sz="quarter" idx="12"/>
          </p:nvPr>
        </p:nvSpPr>
        <p:spPr/>
        <p:txBody>
          <a:bodyPr/>
          <a:lstStyle/>
          <a:p>
            <a:fld id="{130DDE8C-17E0-4539-9C15-C1E9D231907F}" type="slidenum">
              <a:rPr lang="sv-SE" smtClean="0"/>
              <a:pPr/>
              <a:t>9</a:t>
            </a:fld>
            <a:endParaRPr lang="sv-SE"/>
          </a:p>
        </p:txBody>
      </p:sp>
      <p:sp>
        <p:nvSpPr>
          <p:cNvPr id="7" name="Rektangel 6"/>
          <p:cNvSpPr/>
          <p:nvPr/>
        </p:nvSpPr>
        <p:spPr>
          <a:xfrm>
            <a:off x="531845" y="5396189"/>
            <a:ext cx="6096000" cy="923330"/>
          </a:xfrm>
          <a:prstGeom prst="rect">
            <a:avLst/>
          </a:prstGeom>
        </p:spPr>
        <p:txBody>
          <a:bodyPr>
            <a:spAutoFit/>
          </a:bodyPr>
          <a:lstStyle/>
          <a:p>
            <a:r>
              <a:rPr lang="sv-SE" i="1" dirty="0">
                <a:solidFill>
                  <a:schemeClr val="tx2">
                    <a:lumMod val="50000"/>
                  </a:schemeClr>
                </a:solidFill>
                <a:cs typeface="Arial"/>
              </a:rPr>
              <a:t>VIP -  vad som bör göras och hur göra? </a:t>
            </a:r>
          </a:p>
          <a:p>
            <a:r>
              <a:rPr lang="sv-SE" i="1" dirty="0" smtClean="0">
                <a:solidFill>
                  <a:schemeClr val="tx2">
                    <a:lumMod val="50000"/>
                  </a:schemeClr>
                </a:solidFill>
                <a:cs typeface="Arial"/>
              </a:rPr>
              <a:t>(R)ÖK </a:t>
            </a:r>
            <a:r>
              <a:rPr lang="sv-SE" i="1" dirty="0">
                <a:solidFill>
                  <a:schemeClr val="tx2">
                    <a:lumMod val="50000"/>
                  </a:schemeClr>
                </a:solidFill>
                <a:cs typeface="Arial"/>
              </a:rPr>
              <a:t>- vem som gör vad</a:t>
            </a:r>
            <a:r>
              <a:rPr lang="sv-SE" i="1" dirty="0" smtClean="0">
                <a:solidFill>
                  <a:schemeClr val="tx2">
                    <a:lumMod val="50000"/>
                  </a:schemeClr>
                </a:solidFill>
                <a:cs typeface="Arial"/>
              </a:rPr>
              <a:t>?</a:t>
            </a:r>
          </a:p>
          <a:p>
            <a:r>
              <a:rPr lang="sv-SE" i="1" dirty="0" smtClean="0">
                <a:solidFill>
                  <a:schemeClr val="tx2">
                    <a:lumMod val="50000"/>
                  </a:schemeClr>
                </a:solidFill>
                <a:cs typeface="Arial"/>
              </a:rPr>
              <a:t>(L)ÖK – hur göra, av vem och när?</a:t>
            </a:r>
            <a:endParaRPr lang="sv-SE" i="1" dirty="0">
              <a:solidFill>
                <a:schemeClr val="tx2">
                  <a:lumMod val="50000"/>
                </a:schemeClr>
              </a:solidFill>
              <a:cs typeface="Arial"/>
            </a:endParaRPr>
          </a:p>
        </p:txBody>
      </p:sp>
    </p:spTree>
    <p:extLst>
      <p:ext uri="{BB962C8B-B14F-4D97-AF65-F5344CB8AC3E}">
        <p14:creationId xmlns:p14="http://schemas.microsoft.com/office/powerpoint/2010/main" val="4238884841"/>
      </p:ext>
    </p:extLst>
  </p:cSld>
  <p:clrMapOvr>
    <a:masterClrMapping/>
  </p:clrMapOvr>
  <p:timing>
    <p:tnLst>
      <p:par>
        <p:cTn id="1" dur="indefinite" restart="never" nodeType="tmRoot"/>
      </p:par>
    </p:tnLst>
  </p:timing>
</p:sld>
</file>

<file path=ppt/theme/theme1.xml><?xml version="1.0" encoding="utf-8"?>
<a:theme xmlns:a="http://schemas.openxmlformats.org/drawingml/2006/main" name="VCdag">
  <a:themeElements>
    <a:clrScheme name="Ltd">
      <a:dk1>
        <a:sysClr val="windowText" lastClr="000000"/>
      </a:dk1>
      <a:lt1>
        <a:sysClr val="window" lastClr="FFFFFF"/>
      </a:lt1>
      <a:dk2>
        <a:srgbClr val="F15060"/>
      </a:dk2>
      <a:lt2>
        <a:srgbClr val="E7E6E6"/>
      </a:lt2>
      <a:accent1>
        <a:srgbClr val="00B4E4"/>
      </a:accent1>
      <a:accent2>
        <a:srgbClr val="28B29A"/>
      </a:accent2>
      <a:accent3>
        <a:srgbClr val="FFD378"/>
      </a:accent3>
      <a:accent4>
        <a:srgbClr val="AEDDEF"/>
      </a:accent4>
      <a:accent5>
        <a:srgbClr val="6ACEC3"/>
      </a:accent5>
      <a:accent6>
        <a:srgbClr val="FAE9BA"/>
      </a:accent6>
      <a:hlink>
        <a:srgbClr val="0074A2"/>
      </a:hlink>
      <a:folHlink>
        <a:srgbClr val="0074A2"/>
      </a:folHlink>
    </a:clrScheme>
    <a:fontScheme name="Lt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td_standard.potx" id="{151680F3-6FC2-4960-B137-648106B7FBF2}" vid="{FDF325D6-299B-47C8-B8D0-086DBBEE1ED8}"/>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77674CE9D89CC848B27FC744436339E1" ma:contentTypeVersion="4" ma:contentTypeDescription="Skapa ett nytt dokument." ma:contentTypeScope="" ma:versionID="c0bb8f83ee90657265fd9c3c0c74b21f">
  <xsd:schema xmlns:xsd="http://www.w3.org/2001/XMLSchema" xmlns:xs="http://www.w3.org/2001/XMLSchema" xmlns:p="http://schemas.microsoft.com/office/2006/metadata/properties" xmlns:ns2="b1cf3804-849c-4f5f-8320-adcc051b3d11" targetNamespace="http://schemas.microsoft.com/office/2006/metadata/properties" ma:root="true" ma:fieldsID="16b666df64b892bc8461ac6e2e5b950f" ns2:_="">
    <xsd:import namespace="b1cf3804-849c-4f5f-8320-adcc051b3d1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1cf3804-849c-4f5f-8320-adcc051b3d1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6FB3ADD-DCDF-4A07-9C45-CA476A044990}">
  <ds:schemaRefs>
    <ds:schemaRef ds:uri="http://purl.org/dc/elements/1.1/"/>
    <ds:schemaRef ds:uri="http://schemas.microsoft.com/office/2006/metadata/properties"/>
    <ds:schemaRef ds:uri="http://purl.org/dc/terms/"/>
    <ds:schemaRef ds:uri="b1cf3804-849c-4f5f-8320-adcc051b3d11"/>
    <ds:schemaRef ds:uri="http://purl.org/dc/dcmitype/"/>
    <ds:schemaRef ds:uri="http://schemas.microsoft.com/office/2006/documentManagement/typ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9F0C2606-149E-47BC-BA9A-77C438E62DD3}">
  <ds:schemaRefs>
    <ds:schemaRef ds:uri="b1cf3804-849c-4f5f-8320-adcc051b3d1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20024E15-E290-4AB3-AE13-73E4633A1C5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3335</TotalTime>
  <Words>2956</Words>
  <Application>Microsoft Office PowerPoint</Application>
  <PresentationFormat>Bredbild</PresentationFormat>
  <Paragraphs>341</Paragraphs>
  <Slides>47</Slides>
  <Notes>9</Notes>
  <HiddenSlides>8</HiddenSlides>
  <MMClips>0</MMClips>
  <ScaleCrop>false</ScaleCrop>
  <HeadingPairs>
    <vt:vector size="6" baseType="variant">
      <vt:variant>
        <vt:lpstr>Använt teckensnitt</vt:lpstr>
      </vt:variant>
      <vt:variant>
        <vt:i4>2</vt:i4>
      </vt:variant>
      <vt:variant>
        <vt:lpstr>Tema</vt:lpstr>
      </vt:variant>
      <vt:variant>
        <vt:i4>1</vt:i4>
      </vt:variant>
      <vt:variant>
        <vt:lpstr>Bildrubriker</vt:lpstr>
      </vt:variant>
      <vt:variant>
        <vt:i4>47</vt:i4>
      </vt:variant>
    </vt:vector>
  </HeadingPairs>
  <TitlesOfParts>
    <vt:vector size="50" baseType="lpstr">
      <vt:lpstr>Arial</vt:lpstr>
      <vt:lpstr>Times New Roman</vt:lpstr>
      <vt:lpstr>VCdag</vt:lpstr>
      <vt:lpstr>Länsövergripande överenskommelse om samverkan  </vt:lpstr>
      <vt:lpstr>Lagstadgad samverkansöverenskommelse: </vt:lpstr>
      <vt:lpstr>Missbruk och beroende</vt:lpstr>
      <vt:lpstr>PowerPoint-presentation</vt:lpstr>
      <vt:lpstr>Bakgrund</vt:lpstr>
      <vt:lpstr>Främsta revideringar</vt:lpstr>
      <vt:lpstr>Disposition</vt:lpstr>
      <vt:lpstr>Inledning</vt:lpstr>
      <vt:lpstr>Nationellt kunskapsstöd </vt:lpstr>
      <vt:lpstr>Syfte: </vt:lpstr>
      <vt:lpstr>Mål:  </vt:lpstr>
      <vt:lpstr>Målgrupp</vt:lpstr>
      <vt:lpstr>Utgångspunkter</vt:lpstr>
      <vt:lpstr>Utgångspunkter </vt:lpstr>
      <vt:lpstr>Agenda 2030</vt:lpstr>
      <vt:lpstr>PowerPoint-presentation</vt:lpstr>
      <vt:lpstr>Jämställdhet och jämlikhet</vt:lpstr>
      <vt:lpstr>Barns rättigheter</vt:lpstr>
      <vt:lpstr>Delaktighetstrappan</vt:lpstr>
      <vt:lpstr>Särskilt såbara grupper och särskilda omständigheter</vt:lpstr>
      <vt:lpstr>Barn och unga</vt:lpstr>
      <vt:lpstr>Samsjuklighet</vt:lpstr>
      <vt:lpstr>Utsatthet för våld</vt:lpstr>
      <vt:lpstr>Ansvarsfördelning</vt:lpstr>
      <vt:lpstr>Ansvarsfördelning</vt:lpstr>
      <vt:lpstr>PowerPoint-presentation</vt:lpstr>
      <vt:lpstr>Lokala överenskommelser</vt:lpstr>
      <vt:lpstr>Lokala överenskommelser</vt:lpstr>
      <vt:lpstr>PowerPoint-presentation</vt:lpstr>
      <vt:lpstr>Innehåll LÖK – del 1</vt:lpstr>
      <vt:lpstr>Innehåll LÖK – del 2</vt:lpstr>
      <vt:lpstr>Implementering och uppföljning</vt:lpstr>
      <vt:lpstr>Implementering </vt:lpstr>
      <vt:lpstr>Ansvar för implementering</vt:lpstr>
      <vt:lpstr>Uppföljning</vt:lpstr>
      <vt:lpstr>Ansvar för uppföljning</vt:lpstr>
      <vt:lpstr>Avvikelser och tvister</vt:lpstr>
      <vt:lpstr>Avvikelser</vt:lpstr>
      <vt:lpstr>PowerPoint-presentation</vt:lpstr>
      <vt:lpstr>Tvister på lokal nivå</vt:lpstr>
      <vt:lpstr>Tvist på regional nivå</vt:lpstr>
      <vt:lpstr>Giltighetstid, Ikraftträdande samt Utvärdering och revidering </vt:lpstr>
      <vt:lpstr>Giltighetstid  </vt:lpstr>
      <vt:lpstr>Ikraftträdande </vt:lpstr>
      <vt:lpstr>Utvärdering och revidering</vt:lpstr>
      <vt:lpstr>FRÅGOR /REFLEKTIONER</vt:lpstr>
      <vt:lpstr>Kontaktuppgifter </vt:lpstr>
    </vt:vector>
  </TitlesOfParts>
  <Company>Landstinget Dalarna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Region Dalarna - Standard Powerpointmall</dc:title>
  <dc:creator>Jansson Markus /Central förvaltning Kommunikationsenhet /Falun</dc:creator>
  <cp:lastModifiedBy>Högkvist Maria /Central förvaltning Hälso- och sjukvårdsenhet /Falun</cp:lastModifiedBy>
  <cp:revision>60</cp:revision>
  <dcterms:created xsi:type="dcterms:W3CDTF">2016-11-14T14:16:14Z</dcterms:created>
  <dcterms:modified xsi:type="dcterms:W3CDTF">2021-03-25T10:15:31Z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35d67994db9475aa58636ebfce59533">
    <vt:lpwstr>sv - svenska|fc4bf42e-8ca5-492e-bdac-5e5e0115cfa8</vt:lpwstr>
  </property>
  <property fmtid="{D5CDD505-2E9C-101B-9397-08002B2CF9AE}" pid="3" name="ContentTypeId">
    <vt:lpwstr>0x01010077674CE9D89CC848B27FC744436339E1</vt:lpwstr>
  </property>
  <property fmtid="{D5CDD505-2E9C-101B-9397-08002B2CF9AE}" pid="4" name="TaxCatchAll">
    <vt:lpwstr>7;#sv - svenska</vt:lpwstr>
  </property>
  <property fmtid="{D5CDD505-2E9C-101B-9397-08002B2CF9AE}" pid="5" name="LD_GallerForVerksamhet">
    <vt:lpwstr>3;#LD|30ac7822-68c2-42d2-8d58-accf1e3539f2</vt:lpwstr>
  </property>
  <property fmtid="{D5CDD505-2E9C-101B-9397-08002B2CF9AE}" pid="6" name="LD_Process">
    <vt:lpwstr/>
  </property>
  <property fmtid="{D5CDD505-2E9C-101B-9397-08002B2CF9AE}" pid="7" name="LD_Forfattning">
    <vt:lpwstr/>
  </property>
  <property fmtid="{D5CDD505-2E9C-101B-9397-08002B2CF9AE}" pid="8" name="LD_Nyckelord">
    <vt:lpwstr/>
  </property>
  <property fmtid="{D5CDD505-2E9C-101B-9397-08002B2CF9AE}" pid="9" name="LD_Dokumentsamling">
    <vt:lpwstr>73;#powerpointmall|8a709a16-dce5-48c9-b324-adb936197cd8</vt:lpwstr>
  </property>
  <property fmtid="{D5CDD505-2E9C-101B-9397-08002B2CF9AE}" pid="10" name="LD_Dokumenttyp">
    <vt:lpwstr>11;#Standarddokument|4d12e0b9-1967-41ec-b4ec-5579d11176b8</vt:lpwstr>
  </property>
  <property fmtid="{D5CDD505-2E9C-101B-9397-08002B2CF9AE}" pid="11" name="eb7deb89d2814b7b90e1fef0bccd24ec">
    <vt:lpwstr/>
  </property>
  <property fmtid="{D5CDD505-2E9C-101B-9397-08002B2CF9AE}" pid="12" name="c37888536a3e4198892c360a23f46821">
    <vt:lpwstr/>
  </property>
  <property fmtid="{D5CDD505-2E9C-101B-9397-08002B2CF9AE}" pid="13" name="e4631235004c4161a9f23c41f2f2c9d6">
    <vt:lpwstr/>
  </property>
  <property fmtid="{D5CDD505-2E9C-101B-9397-08002B2CF9AE}" pid="14" name="LD_Diagnos">
    <vt:lpwstr/>
  </property>
  <property fmtid="{D5CDD505-2E9C-101B-9397-08002B2CF9AE}" pid="15" name="LD_Sprak">
    <vt:lpwstr>1;#sv - svenska|fc4bf42e-8ca5-492e-bdac-5e5e0115cfa8</vt:lpwstr>
  </property>
  <property fmtid="{D5CDD505-2E9C-101B-9397-08002B2CF9AE}" pid="16" name="LD_MeSHterm">
    <vt:lpwstr/>
  </property>
  <property fmtid="{D5CDD505-2E9C-101B-9397-08002B2CF9AE}" pid="17" name="_dlc_DocIdItemGuid">
    <vt:lpwstr>b1950605-e71d-4556-ba93-ba9f3e2d9387</vt:lpwstr>
  </property>
  <property fmtid="{D5CDD505-2E9C-101B-9397-08002B2CF9AE}" pid="18" name="Granskning">
    <vt:lpwstr/>
  </property>
  <property fmtid="{D5CDD505-2E9C-101B-9397-08002B2CF9AE}" pid="19" name="Order">
    <vt:r8>13100</vt:r8>
  </property>
  <property fmtid="{D5CDD505-2E9C-101B-9397-08002B2CF9AE}" pid="20" name="xd_ProgID">
    <vt:lpwstr/>
  </property>
  <property fmtid="{D5CDD505-2E9C-101B-9397-08002B2CF9AE}" pid="21" name="TemplateUrl">
    <vt:lpwstr/>
  </property>
  <property fmtid="{D5CDD505-2E9C-101B-9397-08002B2CF9AE}" pid="22" name="_CopySource">
    <vt:lpwstr>http://ar.ltdalarna.se/arbetsrum/OHAR4G1Q/4G8V/Lists/informerande/Region Dalarna - Standard Powerpointmall.pptx</vt:lpwstr>
  </property>
  <property fmtid="{D5CDD505-2E9C-101B-9397-08002B2CF9AE}" pid="23" name="Godkännande och publicering">
    <vt:lpwstr>http://ar.ltdalarna.se/arbetsrum/OHAR4G8V/_layouts/15/wrkstat.aspx?List=e2cb74c8-5506-42ab-9948-d2124701e8af&amp;WorkflowInstanceName=2764bc3e-dcb7-4b64-ae73-fd1857e40813, Godkänt</vt:lpwstr>
  </property>
  <property fmtid="{D5CDD505-2E9C-101B-9397-08002B2CF9AE}" pid="24" name="LD_GiltigtTill">
    <vt:filetime>2022-09-30T13:56:29Z</vt:filetime>
  </property>
  <property fmtid="{D5CDD505-2E9C-101B-9397-08002B2CF9AE}" pid="25" name="LD_Ledningssytem">
    <vt:lpwstr/>
  </property>
  <property fmtid="{D5CDD505-2E9C-101B-9397-08002B2CF9AE}" pid="26" name="LD_Gallringsfrist">
    <vt:lpwstr>13;#3 år|8a73ccd2-b425-41f1-973a-0e59e31951c0</vt:lpwstr>
  </property>
  <property fmtid="{D5CDD505-2E9C-101B-9397-08002B2CF9AE}" pid="27" name="eac6bf53512a4c808e5d567ea0a3e5f0">
    <vt:lpwstr>3 år|8a73ccd2-b425-41f1-973a-0e59e31951c0</vt:lpwstr>
  </property>
</Properties>
</file>