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5"/>
  </p:notesMasterIdLst>
  <p:handoutMasterIdLst>
    <p:handoutMasterId r:id="rId16"/>
  </p:handoutMasterIdLst>
  <p:sldIdLst>
    <p:sldId id="256" r:id="rId7"/>
    <p:sldId id="279" r:id="rId8"/>
    <p:sldId id="281" r:id="rId9"/>
    <p:sldId id="282" r:id="rId10"/>
    <p:sldId id="283" r:id="rId11"/>
    <p:sldId id="269" r:id="rId12"/>
    <p:sldId id="286" r:id="rId13"/>
    <p:sldId id="287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79"/>
            <p14:sldId id="281"/>
            <p14:sldId id="282"/>
            <p14:sldId id="283"/>
            <p14:sldId id="269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6265" autoAdjust="0"/>
  </p:normalViewPr>
  <p:slideViewPr>
    <p:cSldViewPr snapToGrid="0">
      <p:cViewPr varScale="1">
        <p:scale>
          <a:sx n="61" d="100"/>
          <a:sy n="61" d="100"/>
        </p:scale>
        <p:origin x="77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2021-03-25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2021-03-25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2021-03-25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ewa.welen@ltdalarna.se" TargetMode="External"/><Relationship Id="rId2" Type="http://schemas.openxmlformats.org/officeDocument/2006/relationships/hyperlink" Target="https://skr.se/tjanster/merfranskr/rapporterochskrifter/publikationer/attdrivaomstallningentillnaravard.34945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37854" y="1157691"/>
            <a:ext cx="9056255" cy="1066574"/>
          </a:xfrm>
        </p:spPr>
        <p:txBody>
          <a:bodyPr>
            <a:noAutofit/>
          </a:bodyPr>
          <a:lstStyle/>
          <a:p>
            <a:pPr algn="l"/>
            <a:r>
              <a:rPr lang="sv-SE" sz="3600" dirty="0" smtClean="0">
                <a:solidFill>
                  <a:schemeClr val="bg1"/>
                </a:solidFill>
              </a:rPr>
              <a:t>Rapport </a:t>
            </a:r>
            <a:r>
              <a:rPr lang="sv-SE" sz="3600" dirty="0">
                <a:solidFill>
                  <a:schemeClr val="bg1"/>
                </a:solidFill>
              </a:rPr>
              <a:t>från den regionala samverkans- och stödstrukturen </a:t>
            </a:r>
            <a:r>
              <a:rPr lang="sv-SE" sz="3600" dirty="0" smtClean="0">
                <a:solidFill>
                  <a:schemeClr val="bg1"/>
                </a:solidFill>
              </a:rPr>
              <a:t>(RSS Dalarna)</a:t>
            </a:r>
            <a:endParaRPr lang="sv-SE" sz="3600" dirty="0">
              <a:solidFill>
                <a:schemeClr val="bg1"/>
              </a:solidFill>
            </a:endParaRPr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1537854" y="3749645"/>
            <a:ext cx="9144000" cy="149199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dirty="0" smtClean="0">
                <a:solidFill>
                  <a:schemeClr val="bg1"/>
                </a:solidFill>
              </a:rPr>
              <a:t>Avdelningen för hälsa och välfärd Region Dalarna  </a:t>
            </a:r>
          </a:p>
          <a:p>
            <a:r>
              <a:rPr lang="sv-SE" sz="2000" b="0" dirty="0" smtClean="0">
                <a:solidFill>
                  <a:schemeClr val="bg1"/>
                </a:solidFill>
              </a:rPr>
              <a:t>Tanja </a:t>
            </a:r>
            <a:r>
              <a:rPr lang="sv-SE" sz="2000" b="0" dirty="0">
                <a:solidFill>
                  <a:schemeClr val="bg1"/>
                </a:solidFill>
              </a:rPr>
              <a:t>Mårtensson </a:t>
            </a:r>
          </a:p>
          <a:p>
            <a:endParaRPr lang="sv-SE" sz="16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v-SE" sz="3600" dirty="0" smtClean="0">
                <a:solidFill>
                  <a:schemeClr val="tx1"/>
                </a:solidFill>
              </a:rPr>
              <a:t>Rapport RSS Dalarna Välfärdsrådet 210325</a:t>
            </a:r>
            <a:endParaRPr lang="sv-SE" sz="3600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v-SE" b="1" dirty="0" smtClean="0"/>
              <a:t>Fortsättning statliga stimulansbidrag 2021</a:t>
            </a:r>
          </a:p>
          <a:p>
            <a:pPr>
              <a:lnSpc>
                <a:spcPct val="100000"/>
              </a:lnSpc>
            </a:pPr>
            <a:r>
              <a:rPr lang="sv-SE" b="1" dirty="0"/>
              <a:t>Fortsatt utvecklingsarbete av samverkan inom psykisk hälsa och missbruk och </a:t>
            </a:r>
            <a:r>
              <a:rPr lang="sv-SE" b="1" dirty="0" smtClean="0"/>
              <a:t>beroende</a:t>
            </a:r>
          </a:p>
          <a:p>
            <a:pPr>
              <a:lnSpc>
                <a:spcPct val="100000"/>
              </a:lnSpc>
            </a:pPr>
            <a:r>
              <a:rPr lang="sv-SE" b="1" dirty="0" smtClean="0"/>
              <a:t>Implementering av regionala överenskommelser och nationella </a:t>
            </a:r>
            <a:r>
              <a:rPr lang="sv-SE" b="1" dirty="0" smtClean="0"/>
              <a:t>kunskapsstöd</a:t>
            </a:r>
          </a:p>
          <a:p>
            <a:pPr>
              <a:lnSpc>
                <a:spcPct val="100000"/>
              </a:lnSpc>
            </a:pPr>
            <a:r>
              <a:rPr lang="sv-SE" b="1" dirty="0"/>
              <a:t>Inspirationsdag god och nära vård 28 april</a:t>
            </a:r>
            <a:endParaRPr lang="sv-SE" b="1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065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03325"/>
            <a:ext cx="10619402" cy="1210581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tx1"/>
                </a:solidFill>
              </a:rPr>
              <a:t>Statliga stimulansbidrag 2021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700934"/>
            <a:ext cx="11370906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 smtClean="0"/>
              <a:t> 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r>
              <a:rPr lang="sv-SE" b="1" dirty="0" smtClean="0"/>
              <a:t>ÖK psykisk hälsa			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  <p:sp>
        <p:nvSpPr>
          <p:cNvPr id="7" name="Högerpil 6"/>
          <p:cNvSpPr/>
          <p:nvPr/>
        </p:nvSpPr>
        <p:spPr>
          <a:xfrm>
            <a:off x="2369893" y="3269448"/>
            <a:ext cx="1850193" cy="72514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Länsgemensamma medel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4437478" y="3174819"/>
            <a:ext cx="142178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Samsjuklighet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0" name="Rektangel med rundade hörn 9"/>
          <p:cNvSpPr/>
          <p:nvPr/>
        </p:nvSpPr>
        <p:spPr>
          <a:xfrm>
            <a:off x="6179432" y="3179059"/>
            <a:ext cx="161517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Brukarmedverkan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8108717" y="3175479"/>
            <a:ext cx="151742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Suicidprevention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6" name="Rektangel med rundade hörn 15"/>
          <p:cNvSpPr/>
          <p:nvPr/>
        </p:nvSpPr>
        <p:spPr>
          <a:xfrm>
            <a:off x="9886197" y="3146868"/>
            <a:ext cx="142178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err="1" smtClean="0">
                <a:solidFill>
                  <a:schemeClr val="tx1"/>
                </a:solidFill>
              </a:rPr>
              <a:t>Ungdomsmot</a:t>
            </a:r>
            <a:r>
              <a:rPr lang="sv-SE" sz="1200" b="1" dirty="0" smtClean="0">
                <a:solidFill>
                  <a:schemeClr val="tx1"/>
                </a:solidFill>
              </a:rPr>
              <a:t>-tagningar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4583587" y="1844992"/>
            <a:ext cx="2805952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Fortsatt utvecklingsarbete utifrån lokala och regionala handlingsplaner samt vård av hög kvalitet där patienterna finns – mobila lösningar </a:t>
            </a:r>
          </a:p>
        </p:txBody>
      </p:sp>
      <p:sp>
        <p:nvSpPr>
          <p:cNvPr id="13" name="Rektangel med rundade hörn 12"/>
          <p:cNvSpPr/>
          <p:nvPr/>
        </p:nvSpPr>
        <p:spPr>
          <a:xfrm>
            <a:off x="7808705" y="1887738"/>
            <a:ext cx="2117448" cy="9181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En kunskapsbaserad och säker </a:t>
            </a:r>
            <a:r>
              <a:rPr lang="sv-SE" sz="1200" b="1" dirty="0" err="1" smtClean="0">
                <a:solidFill>
                  <a:schemeClr val="tx1"/>
                </a:solidFill>
              </a:rPr>
              <a:t>hälso-</a:t>
            </a:r>
            <a:r>
              <a:rPr lang="sv-SE" sz="1200" b="1" dirty="0" smtClean="0">
                <a:solidFill>
                  <a:schemeClr val="tx1"/>
                </a:solidFill>
              </a:rPr>
              <a:t> och sjukvård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7" name="Högerpil 16"/>
          <p:cNvSpPr/>
          <p:nvPr/>
        </p:nvSpPr>
        <p:spPr>
          <a:xfrm>
            <a:off x="2305480" y="1987870"/>
            <a:ext cx="1786150" cy="703722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Till kommunerna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8" name="Rektangel med rundade hörn 17"/>
          <p:cNvSpPr/>
          <p:nvPr/>
        </p:nvSpPr>
        <p:spPr>
          <a:xfrm>
            <a:off x="4306795" y="4912217"/>
            <a:ext cx="2631301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>
                <a:solidFill>
                  <a:schemeClr val="tx1"/>
                </a:solidFill>
              </a:rPr>
              <a:t>Fortsatt utvecklingsarbete utifrån lokala och regionala handlingsplaner samt vård av hög kvalitet där patienterna finns- mobila lösningar </a:t>
            </a:r>
          </a:p>
        </p:txBody>
      </p:sp>
      <p:sp>
        <p:nvSpPr>
          <p:cNvPr id="20" name="Rektangel med rundade hörn 19"/>
          <p:cNvSpPr/>
          <p:nvPr/>
        </p:nvSpPr>
        <p:spPr>
          <a:xfrm>
            <a:off x="6864515" y="4893389"/>
            <a:ext cx="2117448" cy="9181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En kunskapsbaserad och säker </a:t>
            </a:r>
            <a:r>
              <a:rPr lang="sv-SE" sz="1200" b="1" dirty="0" err="1" smtClean="0">
                <a:solidFill>
                  <a:schemeClr val="tx1"/>
                </a:solidFill>
              </a:rPr>
              <a:t>hälso-</a:t>
            </a:r>
            <a:r>
              <a:rPr lang="sv-SE" sz="1200" b="1" dirty="0" smtClean="0">
                <a:solidFill>
                  <a:schemeClr val="tx1"/>
                </a:solidFill>
              </a:rPr>
              <a:t> och sjukvård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24" name="Rektangel med rundade hörn 23"/>
          <p:cNvSpPr/>
          <p:nvPr/>
        </p:nvSpPr>
        <p:spPr>
          <a:xfrm>
            <a:off x="8892429" y="4912217"/>
            <a:ext cx="151742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Insatser för att stärka BUP m.m.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25" name="Rektangel med rundade hörn 24"/>
          <p:cNvSpPr/>
          <p:nvPr/>
        </p:nvSpPr>
        <p:spPr>
          <a:xfrm>
            <a:off x="10433582" y="4893389"/>
            <a:ext cx="151742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Insatser för att stärka traumavård m.m.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26" name="Högerpil 25"/>
          <p:cNvSpPr/>
          <p:nvPr/>
        </p:nvSpPr>
        <p:spPr>
          <a:xfrm>
            <a:off x="2369894" y="4905047"/>
            <a:ext cx="1850193" cy="72514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Till regionen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2689517" y="3876602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 smtClean="0"/>
              <a:t>18 mkr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45615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07041"/>
            <a:ext cx="10619402" cy="1210581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tx1"/>
                </a:solidFill>
              </a:rPr>
              <a:t>Statliga stimulansbidrag 2021</a:t>
            </a:r>
            <a:endParaRPr lang="sv-SE" sz="320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700933"/>
            <a:ext cx="11370906" cy="43513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 smtClean="0"/>
              <a:t> 				     </a:t>
            </a:r>
            <a:r>
              <a:rPr lang="sv-SE" sz="1800" b="1" dirty="0" smtClean="0"/>
              <a:t>31 mkr</a:t>
            </a:r>
          </a:p>
          <a:p>
            <a:pPr marL="0" indent="0">
              <a:buNone/>
            </a:pPr>
            <a:r>
              <a:rPr lang="sv-SE" b="1" dirty="0" smtClean="0"/>
              <a:t>ÖK God och nära vård</a:t>
            </a:r>
          </a:p>
          <a:p>
            <a:pPr marL="0" indent="0">
              <a:buNone/>
            </a:pPr>
            <a:endParaRPr lang="sv-SE" b="1" dirty="0" smtClean="0"/>
          </a:p>
          <a:p>
            <a:pPr marL="3657600" lvl="8" indent="0">
              <a:buNone/>
            </a:pPr>
            <a:r>
              <a:rPr lang="sv-SE" b="1" dirty="0" smtClean="0"/>
              <a:t>        158 mkr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sv-SE" sz="1800" b="1" dirty="0" smtClean="0"/>
              <a:t>					400 tkr/år</a:t>
            </a:r>
          </a:p>
          <a:p>
            <a:pPr marL="0" indent="0">
              <a:buNone/>
            </a:pPr>
            <a:r>
              <a:rPr lang="sv-SE" b="1" dirty="0" smtClean="0"/>
              <a:t>ÖK Kvinnofrid 2021-2023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  <p:sp>
        <p:nvSpPr>
          <p:cNvPr id="28" name="Rektangel med rundade hörn 27"/>
          <p:cNvSpPr/>
          <p:nvPr/>
        </p:nvSpPr>
        <p:spPr>
          <a:xfrm>
            <a:off x="6521776" y="1999472"/>
            <a:ext cx="1523020" cy="90947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Utveckling av den nära vården med fokus på primärvård</a:t>
            </a:r>
          </a:p>
        </p:txBody>
      </p:sp>
      <p:sp>
        <p:nvSpPr>
          <p:cNvPr id="29" name="Rektangel med rundade hörn 28"/>
          <p:cNvSpPr/>
          <p:nvPr/>
        </p:nvSpPr>
        <p:spPr>
          <a:xfrm>
            <a:off x="8180610" y="1997011"/>
            <a:ext cx="142178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>
                <a:solidFill>
                  <a:schemeClr val="tx1"/>
                </a:solidFill>
              </a:rPr>
              <a:t>Goda förutsättningar för vårdens medarbetare</a:t>
            </a:r>
          </a:p>
        </p:txBody>
      </p:sp>
      <p:sp>
        <p:nvSpPr>
          <p:cNvPr id="30" name="Rektangel med rundade hörn 29"/>
          <p:cNvSpPr/>
          <p:nvPr/>
        </p:nvSpPr>
        <p:spPr>
          <a:xfrm>
            <a:off x="9780176" y="1978869"/>
            <a:ext cx="1516039" cy="91860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Vidareutbildning för sjuksköterskor</a:t>
            </a:r>
          </a:p>
        </p:txBody>
      </p:sp>
      <p:sp>
        <p:nvSpPr>
          <p:cNvPr id="17" name="Högerpil 16"/>
          <p:cNvSpPr/>
          <p:nvPr/>
        </p:nvSpPr>
        <p:spPr>
          <a:xfrm>
            <a:off x="4827173" y="4841756"/>
            <a:ext cx="1786150" cy="703722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Till RSS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8" name="Högerpil 17"/>
          <p:cNvSpPr/>
          <p:nvPr/>
        </p:nvSpPr>
        <p:spPr>
          <a:xfrm>
            <a:off x="4508903" y="2090875"/>
            <a:ext cx="1786150" cy="703722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Till kommunerna via RSS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4" name="Rektangel med rundade hörn 13"/>
          <p:cNvSpPr/>
          <p:nvPr/>
        </p:nvSpPr>
        <p:spPr>
          <a:xfrm>
            <a:off x="6888933" y="4841756"/>
            <a:ext cx="2713465" cy="97704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0163" indent="0">
              <a:buNone/>
            </a:pPr>
            <a:endParaRPr lang="sv-SE" sz="1400" b="1" dirty="0" smtClean="0">
              <a:solidFill>
                <a:schemeClr val="tx1"/>
              </a:solidFill>
            </a:endParaRPr>
          </a:p>
          <a:p>
            <a:pPr marL="30163"/>
            <a:r>
              <a:rPr lang="sv-SE" sz="1400" b="1" dirty="0" smtClean="0">
                <a:solidFill>
                  <a:schemeClr val="tx1"/>
                </a:solidFill>
              </a:rPr>
              <a:t>Utveckla </a:t>
            </a:r>
            <a:r>
              <a:rPr lang="sv-SE" sz="1400" b="1" dirty="0">
                <a:solidFill>
                  <a:schemeClr val="tx1"/>
                </a:solidFill>
              </a:rPr>
              <a:t>kvinnofridsarbetet med fokus på hedersrelaterat våld och </a:t>
            </a:r>
            <a:endParaRPr lang="sv-SE" sz="1400" dirty="0">
              <a:solidFill>
                <a:schemeClr val="tx1"/>
              </a:solidFill>
            </a:endParaRPr>
          </a:p>
          <a:p>
            <a:pPr marL="30163" indent="0">
              <a:buNone/>
            </a:pPr>
            <a:r>
              <a:rPr lang="sv-SE" sz="1400" b="1" dirty="0" smtClean="0">
                <a:solidFill>
                  <a:schemeClr val="tx1"/>
                </a:solidFill>
              </a:rPr>
              <a:t>förtryck</a:t>
            </a:r>
            <a:r>
              <a:rPr lang="sv-SE" sz="1400" b="1" dirty="0">
                <a:solidFill>
                  <a:schemeClr val="tx1"/>
                </a:solidFill>
              </a:rPr>
              <a:t>.</a:t>
            </a:r>
          </a:p>
          <a:p>
            <a:pPr marL="30163" indent="0">
              <a:buNone/>
            </a:pP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5" name="Rektangel med rundade hörn 14"/>
          <p:cNvSpPr/>
          <p:nvPr/>
        </p:nvSpPr>
        <p:spPr>
          <a:xfrm>
            <a:off x="8715629" y="3236348"/>
            <a:ext cx="1523020" cy="90947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Vision e-hälsa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6" name="Rektangel med rundade hörn 15"/>
          <p:cNvSpPr/>
          <p:nvPr/>
        </p:nvSpPr>
        <p:spPr>
          <a:xfrm>
            <a:off x="10292584" y="3227220"/>
            <a:ext cx="1629104" cy="91860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Förstärkning av </a:t>
            </a:r>
            <a:r>
              <a:rPr lang="sv-SE" sz="1200" b="1" dirty="0" smtClean="0">
                <a:solidFill>
                  <a:schemeClr val="tx1"/>
                </a:solidFill>
              </a:rPr>
              <a:t>ambulanssjukvård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20" name="Högerpil 19"/>
          <p:cNvSpPr/>
          <p:nvPr/>
        </p:nvSpPr>
        <p:spPr>
          <a:xfrm>
            <a:off x="4508903" y="3367850"/>
            <a:ext cx="1786150" cy="703722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Till regionen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21" name="Rektangel med rundade hörn 20"/>
          <p:cNvSpPr/>
          <p:nvPr/>
        </p:nvSpPr>
        <p:spPr>
          <a:xfrm>
            <a:off x="6378492" y="3150314"/>
            <a:ext cx="1523020" cy="90947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Utveckling av den nära vården med fokus på primärvård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7274057" y="3236348"/>
            <a:ext cx="142178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>
                <a:solidFill>
                  <a:schemeClr val="tx1"/>
                </a:solidFill>
              </a:rPr>
              <a:t>Goda förutsättningar för vårdens medarbetare</a:t>
            </a:r>
          </a:p>
        </p:txBody>
      </p:sp>
      <p:sp>
        <p:nvSpPr>
          <p:cNvPr id="23" name="Rektangel med rundade hörn 22"/>
          <p:cNvSpPr/>
          <p:nvPr/>
        </p:nvSpPr>
        <p:spPr>
          <a:xfrm>
            <a:off x="6665942" y="3579749"/>
            <a:ext cx="1516039" cy="91860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Vidareutbildning för sjuksköterskor</a:t>
            </a:r>
          </a:p>
        </p:txBody>
      </p:sp>
    </p:spTree>
    <p:extLst>
      <p:ext uri="{BB962C8B-B14F-4D97-AF65-F5344CB8AC3E}">
        <p14:creationId xmlns:p14="http://schemas.microsoft.com/office/powerpoint/2010/main" val="183678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11337"/>
            <a:ext cx="10280073" cy="1325563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v-SE" sz="2800" dirty="0">
                <a:solidFill>
                  <a:schemeClr val="tx1"/>
                </a:solidFill>
              </a:rPr>
              <a:t>Fortsatt utvecklingsarbete av samverkan inom psykisk hälsa och missbruk och beroende</a:t>
            </a:r>
            <a:endParaRPr lang="sv-SE" sz="3600" b="1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776845"/>
            <a:ext cx="10515600" cy="4263347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sv-SE" dirty="0" smtClean="0"/>
              <a:t>Länschefsnätverket godkänt uppdrag 210219. 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Långsiktigt arbete </a:t>
            </a:r>
            <a:r>
              <a:rPr lang="sv-SE" b="1" dirty="0" smtClean="0"/>
              <a:t>2021-2023. </a:t>
            </a:r>
            <a:endParaRPr lang="sv-SE" b="1" dirty="0">
              <a:cs typeface="Calibri"/>
            </a:endParaRPr>
          </a:p>
          <a:p>
            <a:pPr marL="514350" indent="-514350">
              <a:buAutoNum type="arabicPeriod"/>
            </a:pPr>
            <a:r>
              <a:rPr lang="sv-SE" sz="2600" b="1" dirty="0" smtClean="0"/>
              <a:t>Bred </a:t>
            </a:r>
            <a:r>
              <a:rPr lang="sv-SE" sz="2600" b="1" dirty="0"/>
              <a:t>behovsanalys </a:t>
            </a:r>
            <a:r>
              <a:rPr lang="sv-SE" sz="2600" dirty="0"/>
              <a:t>och systematiskt undersöka hur </a:t>
            </a:r>
            <a:r>
              <a:rPr lang="sv-SE" sz="2600" dirty="0" smtClean="0"/>
              <a:t>RSS </a:t>
            </a:r>
            <a:r>
              <a:rPr lang="sv-SE" sz="2600" dirty="0"/>
              <a:t>kan stödja socialtjänsten och närliggande </a:t>
            </a:r>
            <a:r>
              <a:rPr lang="sv-SE" sz="2600" dirty="0" err="1"/>
              <a:t>hälso-</a:t>
            </a:r>
            <a:r>
              <a:rPr lang="sv-SE" sz="2600" dirty="0"/>
              <a:t> och sjukvård i att bedriva evidensbaserad praktik. </a:t>
            </a:r>
            <a:endParaRPr lang="sv-SE" sz="2600" dirty="0" smtClean="0"/>
          </a:p>
          <a:p>
            <a:pPr marL="514350" indent="-514350">
              <a:buAutoNum type="arabicPeriod"/>
            </a:pPr>
            <a:r>
              <a:rPr lang="sv-SE" sz="2600" b="1" dirty="0" smtClean="0"/>
              <a:t>Implementering </a:t>
            </a:r>
            <a:r>
              <a:rPr lang="sv-SE" sz="2600" b="1" dirty="0"/>
              <a:t>av regional ÖK missbruk och beroende samt VIP </a:t>
            </a:r>
            <a:r>
              <a:rPr lang="sv-SE" sz="2600" dirty="0"/>
              <a:t>missbruk och beroende.</a:t>
            </a:r>
          </a:p>
          <a:p>
            <a:pPr marL="514350" indent="-514350">
              <a:buAutoNum type="arabicPeriod"/>
            </a:pPr>
            <a:r>
              <a:rPr lang="sv-SE" sz="2600" b="1" dirty="0" smtClean="0"/>
              <a:t>Framtagande </a:t>
            </a:r>
            <a:r>
              <a:rPr lang="sv-SE" sz="2600" b="1" dirty="0"/>
              <a:t>av övergripande stöd för implementering </a:t>
            </a:r>
            <a:r>
              <a:rPr lang="sv-SE" sz="2600" dirty="0"/>
              <a:t>av övriga reviderade regionala överenskommelser och andra kunskapsstöd, VIP, vårdförlopp, </a:t>
            </a:r>
            <a:r>
              <a:rPr lang="sv-SE" sz="2600" dirty="0" smtClean="0"/>
              <a:t>verktyg m.fl.</a:t>
            </a:r>
            <a:endParaRPr lang="sv-SE" sz="2600" dirty="0"/>
          </a:p>
          <a:p>
            <a:pPr marL="514350" indent="-514350">
              <a:buAutoNum type="arabicPeriod"/>
            </a:pPr>
            <a:r>
              <a:rPr lang="sv-SE" sz="2600" b="1" dirty="0" smtClean="0"/>
              <a:t>Särskilda </a:t>
            </a:r>
            <a:r>
              <a:rPr lang="sv-SE" sz="2600" b="1" dirty="0"/>
              <a:t>insatser med stöd av ÖK psykisk hälsa </a:t>
            </a:r>
            <a:r>
              <a:rPr lang="sv-SE" sz="2600" dirty="0"/>
              <a:t>2021 och 2022.</a:t>
            </a:r>
          </a:p>
          <a:p>
            <a:pPr marL="514350" indent="-514350">
              <a:buAutoNum type="arabicPeriod"/>
            </a:pPr>
            <a:r>
              <a:rPr lang="sv-SE" sz="2600" dirty="0" smtClean="0"/>
              <a:t>Insatser </a:t>
            </a:r>
            <a:r>
              <a:rPr lang="sv-SE" sz="2600" dirty="0"/>
              <a:t>inom </a:t>
            </a:r>
            <a:r>
              <a:rPr lang="sv-SE" sz="2600" b="1" dirty="0"/>
              <a:t>fokusområde barn och unga och samsjuklighet.</a:t>
            </a:r>
          </a:p>
          <a:p>
            <a:pPr marL="514350" indent="-514350">
              <a:buAutoNum type="arabicPeriod"/>
            </a:pPr>
            <a:r>
              <a:rPr lang="sv-SE" sz="2600" dirty="0" smtClean="0"/>
              <a:t>Löpande </a:t>
            </a:r>
            <a:r>
              <a:rPr lang="sv-SE" sz="2600" dirty="0"/>
              <a:t>arbete med </a:t>
            </a:r>
            <a:r>
              <a:rPr lang="sv-SE" sz="2600" b="1" dirty="0"/>
              <a:t>regional handlingsplan </a:t>
            </a:r>
            <a:r>
              <a:rPr lang="sv-SE" sz="2600" dirty="0"/>
              <a:t>psykisk hälsa.</a:t>
            </a:r>
            <a:endParaRPr lang="sv-SE" sz="2600" i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81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de hörn 2"/>
          <p:cNvSpPr/>
          <p:nvPr/>
        </p:nvSpPr>
        <p:spPr>
          <a:xfrm>
            <a:off x="5721275" y="4393011"/>
            <a:ext cx="2217870" cy="112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Särskilda insatser med stöd av ÖK psykisk hälsa</a:t>
            </a:r>
          </a:p>
        </p:txBody>
      </p:sp>
      <p:sp>
        <p:nvSpPr>
          <p:cNvPr id="4" name="Rektangel med rundade hörn 3"/>
          <p:cNvSpPr/>
          <p:nvPr/>
        </p:nvSpPr>
        <p:spPr>
          <a:xfrm>
            <a:off x="3575122" y="386371"/>
            <a:ext cx="2536529" cy="1463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Implementering </a:t>
            </a:r>
            <a:r>
              <a:rPr lang="sv-SE" dirty="0">
                <a:solidFill>
                  <a:schemeClr val="tx1"/>
                </a:solidFill>
              </a:rPr>
              <a:t>av regional ÖK missbruk/beroende + VIP</a:t>
            </a:r>
          </a:p>
        </p:txBody>
      </p:sp>
      <p:sp>
        <p:nvSpPr>
          <p:cNvPr id="5" name="Rektangel med rundade hörn 4"/>
          <p:cNvSpPr/>
          <p:nvPr/>
        </p:nvSpPr>
        <p:spPr>
          <a:xfrm>
            <a:off x="6290580" y="1847723"/>
            <a:ext cx="1961388" cy="1219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Övergripande stöd för implementering</a:t>
            </a:r>
          </a:p>
        </p:txBody>
      </p:sp>
      <p:sp>
        <p:nvSpPr>
          <p:cNvPr id="9" name="Rektangel med rundade hörn 8"/>
          <p:cNvSpPr/>
          <p:nvPr/>
        </p:nvSpPr>
        <p:spPr>
          <a:xfrm>
            <a:off x="1250707" y="4107149"/>
            <a:ext cx="2011682" cy="12655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>
                <a:solidFill>
                  <a:schemeClr val="tx1"/>
                </a:solidFill>
              </a:rPr>
              <a:t>Fokusområde Barn och unga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1113756" y="1425118"/>
            <a:ext cx="1967968" cy="1344680"/>
            <a:chOff x="4618707" y="583402"/>
            <a:chExt cx="1062147" cy="675837"/>
          </a:xfrm>
        </p:grpSpPr>
        <p:sp>
          <p:nvSpPr>
            <p:cNvPr id="12" name="Rektangel med rundade hörn 11"/>
            <p:cNvSpPr/>
            <p:nvPr/>
          </p:nvSpPr>
          <p:spPr>
            <a:xfrm>
              <a:off x="4641104" y="583402"/>
              <a:ext cx="1039750" cy="67583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ruta 12"/>
            <p:cNvSpPr txBox="1"/>
            <p:nvPr/>
          </p:nvSpPr>
          <p:spPr>
            <a:xfrm>
              <a:off x="4618707" y="623811"/>
              <a:ext cx="973766" cy="609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kern="1200" dirty="0">
                  <a:solidFill>
                    <a:schemeClr val="tx1"/>
                  </a:solidFill>
                </a:rPr>
                <a:t>Behovsanalys</a:t>
              </a:r>
            </a:p>
          </p:txBody>
        </p:sp>
      </p:grpSp>
      <p:sp>
        <p:nvSpPr>
          <p:cNvPr id="14" name="Ellips 13"/>
          <p:cNvSpPr/>
          <p:nvPr/>
        </p:nvSpPr>
        <p:spPr>
          <a:xfrm>
            <a:off x="3575123" y="2389993"/>
            <a:ext cx="2536529" cy="183059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1"/>
                </a:solidFill>
              </a:rPr>
              <a:t>Löpande revidering av regional </a:t>
            </a:r>
            <a:r>
              <a:rPr lang="sv-SE" sz="1600" b="1" dirty="0">
                <a:solidFill>
                  <a:schemeClr val="tx1"/>
                </a:solidFill>
              </a:rPr>
              <a:t>handlingsplan psykisk hälsa</a:t>
            </a:r>
            <a:endParaRPr lang="sv-SE" sz="1600" b="1" i="1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9749930" y="4741517"/>
            <a:ext cx="1506982" cy="8577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400" dirty="0" err="1" smtClean="0">
                <a:solidFill>
                  <a:schemeClr val="tx1"/>
                </a:solidFill>
              </a:rPr>
              <a:t>Ungdoms-mottagningar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9775425" y="3677322"/>
            <a:ext cx="1506982" cy="9035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Brukarinflytande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7" name="Rektangel 16"/>
          <p:cNvSpPr/>
          <p:nvPr/>
        </p:nvSpPr>
        <p:spPr>
          <a:xfrm>
            <a:off x="8086437" y="4712558"/>
            <a:ext cx="150421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Suicidprevention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8081888" y="3666499"/>
            <a:ext cx="1549015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rgbClr val="FF0000"/>
                </a:solidFill>
              </a:rPr>
              <a:t>Fokusområde </a:t>
            </a:r>
            <a:r>
              <a:rPr lang="sv-SE" sz="1400" dirty="0" smtClean="0"/>
              <a:t>Samsjuklighet</a:t>
            </a:r>
            <a:endParaRPr lang="sv-SE" sz="1400" dirty="0"/>
          </a:p>
        </p:txBody>
      </p:sp>
      <p:sp>
        <p:nvSpPr>
          <p:cNvPr id="20" name="Rektangel 19"/>
          <p:cNvSpPr/>
          <p:nvPr/>
        </p:nvSpPr>
        <p:spPr>
          <a:xfrm>
            <a:off x="234694" y="3763390"/>
            <a:ext cx="96117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Forts. En </a:t>
            </a:r>
            <a:r>
              <a:rPr lang="sv-SE" sz="1400" dirty="0">
                <a:solidFill>
                  <a:schemeClr val="tx1"/>
                </a:solidFill>
              </a:rPr>
              <a:t>samlad </a:t>
            </a:r>
            <a:r>
              <a:rPr lang="sv-SE" sz="1400" dirty="0" smtClean="0">
                <a:solidFill>
                  <a:schemeClr val="tx1"/>
                </a:solidFill>
              </a:rPr>
              <a:t>UH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21" name="Rektangel 20"/>
          <p:cNvSpPr/>
          <p:nvPr/>
        </p:nvSpPr>
        <p:spPr>
          <a:xfrm>
            <a:off x="203533" y="4915460"/>
            <a:ext cx="99234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Utredning ”Mini-Maria”?</a:t>
            </a:r>
            <a:endParaRPr lang="sv-SE" sz="1400" dirty="0">
              <a:solidFill>
                <a:schemeClr val="tx1"/>
              </a:solidFill>
            </a:endParaRPr>
          </a:p>
        </p:txBody>
      </p:sp>
      <p:cxnSp>
        <p:nvCxnSpPr>
          <p:cNvPr id="23" name="Rak pilkoppling 22"/>
          <p:cNvCxnSpPr/>
          <p:nvPr/>
        </p:nvCxnSpPr>
        <p:spPr>
          <a:xfrm flipV="1">
            <a:off x="2666198" y="3550371"/>
            <a:ext cx="959998" cy="5841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koppling 23"/>
          <p:cNvCxnSpPr>
            <a:endCxn id="14" idx="1"/>
          </p:cNvCxnSpPr>
          <p:nvPr/>
        </p:nvCxnSpPr>
        <p:spPr>
          <a:xfrm>
            <a:off x="3081724" y="2256576"/>
            <a:ext cx="864865" cy="4015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koppling 24"/>
          <p:cNvCxnSpPr/>
          <p:nvPr/>
        </p:nvCxnSpPr>
        <p:spPr>
          <a:xfrm>
            <a:off x="4711854" y="1868150"/>
            <a:ext cx="0" cy="5325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ktangel 31"/>
          <p:cNvSpPr/>
          <p:nvPr/>
        </p:nvSpPr>
        <p:spPr>
          <a:xfrm>
            <a:off x="234695" y="658594"/>
            <a:ext cx="1100119" cy="79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SKR ”Handslag”</a:t>
            </a:r>
          </a:p>
          <a:p>
            <a:pPr algn="ctr"/>
            <a:endParaRPr lang="sv-SE" dirty="0">
              <a:solidFill>
                <a:srgbClr val="FF0000"/>
              </a:solidFill>
            </a:endParaRPr>
          </a:p>
        </p:txBody>
      </p:sp>
      <p:cxnSp>
        <p:nvCxnSpPr>
          <p:cNvPr id="36" name="Rak pilkoppling 35"/>
          <p:cNvCxnSpPr>
            <a:endCxn id="14" idx="7"/>
          </p:cNvCxnSpPr>
          <p:nvPr/>
        </p:nvCxnSpPr>
        <p:spPr>
          <a:xfrm flipH="1">
            <a:off x="5740186" y="2389992"/>
            <a:ext cx="550394" cy="2680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pilkoppling 36"/>
          <p:cNvCxnSpPr/>
          <p:nvPr/>
        </p:nvCxnSpPr>
        <p:spPr>
          <a:xfrm flipH="1" flipV="1">
            <a:off x="5852160" y="3835739"/>
            <a:ext cx="660877" cy="557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Nedåtpil 46"/>
          <p:cNvSpPr/>
          <p:nvPr/>
        </p:nvSpPr>
        <p:spPr>
          <a:xfrm>
            <a:off x="4516310" y="4286930"/>
            <a:ext cx="558085" cy="1480373"/>
          </a:xfrm>
          <a:prstGeom prst="downArrow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48" name="Rektangel 47"/>
          <p:cNvSpPr/>
          <p:nvPr/>
        </p:nvSpPr>
        <p:spPr>
          <a:xfrm>
            <a:off x="1843517" y="5747795"/>
            <a:ext cx="6274556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600" b="1" dirty="0">
                <a:solidFill>
                  <a:schemeClr val="tx1"/>
                </a:solidFill>
              </a:rPr>
              <a:t>Underlag för prioriteringar och genomförande av konkreta åtgärder.  </a:t>
            </a:r>
          </a:p>
        </p:txBody>
      </p:sp>
    </p:spTree>
    <p:extLst>
      <p:ext uri="{BB962C8B-B14F-4D97-AF65-F5344CB8AC3E}">
        <p14:creationId xmlns:p14="http://schemas.microsoft.com/office/powerpoint/2010/main" val="178550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sv-SE" sz="2800" dirty="0">
                <a:solidFill>
                  <a:schemeClr val="tx1"/>
                </a:solidFill>
              </a:rPr>
              <a:t>Implementering av regionala överenskommelser och nationella kunskapsstöd</a:t>
            </a:r>
            <a:endParaRPr lang="sv-SE" sz="280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571625"/>
            <a:ext cx="5609253" cy="4605338"/>
          </a:xfrm>
        </p:spPr>
        <p:txBody>
          <a:bodyPr>
            <a:normAutofit fontScale="85000" lnSpcReduction="20000"/>
          </a:bodyPr>
          <a:lstStyle/>
          <a:p>
            <a:r>
              <a:rPr lang="sv-SE" b="1" dirty="0" smtClean="0"/>
              <a:t>Fyra regionala samverkansöverenskommelser på g! </a:t>
            </a:r>
            <a:endParaRPr lang="sv-SE" b="1" dirty="0"/>
          </a:p>
          <a:p>
            <a:pPr>
              <a:lnSpc>
                <a:spcPct val="110000"/>
              </a:lnSpc>
              <a:buFontTx/>
              <a:buChar char="-"/>
            </a:pPr>
            <a:r>
              <a:rPr lang="sv-SE" smtClean="0"/>
              <a:t>Missbruk/beroende</a:t>
            </a:r>
            <a:endParaRPr lang="sv-SE" dirty="0" smtClean="0"/>
          </a:p>
          <a:p>
            <a:pPr>
              <a:lnSpc>
                <a:spcPct val="110000"/>
              </a:lnSpc>
              <a:buFontTx/>
              <a:buChar char="-"/>
            </a:pPr>
            <a:r>
              <a:rPr lang="sv-SE" dirty="0" smtClean="0"/>
              <a:t>HVB-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v-SE" dirty="0" smtClean="0"/>
              <a:t>Psyk. funktionsnedsättning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v-SE" dirty="0" smtClean="0"/>
              <a:t>Barn och unga- remiss 16 april</a:t>
            </a:r>
          </a:p>
          <a:p>
            <a:r>
              <a:rPr lang="sv-SE" b="1" dirty="0" smtClean="0"/>
              <a:t>Implementeringsinsatser och framtagande av övergripande implementeringsstöd</a:t>
            </a:r>
          </a:p>
          <a:p>
            <a:r>
              <a:rPr lang="sv-SE" b="1" dirty="0" smtClean="0"/>
              <a:t>Pågående implementering ÖK rehab, habilitering och hjälpmedel</a:t>
            </a:r>
            <a:endParaRPr lang="sv-SE" b="1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84484-201B-44CD-9746-00FED4EFCD5B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  <p:pic>
        <p:nvPicPr>
          <p:cNvPr id="8" name="Platshållare för innehåll 7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10547" y="1584459"/>
            <a:ext cx="4550336" cy="4682197"/>
          </a:xfrm>
          <a:prstGeom prst="rect">
            <a:avLst/>
          </a:prstGeom>
        </p:spPr>
      </p:pic>
      <p:sp>
        <p:nvSpPr>
          <p:cNvPr id="9" name="Nedåtpil 8"/>
          <p:cNvSpPr/>
          <p:nvPr/>
        </p:nvSpPr>
        <p:spPr>
          <a:xfrm rot="3468207">
            <a:off x="4987384" y="3422282"/>
            <a:ext cx="609187" cy="17681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4782206" y="3375979"/>
            <a:ext cx="1616789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b="1" dirty="0" smtClean="0"/>
              <a:t>Vi förstärker!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1374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v-SE" sz="2800" dirty="0" smtClean="0">
                <a:solidFill>
                  <a:schemeClr val="tx1"/>
                </a:solidFill>
              </a:rPr>
              <a:t>Inspirationsdag god och nära vård 28 april</a:t>
            </a:r>
            <a:endParaRPr lang="sv-SE" sz="2800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v-SE" dirty="0"/>
              <a:t>Inspirations-/arbetsdag God och Nära vård i Dalarna för </a:t>
            </a:r>
            <a:r>
              <a:rPr lang="sv-SE" dirty="0" smtClean="0"/>
              <a:t>förtroendevalda 28 april</a:t>
            </a:r>
          </a:p>
          <a:p>
            <a:r>
              <a:rPr lang="sv-SE" dirty="0" smtClean="0"/>
              <a:t>SKR om god och nära vård </a:t>
            </a:r>
          </a:p>
          <a:p>
            <a:r>
              <a:rPr lang="sv-SE" dirty="0" smtClean="0"/>
              <a:t>Klara </a:t>
            </a:r>
            <a:r>
              <a:rPr lang="sv-SE" dirty="0"/>
              <a:t>Palmberg </a:t>
            </a:r>
            <a:r>
              <a:rPr lang="sv-SE" dirty="0" err="1"/>
              <a:t>Broryd</a:t>
            </a:r>
            <a:r>
              <a:rPr lang="sv-SE" dirty="0"/>
              <a:t> PhD </a:t>
            </a:r>
            <a:r>
              <a:rPr lang="sv-SE" dirty="0" smtClean="0"/>
              <a:t>forskare–Att </a:t>
            </a:r>
            <a:r>
              <a:rPr lang="sv-SE" dirty="0"/>
              <a:t>driva omställningen till Nära vård: </a:t>
            </a:r>
            <a:r>
              <a:rPr lang="sv-SE" dirty="0">
                <a:hlinkClick r:id="rId2"/>
              </a:rPr>
              <a:t>https://</a:t>
            </a:r>
            <a:r>
              <a:rPr lang="sv-SE" dirty="0" smtClean="0">
                <a:hlinkClick r:id="rId2"/>
              </a:rPr>
              <a:t>skr.se/tjanster/merfranskr/rapporterochskrifter/publikationer/attdrivaomstallningentillnaravard.34945.html</a:t>
            </a:r>
            <a:endParaRPr lang="sv-SE" dirty="0" smtClean="0"/>
          </a:p>
          <a:p>
            <a:r>
              <a:rPr lang="sv-SE" dirty="0" smtClean="0"/>
              <a:t>Fokus </a:t>
            </a:r>
            <a:r>
              <a:rPr lang="sv-SE" dirty="0"/>
              <a:t>God och Nära vård i Dalarna </a:t>
            </a:r>
            <a:r>
              <a:rPr lang="sv-SE" dirty="0" smtClean="0"/>
              <a:t>– Grupparbete</a:t>
            </a:r>
          </a:p>
          <a:p>
            <a:r>
              <a:rPr lang="sv-SE" dirty="0" smtClean="0"/>
              <a:t>Anmälan senast </a:t>
            </a:r>
            <a:r>
              <a:rPr lang="sv-SE" b="1" dirty="0" smtClean="0"/>
              <a:t>16 april! </a:t>
            </a:r>
            <a:r>
              <a:rPr lang="sv-SE" dirty="0" smtClean="0"/>
              <a:t>Acceptera </a:t>
            </a:r>
            <a:r>
              <a:rPr lang="sv-SE" dirty="0"/>
              <a:t>Teamsinbjudan i kalendern </a:t>
            </a:r>
            <a:r>
              <a:rPr lang="sv-SE" dirty="0" smtClean="0"/>
              <a:t>och/eller </a:t>
            </a:r>
            <a:r>
              <a:rPr lang="sv-SE" dirty="0"/>
              <a:t>svara till </a:t>
            </a:r>
            <a:r>
              <a:rPr lang="sv-SE" dirty="0" smtClean="0">
                <a:hlinkClick r:id="rId3"/>
              </a:rPr>
              <a:t>ewa.welen@ltdalarna.se</a:t>
            </a:r>
            <a:endParaRPr lang="sv-SE" dirty="0" smtClean="0"/>
          </a:p>
          <a:p>
            <a:endParaRPr lang="sv-SE" sz="1400" dirty="0"/>
          </a:p>
          <a:p>
            <a:pPr marL="0" indent="0">
              <a:buNone/>
            </a:pPr>
            <a:r>
              <a:rPr lang="sv-SE" sz="1200" dirty="0" smtClean="0"/>
              <a:t> </a:t>
            </a:r>
            <a:endParaRPr lang="sv-SE" sz="1200" dirty="0"/>
          </a:p>
          <a:p>
            <a:endParaRPr lang="sv-SE" sz="1200" b="1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182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5" ma:contentTypeDescription="Skapa ett nytt dokument." ma:contentTypeScope="" ma:versionID="cc0d014734b4527a919424331433cfe0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Props1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FDE11BD-DF21-4180-8915-9E77BB250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C6FB3ADD-DCDF-4A07-9C45-CA476A044990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2f901946-e264-40a9-b252-19c7dedd3add"/>
    <ds:schemaRef ds:uri="http://purl.org/dc/terms/"/>
    <ds:schemaRef ds:uri="625733c5-0f95-420a-bdd7-9e1f1bc4aabb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</TotalTime>
  <Words>503</Words>
  <Application>Microsoft Office PowerPoint</Application>
  <PresentationFormat>Bredbild</PresentationFormat>
  <Paragraphs>101</Paragraphs>
  <Slides>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1" baseType="lpstr">
      <vt:lpstr>Arial</vt:lpstr>
      <vt:lpstr>Calibri</vt:lpstr>
      <vt:lpstr>VCdag</vt:lpstr>
      <vt:lpstr>Rapport från den regionala samverkans- och stödstrukturen (RSS Dalarna)</vt:lpstr>
      <vt:lpstr>Rapport RSS Dalarna Välfärdsrådet 210325</vt:lpstr>
      <vt:lpstr>Statliga stimulansbidrag 2021</vt:lpstr>
      <vt:lpstr>Statliga stimulansbidrag 2021</vt:lpstr>
      <vt:lpstr>Fortsatt utvecklingsarbete av samverkan inom psykisk hälsa och missbruk och beroende</vt:lpstr>
      <vt:lpstr>PowerPoint-presentation</vt:lpstr>
      <vt:lpstr>Implementering av regionala överenskommelser och nationella kunskapsstöd</vt:lpstr>
      <vt:lpstr>Inspirationsdag god och nära vård 28 april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Mårtensson Tanja /Ledningsstöd och strategi Hälso- och sjukvård Dalarna /Falun</cp:lastModifiedBy>
  <cp:revision>34</cp:revision>
  <dcterms:created xsi:type="dcterms:W3CDTF">2016-11-14T14:16:14Z</dcterms:created>
  <dcterms:modified xsi:type="dcterms:W3CDTF">2021-03-25T13:25:32Z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