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26"/>
  </p:notesMasterIdLst>
  <p:handoutMasterIdLst>
    <p:handoutMasterId r:id="rId27"/>
  </p:handoutMasterIdLst>
  <p:sldIdLst>
    <p:sldId id="281" r:id="rId7"/>
    <p:sldId id="308" r:id="rId8"/>
    <p:sldId id="310" r:id="rId9"/>
    <p:sldId id="309" r:id="rId10"/>
    <p:sldId id="292" r:id="rId11"/>
    <p:sldId id="289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288" r:id="rId25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81"/>
            <p14:sldId id="308"/>
            <p14:sldId id="310"/>
            <p14:sldId id="309"/>
            <p14:sldId id="292"/>
            <p14:sldId id="289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na Lundgren" initials="HL" lastIdx="1" clrIdx="0">
    <p:extLst>
      <p:ext uri="{19B8F6BF-5375-455C-9EA6-DF929625EA0E}">
        <p15:presenceInfo xmlns:p15="http://schemas.microsoft.com/office/powerpoint/2012/main" userId="S-1-5-21-2155646092-3008036448-3248931132-397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433" autoAdjust="0"/>
  </p:normalViewPr>
  <p:slideViewPr>
    <p:cSldViewPr snapToGrid="0">
      <p:cViewPr varScale="1">
        <p:scale>
          <a:sx n="65" d="100"/>
          <a:sy n="65" d="100"/>
        </p:scale>
        <p:origin x="684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2021-03-29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2021-03-29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Kvinnofridssatsningen</a:t>
            </a:r>
            <a:r>
              <a:rPr lang="sv-SE" baseline="0" dirty="0" smtClean="0"/>
              <a:t> syftar till att stärka kvinnofridsarbetet i Dalarna (Sverige)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6333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Ögonblicksbild av </a:t>
            </a:r>
            <a:r>
              <a:rPr lang="sv-SE" dirty="0" err="1" smtClean="0"/>
              <a:t>nyläget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8493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2021-03-29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Slutrapport</a:t>
            </a:r>
            <a:br>
              <a:rPr lang="sv-SE" dirty="0" smtClean="0"/>
            </a:br>
            <a:r>
              <a:rPr lang="sv-SE" dirty="0" smtClean="0"/>
              <a:t>SKR:s kvinnofridssatsning i Dalarna </a:t>
            </a:r>
            <a:endParaRPr lang="sv-SE" dirty="0"/>
          </a:p>
        </p:txBody>
      </p:sp>
      <p:sp>
        <p:nvSpPr>
          <p:cNvPr id="8" name="Underrubrik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Region Dalarna</a:t>
            </a:r>
          </a:p>
          <a:p>
            <a:r>
              <a:rPr lang="sv-SE" dirty="0" smtClean="0"/>
              <a:t>Utvecklingsledare Agneta Haraldsson 25 %</a:t>
            </a:r>
          </a:p>
          <a:p>
            <a:r>
              <a:rPr lang="sv-SE" dirty="0" smtClean="0"/>
              <a:t>Utvecklingsledare Hanna Lundgren 25 %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414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Behov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Bredda </a:t>
            </a:r>
            <a:r>
              <a:rPr lang="sv-SE" dirty="0"/>
              <a:t>ansvaret för frågan </a:t>
            </a:r>
            <a:endParaRPr lang="sv-SE" dirty="0" smtClean="0"/>
          </a:p>
          <a:p>
            <a:r>
              <a:rPr lang="sv-SE" dirty="0"/>
              <a:t>I</a:t>
            </a:r>
            <a:r>
              <a:rPr lang="sv-SE" dirty="0" smtClean="0"/>
              <a:t>nvolvera </a:t>
            </a:r>
            <a:r>
              <a:rPr lang="sv-SE" dirty="0"/>
              <a:t>hela kommunen för att stärka det förebyggande arbetet och bättre </a:t>
            </a:r>
            <a:r>
              <a:rPr lang="sv-SE" dirty="0" smtClean="0"/>
              <a:t>upptäckt </a:t>
            </a:r>
          </a:p>
          <a:p>
            <a:r>
              <a:rPr lang="sv-SE" dirty="0"/>
              <a:t>A</a:t>
            </a:r>
            <a:r>
              <a:rPr lang="sv-SE" dirty="0" smtClean="0"/>
              <a:t>rbeta </a:t>
            </a:r>
            <a:r>
              <a:rPr lang="sv-SE" dirty="0"/>
              <a:t>mer strategiskt långsiktigt och länsgemensamt </a:t>
            </a:r>
            <a:endParaRPr lang="sv-SE" dirty="0" smtClean="0"/>
          </a:p>
          <a:p>
            <a:r>
              <a:rPr lang="sv-SE" dirty="0"/>
              <a:t>U</a:t>
            </a:r>
            <a:r>
              <a:rPr lang="sv-SE" dirty="0" smtClean="0"/>
              <a:t>ppföljning </a:t>
            </a:r>
            <a:r>
              <a:rPr lang="sv-SE" dirty="0"/>
              <a:t>i de befintliga </a:t>
            </a:r>
            <a:r>
              <a:rPr lang="sv-SE" dirty="0" smtClean="0"/>
              <a:t>kvalitetsledningssystemen 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696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Sammanfattning av kartläggning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Efterfrågades </a:t>
            </a:r>
            <a:r>
              <a:rPr lang="sv-SE" dirty="0"/>
              <a:t>struktur med tydliga beslut om hur arbetet skall bedrivas och ett långsiktigt strategiskt </a:t>
            </a:r>
            <a:r>
              <a:rPr lang="sv-SE" dirty="0" smtClean="0"/>
              <a:t>arbete </a:t>
            </a:r>
          </a:p>
          <a:p>
            <a:r>
              <a:rPr lang="sv-SE" dirty="0" smtClean="0"/>
              <a:t>Fortsatt </a:t>
            </a:r>
            <a:r>
              <a:rPr lang="sv-SE" dirty="0"/>
              <a:t>satsning på baskunskap </a:t>
            </a:r>
          </a:p>
          <a:p>
            <a:r>
              <a:rPr lang="sv-SE" dirty="0"/>
              <a:t>S</a:t>
            </a:r>
            <a:r>
              <a:rPr lang="sv-SE" dirty="0" smtClean="0"/>
              <a:t>petskompetens </a:t>
            </a:r>
            <a:r>
              <a:rPr lang="sv-SE" dirty="0"/>
              <a:t>antingen i egen regi eller via </a:t>
            </a:r>
            <a:r>
              <a:rPr lang="sv-SE" dirty="0" smtClean="0"/>
              <a:t>samverkansavtal</a:t>
            </a:r>
          </a:p>
          <a:p>
            <a:r>
              <a:rPr lang="sv-SE" dirty="0" smtClean="0"/>
              <a:t>Länsstyrelsens </a:t>
            </a:r>
            <a:r>
              <a:rPr lang="sv-SE" dirty="0" err="1" smtClean="0"/>
              <a:t>länsgrupp</a:t>
            </a:r>
            <a:r>
              <a:rPr lang="sv-SE" dirty="0" smtClean="0"/>
              <a:t> </a:t>
            </a:r>
            <a:r>
              <a:rPr lang="sv-SE" dirty="0"/>
              <a:t>föreslås i större utsträckning nyttjas som ett aktivt forum för diskussion och arbete ur ett </a:t>
            </a:r>
            <a:r>
              <a:rPr lang="sv-SE" dirty="0" smtClean="0"/>
              <a:t>dalaperspektiv 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546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Uppdrag 2020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 </a:t>
            </a:r>
          </a:p>
          <a:p>
            <a:pPr marL="0" indent="0">
              <a:buNone/>
            </a:pPr>
            <a:r>
              <a:rPr lang="sv-SE" dirty="0"/>
              <a:t>Utifrån kartläggnings resultat beslutade Länschefsnätverket för förvaltningschefer </a:t>
            </a:r>
            <a:r>
              <a:rPr lang="sv-SE" dirty="0" smtClean="0"/>
              <a:t>om ett nytt </a:t>
            </a:r>
            <a:r>
              <a:rPr lang="sv-SE" dirty="0"/>
              <a:t>uppdrag </a:t>
            </a:r>
            <a:r>
              <a:rPr lang="sv-SE" dirty="0" smtClean="0"/>
              <a:t>för kvinnofridssatsning. 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748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Syfte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lvl="0"/>
            <a:r>
              <a:rPr lang="sv-SE" dirty="0"/>
              <a:t>Stärka dialogen mellan Länschefsnätverket och Länsstyrelsen </a:t>
            </a:r>
            <a:r>
              <a:rPr lang="sv-SE" dirty="0" smtClean="0"/>
              <a:t>Dalarna</a:t>
            </a:r>
          </a:p>
          <a:p>
            <a:pPr marL="0" lvl="0" indent="0">
              <a:buNone/>
            </a:pPr>
            <a:endParaRPr lang="sv-SE" dirty="0"/>
          </a:p>
          <a:p>
            <a:pPr lvl="0"/>
            <a:r>
              <a:rPr lang="sv-SE" dirty="0"/>
              <a:t>Främja samverkan inom länsgruppen mäns våld mot kvinnor i </a:t>
            </a:r>
            <a:r>
              <a:rPr lang="sv-SE" dirty="0" smtClean="0"/>
              <a:t>Dalarna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933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Uppdrag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lvl="0"/>
            <a:r>
              <a:rPr lang="sv-SE" dirty="0" smtClean="0"/>
              <a:t>Utarbeta </a:t>
            </a:r>
            <a:r>
              <a:rPr lang="sv-SE" dirty="0"/>
              <a:t>förslag till </a:t>
            </a:r>
            <a:r>
              <a:rPr lang="sv-SE" dirty="0" smtClean="0"/>
              <a:t>uppdragsbeskrivning för </a:t>
            </a:r>
            <a:r>
              <a:rPr lang="sv-SE" dirty="0" err="1" smtClean="0"/>
              <a:t>länsgrupp</a:t>
            </a:r>
            <a:r>
              <a:rPr lang="sv-SE" dirty="0" smtClean="0"/>
              <a:t> </a:t>
            </a:r>
            <a:r>
              <a:rPr lang="sv-SE" dirty="0"/>
              <a:t>mäns våld mot </a:t>
            </a:r>
            <a:r>
              <a:rPr lang="sv-SE" dirty="0" smtClean="0"/>
              <a:t>kvinnor</a:t>
            </a:r>
          </a:p>
          <a:p>
            <a:pPr marL="0" lvl="0" indent="0">
              <a:buNone/>
            </a:pPr>
            <a:endParaRPr lang="sv-SE" dirty="0"/>
          </a:p>
          <a:p>
            <a:pPr lvl="0"/>
            <a:r>
              <a:rPr lang="sv-SE" dirty="0"/>
              <a:t>Å</a:t>
            </a:r>
            <a:r>
              <a:rPr lang="sv-SE" dirty="0" smtClean="0"/>
              <a:t>terkommande delta på länschefsnätverkens möten tillsammans med Länsstyrelsens strateg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496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Metod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 </a:t>
            </a:r>
          </a:p>
          <a:p>
            <a:pPr marL="0" indent="0">
              <a:buNone/>
            </a:pPr>
            <a:r>
              <a:rPr lang="sv-SE" dirty="0" smtClean="0"/>
              <a:t>En </a:t>
            </a:r>
            <a:r>
              <a:rPr lang="sv-SE" dirty="0"/>
              <a:t>rad olika workshops har ägt rum och arbetet har löpande diskuterats och förankrats i </a:t>
            </a:r>
            <a:r>
              <a:rPr lang="sv-SE" dirty="0" smtClean="0"/>
              <a:t>länschefsnätverket</a:t>
            </a:r>
            <a:r>
              <a:rPr lang="sv-SE" dirty="0"/>
              <a:t>, där både Länsstyrelsens </a:t>
            </a:r>
            <a:r>
              <a:rPr lang="sv-SE" dirty="0" smtClean="0"/>
              <a:t>strateg </a:t>
            </a:r>
            <a:r>
              <a:rPr lang="sv-SE" dirty="0"/>
              <a:t>och de regionala utvecklingsledarena har </a:t>
            </a:r>
            <a:r>
              <a:rPr lang="sv-SE" dirty="0" smtClean="0"/>
              <a:t>deltagit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904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Resultat uppdrag 2020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271017"/>
            <a:ext cx="11370906" cy="490594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dirty="0" smtClean="0"/>
              <a:t> </a:t>
            </a:r>
          </a:p>
          <a:p>
            <a:r>
              <a:rPr lang="sv-SE" dirty="0" smtClean="0"/>
              <a:t>Varje </a:t>
            </a:r>
            <a:r>
              <a:rPr lang="sv-SE" dirty="0"/>
              <a:t>organisation har en person som företräder hela sin organisation och en </a:t>
            </a:r>
            <a:r>
              <a:rPr lang="sv-SE" dirty="0" smtClean="0"/>
              <a:t>ersättare i länsgruppen</a:t>
            </a: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Uppdragsbeskrivningen innehåller mål, syfte och organisationsstruktur och uppdragsblankett</a:t>
            </a:r>
          </a:p>
          <a:p>
            <a:endParaRPr lang="sv-SE" dirty="0" smtClean="0"/>
          </a:p>
          <a:p>
            <a:r>
              <a:rPr lang="sv-SE" dirty="0" smtClean="0"/>
              <a:t>Uppdragsblankett tydliggör representanternas uppdrag och behov av lokala förutsättningar för att inhämta och sprida information  </a:t>
            </a:r>
          </a:p>
          <a:p>
            <a:endParaRPr lang="sv-SE" dirty="0"/>
          </a:p>
          <a:p>
            <a:r>
              <a:rPr lang="sv-SE" dirty="0"/>
              <a:t>D</a:t>
            </a:r>
            <a:r>
              <a:rPr lang="sv-SE" dirty="0" smtClean="0"/>
              <a:t>är </a:t>
            </a:r>
            <a:r>
              <a:rPr lang="sv-SE" dirty="0"/>
              <a:t>det finns lokala </a:t>
            </a:r>
            <a:r>
              <a:rPr lang="sv-SE" dirty="0" smtClean="0"/>
              <a:t>samverkansgrupper  </a:t>
            </a:r>
            <a:r>
              <a:rPr lang="sv-SE" dirty="0"/>
              <a:t>bör det finns en tydlig koppling mellan det lokala </a:t>
            </a:r>
            <a:r>
              <a:rPr lang="sv-SE" dirty="0" smtClean="0"/>
              <a:t>och </a:t>
            </a:r>
            <a:r>
              <a:rPr lang="sv-SE" dirty="0"/>
              <a:t>regionala arbetet i </a:t>
            </a:r>
            <a:r>
              <a:rPr lang="sv-SE" dirty="0" smtClean="0"/>
              <a:t>länsgruppen</a:t>
            </a:r>
            <a:endParaRPr lang="sv-SE" dirty="0"/>
          </a:p>
          <a:p>
            <a:endParaRPr lang="sv-SE" dirty="0"/>
          </a:p>
          <a:p>
            <a:r>
              <a:rPr lang="sv-SE" dirty="0"/>
              <a:t>Länsstyrelsens strateg inom våld i nära </a:t>
            </a:r>
            <a:r>
              <a:rPr lang="sv-SE" dirty="0" smtClean="0"/>
              <a:t>relation </a:t>
            </a:r>
            <a:r>
              <a:rPr lang="sv-SE" dirty="0"/>
              <a:t>har fortsatt kontinuerlig dialog med Länschefsnätverket </a:t>
            </a:r>
            <a:r>
              <a:rPr lang="sv-SE" dirty="0" smtClean="0"/>
              <a:t> 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099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Slutsatser - Kvinnofridssatsningen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261873"/>
            <a:ext cx="11370906" cy="491509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v-SE" dirty="0"/>
          </a:p>
          <a:p>
            <a:r>
              <a:rPr lang="sv-SE" sz="3700" dirty="0" smtClean="0"/>
              <a:t>Kvinnofridssatsning har möjliggjort en </a:t>
            </a:r>
            <a:r>
              <a:rPr lang="sv-SE" sz="3700" dirty="0"/>
              <a:t>gedigen kartläggning av nuläge och behov i </a:t>
            </a:r>
            <a:r>
              <a:rPr lang="sv-SE" sz="3700" dirty="0" smtClean="0"/>
              <a:t>länet</a:t>
            </a:r>
          </a:p>
          <a:p>
            <a:pPr marL="0" indent="0">
              <a:buNone/>
            </a:pPr>
            <a:endParaRPr lang="sv-SE" sz="3700" dirty="0" smtClean="0"/>
          </a:p>
          <a:p>
            <a:r>
              <a:rPr lang="sv-SE" sz="3700" dirty="0"/>
              <a:t>S</a:t>
            </a:r>
            <a:r>
              <a:rPr lang="sv-SE" sz="3700" dirty="0" smtClean="0"/>
              <a:t>tärkt samsyn gällande </a:t>
            </a:r>
            <a:r>
              <a:rPr lang="sv-SE" sz="3700" dirty="0"/>
              <a:t>nuläge och behov </a:t>
            </a:r>
            <a:r>
              <a:rPr lang="sv-SE" sz="3700" dirty="0" smtClean="0"/>
              <a:t>både lokalt och regionalt samt bidragit till interna </a:t>
            </a:r>
            <a:r>
              <a:rPr lang="sv-SE" sz="3700" dirty="0"/>
              <a:t>processer och </a:t>
            </a:r>
            <a:r>
              <a:rPr lang="sv-SE" sz="3700" dirty="0" smtClean="0"/>
              <a:t>diskussioner</a:t>
            </a:r>
          </a:p>
          <a:p>
            <a:pPr marL="0" indent="0">
              <a:buNone/>
            </a:pPr>
            <a:endParaRPr lang="sv-SE" sz="3700" dirty="0" smtClean="0"/>
          </a:p>
          <a:p>
            <a:r>
              <a:rPr lang="sv-SE" sz="3700" dirty="0" smtClean="0"/>
              <a:t>Synliggjort ett stort behov av </a:t>
            </a:r>
            <a:r>
              <a:rPr lang="sv-SE" sz="3700" dirty="0"/>
              <a:t>ökat samarbete över </a:t>
            </a:r>
            <a:r>
              <a:rPr lang="sv-SE" sz="3700" dirty="0" smtClean="0"/>
              <a:t>kommungränser </a:t>
            </a:r>
          </a:p>
          <a:p>
            <a:pPr marL="0" indent="0">
              <a:buNone/>
            </a:pPr>
            <a:r>
              <a:rPr lang="sv-SE" sz="3700" dirty="0"/>
              <a:t>	</a:t>
            </a:r>
            <a:r>
              <a:rPr lang="sv-SE" sz="2900" dirty="0" smtClean="0"/>
              <a:t>- önskemål </a:t>
            </a:r>
            <a:r>
              <a:rPr lang="sv-SE" sz="2900" dirty="0"/>
              <a:t>om att fördela </a:t>
            </a:r>
            <a:r>
              <a:rPr lang="sv-SE" sz="2900" dirty="0" smtClean="0"/>
              <a:t>olika ansvarsområden i länet </a:t>
            </a:r>
            <a:r>
              <a:rPr lang="sv-SE" sz="2900" dirty="0"/>
              <a:t>och </a:t>
            </a:r>
            <a:r>
              <a:rPr lang="sv-SE" sz="2900" dirty="0" smtClean="0"/>
              <a:t>bistå varandra </a:t>
            </a:r>
            <a:r>
              <a:rPr lang="sv-SE" sz="2900" dirty="0"/>
              <a:t>med </a:t>
            </a:r>
            <a:r>
              <a:rPr lang="sv-SE" sz="2900" dirty="0" smtClean="0"/>
              <a:t>	  	 	spetskompetens</a:t>
            </a:r>
          </a:p>
          <a:p>
            <a:pPr marL="0" indent="0">
              <a:buNone/>
            </a:pPr>
            <a:endParaRPr lang="sv-SE" sz="2900" dirty="0" smtClean="0"/>
          </a:p>
          <a:p>
            <a:r>
              <a:rPr lang="sv-SE" sz="3700" dirty="0" smtClean="0"/>
              <a:t>Kartläggningens </a:t>
            </a:r>
            <a:r>
              <a:rPr lang="sv-SE" sz="3700" dirty="0"/>
              <a:t>resultat och slutsatser </a:t>
            </a:r>
            <a:r>
              <a:rPr lang="sv-SE" sz="3700" dirty="0" smtClean="0"/>
              <a:t>– överlämnat till Länsstyrelsen som samordnar revideringen med den länsövergripande </a:t>
            </a:r>
            <a:r>
              <a:rPr lang="sv-SE" sz="3700" dirty="0"/>
              <a:t>handlingsplanen mäns våld mot </a:t>
            </a:r>
            <a:r>
              <a:rPr lang="sv-SE" sz="3700" dirty="0" smtClean="0"/>
              <a:t>kvinnor</a:t>
            </a:r>
            <a:r>
              <a:rPr lang="sv-SE" sz="3700" dirty="0"/>
              <a:t>  </a:t>
            </a:r>
            <a:endParaRPr lang="sv-SE" sz="3700" dirty="0" smtClean="0"/>
          </a:p>
          <a:p>
            <a:pPr marL="0" indent="0">
              <a:buNone/>
            </a:pPr>
            <a:endParaRPr lang="sv-SE" sz="3700" dirty="0" smtClean="0"/>
          </a:p>
          <a:p>
            <a:r>
              <a:rPr lang="sv-SE" sz="3700" dirty="0" smtClean="0"/>
              <a:t>Förtydligad organisationsstruktur skapar bättre förutsättningar för samverkan och bättre möjligheter </a:t>
            </a:r>
            <a:r>
              <a:rPr lang="sv-SE" sz="3700" dirty="0"/>
              <a:t>till samarbete </a:t>
            </a:r>
            <a:r>
              <a:rPr lang="sv-SE" sz="3700" dirty="0" smtClean="0"/>
              <a:t>på alla nivåer gällande </a:t>
            </a:r>
            <a:r>
              <a:rPr lang="sv-SE" sz="3700" dirty="0"/>
              <a:t>revideringsarbetet av </a:t>
            </a:r>
            <a:r>
              <a:rPr lang="sv-SE" sz="3700" dirty="0" smtClean="0"/>
              <a:t>handlingsplanen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202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Slutsatser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 smtClean="0"/>
              <a:t>Representanternas </a:t>
            </a:r>
            <a:r>
              <a:rPr lang="sv-SE" dirty="0"/>
              <a:t>roll, mandat och </a:t>
            </a:r>
            <a:r>
              <a:rPr lang="sv-SE" dirty="0" smtClean="0"/>
              <a:t>förutsättningar i länsgruppen har </a:t>
            </a:r>
            <a:r>
              <a:rPr lang="sv-SE" dirty="0"/>
              <a:t>tydliggjorts i en </a:t>
            </a:r>
            <a:r>
              <a:rPr lang="sv-SE" dirty="0" smtClean="0"/>
              <a:t>uppdragsbeskrivning 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 </a:t>
            </a:r>
          </a:p>
          <a:p>
            <a:r>
              <a:rPr lang="sv-SE" dirty="0"/>
              <a:t>S</a:t>
            </a:r>
            <a:r>
              <a:rPr lang="sv-SE" dirty="0" smtClean="0"/>
              <a:t>ystematisk </a:t>
            </a:r>
            <a:r>
              <a:rPr lang="sv-SE" dirty="0"/>
              <a:t>uppföljning </a:t>
            </a:r>
            <a:r>
              <a:rPr lang="sv-SE" dirty="0" smtClean="0"/>
              <a:t>SU-kvinnofrid har löpt </a:t>
            </a:r>
            <a:r>
              <a:rPr lang="sv-SE" dirty="0"/>
              <a:t>parallellt med </a:t>
            </a:r>
            <a:r>
              <a:rPr lang="sv-SE" dirty="0" smtClean="0"/>
              <a:t>kvinnofridssatsningen. </a:t>
            </a:r>
            <a:r>
              <a:rPr lang="sv-SE" dirty="0"/>
              <a:t>Två kommuner i Dalarna deltog </a:t>
            </a:r>
            <a:r>
              <a:rPr lang="sv-SE" dirty="0" smtClean="0"/>
              <a:t>till viss del i projektet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D</a:t>
            </a:r>
            <a:r>
              <a:rPr lang="sv-SE" dirty="0" smtClean="0"/>
              <a:t>et </a:t>
            </a:r>
            <a:r>
              <a:rPr lang="sv-SE" dirty="0"/>
              <a:t>fanns en bra grund </a:t>
            </a:r>
            <a:r>
              <a:rPr lang="sv-SE" dirty="0" smtClean="0"/>
              <a:t>för </a:t>
            </a:r>
            <a:r>
              <a:rPr lang="sv-SE" dirty="0"/>
              <a:t>att bedriva utvecklingsarbete i </a:t>
            </a:r>
            <a:r>
              <a:rPr lang="sv-SE" dirty="0" smtClean="0"/>
              <a:t>befintlig struktur </a:t>
            </a:r>
          </a:p>
          <a:p>
            <a:endParaRPr lang="sv-SE" dirty="0" smtClean="0"/>
          </a:p>
          <a:p>
            <a:r>
              <a:rPr lang="sv-SE" dirty="0"/>
              <a:t>B</a:t>
            </a:r>
            <a:r>
              <a:rPr lang="sv-SE" dirty="0" smtClean="0"/>
              <a:t>ra </a:t>
            </a:r>
            <a:r>
              <a:rPr lang="sv-SE" dirty="0"/>
              <a:t>samarbete med Länsstyrelsen Dalarnas strateg, </a:t>
            </a:r>
            <a:r>
              <a:rPr lang="sv-SE" dirty="0" err="1"/>
              <a:t>länsgrupp</a:t>
            </a:r>
            <a:r>
              <a:rPr lang="sv-SE" dirty="0"/>
              <a:t>, deltagarna i kartläggningen, </a:t>
            </a:r>
            <a:r>
              <a:rPr lang="sv-SE" dirty="0" smtClean="0"/>
              <a:t>Länschefsnätverket, </a:t>
            </a:r>
            <a:r>
              <a:rPr lang="sv-SE" dirty="0"/>
              <a:t>RSS  </a:t>
            </a:r>
            <a:r>
              <a:rPr lang="sv-SE" dirty="0" smtClean="0"/>
              <a:t>samt att </a:t>
            </a:r>
            <a:r>
              <a:rPr lang="sv-SE" dirty="0"/>
              <a:t>ha varit två utvecklingsledare med olika </a:t>
            </a:r>
            <a:r>
              <a:rPr lang="sv-SE" dirty="0" smtClean="0"/>
              <a:t>kompetens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 </a:t>
            </a:r>
          </a:p>
          <a:p>
            <a:r>
              <a:rPr lang="sv-SE" b="1" dirty="0"/>
              <a:t>För att säkerställa att utvecklingsarbetet lever vidare över tid behövs ett fortsatt gemensamt ansvar för arbetet med mäns våld mot kvinnor i </a:t>
            </a:r>
            <a:r>
              <a:rPr lang="sv-SE" b="1" dirty="0" smtClean="0"/>
              <a:t>Dalarna!</a:t>
            </a:r>
            <a:endParaRPr lang="sv-SE" b="1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586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3453"/>
            <a:ext cx="14969343" cy="6469803"/>
          </a:xfrm>
          <a:prstGeom prst="rect">
            <a:avLst/>
          </a:prstGeom>
        </p:spPr>
      </p:pic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-1389377" y="749552"/>
            <a:ext cx="11370906" cy="4351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6000" dirty="0" smtClean="0"/>
              <a:t>Tack!</a:t>
            </a:r>
          </a:p>
          <a:p>
            <a:pPr marL="0" indent="0" algn="ctr">
              <a:buNone/>
            </a:pPr>
            <a:r>
              <a:rPr lang="sv-SE" sz="3800" dirty="0" smtClean="0"/>
              <a:t>Agneta.haraldsson@regiondalarna.se</a:t>
            </a:r>
          </a:p>
          <a:p>
            <a:pPr marL="0" indent="0" algn="ctr">
              <a:buNone/>
            </a:pPr>
            <a:r>
              <a:rPr lang="sv-SE" sz="3500" dirty="0" smtClean="0"/>
              <a:t>Hanna.lundgren@borlange.se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784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Kvinnofridssatsningen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v-SE" b="1" dirty="0"/>
          </a:p>
          <a:p>
            <a:r>
              <a:rPr lang="sv-SE" dirty="0" smtClean="0"/>
              <a:t>Sveriges </a:t>
            </a:r>
            <a:r>
              <a:rPr lang="sv-SE" dirty="0"/>
              <a:t>Kommuner och </a:t>
            </a:r>
            <a:r>
              <a:rPr lang="sv-SE" dirty="0" smtClean="0"/>
              <a:t>Regioners kvinnofridssatsning 2018-2020 - en   </a:t>
            </a:r>
            <a:r>
              <a:rPr lang="sv-SE" dirty="0"/>
              <a:t>överenskommelse med regeringen. 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Syftet var </a:t>
            </a:r>
            <a:r>
              <a:rPr lang="sv-SE" dirty="0"/>
              <a:t>att öka kunskap och kapacitet hos kommuner och regioner så att det våldsförebyggande arbetet kunde utvecklas och stödet till våldsutsatta blev bättre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 smtClean="0"/>
              <a:t>Regionala </a:t>
            </a:r>
            <a:r>
              <a:rPr lang="sv-SE" dirty="0"/>
              <a:t>samverkans- och stödstrukturerna för socialtjänst och närliggande H</a:t>
            </a:r>
            <a:r>
              <a:rPr lang="sv-SE" dirty="0" smtClean="0"/>
              <a:t>älso- </a:t>
            </a:r>
            <a:r>
              <a:rPr lang="sv-SE" dirty="0"/>
              <a:t>och sjukvård </a:t>
            </a:r>
            <a:r>
              <a:rPr lang="sv-SE" dirty="0" smtClean="0"/>
              <a:t>fick </a:t>
            </a:r>
            <a:r>
              <a:rPr lang="sv-SE" dirty="0"/>
              <a:t>möjlighet att </a:t>
            </a:r>
            <a:r>
              <a:rPr lang="sv-SE" dirty="0" smtClean="0"/>
              <a:t>anställa, </a:t>
            </a:r>
            <a:r>
              <a:rPr lang="sv-SE" dirty="0"/>
              <a:t>motsvarande en halvtidstjänst per län och år.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 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784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Kvinnofridssatsningen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 övergripande </a:t>
            </a:r>
            <a:r>
              <a:rPr lang="sv-SE" dirty="0" smtClean="0"/>
              <a:t>målet </a:t>
            </a:r>
            <a:r>
              <a:rPr lang="sv-SE" dirty="0"/>
              <a:t>var att stödja långsiktigt hållbara strukturer för kommunernas </a:t>
            </a:r>
            <a:r>
              <a:rPr lang="sv-SE" dirty="0" smtClean="0"/>
              <a:t>kvinnofridsarbete 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r>
              <a:rPr lang="sv-SE" b="1" dirty="0"/>
              <a:t>Fyra önskvärda målsättningar</a:t>
            </a:r>
            <a:r>
              <a:rPr lang="sv-SE" dirty="0"/>
              <a:t>:</a:t>
            </a:r>
          </a:p>
          <a:p>
            <a:pPr lvl="0"/>
            <a:r>
              <a:rPr lang="sv-SE" dirty="0"/>
              <a:t>Utveckla kunskap och kapacitet inom RSS på </a:t>
            </a:r>
            <a:r>
              <a:rPr lang="sv-SE" dirty="0" smtClean="0"/>
              <a:t>kvinnofridsområdet</a:t>
            </a:r>
            <a:endParaRPr lang="sv-SE" dirty="0"/>
          </a:p>
          <a:p>
            <a:pPr lvl="0"/>
            <a:r>
              <a:rPr lang="sv-SE" dirty="0"/>
              <a:t>Stödja kunskapsspridning i samverkan inom kommun och </a:t>
            </a:r>
            <a:r>
              <a:rPr lang="sv-SE" dirty="0" smtClean="0"/>
              <a:t>region</a:t>
            </a:r>
            <a:endParaRPr lang="sv-SE" dirty="0"/>
          </a:p>
          <a:p>
            <a:pPr lvl="0"/>
            <a:r>
              <a:rPr lang="sv-SE" dirty="0"/>
              <a:t>Stärka regional och lokal samverkan i </a:t>
            </a:r>
            <a:r>
              <a:rPr lang="sv-SE" dirty="0" smtClean="0"/>
              <a:t>länet</a:t>
            </a:r>
            <a:endParaRPr lang="sv-SE" dirty="0"/>
          </a:p>
          <a:p>
            <a:pPr lvl="0"/>
            <a:r>
              <a:rPr lang="sv-SE" dirty="0"/>
              <a:t>Utveckla arbetet med systematisk uppföljning av kvinnofridsarbetets kvalitet och </a:t>
            </a:r>
            <a:r>
              <a:rPr lang="sv-SE" dirty="0" smtClean="0"/>
              <a:t>resultat</a:t>
            </a:r>
            <a:r>
              <a:rPr lang="sv-SE" b="1" baseline="30000" dirty="0" smtClean="0"/>
              <a:t> 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116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Kvinnofridssatsningen i Dalarna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r>
              <a:rPr lang="sv-SE" dirty="0" smtClean="0"/>
              <a:t>Dalarna kom </a:t>
            </a:r>
            <a:r>
              <a:rPr lang="sv-SE" dirty="0"/>
              <a:t>igång först 2019 och halvtidstjänsten tillsattes med två </a:t>
            </a:r>
            <a:r>
              <a:rPr lang="sv-SE" dirty="0" smtClean="0"/>
              <a:t>personer.</a:t>
            </a:r>
            <a:endParaRPr lang="sv-SE" dirty="0"/>
          </a:p>
          <a:p>
            <a:endParaRPr lang="sv-SE" dirty="0"/>
          </a:p>
          <a:p>
            <a:r>
              <a:rPr lang="sv-SE" dirty="0" smtClean="0"/>
              <a:t> </a:t>
            </a:r>
            <a:r>
              <a:rPr lang="sv-SE" dirty="0"/>
              <a:t>Länschefsnätverket för förvaltningschefer var styrgrupp för projektet och arbetet gjordes i samarbete med Länsstyrelsens strateg och </a:t>
            </a:r>
            <a:r>
              <a:rPr lang="sv-SE" dirty="0" err="1"/>
              <a:t>länsgrupp</a:t>
            </a:r>
            <a:r>
              <a:rPr lang="sv-SE" dirty="0"/>
              <a:t> mäns våld mot kvinnor.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131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 för 2019 i Dalarna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En </a:t>
            </a:r>
            <a:r>
              <a:rPr lang="sv-SE" b="1" dirty="0"/>
              <a:t>kartläggning</a:t>
            </a:r>
            <a:r>
              <a:rPr lang="sv-SE" dirty="0"/>
              <a:t> om vilka insatser som görs idag ska arbetas fram tillsammans med </a:t>
            </a:r>
            <a:r>
              <a:rPr lang="sv-SE" dirty="0" smtClean="0"/>
              <a:t>Länsstyrelsen</a:t>
            </a:r>
          </a:p>
          <a:p>
            <a:pPr marL="0" lvl="0" indent="0">
              <a:buNone/>
            </a:pPr>
            <a:endParaRPr lang="sv-SE" dirty="0"/>
          </a:p>
          <a:p>
            <a:pPr lvl="0"/>
            <a:r>
              <a:rPr lang="sv-SE" dirty="0"/>
              <a:t>Utifrån kartläggningen ska en </a:t>
            </a:r>
            <a:r>
              <a:rPr lang="sv-SE" b="1" dirty="0"/>
              <a:t>analys </a:t>
            </a:r>
            <a:r>
              <a:rPr lang="sv-SE" dirty="0"/>
              <a:t>göras om vilka insatser som saknas/behöver </a:t>
            </a:r>
            <a:r>
              <a:rPr lang="sv-SE" dirty="0" smtClean="0"/>
              <a:t>utvecklas</a:t>
            </a:r>
          </a:p>
          <a:p>
            <a:pPr marL="0" lvl="0" indent="0">
              <a:buNone/>
            </a:pPr>
            <a:endParaRPr lang="sv-SE" dirty="0"/>
          </a:p>
          <a:p>
            <a:r>
              <a:rPr lang="sv-SE" dirty="0"/>
              <a:t>Därefter ska en </a:t>
            </a:r>
            <a:r>
              <a:rPr lang="sv-SE" b="1" dirty="0"/>
              <a:t>prioritering</a:t>
            </a:r>
            <a:r>
              <a:rPr lang="sv-SE" dirty="0"/>
              <a:t> göras för arbetet och fokusering på inriktningen på </a:t>
            </a:r>
            <a:r>
              <a:rPr lang="sv-SE" dirty="0" smtClean="0"/>
              <a:t>frågorna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976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Genomförande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sv-SE" dirty="0" smtClean="0"/>
          </a:p>
          <a:p>
            <a:r>
              <a:rPr lang="sv-SE" b="1" dirty="0" smtClean="0"/>
              <a:t> Kartläggning av </a:t>
            </a:r>
            <a:r>
              <a:rPr lang="sv-SE" b="1" dirty="0"/>
              <a:t>nuläge </a:t>
            </a:r>
            <a:r>
              <a:rPr lang="sv-SE" b="1" dirty="0" smtClean="0"/>
              <a:t>och behov i kommun och region</a:t>
            </a:r>
          </a:p>
          <a:p>
            <a:pPr marL="0" indent="0">
              <a:buNone/>
            </a:pPr>
            <a:r>
              <a:rPr lang="sv-SE" dirty="0" smtClean="0"/>
              <a:t>	Enkät till representanterna i Länsstyrelsens </a:t>
            </a:r>
            <a:r>
              <a:rPr lang="sv-SE" dirty="0" err="1" smtClean="0"/>
              <a:t>länsgrupp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r>
              <a:rPr lang="sv-SE" b="1" dirty="0" smtClean="0"/>
              <a:t> Fördjupad kartläggning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Gruppintervjuer med alla kommuner, Region Dalarna och 	Länsstyrelsen</a:t>
            </a:r>
          </a:p>
          <a:p>
            <a:pPr marL="0" indent="0">
              <a:buNone/>
            </a:pP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49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Kartläggning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280161"/>
            <a:ext cx="11370906" cy="48968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v-SE" b="1" dirty="0"/>
          </a:p>
          <a:p>
            <a:r>
              <a:rPr lang="sv-SE" dirty="0" smtClean="0"/>
              <a:t>Kommunerna </a:t>
            </a:r>
            <a:r>
              <a:rPr lang="sv-SE" dirty="0"/>
              <a:t>hade främst organiserat kvinnofridsarbetet inom Individ- och familjeomsorgen (IFO) eller socialtjänsten </a:t>
            </a:r>
            <a:r>
              <a:rPr lang="sv-SE" dirty="0" smtClean="0"/>
              <a:t> </a:t>
            </a:r>
          </a:p>
          <a:p>
            <a:r>
              <a:rPr lang="sv-SE" dirty="0"/>
              <a:t>F</a:t>
            </a:r>
            <a:r>
              <a:rPr lang="sv-SE" dirty="0" smtClean="0"/>
              <a:t>å </a:t>
            </a:r>
            <a:r>
              <a:rPr lang="sv-SE" dirty="0"/>
              <a:t>styrande dokument på övergripande </a:t>
            </a:r>
            <a:r>
              <a:rPr lang="sv-SE" dirty="0" smtClean="0"/>
              <a:t>nivå </a:t>
            </a:r>
          </a:p>
          <a:p>
            <a:r>
              <a:rPr lang="sv-SE" dirty="0" smtClean="0"/>
              <a:t>Fyra </a:t>
            </a:r>
            <a:r>
              <a:rPr lang="sv-SE" dirty="0"/>
              <a:t>kommuner hade ett samverkansavtal om gemensamma samordnare, övriga hade allt från heltidstjänster till ingen samordnare </a:t>
            </a:r>
            <a:r>
              <a:rPr lang="sv-SE" dirty="0" smtClean="0"/>
              <a:t>alls</a:t>
            </a:r>
          </a:p>
          <a:p>
            <a:r>
              <a:rPr lang="sv-SE" dirty="0" smtClean="0"/>
              <a:t>Större </a:t>
            </a:r>
            <a:r>
              <a:rPr lang="sv-SE" dirty="0"/>
              <a:t>kommuner hade våldsteam eller </a:t>
            </a:r>
            <a:r>
              <a:rPr lang="sv-SE" dirty="0" smtClean="0"/>
              <a:t>motsvarande </a:t>
            </a:r>
          </a:p>
          <a:p>
            <a:r>
              <a:rPr lang="sv-SE" dirty="0" smtClean="0"/>
              <a:t>I </a:t>
            </a:r>
            <a:r>
              <a:rPr lang="sv-SE" dirty="0"/>
              <a:t>stort sett alla beskrev </a:t>
            </a:r>
            <a:r>
              <a:rPr lang="sv-SE" dirty="0" smtClean="0"/>
              <a:t>brist </a:t>
            </a:r>
            <a:r>
              <a:rPr lang="sv-SE" dirty="0"/>
              <a:t>på </a:t>
            </a:r>
            <a:r>
              <a:rPr lang="sv-SE" dirty="0" smtClean="0"/>
              <a:t>uppföljning </a:t>
            </a:r>
          </a:p>
          <a:p>
            <a:r>
              <a:rPr lang="sv-SE" dirty="0" smtClean="0"/>
              <a:t>Lokala samverkansfora </a:t>
            </a:r>
            <a:r>
              <a:rPr lang="sv-SE" dirty="0"/>
              <a:t>fanns i de flesta kommuner, men sammansättning och effekten av arbetet </a:t>
            </a:r>
            <a:r>
              <a:rPr lang="sv-SE" dirty="0" smtClean="0"/>
              <a:t>varierade 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719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Framgångsfaktorer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</a:t>
            </a:r>
            <a:r>
              <a:rPr lang="sv-SE" dirty="0" smtClean="0"/>
              <a:t>enerellt </a:t>
            </a:r>
            <a:r>
              <a:rPr lang="sv-SE" dirty="0"/>
              <a:t>ökad kunskap och </a:t>
            </a:r>
            <a:r>
              <a:rPr lang="sv-SE" dirty="0" smtClean="0"/>
              <a:t>medvetenhet </a:t>
            </a:r>
          </a:p>
          <a:p>
            <a:r>
              <a:rPr lang="sv-SE" dirty="0"/>
              <a:t>F</a:t>
            </a:r>
            <a:r>
              <a:rPr lang="sv-SE" dirty="0" smtClean="0"/>
              <a:t>ler frågar </a:t>
            </a:r>
            <a:r>
              <a:rPr lang="sv-SE" dirty="0"/>
              <a:t>på rutin om </a:t>
            </a:r>
            <a:r>
              <a:rPr lang="sv-SE" dirty="0" smtClean="0"/>
              <a:t>våldsutsatthet</a:t>
            </a:r>
          </a:p>
          <a:p>
            <a:r>
              <a:rPr lang="sv-SE" dirty="0" smtClean="0"/>
              <a:t>Finns </a:t>
            </a:r>
            <a:r>
              <a:rPr lang="sv-SE" dirty="0"/>
              <a:t>spetskompetens inom vissa kommuner </a:t>
            </a:r>
          </a:p>
          <a:p>
            <a:r>
              <a:rPr lang="sv-SE" dirty="0"/>
              <a:t>S</a:t>
            </a:r>
            <a:r>
              <a:rPr lang="sv-SE" dirty="0" smtClean="0"/>
              <a:t>amordnarens </a:t>
            </a:r>
            <a:r>
              <a:rPr lang="sv-SE" dirty="0"/>
              <a:t>viktiga roll för det strategiska </a:t>
            </a:r>
            <a:r>
              <a:rPr lang="sv-SE" dirty="0" smtClean="0"/>
              <a:t>arbetet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9511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Brister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</a:t>
            </a:r>
            <a:r>
              <a:rPr lang="sv-SE" dirty="0" smtClean="0"/>
              <a:t>ör </a:t>
            </a:r>
            <a:r>
              <a:rPr lang="sv-SE" dirty="0"/>
              <a:t>lite resurser för att möta ökningen av orosanmälningar, </a:t>
            </a:r>
            <a:endParaRPr lang="sv-SE" dirty="0" smtClean="0"/>
          </a:p>
          <a:p>
            <a:r>
              <a:rPr lang="sv-SE" dirty="0"/>
              <a:t>S</a:t>
            </a:r>
            <a:r>
              <a:rPr lang="sv-SE" dirty="0" smtClean="0"/>
              <a:t>tor personalomsättning </a:t>
            </a:r>
          </a:p>
          <a:p>
            <a:r>
              <a:rPr lang="sv-SE" dirty="0"/>
              <a:t>B</a:t>
            </a:r>
            <a:r>
              <a:rPr lang="sv-SE" dirty="0" smtClean="0"/>
              <a:t>rist </a:t>
            </a:r>
            <a:r>
              <a:rPr lang="sv-SE" dirty="0"/>
              <a:t>på behandling till förövare </a:t>
            </a:r>
            <a:r>
              <a:rPr lang="sv-SE" dirty="0" smtClean="0"/>
              <a:t> </a:t>
            </a:r>
          </a:p>
          <a:p>
            <a:r>
              <a:rPr lang="sv-SE" dirty="0" smtClean="0"/>
              <a:t>Kunskapsbrist </a:t>
            </a:r>
            <a:r>
              <a:rPr lang="sv-SE" dirty="0"/>
              <a:t>inom </a:t>
            </a:r>
            <a:r>
              <a:rPr lang="sv-SE" dirty="0" smtClean="0"/>
              <a:t>HBTQ, </a:t>
            </a:r>
            <a:r>
              <a:rPr lang="sv-SE" dirty="0"/>
              <a:t>hedersrelaterat våld och förtryck samt </a:t>
            </a:r>
            <a:r>
              <a:rPr lang="sv-SE" dirty="0" smtClean="0"/>
              <a:t>prostitution och människohandel för sexuella ändamål</a:t>
            </a:r>
          </a:p>
          <a:p>
            <a:r>
              <a:rPr lang="sv-SE" dirty="0" smtClean="0"/>
              <a:t> </a:t>
            </a:r>
            <a:r>
              <a:rPr lang="sv-SE" dirty="0"/>
              <a:t>M</a:t>
            </a:r>
            <a:r>
              <a:rPr lang="sv-SE" dirty="0" smtClean="0"/>
              <a:t>indre </a:t>
            </a:r>
            <a:r>
              <a:rPr lang="sv-SE" dirty="0"/>
              <a:t>kommunerna </a:t>
            </a:r>
            <a:r>
              <a:rPr lang="sv-SE" dirty="0" smtClean="0"/>
              <a:t>svårigheten att </a:t>
            </a:r>
            <a:r>
              <a:rPr lang="sv-SE" dirty="0"/>
              <a:t>ha kompetens inom alla </a:t>
            </a:r>
            <a:r>
              <a:rPr lang="sv-SE" dirty="0" smtClean="0"/>
              <a:t>områden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2021-03-29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460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33</Value>
      <Value>620</Value>
      <Value>24</Value>
      <Value>38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Personalenhet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http://ar.ltdalarna.se/arbetsrum/OHAR4G1Q/_layouts/15/DocIdRedir.aspx?ID=JHXJTDKSTMXR-638439718-50</Url>
      <Description>JHXJTDKSTMXR-638439718-50</Description>
    </LD_DokumentID>
    <LD_Dokumentstatus xmlns="2f901946-e264-40a9-b252-19c7dedd3add">Godkänt</LD_Dokumentstatus>
    <LD_OldDokumentstatus xmlns="2f901946-e264-40a9-b252-19c7dedd3add">Godkännande pågår</LD_OldDokumentstatus>
    <_dlc_DocId xmlns="c6056b2c-9b66-4941-ba4f-b114eec7ed26">JHXJTDKSTMXR-2145828690-717</_dlc_DocId>
    <_dlc_DocIdUrl xmlns="c6056b2c-9b66-4941-ba4f-b114eec7ed26">
      <Url>http://ar.ltdalarna.se/arbetsrum/OHAR4G1Q/publicerat/_layouts/15/DocIdRedir.aspx?ID=JHXJTDKSTMXR-2145828690-717</Url>
      <Description>JHXJTDKSTMXR-2145828690-717</Description>
    </_dlc_DocIdUrl>
    <LD_Diarienummer xmlns="2f901946-e264-40a9-b252-19c7dedd3add" xsi:nil="true"/>
    <LD_GodkantDatum xmlns="2f901946-e264-40a9-b252-19c7dedd3add">2019-01-14T13:10:16+00:00</LD_GodkantDatum>
    <LD_GodkantAv xmlns="2f901946-e264-40a9-b252-19c7dedd3add">
      <UserInfo>
        <DisplayName>Jansson Markus /Central förvaltning Personalenhet /Falun</DisplayName>
        <AccountId>34</AccountId>
        <AccountType/>
      </UserInfo>
    </LD_GodkantAv>
    <LD_Beslutsnummer xmlns="2f901946-e264-40a9-b252-19c7dedd3ad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F310B003C35C654C864C96586056CDEC" ma:contentTypeVersion="295" ma:contentTypeDescription="Skapa ett nytt dokument." ma:contentTypeScope="" ma:versionID="adf12913e0812902d5ce3dea0af71046">
  <xsd:schema xmlns:xsd="http://www.w3.org/2001/XMLSchema" xmlns:xs="http://www.w3.org/2001/XMLSchema" xmlns:p="http://schemas.microsoft.com/office/2006/metadata/properties" xmlns:ns2="2f901946-e264-40a9-b252-19c7dedd3add" xmlns:ns3="c6056b2c-9b66-4941-ba4f-b114eec7ed26" targetNamespace="http://schemas.microsoft.com/office/2006/metadata/properties" ma:root="true" ma:fieldsID="d039476440dfb9f5cc80035c1206fafc" ns2:_="" ns3:_="">
    <xsd:import namespace="2f901946-e264-40a9-b252-19c7dedd3add"/>
    <xsd:import namespace="c6056b2c-9b66-4941-ba4f-b114eec7ed26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7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8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9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0" nillable="true" ma:displayName="Version" ma:internalName="LD_Version" ma:readOnly="false">
      <xsd:simpleType>
        <xsd:restriction base="dms:Text"/>
      </xsd:simpleType>
    </xsd:element>
    <xsd:element name="LD_GranskatAv" ma:index="11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2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3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5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6" nillable="true" ma:displayName="Godkänt datum" ma:internalName="LD_GodkantDatum" ma:readOnly="false">
      <xsd:simpleType>
        <xsd:restriction base="dms:DateTime"/>
      </xsd:simpleType>
    </xsd:element>
    <xsd:element name="LD_Diarienummer" ma:index="17" nillable="true" ma:displayName="Diarienummer" ma:internalName="LD_Diarienummer" ma:readOnly="false">
      <xsd:simpleType>
        <xsd:restriction base="dms:Text"/>
      </xsd:simpleType>
    </xsd:element>
    <xsd:element name="LD_Beslutsnummer" ma:index="18" nillable="true" ma:displayName="Beslutsnummer" ma:internalName="LD_Beslutsnummer" ma:readOnly="false">
      <xsd:simpleType>
        <xsd:restriction base="dms:Text"/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90d8321-ec3a-46c9-8bb0-088c8a285ba7}" ma:internalName="TaxCatchAll" ma:showField="CatchAllData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90d8321-ec3a-46c9-8bb0-088c8a285ba7}" ma:internalName="TaxCatchAllLabel" ma:readOnly="true" ma:showField="CatchAllDataLabel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56b2c-9b66-4941-ba4f-b114eec7ed26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EFA16D-6D67-4242-869E-4B66269C396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6FB3ADD-DCDF-4A07-9C45-CA476A04499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c6056b2c-9b66-4941-ba4f-b114eec7ed26"/>
    <ds:schemaRef ds:uri="http://purl.org/dc/terms/"/>
    <ds:schemaRef ds:uri="2f901946-e264-40a9-b252-19c7dedd3add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D23F281-1361-48B8-A4C2-FDB1526ECF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c6056b2c-9b66-4941-ba4f-b114eec7e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</TotalTime>
  <Words>870</Words>
  <Application>Microsoft Office PowerPoint</Application>
  <PresentationFormat>Bredbild</PresentationFormat>
  <Paragraphs>163</Paragraphs>
  <Slides>19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1" baseType="lpstr">
      <vt:lpstr>Arial</vt:lpstr>
      <vt:lpstr>VCdag</vt:lpstr>
      <vt:lpstr>Slutrapport SKR:s kvinnofridssatsning i Dalarna </vt:lpstr>
      <vt:lpstr>Kvinnofridssatsningen</vt:lpstr>
      <vt:lpstr>Kvinnofridssatsningen</vt:lpstr>
      <vt:lpstr>Kvinnofridssatsningen i Dalarna</vt:lpstr>
      <vt:lpstr>Mål för 2019 i Dalarna</vt:lpstr>
      <vt:lpstr>Genomförande</vt:lpstr>
      <vt:lpstr>Kartläggning</vt:lpstr>
      <vt:lpstr>Framgångsfaktorer</vt:lpstr>
      <vt:lpstr>Brister</vt:lpstr>
      <vt:lpstr>Behov</vt:lpstr>
      <vt:lpstr>Sammanfattning av kartläggning</vt:lpstr>
      <vt:lpstr>Uppdrag 2020</vt:lpstr>
      <vt:lpstr>Syfte</vt:lpstr>
      <vt:lpstr>Uppdrag</vt:lpstr>
      <vt:lpstr>Metod</vt:lpstr>
      <vt:lpstr>Resultat uppdrag 2020</vt:lpstr>
      <vt:lpstr>Slutsatser - Kvinnofridssatsningen</vt:lpstr>
      <vt:lpstr>Slutsatser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Hanna Lundgren</cp:lastModifiedBy>
  <cp:revision>110</cp:revision>
  <cp:lastPrinted>2020-06-17T06:16:15Z</cp:lastPrinted>
  <dcterms:created xsi:type="dcterms:W3CDTF">2016-11-14T14:16:14Z</dcterms:created>
  <dcterms:modified xsi:type="dcterms:W3CDTF">2021-03-29T08:53:56Z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0x010100AC92CF2061C10240851FF38CAA99F4B8020100F310B003C35C654C864C96586056CDEC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620;#powerpointmall|8a709a16-dce5-48c9-b324-adb936197cd8</vt:lpwstr>
  </property>
  <property fmtid="{D5CDD505-2E9C-101B-9397-08002B2CF9AE}" pid="10" name="LD_Dokumenttyp">
    <vt:lpwstr>24;#Standarddokument|4d12e0b9-1967-41ec-b4ec-5579d11176b8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478ac456-debb-4762-9ea7-ef009ac3d5d6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38;#3 år|8a73ccd2-b425-41f1-973a-0e59e31951c0</vt:lpwstr>
  </property>
  <property fmtid="{D5CDD505-2E9C-101B-9397-08002B2CF9AE}" pid="26" name="maa9fd36c38347e1a5ddfad159d25a0c">
    <vt:lpwstr>3 år|8a73ccd2-b425-41f1-973a-0e59e31951c0</vt:lpwstr>
  </property>
</Properties>
</file>