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3"/>
  </p:notesMasterIdLst>
  <p:handoutMasterIdLst>
    <p:handoutMasterId r:id="rId14"/>
  </p:handoutMasterIdLst>
  <p:sldIdLst>
    <p:sldId id="256" r:id="rId7"/>
    <p:sldId id="263" r:id="rId8"/>
    <p:sldId id="261" r:id="rId9"/>
    <p:sldId id="276" r:id="rId10"/>
    <p:sldId id="274" r:id="rId11"/>
    <p:sldId id="27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63"/>
            <p14:sldId id="261"/>
            <p14:sldId id="276"/>
            <p14:sldId id="274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31" autoAdjust="0"/>
    <p:restoredTop sz="96433" autoAdjust="0"/>
  </p:normalViewPr>
  <p:slideViewPr>
    <p:cSldViewPr snapToGrid="0">
      <p:cViewPr varScale="1">
        <p:scale>
          <a:sx n="118" d="100"/>
          <a:sy n="118" d="100"/>
        </p:scale>
        <p:origin x="28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://projektportalen.ltdalarna.se/projektportalen/Proj0013/Master/Distributionspl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://projektportalen.ltdalarna.se/projektportalen/Proj0013/Master/Distributionsplan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://projektportalen.ltdalarna.se/projektportalen/Proj0013/Master/Distributionspla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://projektportalen.ltdalarna.se/projektportalen/Proj0013/Master/Distributionspla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[Distributionsplan.xlsx]Dist.plan (vecka) - Region!Pivottabell3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Planerad distribution av dos per vecka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</c:pivotFmt>
      <c:pivotFmt>
        <c:idx val="1"/>
      </c:pivotFmt>
      <c:pivotFmt>
        <c:idx val="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'Dist.plan (vecka) - Region'!$P$36:$P$37</c:f>
              <c:strCache>
                <c:ptCount val="1"/>
                <c:pt idx="0">
                  <c:v>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(vecka) - Region'!$L$38:$O$45</c:f>
              <c:multiLvlStrCache>
                <c:ptCount val="7"/>
                <c:lvl>
                  <c:pt idx="0">
                    <c:v>1</c:v>
                  </c:pt>
                  <c:pt idx="1">
                    <c:v>3</c:v>
                  </c:pt>
                  <c:pt idx="2">
                    <c:v>4</c:v>
                  </c:pt>
                  <c:pt idx="3">
                    <c:v>5</c:v>
                  </c:pt>
                  <c:pt idx="4">
                    <c:v>6</c:v>
                  </c:pt>
                  <c:pt idx="5">
                    <c:v>7</c:v>
                  </c:pt>
                  <c:pt idx="6">
                    <c:v>8</c:v>
                  </c:pt>
                </c:lvl>
                <c:lvl>
                  <c:pt idx="0">
                    <c:v>jan</c:v>
                  </c:pt>
                  <c:pt idx="3">
                    <c:v>feb</c:v>
                  </c:pt>
                </c:lvl>
                <c:lvl>
                  <c:pt idx="0">
                    <c:v>Kv1</c:v>
                  </c:pt>
                </c:lvl>
                <c:lvl>
                  <c:pt idx="0">
                    <c:v>2021</c:v>
                  </c:pt>
                </c:lvl>
              </c:multiLvlStrCache>
            </c:multiLvlStrRef>
          </c:cat>
          <c:val>
            <c:numRef>
              <c:f>'Dist.plan (vecka) - Region'!$P$38:$P$45</c:f>
              <c:numCache>
                <c:formatCode>General</c:formatCode>
                <c:ptCount val="7"/>
                <c:pt idx="0">
                  <c:v>2925</c:v>
                </c:pt>
                <c:pt idx="1">
                  <c:v>6250</c:v>
                </c:pt>
                <c:pt idx="3">
                  <c:v>500</c:v>
                </c:pt>
                <c:pt idx="4">
                  <c:v>1400.0000000000002</c:v>
                </c:pt>
                <c:pt idx="5">
                  <c:v>1560</c:v>
                </c:pt>
                <c:pt idx="6">
                  <c:v>13219.499999999995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F7-4AAA-8B0D-809CD99753DC}"/>
            </c:ext>
          </c:extLst>
        </c:ser>
        <c:ser>
          <c:idx val="1"/>
          <c:order val="1"/>
          <c:tx>
            <c:strRef>
              <c:f>'Dist.plan (vecka) - Region'!$Q$36:$Q$37</c:f>
              <c:strCache>
                <c:ptCount val="1"/>
                <c:pt idx="0">
                  <c:v>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(vecka) - Region'!$L$38:$O$45</c:f>
              <c:multiLvlStrCache>
                <c:ptCount val="7"/>
                <c:lvl>
                  <c:pt idx="0">
                    <c:v>1</c:v>
                  </c:pt>
                  <c:pt idx="1">
                    <c:v>3</c:v>
                  </c:pt>
                  <c:pt idx="2">
                    <c:v>4</c:v>
                  </c:pt>
                  <c:pt idx="3">
                    <c:v>5</c:v>
                  </c:pt>
                  <c:pt idx="4">
                    <c:v>6</c:v>
                  </c:pt>
                  <c:pt idx="5">
                    <c:v>7</c:v>
                  </c:pt>
                  <c:pt idx="6">
                    <c:v>8</c:v>
                  </c:pt>
                </c:lvl>
                <c:lvl>
                  <c:pt idx="0">
                    <c:v>jan</c:v>
                  </c:pt>
                  <c:pt idx="3">
                    <c:v>feb</c:v>
                  </c:pt>
                </c:lvl>
                <c:lvl>
                  <c:pt idx="0">
                    <c:v>Kv1</c:v>
                  </c:pt>
                </c:lvl>
                <c:lvl>
                  <c:pt idx="0">
                    <c:v>2021</c:v>
                  </c:pt>
                </c:lvl>
              </c:multiLvlStrCache>
            </c:multiLvlStrRef>
          </c:cat>
          <c:val>
            <c:numRef>
              <c:f>'Dist.plan (vecka) - Region'!$Q$38:$Q$45</c:f>
              <c:numCache>
                <c:formatCode>General</c:formatCode>
                <c:ptCount val="7"/>
                <c:pt idx="1">
                  <c:v>200</c:v>
                </c:pt>
                <c:pt idx="2">
                  <c:v>2925</c:v>
                </c:pt>
                <c:pt idx="4">
                  <c:v>5849.9999999999991</c:v>
                </c:pt>
                <c:pt idx="5">
                  <c:v>1560</c:v>
                </c:pt>
                <c:pt idx="6">
                  <c:v>11514.499999999998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F7-4AAA-8B0D-809CD99753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49155984"/>
        <c:axId val="649148440"/>
      </c:barChart>
      <c:catAx>
        <c:axId val="64915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9148440"/>
        <c:crosses val="autoZero"/>
        <c:auto val="1"/>
        <c:lblAlgn val="ctr"/>
        <c:lblOffset val="100"/>
        <c:noMultiLvlLbl val="0"/>
      </c:catAx>
      <c:valAx>
        <c:axId val="649148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91559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[Distributionsplan.xlsx]Dist.plan (vecka) - Region!Pivottabell1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Planerad distribution av vaccintyp per vecka</a:t>
            </a:r>
          </a:p>
        </c:rich>
      </c:tx>
      <c:layout>
        <c:manualLayout>
          <c:xMode val="edge"/>
          <c:yMode val="edge"/>
          <c:x val="0.26910458991723102"/>
          <c:y val="0.12262380341378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</c:pivotFmt>
      <c:pivotFmt>
        <c:idx val="1"/>
      </c:pivotFmt>
      <c:pivotFmt>
        <c:idx val="2"/>
      </c:pivotFmt>
      <c:pivotFmt>
        <c:idx val="3"/>
      </c:pivotFmt>
      <c:pivotFmt>
        <c:idx val="4"/>
      </c:pivotFmt>
      <c:pivotFmt>
        <c:idx val="5"/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</c:pivotFmt>
      <c:pivotFmt>
        <c:idx val="13"/>
      </c:pivotFmt>
      <c:pivotFmt>
        <c:idx val="14"/>
      </c:pivotFmt>
      <c:pivotFmt>
        <c:idx val="15"/>
      </c:pivotFmt>
      <c:pivotFmt>
        <c:idx val="16"/>
      </c:pivotFmt>
      <c:pivotFmt>
        <c:idx val="17"/>
      </c:pivotFmt>
      <c:pivotFmt>
        <c:idx val="18"/>
      </c:pivotFmt>
      <c:pivotFmt>
        <c:idx val="19"/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</c:pivotFmt>
      <c:pivotFmt>
        <c:idx val="25"/>
      </c:pivotFmt>
      <c:pivotFmt>
        <c:idx val="26"/>
      </c:pivotFmt>
      <c:pivotFmt>
        <c:idx val="27"/>
      </c:pivotFmt>
      <c:pivotFmt>
        <c:idx val="28"/>
      </c:pivotFmt>
      <c:pivotFmt>
        <c:idx val="29"/>
      </c:pivotFmt>
      <c:pivotFmt>
        <c:idx val="30"/>
      </c:pivotFmt>
      <c:pivotFmt>
        <c:idx val="31"/>
      </c:pivotFmt>
      <c:pivotFmt>
        <c:idx val="32"/>
      </c:pivotFmt>
      <c:pivotFmt>
        <c:idx val="33"/>
      </c:pivotFmt>
      <c:pivotFmt>
        <c:idx val="3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'Dist.plan (vecka) - Region'!$E$36:$E$37</c:f>
              <c:strCache>
                <c:ptCount val="1"/>
                <c:pt idx="0">
                  <c:v>AstraZeneca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(vecka) - Region'!$A$38:$D$45</c:f>
              <c:multiLvlStrCache>
                <c:ptCount val="7"/>
                <c:lvl>
                  <c:pt idx="0">
                    <c:v>1</c:v>
                  </c:pt>
                  <c:pt idx="1">
                    <c:v>3</c:v>
                  </c:pt>
                  <c:pt idx="2">
                    <c:v>4</c:v>
                  </c:pt>
                  <c:pt idx="3">
                    <c:v>5</c:v>
                  </c:pt>
                  <c:pt idx="4">
                    <c:v>6</c:v>
                  </c:pt>
                  <c:pt idx="5">
                    <c:v>7</c:v>
                  </c:pt>
                  <c:pt idx="6">
                    <c:v>8</c:v>
                  </c:pt>
                </c:lvl>
                <c:lvl>
                  <c:pt idx="0">
                    <c:v>jan</c:v>
                  </c:pt>
                  <c:pt idx="3">
                    <c:v>feb</c:v>
                  </c:pt>
                </c:lvl>
                <c:lvl>
                  <c:pt idx="0">
                    <c:v>Kv1</c:v>
                  </c:pt>
                </c:lvl>
                <c:lvl>
                  <c:pt idx="0">
                    <c:v>2021</c:v>
                  </c:pt>
                </c:lvl>
              </c:multiLvlStrCache>
            </c:multiLvlStrRef>
          </c:cat>
          <c:val>
            <c:numRef>
              <c:f>'Dist.plan (vecka) - Region'!$E$38:$E$45</c:f>
              <c:numCache>
                <c:formatCode>General</c:formatCode>
                <c:ptCount val="7"/>
                <c:pt idx="6">
                  <c:v>21229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03-4F35-93CA-B264B3BB9380}"/>
            </c:ext>
          </c:extLst>
        </c:ser>
        <c:ser>
          <c:idx val="1"/>
          <c:order val="1"/>
          <c:tx>
            <c:strRef>
              <c:f>'Dist.plan (vecka) - Region'!$F$36:$F$37</c:f>
              <c:strCache>
                <c:ptCount val="1"/>
                <c:pt idx="0">
                  <c:v>Moderna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(vecka) - Region'!$A$38:$D$45</c:f>
              <c:multiLvlStrCache>
                <c:ptCount val="7"/>
                <c:lvl>
                  <c:pt idx="0">
                    <c:v>1</c:v>
                  </c:pt>
                  <c:pt idx="1">
                    <c:v>3</c:v>
                  </c:pt>
                  <c:pt idx="2">
                    <c:v>4</c:v>
                  </c:pt>
                  <c:pt idx="3">
                    <c:v>5</c:v>
                  </c:pt>
                  <c:pt idx="4">
                    <c:v>6</c:v>
                  </c:pt>
                  <c:pt idx="5">
                    <c:v>7</c:v>
                  </c:pt>
                  <c:pt idx="6">
                    <c:v>8</c:v>
                  </c:pt>
                </c:lvl>
                <c:lvl>
                  <c:pt idx="0">
                    <c:v>jan</c:v>
                  </c:pt>
                  <c:pt idx="3">
                    <c:v>feb</c:v>
                  </c:pt>
                </c:lvl>
                <c:lvl>
                  <c:pt idx="0">
                    <c:v>Kv1</c:v>
                  </c:pt>
                </c:lvl>
                <c:lvl>
                  <c:pt idx="0">
                    <c:v>2021</c:v>
                  </c:pt>
                </c:lvl>
              </c:multiLvlStrCache>
            </c:multiLvlStrRef>
          </c:cat>
          <c:val>
            <c:numRef>
              <c:f>'Dist.plan (vecka) - Region'!$F$38:$F$45</c:f>
              <c:numCache>
                <c:formatCode>General</c:formatCode>
                <c:ptCount val="7"/>
                <c:pt idx="1">
                  <c:v>400</c:v>
                </c:pt>
                <c:pt idx="3">
                  <c:v>500</c:v>
                </c:pt>
                <c:pt idx="4">
                  <c:v>1400.0000000000002</c:v>
                </c:pt>
                <c:pt idx="6">
                  <c:v>1750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03-4F35-93CA-B264B3BB9380}"/>
            </c:ext>
          </c:extLst>
        </c:ser>
        <c:ser>
          <c:idx val="2"/>
          <c:order val="2"/>
          <c:tx>
            <c:strRef>
              <c:f>'Dist.plan (vecka) - Region'!$G$36:$G$37</c:f>
              <c:strCache>
                <c:ptCount val="1"/>
                <c:pt idx="0">
                  <c:v>Pfizer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(vecka) - Region'!$A$38:$D$45</c:f>
              <c:multiLvlStrCache>
                <c:ptCount val="7"/>
                <c:lvl>
                  <c:pt idx="0">
                    <c:v>1</c:v>
                  </c:pt>
                  <c:pt idx="1">
                    <c:v>3</c:v>
                  </c:pt>
                  <c:pt idx="2">
                    <c:v>4</c:v>
                  </c:pt>
                  <c:pt idx="3">
                    <c:v>5</c:v>
                  </c:pt>
                  <c:pt idx="4">
                    <c:v>6</c:v>
                  </c:pt>
                  <c:pt idx="5">
                    <c:v>7</c:v>
                  </c:pt>
                  <c:pt idx="6">
                    <c:v>8</c:v>
                  </c:pt>
                </c:lvl>
                <c:lvl>
                  <c:pt idx="0">
                    <c:v>jan</c:v>
                  </c:pt>
                  <c:pt idx="3">
                    <c:v>feb</c:v>
                  </c:pt>
                </c:lvl>
                <c:lvl>
                  <c:pt idx="0">
                    <c:v>Kv1</c:v>
                  </c:pt>
                </c:lvl>
                <c:lvl>
                  <c:pt idx="0">
                    <c:v>2021</c:v>
                  </c:pt>
                </c:lvl>
              </c:multiLvlStrCache>
            </c:multiLvlStrRef>
          </c:cat>
          <c:val>
            <c:numRef>
              <c:f>'Dist.plan (vecka) - Region'!$G$38:$G$45</c:f>
              <c:numCache>
                <c:formatCode>General</c:formatCode>
                <c:ptCount val="7"/>
                <c:pt idx="0">
                  <c:v>2925</c:v>
                </c:pt>
                <c:pt idx="1">
                  <c:v>6050</c:v>
                </c:pt>
                <c:pt idx="2">
                  <c:v>2925</c:v>
                </c:pt>
                <c:pt idx="4">
                  <c:v>5849.9999999999991</c:v>
                </c:pt>
                <c:pt idx="5">
                  <c:v>3120</c:v>
                </c:pt>
                <c:pt idx="6">
                  <c:v>1754.9999999999995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03-4F35-93CA-B264B3BB93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42094768"/>
        <c:axId val="642095424"/>
      </c:barChart>
      <c:catAx>
        <c:axId val="64209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2095424"/>
        <c:crosses val="autoZero"/>
        <c:auto val="1"/>
        <c:lblAlgn val="ctr"/>
        <c:lblOffset val="100"/>
        <c:noMultiLvlLbl val="0"/>
      </c:catAx>
      <c:valAx>
        <c:axId val="642095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209476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[Distributionsplan.xlsx]Dist.plan (månad) - Region!Pivottabell1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Planerad distribution av vaccintyp per månad</a:t>
            </a:r>
          </a:p>
        </c:rich>
      </c:tx>
      <c:layout>
        <c:manualLayout>
          <c:xMode val="edge"/>
          <c:yMode val="edge"/>
          <c:x val="0.26910458991723102"/>
          <c:y val="0.12262380341378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</c:pivotFmt>
      <c:pivotFmt>
        <c:idx val="1"/>
      </c:pivotFmt>
      <c:pivotFmt>
        <c:idx val="2"/>
      </c:pivotFmt>
      <c:pivotFmt>
        <c:idx val="3"/>
      </c:pivotFmt>
      <c:pivotFmt>
        <c:idx val="4"/>
      </c:pivotFmt>
      <c:pivotFmt>
        <c:idx val="5"/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</c:pivotFmt>
      <c:pivotFmt>
        <c:idx val="13"/>
      </c:pivotFmt>
      <c:pivotFmt>
        <c:idx val="14"/>
      </c:pivotFmt>
      <c:pivotFmt>
        <c:idx val="15"/>
      </c:pivotFmt>
      <c:pivotFmt>
        <c:idx val="16"/>
      </c:pivotFmt>
      <c:pivotFmt>
        <c:idx val="17"/>
      </c:pivotFmt>
      <c:pivotFmt>
        <c:idx val="18"/>
      </c:pivotFmt>
      <c:pivotFmt>
        <c:idx val="19"/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</c:pivotFmt>
      <c:pivotFmt>
        <c:idx val="25"/>
      </c:pivotFmt>
      <c:pivotFmt>
        <c:idx val="26"/>
      </c:pivotFmt>
      <c:pivotFmt>
        <c:idx val="27"/>
      </c:pivotFmt>
      <c:pivotFmt>
        <c:idx val="28"/>
      </c:pivotFmt>
      <c:pivotFmt>
        <c:idx val="29"/>
      </c:pivotFmt>
      <c:pivotFmt>
        <c:idx val="30"/>
      </c:pivotFmt>
      <c:pivotFmt>
        <c:idx val="31"/>
      </c:pivotFmt>
      <c:pivotFmt>
        <c:idx val="32"/>
      </c:pivotFmt>
      <c:pivotFmt>
        <c:idx val="33"/>
      </c:pivotFmt>
      <c:pivotFmt>
        <c:idx val="3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3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4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'Dist.plan (månad) - Region'!$D$30:$D$31</c:f>
              <c:strCache>
                <c:ptCount val="1"/>
                <c:pt idx="0">
                  <c:v>AstraZeneca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(månad) - Region'!$A$32:$C$39</c:f>
              <c:multiLvlStrCache>
                <c:ptCount val="7"/>
                <c:lvl>
                  <c:pt idx="0">
                    <c:v>dec</c:v>
                  </c:pt>
                  <c:pt idx="1">
                    <c:v>jan</c:v>
                  </c:pt>
                  <c:pt idx="2">
                    <c:v>feb</c:v>
                  </c:pt>
                  <c:pt idx="3">
                    <c:v>mar</c:v>
                  </c:pt>
                  <c:pt idx="4">
                    <c:v>apr</c:v>
                  </c:pt>
                  <c:pt idx="5">
                    <c:v>maj</c:v>
                  </c:pt>
                  <c:pt idx="6">
                    <c:v>jun</c:v>
                  </c:pt>
                </c:lvl>
                <c:lvl>
                  <c:pt idx="0">
                    <c:v>Kv4</c:v>
                  </c:pt>
                  <c:pt idx="1">
                    <c:v>Kv1</c:v>
                  </c:pt>
                  <c:pt idx="4">
                    <c:v>Kv2</c:v>
                  </c:pt>
                </c:lvl>
                <c:lvl>
                  <c:pt idx="0">
                    <c:v>2020</c:v>
                  </c:pt>
                  <c:pt idx="1">
                    <c:v>2021</c:v>
                  </c:pt>
                </c:lvl>
              </c:multiLvlStrCache>
            </c:multiLvlStrRef>
          </c:cat>
          <c:val>
            <c:numRef>
              <c:f>'Dist.plan (månad) - Region'!$D$32:$D$39</c:f>
              <c:numCache>
                <c:formatCode>General</c:formatCode>
                <c:ptCount val="7"/>
                <c:pt idx="2">
                  <c:v>21228.999999999996</c:v>
                </c:pt>
                <c:pt idx="3">
                  <c:v>38228.999999999985</c:v>
                </c:pt>
                <c:pt idx="4">
                  <c:v>51000</c:v>
                </c:pt>
                <c:pt idx="5">
                  <c:v>57800.000000000029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45-4BA1-AE4F-B0C901FEFFB7}"/>
            </c:ext>
          </c:extLst>
        </c:ser>
        <c:ser>
          <c:idx val="1"/>
          <c:order val="1"/>
          <c:tx>
            <c:strRef>
              <c:f>'Dist.plan (månad) - Region'!$E$30:$E$31</c:f>
              <c:strCache>
                <c:ptCount val="1"/>
                <c:pt idx="0">
                  <c:v>Moderna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(månad) - Region'!$A$32:$C$39</c:f>
              <c:multiLvlStrCache>
                <c:ptCount val="7"/>
                <c:lvl>
                  <c:pt idx="0">
                    <c:v>dec</c:v>
                  </c:pt>
                  <c:pt idx="1">
                    <c:v>jan</c:v>
                  </c:pt>
                  <c:pt idx="2">
                    <c:v>feb</c:v>
                  </c:pt>
                  <c:pt idx="3">
                    <c:v>mar</c:v>
                  </c:pt>
                  <c:pt idx="4">
                    <c:v>apr</c:v>
                  </c:pt>
                  <c:pt idx="5">
                    <c:v>maj</c:v>
                  </c:pt>
                  <c:pt idx="6">
                    <c:v>jun</c:v>
                  </c:pt>
                </c:lvl>
                <c:lvl>
                  <c:pt idx="0">
                    <c:v>Kv4</c:v>
                  </c:pt>
                  <c:pt idx="1">
                    <c:v>Kv1</c:v>
                  </c:pt>
                  <c:pt idx="4">
                    <c:v>Kv2</c:v>
                  </c:pt>
                </c:lvl>
                <c:lvl>
                  <c:pt idx="0">
                    <c:v>2020</c:v>
                  </c:pt>
                  <c:pt idx="1">
                    <c:v>2021</c:v>
                  </c:pt>
                </c:lvl>
              </c:multiLvlStrCache>
            </c:multiLvlStrRef>
          </c:cat>
          <c:val>
            <c:numRef>
              <c:f>'Dist.plan (månad) - Region'!$E$32:$E$39</c:f>
              <c:numCache>
                <c:formatCode>General</c:formatCode>
                <c:ptCount val="7"/>
                <c:pt idx="1">
                  <c:v>400</c:v>
                </c:pt>
                <c:pt idx="2">
                  <c:v>3649.9999999999995</c:v>
                </c:pt>
                <c:pt idx="3">
                  <c:v>3400.0000000000005</c:v>
                </c:pt>
                <c:pt idx="4">
                  <c:v>5149.9999999999991</c:v>
                </c:pt>
                <c:pt idx="5">
                  <c:v>7999.9999999999973</c:v>
                </c:pt>
                <c:pt idx="6">
                  <c:v>3999.9999999999995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45-4BA1-AE4F-B0C901FEFFB7}"/>
            </c:ext>
          </c:extLst>
        </c:ser>
        <c:ser>
          <c:idx val="2"/>
          <c:order val="2"/>
          <c:tx>
            <c:strRef>
              <c:f>'Dist.plan (månad) - Region'!$F$30:$F$31</c:f>
              <c:strCache>
                <c:ptCount val="1"/>
                <c:pt idx="0">
                  <c:v>Pfizer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(månad) - Region'!$A$32:$C$39</c:f>
              <c:multiLvlStrCache>
                <c:ptCount val="7"/>
                <c:lvl>
                  <c:pt idx="0">
                    <c:v>dec</c:v>
                  </c:pt>
                  <c:pt idx="1">
                    <c:v>jan</c:v>
                  </c:pt>
                  <c:pt idx="2">
                    <c:v>feb</c:v>
                  </c:pt>
                  <c:pt idx="3">
                    <c:v>mar</c:v>
                  </c:pt>
                  <c:pt idx="4">
                    <c:v>apr</c:v>
                  </c:pt>
                  <c:pt idx="5">
                    <c:v>maj</c:v>
                  </c:pt>
                  <c:pt idx="6">
                    <c:v>jun</c:v>
                  </c:pt>
                </c:lvl>
                <c:lvl>
                  <c:pt idx="0">
                    <c:v>Kv4</c:v>
                  </c:pt>
                  <c:pt idx="1">
                    <c:v>Kv1</c:v>
                  </c:pt>
                  <c:pt idx="4">
                    <c:v>Kv2</c:v>
                  </c:pt>
                </c:lvl>
                <c:lvl>
                  <c:pt idx="0">
                    <c:v>2020</c:v>
                  </c:pt>
                  <c:pt idx="1">
                    <c:v>2021</c:v>
                  </c:pt>
                </c:lvl>
              </c:multiLvlStrCache>
            </c:multiLvlStrRef>
          </c:cat>
          <c:val>
            <c:numRef>
              <c:f>'Dist.plan (månad) - Region'!$F$32:$F$39</c:f>
              <c:numCache>
                <c:formatCode>General</c:formatCode>
                <c:ptCount val="7"/>
                <c:pt idx="0">
                  <c:v>200</c:v>
                </c:pt>
                <c:pt idx="1">
                  <c:v>11900</c:v>
                </c:pt>
                <c:pt idx="2">
                  <c:v>10725</c:v>
                </c:pt>
                <c:pt idx="3">
                  <c:v>16964.999999999989</c:v>
                </c:pt>
                <c:pt idx="4">
                  <c:v>28299.999999999978</c:v>
                </c:pt>
                <c:pt idx="5">
                  <c:v>58100.000000000029</c:v>
                </c:pt>
                <c:pt idx="6">
                  <c:v>24899.999999999993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45-4BA1-AE4F-B0C901FEFFB7}"/>
            </c:ext>
          </c:extLst>
        </c:ser>
        <c:ser>
          <c:idx val="3"/>
          <c:order val="3"/>
          <c:tx>
            <c:strRef>
              <c:f>'Dist.plan (månad) - Region'!$G$30:$G$31</c:f>
              <c:strCache>
                <c:ptCount val="1"/>
                <c:pt idx="0">
                  <c:v>Johnson&amp;Johnson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multiLvlStrRef>
              <c:f>'Dist.plan (månad) - Region'!$A$32:$C$39</c:f>
              <c:multiLvlStrCache>
                <c:ptCount val="7"/>
                <c:lvl>
                  <c:pt idx="0">
                    <c:v>dec</c:v>
                  </c:pt>
                  <c:pt idx="1">
                    <c:v>jan</c:v>
                  </c:pt>
                  <c:pt idx="2">
                    <c:v>feb</c:v>
                  </c:pt>
                  <c:pt idx="3">
                    <c:v>mar</c:v>
                  </c:pt>
                  <c:pt idx="4">
                    <c:v>apr</c:v>
                  </c:pt>
                  <c:pt idx="5">
                    <c:v>maj</c:v>
                  </c:pt>
                  <c:pt idx="6">
                    <c:v>jun</c:v>
                  </c:pt>
                </c:lvl>
                <c:lvl>
                  <c:pt idx="0">
                    <c:v>Kv4</c:v>
                  </c:pt>
                  <c:pt idx="1">
                    <c:v>Kv1</c:v>
                  </c:pt>
                  <c:pt idx="4">
                    <c:v>Kv2</c:v>
                  </c:pt>
                </c:lvl>
                <c:lvl>
                  <c:pt idx="0">
                    <c:v>2020</c:v>
                  </c:pt>
                  <c:pt idx="1">
                    <c:v>2021</c:v>
                  </c:pt>
                </c:lvl>
              </c:multiLvlStrCache>
            </c:multiLvlStrRef>
          </c:cat>
          <c:val>
            <c:numRef>
              <c:f>'Dist.plan (månad) - Region'!$G$32:$G$39</c:f>
              <c:numCache>
                <c:formatCode>General</c:formatCode>
                <c:ptCount val="7"/>
                <c:pt idx="4">
                  <c:v>7750.0000000000009</c:v>
                </c:pt>
                <c:pt idx="5">
                  <c:v>15500.000000000004</c:v>
                </c:pt>
                <c:pt idx="6">
                  <c:v>7750.0000000000009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0A-4710-867E-1A095F7AC8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42094768"/>
        <c:axId val="642095424"/>
      </c:barChart>
      <c:catAx>
        <c:axId val="64209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2095424"/>
        <c:crosses val="autoZero"/>
        <c:auto val="1"/>
        <c:lblAlgn val="ctr"/>
        <c:lblOffset val="100"/>
        <c:noMultiLvlLbl val="0"/>
      </c:catAx>
      <c:valAx>
        <c:axId val="642095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209476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[Distributionsplan.xlsx]Dist.plan (månad) - Region!Pivottabell4</c:name>
    <c:fmtId val="12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Prognos på möjliga administrerade doser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</c:pivotFmt>
      <c:pivotFmt>
        <c:idx val="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circle"/>
          <c:size val="6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</c:marker>
      </c:pivotFmt>
      <c:pivotFmt>
        <c:idx val="2"/>
      </c:pivotFmt>
      <c:pivotFmt>
        <c:idx val="3"/>
      </c:pivotFmt>
      <c:pivotFmt>
        <c:idx val="4"/>
      </c:pivotFmt>
      <c:pivotFmt>
        <c:idx val="5"/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</c:pivotFmt>
      <c:pivotFmt>
        <c:idx val="13"/>
      </c:pivotFmt>
      <c:pivotFmt>
        <c:idx val="14"/>
      </c:pivotFmt>
      <c:pivotFmt>
        <c:idx val="15"/>
      </c:pivotFmt>
      <c:pivotFmt>
        <c:idx val="16"/>
      </c:pivotFmt>
      <c:pivotFmt>
        <c:idx val="17"/>
      </c:pivotFmt>
      <c:pivotFmt>
        <c:idx val="18"/>
      </c:pivotFmt>
      <c:pivotFmt>
        <c:idx val="19"/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</c:pivotFmt>
      <c:pivotFmt>
        <c:idx val="25"/>
      </c:pivotFmt>
      <c:pivotFmt>
        <c:idx val="26"/>
      </c:pivotFmt>
      <c:pivotFmt>
        <c:idx val="27"/>
      </c:pivotFmt>
      <c:pivotFmt>
        <c:idx val="28"/>
      </c:pivotFmt>
      <c:pivotFmt>
        <c:idx val="29"/>
      </c:pivotFmt>
      <c:pivotFmt>
        <c:idx val="30"/>
      </c:pivotFmt>
      <c:pivotFmt>
        <c:idx val="31"/>
      </c:pivotFmt>
      <c:pivotFmt>
        <c:idx val="32"/>
      </c:pivotFmt>
      <c:pivotFmt>
        <c:idx val="33"/>
      </c:pivotFmt>
      <c:pivotFmt>
        <c:idx val="34"/>
      </c:pivotFmt>
      <c:pivotFmt>
        <c:idx val="35"/>
      </c:pivotFmt>
      <c:pivotFmt>
        <c:idx val="36"/>
      </c:pivotFmt>
      <c:pivotFmt>
        <c:idx val="37"/>
      </c:pivotFmt>
      <c:pivotFmt>
        <c:idx val="38"/>
      </c:pivotFmt>
      <c:pivotFmt>
        <c:idx val="39"/>
      </c:pivotFmt>
      <c:pivotFmt>
        <c:idx val="40"/>
      </c:pivotFmt>
      <c:pivotFmt>
        <c:idx val="41"/>
      </c:pivotFmt>
      <c:pivotFmt>
        <c:idx val="42"/>
      </c:pivotFmt>
      <c:pivotFmt>
        <c:idx val="43"/>
      </c:pivotFmt>
      <c:pivotFmt>
        <c:idx val="44"/>
      </c:pivotFmt>
      <c:pivotFmt>
        <c:idx val="45"/>
      </c:pivotFmt>
      <c:pivotFmt>
        <c:idx val="46"/>
      </c:pivotFmt>
      <c:pivotFmt>
        <c:idx val="47"/>
      </c:pivotFmt>
      <c:pivotFmt>
        <c:idx val="48"/>
      </c:pivotFmt>
      <c:pivotFmt>
        <c:idx val="49"/>
      </c:pivotFmt>
      <c:pivotFmt>
        <c:idx val="50"/>
      </c:pivotFmt>
      <c:pivotFmt>
        <c:idx val="51"/>
      </c:pivotFmt>
      <c:pivotFmt>
        <c:idx val="52"/>
      </c:pivotFmt>
      <c:pivotFmt>
        <c:idx val="53"/>
      </c:pivotFmt>
      <c:pivotFmt>
        <c:idx val="54"/>
      </c:pivotFmt>
      <c:pivotFmt>
        <c:idx val="55"/>
      </c:pivotFmt>
      <c:pivotFmt>
        <c:idx val="56"/>
      </c:pivotFmt>
      <c:pivotFmt>
        <c:idx val="57"/>
      </c:pivotFmt>
      <c:pivotFmt>
        <c:idx val="58"/>
      </c:pivotFmt>
      <c:pivotFmt>
        <c:idx val="59"/>
      </c:pivotFmt>
      <c:pivotFmt>
        <c:idx val="60"/>
      </c:pivotFmt>
      <c:pivotFmt>
        <c:idx val="61"/>
      </c:pivotFmt>
      <c:pivotFmt>
        <c:idx val="62"/>
      </c:pivotFmt>
      <c:pivotFmt>
        <c:idx val="63"/>
      </c:pivotFmt>
      <c:pivotFmt>
        <c:idx val="64"/>
      </c:pivotFmt>
      <c:pivotFmt>
        <c:idx val="65"/>
      </c:pivotFmt>
      <c:pivotFmt>
        <c:idx val="66"/>
      </c:pivotFmt>
      <c:pivotFmt>
        <c:idx val="67"/>
      </c:pivotFmt>
      <c:pivotFmt>
        <c:idx val="68"/>
      </c:pivotFmt>
      <c:pivotFmt>
        <c:idx val="69"/>
      </c:pivotFmt>
      <c:pivotFmt>
        <c:idx val="70"/>
      </c:pivotFmt>
      <c:pivotFmt>
        <c:idx val="7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circle"/>
          <c:size val="6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</c:marker>
      </c:pivotFmt>
      <c:pivotFmt>
        <c:idx val="7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circle"/>
          <c:size val="6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</c:marker>
      </c:pivotFmt>
      <c:pivotFmt>
        <c:idx val="7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circle"/>
          <c:size val="6"/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</c:marker>
      </c:pivotFmt>
      <c:pivotFmt>
        <c:idx val="7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circle"/>
          <c:size val="6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</c:marker>
      </c:pivotFmt>
      <c:pivotFmt>
        <c:idx val="7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circle"/>
          <c:size val="6"/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'Dist.plan (månad) - Region'!$X$30:$X$31</c:f>
              <c:strCache>
                <c:ptCount val="1"/>
                <c:pt idx="0">
                  <c:v>1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cat>
            <c:multiLvlStrRef>
              <c:f>'Dist.plan (månad) - Region'!$V$32:$W$39</c:f>
              <c:multiLvlStrCache>
                <c:ptCount val="7"/>
                <c:lvl>
                  <c:pt idx="0">
                    <c:v>dec</c:v>
                  </c:pt>
                  <c:pt idx="1">
                    <c:v>jan</c:v>
                  </c:pt>
                  <c:pt idx="2">
                    <c:v>feb</c:v>
                  </c:pt>
                  <c:pt idx="3">
                    <c:v>mar</c:v>
                  </c:pt>
                  <c:pt idx="4">
                    <c:v>apr</c:v>
                  </c:pt>
                  <c:pt idx="5">
                    <c:v>maj</c:v>
                  </c:pt>
                  <c:pt idx="6">
                    <c:v>jun</c:v>
                  </c:pt>
                </c:lvl>
                <c:lvl>
                  <c:pt idx="0">
                    <c:v>2020</c:v>
                  </c:pt>
                  <c:pt idx="1">
                    <c:v>2021</c:v>
                  </c:pt>
                </c:lvl>
              </c:multiLvlStrCache>
            </c:multiLvlStrRef>
          </c:cat>
          <c:val>
            <c:numRef>
              <c:f>'Dist.plan (månad) - Region'!$X$32:$X$39</c:f>
              <c:numCache>
                <c:formatCode>General</c:formatCode>
                <c:ptCount val="7"/>
                <c:pt idx="0">
                  <c:v>200</c:v>
                </c:pt>
                <c:pt idx="1">
                  <c:v>9175</c:v>
                </c:pt>
                <c:pt idx="2">
                  <c:v>25854.5</c:v>
                </c:pt>
                <c:pt idx="3">
                  <c:v>57234</c:v>
                </c:pt>
                <c:pt idx="4">
                  <c:v>113423.99999999997</c:v>
                </c:pt>
                <c:pt idx="5">
                  <c:v>187274</c:v>
                </c:pt>
                <c:pt idx="6">
                  <c:v>187274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61-4761-B546-6C4B67012915}"/>
            </c:ext>
          </c:extLst>
        </c:ser>
        <c:ser>
          <c:idx val="1"/>
          <c:order val="1"/>
          <c:tx>
            <c:strRef>
              <c:f>'Dist.plan (månad) - Region'!$Y$30:$Y$31</c:f>
              <c:strCache>
                <c:ptCount val="1"/>
                <c:pt idx="0">
                  <c:v>2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cat>
            <c:multiLvlStrRef>
              <c:f>'Dist.plan (månad) - Region'!$V$32:$W$39</c:f>
              <c:multiLvlStrCache>
                <c:ptCount val="7"/>
                <c:lvl>
                  <c:pt idx="0">
                    <c:v>dec</c:v>
                  </c:pt>
                  <c:pt idx="1">
                    <c:v>jan</c:v>
                  </c:pt>
                  <c:pt idx="2">
                    <c:v>feb</c:v>
                  </c:pt>
                  <c:pt idx="3">
                    <c:v>mar</c:v>
                  </c:pt>
                  <c:pt idx="4">
                    <c:v>apr</c:v>
                  </c:pt>
                  <c:pt idx="5">
                    <c:v>maj</c:v>
                  </c:pt>
                  <c:pt idx="6">
                    <c:v>jun</c:v>
                  </c:pt>
                </c:lvl>
                <c:lvl>
                  <c:pt idx="0">
                    <c:v>2020</c:v>
                  </c:pt>
                  <c:pt idx="1">
                    <c:v>2021</c:v>
                  </c:pt>
                </c:lvl>
              </c:multiLvlStrCache>
            </c:multiLvlStrRef>
          </c:cat>
          <c:val>
            <c:numRef>
              <c:f>'Dist.plan (månad) - Region'!$Y$32:$Y$39</c:f>
              <c:numCache>
                <c:formatCode>General</c:formatCode>
                <c:ptCount val="7"/>
                <c:pt idx="0">
                  <c:v>0</c:v>
                </c:pt>
                <c:pt idx="1">
                  <c:v>3125</c:v>
                </c:pt>
                <c:pt idx="2">
                  <c:v>22049.5</c:v>
                </c:pt>
                <c:pt idx="3">
                  <c:v>49264</c:v>
                </c:pt>
                <c:pt idx="4">
                  <c:v>85274.000000000015</c:v>
                </c:pt>
                <c:pt idx="5">
                  <c:v>150824.00000000003</c:v>
                </c:pt>
                <c:pt idx="6">
                  <c:v>187474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61-4761-B546-6C4B670129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7577200"/>
        <c:axId val="647582448"/>
      </c:lineChart>
      <c:catAx>
        <c:axId val="64757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7582448"/>
        <c:crosses val="autoZero"/>
        <c:auto val="1"/>
        <c:lblAlgn val="ctr"/>
        <c:lblOffset val="100"/>
        <c:noMultiLvlLbl val="0"/>
      </c:catAx>
      <c:valAx>
        <c:axId val="64758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75772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0.92144</cdr:x>
      <cdr:y>0.25356</cdr:y>
    </cdr:from>
    <cdr:to>
      <cdr:x>1</cdr:x>
      <cdr:y>0.39628</cdr:y>
    </cdr:to>
    <cdr:sp macro="" textlink="">
      <cdr:nvSpPr>
        <cdr:cNvPr id="2" name="Bildtext 1 (dekorstreck) 1"/>
        <cdr:cNvSpPr/>
      </cdr:nvSpPr>
      <cdr:spPr>
        <a:xfrm xmlns:a="http://schemas.openxmlformats.org/drawingml/2006/main">
          <a:off x="10476528" y="1103313"/>
          <a:ext cx="893147" cy="621053"/>
        </a:xfrm>
        <a:prstGeom xmlns:a="http://schemas.openxmlformats.org/drawingml/2006/main" prst="accentCallout1">
          <a:avLst>
            <a:gd name="adj1" fmla="val 18750"/>
            <a:gd name="adj2" fmla="val -8333"/>
            <a:gd name="adj3" fmla="val 123975"/>
            <a:gd name="adj4" fmla="val -63730"/>
          </a:avLst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sv-SE" dirty="0" smtClean="0"/>
            <a:t>Osäkert leverans-datum</a:t>
          </a:r>
          <a:endParaRPr lang="sv-SE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2021-01-28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2021-01-28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Vaccination Covid-19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9938" y="3838575"/>
            <a:ext cx="9144000" cy="1790699"/>
          </a:xfrm>
        </p:spPr>
        <p:txBody>
          <a:bodyPr/>
          <a:lstStyle/>
          <a:p>
            <a:r>
              <a:rPr lang="sv-SE" dirty="0" smtClean="0"/>
              <a:t>2021-01-28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Planerad och genomförd distribution närliggande veckor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929927"/>
              </p:ext>
            </p:extLst>
          </p:nvPr>
        </p:nvGraphicFramePr>
        <p:xfrm>
          <a:off x="411163" y="1825625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012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Planerad och genomförd distribution närliggande veckor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586453"/>
              </p:ext>
            </p:extLst>
          </p:nvPr>
        </p:nvGraphicFramePr>
        <p:xfrm>
          <a:off x="410547" y="1790359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239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Övergripande distributionsplan per vaccin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/>
          </p:nvPr>
        </p:nvGraphicFramePr>
        <p:xfrm>
          <a:off x="411163" y="1825625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439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Prognos på möjlig andel vaccinerade i Region Dalarna utifrån tillgång på vaccin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/>
          </p:nvPr>
        </p:nvGraphicFramePr>
        <p:xfrm>
          <a:off x="411163" y="1825625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284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523" y="565266"/>
            <a:ext cx="9439275" cy="616267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540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0" ma:contentTypeDescription="Skapa ett nytt dokument." ma:contentTypeScope="" ma:versionID="9bf25bd7270ae3ae2d7c31c9d1db3bca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FB3ADD-DCDF-4A07-9C45-CA476A04499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purl.org/dc/terms/"/>
    <ds:schemaRef ds:uri="625733c5-0f95-420a-bdd7-9e1f1bc4aabb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80C36B44-24F1-4321-B65D-96F2C3C40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8942</TotalTime>
  <Words>65</Words>
  <Application>Microsoft Office PowerPoint</Application>
  <PresentationFormat>Bredbild</PresentationFormat>
  <Paragraphs>20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8" baseType="lpstr">
      <vt:lpstr>Arial</vt:lpstr>
      <vt:lpstr>VCdag</vt:lpstr>
      <vt:lpstr>Vaccination Covid-19</vt:lpstr>
      <vt:lpstr>Planerad och genomförd distribution närliggande veckor</vt:lpstr>
      <vt:lpstr>Planerad och genomförd distribution närliggande veckor</vt:lpstr>
      <vt:lpstr>Övergripande distributionsplan per vaccin</vt:lpstr>
      <vt:lpstr>Prognos på möjlig andel vaccinerade i Region Dalarna utifrån tillgång på vaccin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Ehrs Olof /Bild- och funktionsmedicin Dalarna /Falun</cp:lastModifiedBy>
  <cp:revision>33</cp:revision>
  <dcterms:created xsi:type="dcterms:W3CDTF">2016-11-14T14:16:14Z</dcterms:created>
  <dcterms:modified xsi:type="dcterms:W3CDTF">2021-01-28T10:00:52Z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