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6"/>
  </p:sldMasterIdLst>
  <p:notesMasterIdLst>
    <p:notesMasterId r:id="rId13"/>
  </p:notesMasterIdLst>
  <p:sldIdLst>
    <p:sldId id="292" r:id="rId7"/>
    <p:sldId id="314" r:id="rId8"/>
    <p:sldId id="315" r:id="rId9"/>
    <p:sldId id="298" r:id="rId10"/>
    <p:sldId id="317" r:id="rId11"/>
    <p:sldId id="318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ktion för din presentation" id="{A810EF6C-D32C-4FEA-B653-F7A850FE8F96}">
          <p14:sldIdLst/>
        </p14:section>
        <p14:section name="Mall för din presentation" id="{2F5AB087-2A90-4031-BE80-6EFFC44721BB}">
          <p14:sldIdLst>
            <p14:sldId id="292"/>
            <p14:sldId id="314"/>
            <p14:sldId id="315"/>
            <p14:sldId id="298"/>
            <p14:sldId id="317"/>
            <p14:sldId id="31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3747"/>
    <a:srgbClr val="424242"/>
    <a:srgbClr val="969696"/>
    <a:srgbClr val="FFD378"/>
    <a:srgbClr val="F15060"/>
    <a:srgbClr val="F1F1F1"/>
    <a:srgbClr val="E6E6E6"/>
    <a:srgbClr val="2CA6D5"/>
    <a:srgbClr val="C80000"/>
    <a:srgbClr val="E600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88" autoAdjust="0"/>
    <p:restoredTop sz="85351" autoAdjust="0"/>
  </p:normalViewPr>
  <p:slideViewPr>
    <p:cSldViewPr snapToGrid="0">
      <p:cViewPr varScale="1">
        <p:scale>
          <a:sx n="94" d="100"/>
          <a:sy n="94" d="100"/>
        </p:scale>
        <p:origin x="936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123" d="100"/>
          <a:sy n="123" d="100"/>
        </p:scale>
        <p:origin x="4904" y="80"/>
      </p:cViewPr>
      <p:guideLst/>
    </p:cSldViewPr>
  </p:notesViewPr>
  <p:gridSpacing cx="864000" cy="864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FAC39-4481-4ED3-BD9B-446AF8A56E80}" type="datetimeFigureOut">
              <a:rPr lang="sv-SE" smtClean="0"/>
              <a:t>2026-01-08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D479F-A9FA-4460-8A06-25113FD0324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6921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D479F-A9FA-4460-8A06-25113FD03249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6921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3D479F-A9FA-4460-8A06-25113FD03249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04335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01835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bakgrundsbild">
    <p:bg>
      <p:bgPr>
        <a:solidFill>
          <a:srgbClr val="DB37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"/>
          <p:cNvSpPr>
            <a:spLocks noGrp="1"/>
          </p:cNvSpPr>
          <p:nvPr>
            <p:ph type="ctrTitle"/>
          </p:nvPr>
        </p:nvSpPr>
        <p:spPr>
          <a:xfrm>
            <a:off x="1524000" y="995363"/>
            <a:ext cx="9144000" cy="2306637"/>
          </a:xfrm>
          <a:ln w="50800">
            <a:noFill/>
          </a:ln>
        </p:spPr>
        <p:txBody>
          <a:bodyPr lIns="0" tIns="0" rIns="0" bIns="0" anchor="b">
            <a:noAutofit/>
          </a:bodyPr>
          <a:lstStyle>
            <a:lvl1pPr algn="ctr">
              <a:defRPr sz="6000" b="1" spc="-15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"/>
          <p:cNvSpPr>
            <a:spLocks noGrp="1"/>
          </p:cNvSpPr>
          <p:nvPr>
            <p:ph type="subTitle" idx="1"/>
          </p:nvPr>
        </p:nvSpPr>
        <p:spPr>
          <a:xfrm>
            <a:off x="1524000" y="3556000"/>
            <a:ext cx="9144000" cy="1622919"/>
          </a:xfrm>
          <a:prstGeom prst="rect">
            <a:avLst/>
          </a:prstGeom>
          <a:ln w="50800" cap="rnd" cmpd="sng">
            <a:noFill/>
          </a:ln>
        </p:spPr>
        <p:txBody>
          <a:bodyPr lIns="0" tIns="0" rIns="0" bIns="0">
            <a:no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om du vill redigera mall för underrubrikformat</a:t>
            </a:r>
          </a:p>
        </p:txBody>
      </p:sp>
      <p:sp>
        <p:nvSpPr>
          <p:cNvPr id="6" name="Platshållare för bild" title="Bakgrundsbild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67880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i full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" title="Beskrivning för bild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sv-SE" dirty="0"/>
          </a:p>
        </p:txBody>
      </p:sp>
      <p:grpSp>
        <p:nvGrpSpPr>
          <p:cNvPr id="3" name="Logotyp"/>
          <p:cNvGrpSpPr>
            <a:grpSpLocks noChangeAspect="1"/>
          </p:cNvGrpSpPr>
          <p:nvPr userDrawn="1"/>
        </p:nvGrpSpPr>
        <p:grpSpPr>
          <a:xfrm>
            <a:off x="10765506" y="125717"/>
            <a:ext cx="1134134" cy="432000"/>
            <a:chOff x="-2576825" y="3432175"/>
            <a:chExt cx="1679575" cy="639763"/>
          </a:xfrm>
          <a:solidFill>
            <a:schemeClr val="bg1"/>
          </a:solidFill>
        </p:grpSpPr>
        <p:sp>
          <p:nvSpPr>
            <p:cNvPr id="4" name="Freeform 5"/>
            <p:cNvSpPr>
              <a:spLocks/>
            </p:cNvSpPr>
            <p:nvPr/>
          </p:nvSpPr>
          <p:spPr bwMode="auto">
            <a:xfrm>
              <a:off x="-1871975" y="3689350"/>
              <a:ext cx="100013" cy="168275"/>
            </a:xfrm>
            <a:custGeom>
              <a:avLst/>
              <a:gdLst>
                <a:gd name="T0" fmla="*/ 63 w 63"/>
                <a:gd name="T1" fmla="*/ 84 h 106"/>
                <a:gd name="T2" fmla="*/ 29 w 63"/>
                <a:gd name="T3" fmla="*/ 84 h 106"/>
                <a:gd name="T4" fmla="*/ 29 w 63"/>
                <a:gd name="T5" fmla="*/ 65 h 106"/>
                <a:gd name="T6" fmla="*/ 60 w 63"/>
                <a:gd name="T7" fmla="*/ 65 h 106"/>
                <a:gd name="T8" fmla="*/ 60 w 63"/>
                <a:gd name="T9" fmla="*/ 41 h 106"/>
                <a:gd name="T10" fmla="*/ 29 w 63"/>
                <a:gd name="T11" fmla="*/ 41 h 106"/>
                <a:gd name="T12" fmla="*/ 29 w 63"/>
                <a:gd name="T13" fmla="*/ 24 h 106"/>
                <a:gd name="T14" fmla="*/ 63 w 63"/>
                <a:gd name="T15" fmla="*/ 24 h 106"/>
                <a:gd name="T16" fmla="*/ 63 w 63"/>
                <a:gd name="T17" fmla="*/ 0 h 106"/>
                <a:gd name="T18" fmla="*/ 0 w 63"/>
                <a:gd name="T19" fmla="*/ 0 h 106"/>
                <a:gd name="T20" fmla="*/ 0 w 63"/>
                <a:gd name="T21" fmla="*/ 106 h 106"/>
                <a:gd name="T22" fmla="*/ 63 w 63"/>
                <a:gd name="T23" fmla="*/ 106 h 106"/>
                <a:gd name="T24" fmla="*/ 63 w 63"/>
                <a:gd name="T25" fmla="*/ 84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3" h="106">
                  <a:moveTo>
                    <a:pt x="63" y="84"/>
                  </a:moveTo>
                  <a:lnTo>
                    <a:pt x="29" y="84"/>
                  </a:lnTo>
                  <a:lnTo>
                    <a:pt x="29" y="65"/>
                  </a:lnTo>
                  <a:lnTo>
                    <a:pt x="60" y="65"/>
                  </a:lnTo>
                  <a:lnTo>
                    <a:pt x="60" y="41"/>
                  </a:lnTo>
                  <a:lnTo>
                    <a:pt x="29" y="41"/>
                  </a:lnTo>
                  <a:lnTo>
                    <a:pt x="29" y="24"/>
                  </a:lnTo>
                  <a:lnTo>
                    <a:pt x="63" y="24"/>
                  </a:lnTo>
                  <a:lnTo>
                    <a:pt x="63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63" y="106"/>
                  </a:lnTo>
                  <a:lnTo>
                    <a:pt x="63" y="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-1757675" y="3681413"/>
              <a:ext cx="177800" cy="184150"/>
            </a:xfrm>
            <a:custGeom>
              <a:avLst/>
              <a:gdLst>
                <a:gd name="T0" fmla="*/ 24 w 47"/>
                <a:gd name="T1" fmla="*/ 48 h 48"/>
                <a:gd name="T2" fmla="*/ 42 w 47"/>
                <a:gd name="T3" fmla="*/ 39 h 48"/>
                <a:gd name="T4" fmla="*/ 47 w 47"/>
                <a:gd name="T5" fmla="*/ 22 h 48"/>
                <a:gd name="T6" fmla="*/ 24 w 47"/>
                <a:gd name="T7" fmla="*/ 22 h 48"/>
                <a:gd name="T8" fmla="*/ 24 w 47"/>
                <a:gd name="T9" fmla="*/ 31 h 48"/>
                <a:gd name="T10" fmla="*/ 33 w 47"/>
                <a:gd name="T11" fmla="*/ 31 h 48"/>
                <a:gd name="T12" fmla="*/ 24 w 47"/>
                <a:gd name="T13" fmla="*/ 38 h 48"/>
                <a:gd name="T14" fmla="*/ 12 w 47"/>
                <a:gd name="T15" fmla="*/ 25 h 48"/>
                <a:gd name="T16" fmla="*/ 24 w 47"/>
                <a:gd name="T17" fmla="*/ 10 h 48"/>
                <a:gd name="T18" fmla="*/ 33 w 47"/>
                <a:gd name="T19" fmla="*/ 18 h 48"/>
                <a:gd name="T20" fmla="*/ 44 w 47"/>
                <a:gd name="T21" fmla="*/ 13 h 48"/>
                <a:gd name="T22" fmla="*/ 24 w 47"/>
                <a:gd name="T23" fmla="*/ 0 h 48"/>
                <a:gd name="T24" fmla="*/ 0 w 47"/>
                <a:gd name="T25" fmla="*/ 24 h 48"/>
                <a:gd name="T26" fmla="*/ 24 w 47"/>
                <a:gd name="T2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7" h="48">
                  <a:moveTo>
                    <a:pt x="24" y="48"/>
                  </a:moveTo>
                  <a:cubicBezTo>
                    <a:pt x="31" y="48"/>
                    <a:pt x="38" y="45"/>
                    <a:pt x="42" y="39"/>
                  </a:cubicBezTo>
                  <a:cubicBezTo>
                    <a:pt x="46" y="34"/>
                    <a:pt x="46" y="28"/>
                    <a:pt x="47" y="22"/>
                  </a:cubicBezTo>
                  <a:cubicBezTo>
                    <a:pt x="24" y="22"/>
                    <a:pt x="24" y="22"/>
                    <a:pt x="24" y="22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33" y="31"/>
                    <a:pt x="33" y="31"/>
                    <a:pt x="33" y="31"/>
                  </a:cubicBezTo>
                  <a:cubicBezTo>
                    <a:pt x="33" y="36"/>
                    <a:pt x="29" y="38"/>
                    <a:pt x="24" y="38"/>
                  </a:cubicBezTo>
                  <a:cubicBezTo>
                    <a:pt x="16" y="38"/>
                    <a:pt x="12" y="31"/>
                    <a:pt x="12" y="25"/>
                  </a:cubicBezTo>
                  <a:cubicBezTo>
                    <a:pt x="12" y="18"/>
                    <a:pt x="16" y="10"/>
                    <a:pt x="24" y="10"/>
                  </a:cubicBezTo>
                  <a:cubicBezTo>
                    <a:pt x="28" y="10"/>
                    <a:pt x="32" y="13"/>
                    <a:pt x="33" y="18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0" y="5"/>
                    <a:pt x="33" y="0"/>
                    <a:pt x="24" y="0"/>
                  </a:cubicBezTo>
                  <a:cubicBezTo>
                    <a:pt x="10" y="0"/>
                    <a:pt x="0" y="10"/>
                    <a:pt x="0" y="24"/>
                  </a:cubicBezTo>
                  <a:cubicBezTo>
                    <a:pt x="0" y="38"/>
                    <a:pt x="10" y="48"/>
                    <a:pt x="24" y="4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-1564000" y="3689350"/>
              <a:ext cx="44450" cy="168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" name="Freeform 8"/>
            <p:cNvSpPr>
              <a:spLocks noEditPoints="1"/>
            </p:cNvSpPr>
            <p:nvPr/>
          </p:nvSpPr>
          <p:spPr bwMode="auto">
            <a:xfrm>
              <a:off x="-1500500" y="3681413"/>
              <a:ext cx="185738" cy="184150"/>
            </a:xfrm>
            <a:custGeom>
              <a:avLst/>
              <a:gdLst>
                <a:gd name="T0" fmla="*/ 49 w 49"/>
                <a:gd name="T1" fmla="*/ 23 h 48"/>
                <a:gd name="T2" fmla="*/ 25 w 49"/>
                <a:gd name="T3" fmla="*/ 0 h 48"/>
                <a:gd name="T4" fmla="*/ 0 w 49"/>
                <a:gd name="T5" fmla="*/ 23 h 48"/>
                <a:gd name="T6" fmla="*/ 25 w 49"/>
                <a:gd name="T7" fmla="*/ 48 h 48"/>
                <a:gd name="T8" fmla="*/ 49 w 49"/>
                <a:gd name="T9" fmla="*/ 23 h 48"/>
                <a:gd name="T10" fmla="*/ 25 w 49"/>
                <a:gd name="T11" fmla="*/ 37 h 48"/>
                <a:gd name="T12" fmla="*/ 12 w 49"/>
                <a:gd name="T13" fmla="*/ 23 h 48"/>
                <a:gd name="T14" fmla="*/ 25 w 49"/>
                <a:gd name="T15" fmla="*/ 12 h 48"/>
                <a:gd name="T16" fmla="*/ 37 w 49"/>
                <a:gd name="T17" fmla="*/ 23 h 48"/>
                <a:gd name="T18" fmla="*/ 25 w 49"/>
                <a:gd name="T19" fmla="*/ 3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48">
                  <a:moveTo>
                    <a:pt x="49" y="23"/>
                  </a:moveTo>
                  <a:cubicBezTo>
                    <a:pt x="49" y="10"/>
                    <a:pt x="37" y="0"/>
                    <a:pt x="25" y="0"/>
                  </a:cubicBezTo>
                  <a:cubicBezTo>
                    <a:pt x="12" y="0"/>
                    <a:pt x="0" y="10"/>
                    <a:pt x="0" y="23"/>
                  </a:cubicBezTo>
                  <a:cubicBezTo>
                    <a:pt x="0" y="38"/>
                    <a:pt x="10" y="48"/>
                    <a:pt x="25" y="48"/>
                  </a:cubicBezTo>
                  <a:cubicBezTo>
                    <a:pt x="39" y="48"/>
                    <a:pt x="49" y="38"/>
                    <a:pt x="49" y="23"/>
                  </a:cubicBezTo>
                  <a:moveTo>
                    <a:pt x="25" y="37"/>
                  </a:moveTo>
                  <a:cubicBezTo>
                    <a:pt x="18" y="37"/>
                    <a:pt x="12" y="31"/>
                    <a:pt x="12" y="23"/>
                  </a:cubicBezTo>
                  <a:cubicBezTo>
                    <a:pt x="12" y="17"/>
                    <a:pt x="18" y="12"/>
                    <a:pt x="25" y="12"/>
                  </a:cubicBezTo>
                  <a:cubicBezTo>
                    <a:pt x="31" y="12"/>
                    <a:pt x="37" y="17"/>
                    <a:pt x="37" y="23"/>
                  </a:cubicBezTo>
                  <a:cubicBezTo>
                    <a:pt x="37" y="31"/>
                    <a:pt x="31" y="37"/>
                    <a:pt x="25" y="3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8" name="Freeform 9"/>
            <p:cNvSpPr>
              <a:spLocks/>
            </p:cNvSpPr>
            <p:nvPr/>
          </p:nvSpPr>
          <p:spPr bwMode="auto">
            <a:xfrm>
              <a:off x="-1295713" y="3689350"/>
              <a:ext cx="171450" cy="168275"/>
            </a:xfrm>
            <a:custGeom>
              <a:avLst/>
              <a:gdLst>
                <a:gd name="T0" fmla="*/ 29 w 108"/>
                <a:gd name="T1" fmla="*/ 41 h 106"/>
                <a:gd name="T2" fmla="*/ 29 w 108"/>
                <a:gd name="T3" fmla="*/ 41 h 106"/>
                <a:gd name="T4" fmla="*/ 79 w 108"/>
                <a:gd name="T5" fmla="*/ 106 h 106"/>
                <a:gd name="T6" fmla="*/ 108 w 108"/>
                <a:gd name="T7" fmla="*/ 106 h 106"/>
                <a:gd name="T8" fmla="*/ 108 w 108"/>
                <a:gd name="T9" fmla="*/ 0 h 106"/>
                <a:gd name="T10" fmla="*/ 79 w 108"/>
                <a:gd name="T11" fmla="*/ 0 h 106"/>
                <a:gd name="T12" fmla="*/ 79 w 108"/>
                <a:gd name="T13" fmla="*/ 65 h 106"/>
                <a:gd name="T14" fmla="*/ 79 w 108"/>
                <a:gd name="T15" fmla="*/ 65 h 106"/>
                <a:gd name="T16" fmla="*/ 29 w 108"/>
                <a:gd name="T17" fmla="*/ 0 h 106"/>
                <a:gd name="T18" fmla="*/ 0 w 108"/>
                <a:gd name="T19" fmla="*/ 0 h 106"/>
                <a:gd name="T20" fmla="*/ 0 w 108"/>
                <a:gd name="T21" fmla="*/ 106 h 106"/>
                <a:gd name="T22" fmla="*/ 29 w 108"/>
                <a:gd name="T23" fmla="*/ 106 h 106"/>
                <a:gd name="T24" fmla="*/ 29 w 108"/>
                <a:gd name="T25" fmla="*/ 41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8" h="106">
                  <a:moveTo>
                    <a:pt x="29" y="41"/>
                  </a:moveTo>
                  <a:lnTo>
                    <a:pt x="29" y="41"/>
                  </a:lnTo>
                  <a:lnTo>
                    <a:pt x="79" y="106"/>
                  </a:lnTo>
                  <a:lnTo>
                    <a:pt x="108" y="106"/>
                  </a:lnTo>
                  <a:lnTo>
                    <a:pt x="108" y="0"/>
                  </a:lnTo>
                  <a:lnTo>
                    <a:pt x="79" y="0"/>
                  </a:lnTo>
                  <a:lnTo>
                    <a:pt x="79" y="65"/>
                  </a:lnTo>
                  <a:lnTo>
                    <a:pt x="79" y="65"/>
                  </a:lnTo>
                  <a:lnTo>
                    <a:pt x="29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9" y="106"/>
                  </a:lnTo>
                  <a:lnTo>
                    <a:pt x="29" y="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9" name="Freeform 10"/>
            <p:cNvSpPr>
              <a:spLocks noEditPoints="1"/>
            </p:cNvSpPr>
            <p:nvPr/>
          </p:nvSpPr>
          <p:spPr bwMode="auto">
            <a:xfrm>
              <a:off x="-2022788" y="3903663"/>
              <a:ext cx="147638" cy="168275"/>
            </a:xfrm>
            <a:custGeom>
              <a:avLst/>
              <a:gdLst>
                <a:gd name="T0" fmla="*/ 17 w 39"/>
                <a:gd name="T1" fmla="*/ 0 h 44"/>
                <a:gd name="T2" fmla="*/ 0 w 39"/>
                <a:gd name="T3" fmla="*/ 0 h 44"/>
                <a:gd name="T4" fmla="*/ 0 w 39"/>
                <a:gd name="T5" fmla="*/ 44 h 44"/>
                <a:gd name="T6" fmla="*/ 17 w 39"/>
                <a:gd name="T7" fmla="*/ 44 h 44"/>
                <a:gd name="T8" fmla="*/ 39 w 39"/>
                <a:gd name="T9" fmla="*/ 22 h 44"/>
                <a:gd name="T10" fmla="*/ 17 w 39"/>
                <a:gd name="T11" fmla="*/ 0 h 44"/>
                <a:gd name="T12" fmla="*/ 15 w 39"/>
                <a:gd name="T13" fmla="*/ 35 h 44"/>
                <a:gd name="T14" fmla="*/ 12 w 39"/>
                <a:gd name="T15" fmla="*/ 35 h 44"/>
                <a:gd name="T16" fmla="*/ 12 w 39"/>
                <a:gd name="T17" fmla="*/ 10 h 44"/>
                <a:gd name="T18" fmla="*/ 15 w 39"/>
                <a:gd name="T19" fmla="*/ 10 h 44"/>
                <a:gd name="T20" fmla="*/ 27 w 39"/>
                <a:gd name="T21" fmla="*/ 22 h 44"/>
                <a:gd name="T22" fmla="*/ 15 w 39"/>
                <a:gd name="T23" fmla="*/ 35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9" h="44">
                  <a:moveTo>
                    <a:pt x="1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7" y="44"/>
                    <a:pt x="17" y="44"/>
                    <a:pt x="17" y="44"/>
                  </a:cubicBezTo>
                  <a:cubicBezTo>
                    <a:pt x="29" y="44"/>
                    <a:pt x="39" y="35"/>
                    <a:pt x="39" y="22"/>
                  </a:cubicBezTo>
                  <a:cubicBezTo>
                    <a:pt x="39" y="10"/>
                    <a:pt x="29" y="0"/>
                    <a:pt x="17" y="0"/>
                  </a:cubicBezTo>
                  <a:moveTo>
                    <a:pt x="15" y="35"/>
                  </a:moveTo>
                  <a:cubicBezTo>
                    <a:pt x="12" y="35"/>
                    <a:pt x="12" y="35"/>
                    <a:pt x="12" y="35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2" y="10"/>
                    <a:pt x="27" y="14"/>
                    <a:pt x="27" y="22"/>
                  </a:cubicBezTo>
                  <a:cubicBezTo>
                    <a:pt x="27" y="31"/>
                    <a:pt x="22" y="35"/>
                    <a:pt x="15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0" name="Freeform 11"/>
            <p:cNvSpPr>
              <a:spLocks noEditPoints="1"/>
            </p:cNvSpPr>
            <p:nvPr/>
          </p:nvSpPr>
          <p:spPr bwMode="auto">
            <a:xfrm>
              <a:off x="-18783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69 w 109"/>
                <a:gd name="T15" fmla="*/ 0 h 106"/>
                <a:gd name="T16" fmla="*/ 40 w 109"/>
                <a:gd name="T17" fmla="*/ 0 h 106"/>
                <a:gd name="T18" fmla="*/ 43 w 109"/>
                <a:gd name="T19" fmla="*/ 67 h 106"/>
                <a:gd name="T20" fmla="*/ 55 w 109"/>
                <a:gd name="T21" fmla="*/ 34 h 106"/>
                <a:gd name="T22" fmla="*/ 55 w 109"/>
                <a:gd name="T23" fmla="*/ 34 h 106"/>
                <a:gd name="T24" fmla="*/ 67 w 109"/>
                <a:gd name="T25" fmla="*/ 67 h 106"/>
                <a:gd name="T26" fmla="*/ 43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69" y="0"/>
                  </a:lnTo>
                  <a:lnTo>
                    <a:pt x="40" y="0"/>
                  </a:lnTo>
                  <a:close/>
                  <a:moveTo>
                    <a:pt x="43" y="67"/>
                  </a:moveTo>
                  <a:lnTo>
                    <a:pt x="55" y="34"/>
                  </a:lnTo>
                  <a:lnTo>
                    <a:pt x="55" y="34"/>
                  </a:lnTo>
                  <a:lnTo>
                    <a:pt x="67" y="67"/>
                  </a:lnTo>
                  <a:lnTo>
                    <a:pt x="43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auto">
            <a:xfrm>
              <a:off x="-1692588" y="3903663"/>
              <a:ext cx="98425" cy="168275"/>
            </a:xfrm>
            <a:custGeom>
              <a:avLst/>
              <a:gdLst>
                <a:gd name="T0" fmla="*/ 28 w 62"/>
                <a:gd name="T1" fmla="*/ 0 h 106"/>
                <a:gd name="T2" fmla="*/ 0 w 62"/>
                <a:gd name="T3" fmla="*/ 0 h 106"/>
                <a:gd name="T4" fmla="*/ 0 w 62"/>
                <a:gd name="T5" fmla="*/ 106 h 106"/>
                <a:gd name="T6" fmla="*/ 62 w 62"/>
                <a:gd name="T7" fmla="*/ 106 h 106"/>
                <a:gd name="T8" fmla="*/ 62 w 62"/>
                <a:gd name="T9" fmla="*/ 84 h 106"/>
                <a:gd name="T10" fmla="*/ 28 w 62"/>
                <a:gd name="T11" fmla="*/ 84 h 106"/>
                <a:gd name="T12" fmla="*/ 28 w 62"/>
                <a:gd name="T13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2" h="106">
                  <a:moveTo>
                    <a:pt x="28" y="0"/>
                  </a:moveTo>
                  <a:lnTo>
                    <a:pt x="0" y="0"/>
                  </a:lnTo>
                  <a:lnTo>
                    <a:pt x="0" y="106"/>
                  </a:lnTo>
                  <a:lnTo>
                    <a:pt x="62" y="106"/>
                  </a:lnTo>
                  <a:lnTo>
                    <a:pt x="62" y="84"/>
                  </a:lnTo>
                  <a:lnTo>
                    <a:pt x="28" y="84"/>
                  </a:lnTo>
                  <a:lnTo>
                    <a:pt x="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2" name="Freeform 13"/>
            <p:cNvSpPr>
              <a:spLocks noEditPoints="1"/>
            </p:cNvSpPr>
            <p:nvPr/>
          </p:nvSpPr>
          <p:spPr bwMode="auto">
            <a:xfrm>
              <a:off x="-15862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71 w 109"/>
                <a:gd name="T15" fmla="*/ 0 h 106"/>
                <a:gd name="T16" fmla="*/ 40 w 109"/>
                <a:gd name="T17" fmla="*/ 0 h 106"/>
                <a:gd name="T18" fmla="*/ 42 w 109"/>
                <a:gd name="T19" fmla="*/ 67 h 106"/>
                <a:gd name="T20" fmla="*/ 54 w 109"/>
                <a:gd name="T21" fmla="*/ 34 h 106"/>
                <a:gd name="T22" fmla="*/ 54 w 109"/>
                <a:gd name="T23" fmla="*/ 34 h 106"/>
                <a:gd name="T24" fmla="*/ 66 w 109"/>
                <a:gd name="T25" fmla="*/ 67 h 106"/>
                <a:gd name="T26" fmla="*/ 42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71" y="0"/>
                  </a:lnTo>
                  <a:lnTo>
                    <a:pt x="40" y="0"/>
                  </a:lnTo>
                  <a:close/>
                  <a:moveTo>
                    <a:pt x="42" y="67"/>
                  </a:moveTo>
                  <a:lnTo>
                    <a:pt x="54" y="34"/>
                  </a:lnTo>
                  <a:lnTo>
                    <a:pt x="54" y="34"/>
                  </a:lnTo>
                  <a:lnTo>
                    <a:pt x="66" y="67"/>
                  </a:lnTo>
                  <a:lnTo>
                    <a:pt x="42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3" name="Freeform 14"/>
            <p:cNvSpPr>
              <a:spLocks noEditPoints="1"/>
            </p:cNvSpPr>
            <p:nvPr/>
          </p:nvSpPr>
          <p:spPr bwMode="auto">
            <a:xfrm>
              <a:off x="-1402075" y="3903663"/>
              <a:ext cx="141288" cy="168275"/>
            </a:xfrm>
            <a:custGeom>
              <a:avLst/>
              <a:gdLst>
                <a:gd name="T0" fmla="*/ 32 w 37"/>
                <a:gd name="T1" fmla="*/ 14 h 44"/>
                <a:gd name="T2" fmla="*/ 17 w 37"/>
                <a:gd name="T3" fmla="*/ 0 h 44"/>
                <a:gd name="T4" fmla="*/ 0 w 37"/>
                <a:gd name="T5" fmla="*/ 0 h 44"/>
                <a:gd name="T6" fmla="*/ 0 w 37"/>
                <a:gd name="T7" fmla="*/ 44 h 44"/>
                <a:gd name="T8" fmla="*/ 11 w 37"/>
                <a:gd name="T9" fmla="*/ 44 h 44"/>
                <a:gd name="T10" fmla="*/ 11 w 37"/>
                <a:gd name="T11" fmla="*/ 27 h 44"/>
                <a:gd name="T12" fmla="*/ 11 w 37"/>
                <a:gd name="T13" fmla="*/ 27 h 44"/>
                <a:gd name="T14" fmla="*/ 22 w 37"/>
                <a:gd name="T15" fmla="*/ 44 h 44"/>
                <a:gd name="T16" fmla="*/ 37 w 37"/>
                <a:gd name="T17" fmla="*/ 44 h 44"/>
                <a:gd name="T18" fmla="*/ 23 w 37"/>
                <a:gd name="T19" fmla="*/ 26 h 44"/>
                <a:gd name="T20" fmla="*/ 32 w 37"/>
                <a:gd name="T21" fmla="*/ 14 h 44"/>
                <a:gd name="T22" fmla="*/ 12 w 37"/>
                <a:gd name="T23" fmla="*/ 20 h 44"/>
                <a:gd name="T24" fmla="*/ 11 w 37"/>
                <a:gd name="T25" fmla="*/ 20 h 44"/>
                <a:gd name="T26" fmla="*/ 11 w 37"/>
                <a:gd name="T27" fmla="*/ 9 h 44"/>
                <a:gd name="T28" fmla="*/ 12 w 37"/>
                <a:gd name="T29" fmla="*/ 9 h 44"/>
                <a:gd name="T30" fmla="*/ 20 w 37"/>
                <a:gd name="T31" fmla="*/ 14 h 44"/>
                <a:gd name="T32" fmla="*/ 12 w 37"/>
                <a:gd name="T33" fmla="*/ 2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32" y="14"/>
                  </a:moveTo>
                  <a:cubicBezTo>
                    <a:pt x="32" y="4"/>
                    <a:pt x="26" y="0"/>
                    <a:pt x="1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9" y="25"/>
                    <a:pt x="32" y="20"/>
                    <a:pt x="32" y="14"/>
                  </a:cubicBezTo>
                  <a:moveTo>
                    <a:pt x="12" y="20"/>
                  </a:moveTo>
                  <a:cubicBezTo>
                    <a:pt x="11" y="20"/>
                    <a:pt x="11" y="20"/>
                    <a:pt x="11" y="20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6" y="9"/>
                    <a:pt x="20" y="10"/>
                    <a:pt x="20" y="14"/>
                  </a:cubicBezTo>
                  <a:cubicBezTo>
                    <a:pt x="20" y="19"/>
                    <a:pt x="16" y="20"/>
                    <a:pt x="12" y="2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auto">
            <a:xfrm>
              <a:off x="-1249675" y="3903663"/>
              <a:ext cx="166688" cy="168275"/>
            </a:xfrm>
            <a:custGeom>
              <a:avLst/>
              <a:gdLst>
                <a:gd name="T0" fmla="*/ 76 w 105"/>
                <a:gd name="T1" fmla="*/ 65 h 106"/>
                <a:gd name="T2" fmla="*/ 76 w 105"/>
                <a:gd name="T3" fmla="*/ 65 h 106"/>
                <a:gd name="T4" fmla="*/ 26 w 105"/>
                <a:gd name="T5" fmla="*/ 0 h 106"/>
                <a:gd name="T6" fmla="*/ 0 w 105"/>
                <a:gd name="T7" fmla="*/ 0 h 106"/>
                <a:gd name="T8" fmla="*/ 0 w 105"/>
                <a:gd name="T9" fmla="*/ 106 h 106"/>
                <a:gd name="T10" fmla="*/ 26 w 105"/>
                <a:gd name="T11" fmla="*/ 106 h 106"/>
                <a:gd name="T12" fmla="*/ 26 w 105"/>
                <a:gd name="T13" fmla="*/ 41 h 106"/>
                <a:gd name="T14" fmla="*/ 26 w 105"/>
                <a:gd name="T15" fmla="*/ 41 h 106"/>
                <a:gd name="T16" fmla="*/ 76 w 105"/>
                <a:gd name="T17" fmla="*/ 106 h 106"/>
                <a:gd name="T18" fmla="*/ 105 w 105"/>
                <a:gd name="T19" fmla="*/ 106 h 106"/>
                <a:gd name="T20" fmla="*/ 105 w 105"/>
                <a:gd name="T21" fmla="*/ 0 h 106"/>
                <a:gd name="T22" fmla="*/ 76 w 105"/>
                <a:gd name="T23" fmla="*/ 0 h 106"/>
                <a:gd name="T24" fmla="*/ 76 w 105"/>
                <a:gd name="T25" fmla="*/ 65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5" h="106">
                  <a:moveTo>
                    <a:pt x="76" y="65"/>
                  </a:moveTo>
                  <a:lnTo>
                    <a:pt x="76" y="6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6" y="106"/>
                  </a:lnTo>
                  <a:lnTo>
                    <a:pt x="26" y="41"/>
                  </a:lnTo>
                  <a:lnTo>
                    <a:pt x="26" y="41"/>
                  </a:lnTo>
                  <a:lnTo>
                    <a:pt x="76" y="106"/>
                  </a:lnTo>
                  <a:lnTo>
                    <a:pt x="105" y="106"/>
                  </a:lnTo>
                  <a:lnTo>
                    <a:pt x="105" y="0"/>
                  </a:lnTo>
                  <a:lnTo>
                    <a:pt x="76" y="0"/>
                  </a:lnTo>
                  <a:lnTo>
                    <a:pt x="76" y="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5" name="Freeform 16"/>
            <p:cNvSpPr>
              <a:spLocks noEditPoints="1"/>
            </p:cNvSpPr>
            <p:nvPr/>
          </p:nvSpPr>
          <p:spPr bwMode="auto">
            <a:xfrm>
              <a:off x="-1075050" y="3903663"/>
              <a:ext cx="177800" cy="168275"/>
            </a:xfrm>
            <a:custGeom>
              <a:avLst/>
              <a:gdLst>
                <a:gd name="T0" fmla="*/ 71 w 112"/>
                <a:gd name="T1" fmla="*/ 0 h 106"/>
                <a:gd name="T2" fmla="*/ 43 w 112"/>
                <a:gd name="T3" fmla="*/ 0 h 106"/>
                <a:gd name="T4" fmla="*/ 0 w 112"/>
                <a:gd name="T5" fmla="*/ 106 h 106"/>
                <a:gd name="T6" fmla="*/ 31 w 112"/>
                <a:gd name="T7" fmla="*/ 106 h 106"/>
                <a:gd name="T8" fmla="*/ 38 w 112"/>
                <a:gd name="T9" fmla="*/ 89 h 106"/>
                <a:gd name="T10" fmla="*/ 76 w 112"/>
                <a:gd name="T11" fmla="*/ 89 h 106"/>
                <a:gd name="T12" fmla="*/ 83 w 112"/>
                <a:gd name="T13" fmla="*/ 106 h 106"/>
                <a:gd name="T14" fmla="*/ 112 w 112"/>
                <a:gd name="T15" fmla="*/ 106 h 106"/>
                <a:gd name="T16" fmla="*/ 71 w 112"/>
                <a:gd name="T17" fmla="*/ 0 h 106"/>
                <a:gd name="T18" fmla="*/ 45 w 112"/>
                <a:gd name="T19" fmla="*/ 67 h 106"/>
                <a:gd name="T20" fmla="*/ 57 w 112"/>
                <a:gd name="T21" fmla="*/ 34 h 106"/>
                <a:gd name="T22" fmla="*/ 57 w 112"/>
                <a:gd name="T23" fmla="*/ 34 h 106"/>
                <a:gd name="T24" fmla="*/ 69 w 112"/>
                <a:gd name="T25" fmla="*/ 67 h 106"/>
                <a:gd name="T26" fmla="*/ 45 w 112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2" h="106">
                  <a:moveTo>
                    <a:pt x="71" y="0"/>
                  </a:moveTo>
                  <a:lnTo>
                    <a:pt x="43" y="0"/>
                  </a:lnTo>
                  <a:lnTo>
                    <a:pt x="0" y="106"/>
                  </a:lnTo>
                  <a:lnTo>
                    <a:pt x="31" y="106"/>
                  </a:lnTo>
                  <a:lnTo>
                    <a:pt x="38" y="89"/>
                  </a:lnTo>
                  <a:lnTo>
                    <a:pt x="76" y="89"/>
                  </a:lnTo>
                  <a:lnTo>
                    <a:pt x="83" y="106"/>
                  </a:lnTo>
                  <a:lnTo>
                    <a:pt x="112" y="106"/>
                  </a:lnTo>
                  <a:lnTo>
                    <a:pt x="71" y="0"/>
                  </a:lnTo>
                  <a:close/>
                  <a:moveTo>
                    <a:pt x="45" y="67"/>
                  </a:moveTo>
                  <a:lnTo>
                    <a:pt x="57" y="34"/>
                  </a:lnTo>
                  <a:lnTo>
                    <a:pt x="57" y="34"/>
                  </a:lnTo>
                  <a:lnTo>
                    <a:pt x="69" y="67"/>
                  </a:lnTo>
                  <a:lnTo>
                    <a:pt x="45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6" name="Freeform 17"/>
            <p:cNvSpPr>
              <a:spLocks/>
            </p:cNvSpPr>
            <p:nvPr/>
          </p:nvSpPr>
          <p:spPr bwMode="auto">
            <a:xfrm>
              <a:off x="-2576825" y="3432175"/>
              <a:ext cx="587375" cy="639763"/>
            </a:xfrm>
            <a:custGeom>
              <a:avLst/>
              <a:gdLst>
                <a:gd name="T0" fmla="*/ 155 w 155"/>
                <a:gd name="T1" fmla="*/ 46 h 167"/>
                <a:gd name="T2" fmla="*/ 139 w 155"/>
                <a:gd name="T3" fmla="*/ 16 h 167"/>
                <a:gd name="T4" fmla="*/ 139 w 155"/>
                <a:gd name="T5" fmla="*/ 0 h 167"/>
                <a:gd name="T6" fmla="*/ 125 w 155"/>
                <a:gd name="T7" fmla="*/ 8 h 167"/>
                <a:gd name="T8" fmla="*/ 116 w 155"/>
                <a:gd name="T9" fmla="*/ 8 h 167"/>
                <a:gd name="T10" fmla="*/ 73 w 155"/>
                <a:gd name="T11" fmla="*/ 33 h 167"/>
                <a:gd name="T12" fmla="*/ 73 w 155"/>
                <a:gd name="T13" fmla="*/ 33 h 167"/>
                <a:gd name="T14" fmla="*/ 65 w 155"/>
                <a:gd name="T15" fmla="*/ 49 h 167"/>
                <a:gd name="T16" fmla="*/ 26 w 155"/>
                <a:gd name="T17" fmla="*/ 51 h 167"/>
                <a:gd name="T18" fmla="*/ 0 w 155"/>
                <a:gd name="T19" fmla="*/ 77 h 167"/>
                <a:gd name="T20" fmla="*/ 0 w 155"/>
                <a:gd name="T21" fmla="*/ 167 h 167"/>
                <a:gd name="T22" fmla="*/ 16 w 155"/>
                <a:gd name="T23" fmla="*/ 167 h 167"/>
                <a:gd name="T24" fmla="*/ 28 w 155"/>
                <a:gd name="T25" fmla="*/ 117 h 167"/>
                <a:gd name="T26" fmla="*/ 59 w 155"/>
                <a:gd name="T27" fmla="*/ 118 h 167"/>
                <a:gd name="T28" fmla="*/ 92 w 155"/>
                <a:gd name="T29" fmla="*/ 116 h 167"/>
                <a:gd name="T30" fmla="*/ 98 w 155"/>
                <a:gd name="T31" fmla="*/ 167 h 167"/>
                <a:gd name="T32" fmla="*/ 114 w 155"/>
                <a:gd name="T33" fmla="*/ 167 h 167"/>
                <a:gd name="T34" fmla="*/ 131 w 155"/>
                <a:gd name="T35" fmla="*/ 53 h 167"/>
                <a:gd name="T36" fmla="*/ 147 w 155"/>
                <a:gd name="T37" fmla="*/ 56 h 167"/>
                <a:gd name="T38" fmla="*/ 155 w 155"/>
                <a:gd name="T39" fmla="*/ 46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5" h="167">
                  <a:moveTo>
                    <a:pt x="155" y="46"/>
                  </a:moveTo>
                  <a:cubicBezTo>
                    <a:pt x="139" y="16"/>
                    <a:pt x="139" y="16"/>
                    <a:pt x="139" y="16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2" y="8"/>
                    <a:pt x="119" y="8"/>
                    <a:pt x="116" y="8"/>
                  </a:cubicBezTo>
                  <a:cubicBezTo>
                    <a:pt x="98" y="8"/>
                    <a:pt x="82" y="18"/>
                    <a:pt x="73" y="33"/>
                  </a:cubicBezTo>
                  <a:cubicBezTo>
                    <a:pt x="73" y="33"/>
                    <a:pt x="73" y="33"/>
                    <a:pt x="73" y="33"/>
                  </a:cubicBezTo>
                  <a:cubicBezTo>
                    <a:pt x="65" y="49"/>
                    <a:pt x="65" y="49"/>
                    <a:pt x="65" y="49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12" y="51"/>
                    <a:pt x="0" y="63"/>
                    <a:pt x="0" y="77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16" y="167"/>
                    <a:pt x="16" y="167"/>
                    <a:pt x="16" y="167"/>
                  </a:cubicBezTo>
                  <a:cubicBezTo>
                    <a:pt x="16" y="134"/>
                    <a:pt x="28" y="117"/>
                    <a:pt x="28" y="117"/>
                  </a:cubicBezTo>
                  <a:cubicBezTo>
                    <a:pt x="38" y="118"/>
                    <a:pt x="48" y="118"/>
                    <a:pt x="59" y="118"/>
                  </a:cubicBezTo>
                  <a:cubicBezTo>
                    <a:pt x="70" y="118"/>
                    <a:pt x="81" y="118"/>
                    <a:pt x="92" y="116"/>
                  </a:cubicBezTo>
                  <a:cubicBezTo>
                    <a:pt x="98" y="167"/>
                    <a:pt x="98" y="167"/>
                    <a:pt x="98" y="167"/>
                  </a:cubicBezTo>
                  <a:cubicBezTo>
                    <a:pt x="114" y="167"/>
                    <a:pt x="114" y="167"/>
                    <a:pt x="114" y="167"/>
                  </a:cubicBezTo>
                  <a:cubicBezTo>
                    <a:pt x="114" y="80"/>
                    <a:pt x="131" y="53"/>
                    <a:pt x="131" y="53"/>
                  </a:cubicBezTo>
                  <a:cubicBezTo>
                    <a:pt x="147" y="56"/>
                    <a:pt x="147" y="56"/>
                    <a:pt x="147" y="56"/>
                  </a:cubicBezTo>
                  <a:cubicBezTo>
                    <a:pt x="150" y="54"/>
                    <a:pt x="153" y="50"/>
                    <a:pt x="155" y="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7" name="Freeform 18"/>
            <p:cNvSpPr>
              <a:spLocks noEditPoints="1"/>
            </p:cNvSpPr>
            <p:nvPr/>
          </p:nvSpPr>
          <p:spPr bwMode="auto">
            <a:xfrm>
              <a:off x="-2022788" y="3689350"/>
              <a:ext cx="139700" cy="168275"/>
            </a:xfrm>
            <a:custGeom>
              <a:avLst/>
              <a:gdLst>
                <a:gd name="T0" fmla="*/ 12 w 37"/>
                <a:gd name="T1" fmla="*/ 27 h 44"/>
                <a:gd name="T2" fmla="*/ 12 w 37"/>
                <a:gd name="T3" fmla="*/ 27 h 44"/>
                <a:gd name="T4" fmla="*/ 23 w 37"/>
                <a:gd name="T5" fmla="*/ 44 h 44"/>
                <a:gd name="T6" fmla="*/ 37 w 37"/>
                <a:gd name="T7" fmla="*/ 44 h 44"/>
                <a:gd name="T8" fmla="*/ 23 w 37"/>
                <a:gd name="T9" fmla="*/ 26 h 44"/>
                <a:gd name="T10" fmla="*/ 33 w 37"/>
                <a:gd name="T11" fmla="*/ 14 h 44"/>
                <a:gd name="T12" fmla="*/ 18 w 37"/>
                <a:gd name="T13" fmla="*/ 0 h 44"/>
                <a:gd name="T14" fmla="*/ 0 w 37"/>
                <a:gd name="T15" fmla="*/ 0 h 44"/>
                <a:gd name="T16" fmla="*/ 0 w 37"/>
                <a:gd name="T17" fmla="*/ 44 h 44"/>
                <a:gd name="T18" fmla="*/ 12 w 37"/>
                <a:gd name="T19" fmla="*/ 44 h 44"/>
                <a:gd name="T20" fmla="*/ 12 w 37"/>
                <a:gd name="T21" fmla="*/ 27 h 44"/>
                <a:gd name="T22" fmla="*/ 12 w 37"/>
                <a:gd name="T23" fmla="*/ 9 h 44"/>
                <a:gd name="T24" fmla="*/ 13 w 37"/>
                <a:gd name="T25" fmla="*/ 9 h 44"/>
                <a:gd name="T26" fmla="*/ 21 w 37"/>
                <a:gd name="T27" fmla="*/ 14 h 44"/>
                <a:gd name="T28" fmla="*/ 13 w 37"/>
                <a:gd name="T29" fmla="*/ 20 h 44"/>
                <a:gd name="T30" fmla="*/ 12 w 37"/>
                <a:gd name="T31" fmla="*/ 20 h 44"/>
                <a:gd name="T32" fmla="*/ 12 w 37"/>
                <a:gd name="T33" fmla="*/ 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12" y="27"/>
                  </a:moveTo>
                  <a:cubicBezTo>
                    <a:pt x="12" y="27"/>
                    <a:pt x="12" y="27"/>
                    <a:pt x="12" y="27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30" y="25"/>
                    <a:pt x="33" y="20"/>
                    <a:pt x="33" y="14"/>
                  </a:cubicBezTo>
                  <a:cubicBezTo>
                    <a:pt x="33" y="4"/>
                    <a:pt x="27" y="0"/>
                    <a:pt x="1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2" y="44"/>
                    <a:pt x="12" y="44"/>
                    <a:pt x="12" y="44"/>
                  </a:cubicBezTo>
                  <a:lnTo>
                    <a:pt x="12" y="27"/>
                  </a:lnTo>
                  <a:close/>
                  <a:moveTo>
                    <a:pt x="12" y="9"/>
                  </a:moveTo>
                  <a:cubicBezTo>
                    <a:pt x="13" y="9"/>
                    <a:pt x="13" y="9"/>
                    <a:pt x="13" y="9"/>
                  </a:cubicBezTo>
                  <a:cubicBezTo>
                    <a:pt x="17" y="9"/>
                    <a:pt x="21" y="10"/>
                    <a:pt x="21" y="14"/>
                  </a:cubicBezTo>
                  <a:cubicBezTo>
                    <a:pt x="21" y="19"/>
                    <a:pt x="17" y="20"/>
                    <a:pt x="13" y="20"/>
                  </a:cubicBezTo>
                  <a:cubicBezTo>
                    <a:pt x="12" y="20"/>
                    <a:pt x="12" y="20"/>
                    <a:pt x="12" y="20"/>
                  </a:cubicBezTo>
                  <a:lnTo>
                    <a:pt x="12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33599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" title="Beskrivning för bild 1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</p:spPr>
        <p:txBody>
          <a:bodyPr/>
          <a:lstStyle/>
          <a:p>
            <a:endParaRPr lang="sv-SE"/>
          </a:p>
        </p:txBody>
      </p:sp>
      <p:sp>
        <p:nvSpPr>
          <p:cNvPr id="32" name="Platshållare för bild" title="Beskrivning för bild 2"/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02148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" title="Beskrivning för bild 1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064400" cy="3429000"/>
          </a:xfrm>
        </p:spPr>
        <p:txBody>
          <a:bodyPr/>
          <a:lstStyle/>
          <a:p>
            <a:endParaRPr lang="sv-SE"/>
          </a:p>
        </p:txBody>
      </p:sp>
      <p:sp>
        <p:nvSpPr>
          <p:cNvPr id="28" name="Platshållare för bild" title="Beskrivning för bild 2"/>
          <p:cNvSpPr>
            <a:spLocks noGrp="1"/>
          </p:cNvSpPr>
          <p:nvPr>
            <p:ph type="pic" sz="quarter" idx="12"/>
          </p:nvPr>
        </p:nvSpPr>
        <p:spPr>
          <a:xfrm>
            <a:off x="4072270" y="0"/>
            <a:ext cx="4040372" cy="3429000"/>
          </a:xfrm>
        </p:spPr>
        <p:txBody>
          <a:bodyPr/>
          <a:lstStyle/>
          <a:p>
            <a:endParaRPr lang="sv-SE"/>
          </a:p>
        </p:txBody>
      </p:sp>
      <p:sp>
        <p:nvSpPr>
          <p:cNvPr id="32" name="Platshållare för bild" title="Beskrivning för bild 3"/>
          <p:cNvSpPr>
            <a:spLocks noGrp="1"/>
          </p:cNvSpPr>
          <p:nvPr>
            <p:ph type="pic" sz="quarter" idx="14"/>
          </p:nvPr>
        </p:nvSpPr>
        <p:spPr>
          <a:xfrm>
            <a:off x="8127600" y="0"/>
            <a:ext cx="4064400" cy="3429000"/>
          </a:xfrm>
        </p:spPr>
        <p:txBody>
          <a:bodyPr/>
          <a:lstStyle/>
          <a:p>
            <a:endParaRPr lang="sv-SE"/>
          </a:p>
        </p:txBody>
      </p:sp>
      <p:sp>
        <p:nvSpPr>
          <p:cNvPr id="27" name="Platshållare för bild" title="Beskrivning för bild 4"/>
          <p:cNvSpPr>
            <a:spLocks noGrp="1"/>
          </p:cNvSpPr>
          <p:nvPr>
            <p:ph type="pic" sz="quarter" idx="11"/>
          </p:nvPr>
        </p:nvSpPr>
        <p:spPr>
          <a:xfrm>
            <a:off x="0" y="3429000"/>
            <a:ext cx="4064400" cy="3429000"/>
          </a:xfrm>
        </p:spPr>
        <p:txBody>
          <a:bodyPr/>
          <a:lstStyle/>
          <a:p>
            <a:endParaRPr lang="sv-SE"/>
          </a:p>
        </p:txBody>
      </p:sp>
      <p:sp>
        <p:nvSpPr>
          <p:cNvPr id="11" name="Platshållare för text"/>
          <p:cNvSpPr>
            <a:spLocks noGrp="1"/>
          </p:cNvSpPr>
          <p:nvPr>
            <p:ph type="body" sz="quarter" idx="15"/>
          </p:nvPr>
        </p:nvSpPr>
        <p:spPr>
          <a:xfrm>
            <a:off x="4076400" y="3429000"/>
            <a:ext cx="4039200" cy="3429000"/>
          </a:xfrm>
          <a:solidFill>
            <a:schemeClr val="accent1"/>
          </a:solidFill>
        </p:spPr>
        <p:txBody>
          <a:bodyPr lIns="180000" tIns="180000" rIns="180000" bIns="180000" anchor="ctr">
            <a:normAutofit/>
          </a:bodyPr>
          <a:lstStyle>
            <a:lvl1pPr marL="0" indent="0" algn="ctr">
              <a:buNone/>
              <a:defRPr sz="2800" b="1">
                <a:solidFill>
                  <a:schemeClr val="bg1"/>
                </a:solidFill>
              </a:defRPr>
            </a:lvl1pPr>
            <a:lvl2pPr marL="457200" indent="0">
              <a:buNone/>
              <a:defRPr sz="2800" b="1">
                <a:solidFill>
                  <a:schemeClr val="bg1"/>
                </a:solidFill>
              </a:defRPr>
            </a:lvl2pPr>
            <a:lvl3pPr marL="914400" indent="0">
              <a:buNone/>
              <a:defRPr sz="2800" b="1">
                <a:solidFill>
                  <a:schemeClr val="bg1"/>
                </a:solidFill>
              </a:defRPr>
            </a:lvl3pPr>
            <a:lvl4pPr marL="1371600" indent="0">
              <a:buNone/>
              <a:defRPr sz="2800" b="1">
                <a:solidFill>
                  <a:schemeClr val="bg1"/>
                </a:solidFill>
              </a:defRPr>
            </a:lvl4pPr>
            <a:lvl5pPr marL="1828800" indent="0">
              <a:buNone/>
              <a:defRPr sz="28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31" name="Platshållare för bild" title="Beskrivning för bild 5"/>
          <p:cNvSpPr>
            <a:spLocks noGrp="1"/>
          </p:cNvSpPr>
          <p:nvPr>
            <p:ph type="pic" sz="quarter" idx="13"/>
          </p:nvPr>
        </p:nvSpPr>
        <p:spPr>
          <a:xfrm>
            <a:off x="8127600" y="3429000"/>
            <a:ext cx="4064400" cy="342900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7373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ubrik" title="Textblock med avslutande text"/>
          <p:cNvSpPr>
            <a:spLocks noGrp="1"/>
          </p:cNvSpPr>
          <p:nvPr>
            <p:ph type="ctrTitle" hasCustomPrompt="1"/>
          </p:nvPr>
        </p:nvSpPr>
        <p:spPr>
          <a:xfrm>
            <a:off x="695325" y="2032426"/>
            <a:ext cx="10801349" cy="2306637"/>
          </a:xfrm>
          <a:ln w="50800">
            <a:noFill/>
          </a:ln>
        </p:spPr>
        <p:txBody>
          <a:bodyPr lIns="0" tIns="0" rIns="0" bIns="0" anchor="ctr"/>
          <a:lstStyle>
            <a:lvl1pPr algn="ctr">
              <a:defRPr sz="6000" b="1" spc="-15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Avslutande text</a:t>
            </a:r>
          </a:p>
        </p:txBody>
      </p:sp>
      <p:grpSp>
        <p:nvGrpSpPr>
          <p:cNvPr id="2" name="Logotyp" title="Region Dalarnas logotyp"/>
          <p:cNvGrpSpPr>
            <a:grpSpLocks noChangeAspect="1"/>
          </p:cNvGrpSpPr>
          <p:nvPr userDrawn="1"/>
        </p:nvGrpSpPr>
        <p:grpSpPr>
          <a:xfrm>
            <a:off x="4914611" y="5408725"/>
            <a:ext cx="2362778" cy="900000"/>
            <a:chOff x="-2576825" y="3432175"/>
            <a:chExt cx="1679575" cy="639763"/>
          </a:xfrm>
          <a:solidFill>
            <a:schemeClr val="bg1"/>
          </a:solidFill>
        </p:grpSpPr>
        <p:sp>
          <p:nvSpPr>
            <p:cNvPr id="3" name="Freeform 5" title="Region Dalarnas logotyp"/>
            <p:cNvSpPr>
              <a:spLocks/>
            </p:cNvSpPr>
            <p:nvPr/>
          </p:nvSpPr>
          <p:spPr bwMode="auto">
            <a:xfrm>
              <a:off x="-1871975" y="3689350"/>
              <a:ext cx="100013" cy="168275"/>
            </a:xfrm>
            <a:custGeom>
              <a:avLst/>
              <a:gdLst>
                <a:gd name="T0" fmla="*/ 63 w 63"/>
                <a:gd name="T1" fmla="*/ 84 h 106"/>
                <a:gd name="T2" fmla="*/ 29 w 63"/>
                <a:gd name="T3" fmla="*/ 84 h 106"/>
                <a:gd name="T4" fmla="*/ 29 w 63"/>
                <a:gd name="T5" fmla="*/ 65 h 106"/>
                <a:gd name="T6" fmla="*/ 60 w 63"/>
                <a:gd name="T7" fmla="*/ 65 h 106"/>
                <a:gd name="T8" fmla="*/ 60 w 63"/>
                <a:gd name="T9" fmla="*/ 41 h 106"/>
                <a:gd name="T10" fmla="*/ 29 w 63"/>
                <a:gd name="T11" fmla="*/ 41 h 106"/>
                <a:gd name="T12" fmla="*/ 29 w 63"/>
                <a:gd name="T13" fmla="*/ 24 h 106"/>
                <a:gd name="T14" fmla="*/ 63 w 63"/>
                <a:gd name="T15" fmla="*/ 24 h 106"/>
                <a:gd name="T16" fmla="*/ 63 w 63"/>
                <a:gd name="T17" fmla="*/ 0 h 106"/>
                <a:gd name="T18" fmla="*/ 0 w 63"/>
                <a:gd name="T19" fmla="*/ 0 h 106"/>
                <a:gd name="T20" fmla="*/ 0 w 63"/>
                <a:gd name="T21" fmla="*/ 106 h 106"/>
                <a:gd name="T22" fmla="*/ 63 w 63"/>
                <a:gd name="T23" fmla="*/ 106 h 106"/>
                <a:gd name="T24" fmla="*/ 63 w 63"/>
                <a:gd name="T25" fmla="*/ 84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3" h="106">
                  <a:moveTo>
                    <a:pt x="63" y="84"/>
                  </a:moveTo>
                  <a:lnTo>
                    <a:pt x="29" y="84"/>
                  </a:lnTo>
                  <a:lnTo>
                    <a:pt x="29" y="65"/>
                  </a:lnTo>
                  <a:lnTo>
                    <a:pt x="60" y="65"/>
                  </a:lnTo>
                  <a:lnTo>
                    <a:pt x="60" y="41"/>
                  </a:lnTo>
                  <a:lnTo>
                    <a:pt x="29" y="41"/>
                  </a:lnTo>
                  <a:lnTo>
                    <a:pt x="29" y="24"/>
                  </a:lnTo>
                  <a:lnTo>
                    <a:pt x="63" y="24"/>
                  </a:lnTo>
                  <a:lnTo>
                    <a:pt x="63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63" y="106"/>
                  </a:lnTo>
                  <a:lnTo>
                    <a:pt x="63" y="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" name="Freeform 6" title="Region Dalarnas logotyp"/>
            <p:cNvSpPr>
              <a:spLocks/>
            </p:cNvSpPr>
            <p:nvPr/>
          </p:nvSpPr>
          <p:spPr bwMode="auto">
            <a:xfrm>
              <a:off x="-1757675" y="3681413"/>
              <a:ext cx="177800" cy="184150"/>
            </a:xfrm>
            <a:custGeom>
              <a:avLst/>
              <a:gdLst>
                <a:gd name="T0" fmla="*/ 24 w 47"/>
                <a:gd name="T1" fmla="*/ 48 h 48"/>
                <a:gd name="T2" fmla="*/ 42 w 47"/>
                <a:gd name="T3" fmla="*/ 39 h 48"/>
                <a:gd name="T4" fmla="*/ 47 w 47"/>
                <a:gd name="T5" fmla="*/ 22 h 48"/>
                <a:gd name="T6" fmla="*/ 24 w 47"/>
                <a:gd name="T7" fmla="*/ 22 h 48"/>
                <a:gd name="T8" fmla="*/ 24 w 47"/>
                <a:gd name="T9" fmla="*/ 31 h 48"/>
                <a:gd name="T10" fmla="*/ 33 w 47"/>
                <a:gd name="T11" fmla="*/ 31 h 48"/>
                <a:gd name="T12" fmla="*/ 24 w 47"/>
                <a:gd name="T13" fmla="*/ 38 h 48"/>
                <a:gd name="T14" fmla="*/ 12 w 47"/>
                <a:gd name="T15" fmla="*/ 25 h 48"/>
                <a:gd name="T16" fmla="*/ 24 w 47"/>
                <a:gd name="T17" fmla="*/ 10 h 48"/>
                <a:gd name="T18" fmla="*/ 33 w 47"/>
                <a:gd name="T19" fmla="*/ 18 h 48"/>
                <a:gd name="T20" fmla="*/ 44 w 47"/>
                <a:gd name="T21" fmla="*/ 13 h 48"/>
                <a:gd name="T22" fmla="*/ 24 w 47"/>
                <a:gd name="T23" fmla="*/ 0 h 48"/>
                <a:gd name="T24" fmla="*/ 0 w 47"/>
                <a:gd name="T25" fmla="*/ 24 h 48"/>
                <a:gd name="T26" fmla="*/ 24 w 47"/>
                <a:gd name="T2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7" h="48">
                  <a:moveTo>
                    <a:pt x="24" y="48"/>
                  </a:moveTo>
                  <a:cubicBezTo>
                    <a:pt x="31" y="48"/>
                    <a:pt x="38" y="45"/>
                    <a:pt x="42" y="39"/>
                  </a:cubicBezTo>
                  <a:cubicBezTo>
                    <a:pt x="46" y="34"/>
                    <a:pt x="46" y="28"/>
                    <a:pt x="47" y="22"/>
                  </a:cubicBezTo>
                  <a:cubicBezTo>
                    <a:pt x="24" y="22"/>
                    <a:pt x="24" y="22"/>
                    <a:pt x="24" y="22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33" y="31"/>
                    <a:pt x="33" y="31"/>
                    <a:pt x="33" y="31"/>
                  </a:cubicBezTo>
                  <a:cubicBezTo>
                    <a:pt x="33" y="36"/>
                    <a:pt x="29" y="38"/>
                    <a:pt x="24" y="38"/>
                  </a:cubicBezTo>
                  <a:cubicBezTo>
                    <a:pt x="16" y="38"/>
                    <a:pt x="12" y="31"/>
                    <a:pt x="12" y="25"/>
                  </a:cubicBezTo>
                  <a:cubicBezTo>
                    <a:pt x="12" y="18"/>
                    <a:pt x="16" y="10"/>
                    <a:pt x="24" y="10"/>
                  </a:cubicBezTo>
                  <a:cubicBezTo>
                    <a:pt x="28" y="10"/>
                    <a:pt x="32" y="13"/>
                    <a:pt x="33" y="18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0" y="5"/>
                    <a:pt x="33" y="0"/>
                    <a:pt x="24" y="0"/>
                  </a:cubicBezTo>
                  <a:cubicBezTo>
                    <a:pt x="10" y="0"/>
                    <a:pt x="0" y="10"/>
                    <a:pt x="0" y="24"/>
                  </a:cubicBezTo>
                  <a:cubicBezTo>
                    <a:pt x="0" y="38"/>
                    <a:pt x="10" y="48"/>
                    <a:pt x="24" y="4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5" name="Rectangle 7" title="Region Dalarnas logotyp"/>
            <p:cNvSpPr>
              <a:spLocks noChangeArrowheads="1"/>
            </p:cNvSpPr>
            <p:nvPr/>
          </p:nvSpPr>
          <p:spPr bwMode="auto">
            <a:xfrm>
              <a:off x="-1564000" y="3689350"/>
              <a:ext cx="44450" cy="168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6" name="Freeform 8" title="Region Dalarnas logotyp"/>
            <p:cNvSpPr>
              <a:spLocks noEditPoints="1"/>
            </p:cNvSpPr>
            <p:nvPr/>
          </p:nvSpPr>
          <p:spPr bwMode="auto">
            <a:xfrm>
              <a:off x="-1500500" y="3681413"/>
              <a:ext cx="185738" cy="184150"/>
            </a:xfrm>
            <a:custGeom>
              <a:avLst/>
              <a:gdLst>
                <a:gd name="T0" fmla="*/ 49 w 49"/>
                <a:gd name="T1" fmla="*/ 23 h 48"/>
                <a:gd name="T2" fmla="*/ 25 w 49"/>
                <a:gd name="T3" fmla="*/ 0 h 48"/>
                <a:gd name="T4" fmla="*/ 0 w 49"/>
                <a:gd name="T5" fmla="*/ 23 h 48"/>
                <a:gd name="T6" fmla="*/ 25 w 49"/>
                <a:gd name="T7" fmla="*/ 48 h 48"/>
                <a:gd name="T8" fmla="*/ 49 w 49"/>
                <a:gd name="T9" fmla="*/ 23 h 48"/>
                <a:gd name="T10" fmla="*/ 25 w 49"/>
                <a:gd name="T11" fmla="*/ 37 h 48"/>
                <a:gd name="T12" fmla="*/ 12 w 49"/>
                <a:gd name="T13" fmla="*/ 23 h 48"/>
                <a:gd name="T14" fmla="*/ 25 w 49"/>
                <a:gd name="T15" fmla="*/ 12 h 48"/>
                <a:gd name="T16" fmla="*/ 37 w 49"/>
                <a:gd name="T17" fmla="*/ 23 h 48"/>
                <a:gd name="T18" fmla="*/ 25 w 49"/>
                <a:gd name="T19" fmla="*/ 3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48">
                  <a:moveTo>
                    <a:pt x="49" y="23"/>
                  </a:moveTo>
                  <a:cubicBezTo>
                    <a:pt x="49" y="10"/>
                    <a:pt x="37" y="0"/>
                    <a:pt x="25" y="0"/>
                  </a:cubicBezTo>
                  <a:cubicBezTo>
                    <a:pt x="12" y="0"/>
                    <a:pt x="0" y="10"/>
                    <a:pt x="0" y="23"/>
                  </a:cubicBezTo>
                  <a:cubicBezTo>
                    <a:pt x="0" y="38"/>
                    <a:pt x="10" y="48"/>
                    <a:pt x="25" y="48"/>
                  </a:cubicBezTo>
                  <a:cubicBezTo>
                    <a:pt x="39" y="48"/>
                    <a:pt x="49" y="38"/>
                    <a:pt x="49" y="23"/>
                  </a:cubicBezTo>
                  <a:moveTo>
                    <a:pt x="25" y="37"/>
                  </a:moveTo>
                  <a:cubicBezTo>
                    <a:pt x="18" y="37"/>
                    <a:pt x="12" y="31"/>
                    <a:pt x="12" y="23"/>
                  </a:cubicBezTo>
                  <a:cubicBezTo>
                    <a:pt x="12" y="17"/>
                    <a:pt x="18" y="12"/>
                    <a:pt x="25" y="12"/>
                  </a:cubicBezTo>
                  <a:cubicBezTo>
                    <a:pt x="31" y="12"/>
                    <a:pt x="37" y="17"/>
                    <a:pt x="37" y="23"/>
                  </a:cubicBezTo>
                  <a:cubicBezTo>
                    <a:pt x="37" y="31"/>
                    <a:pt x="31" y="37"/>
                    <a:pt x="25" y="3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" name="Freeform 9" title="Region Dalarnas logotyp"/>
            <p:cNvSpPr>
              <a:spLocks/>
            </p:cNvSpPr>
            <p:nvPr/>
          </p:nvSpPr>
          <p:spPr bwMode="auto">
            <a:xfrm>
              <a:off x="-1295713" y="3689350"/>
              <a:ext cx="171450" cy="168275"/>
            </a:xfrm>
            <a:custGeom>
              <a:avLst/>
              <a:gdLst>
                <a:gd name="T0" fmla="*/ 29 w 108"/>
                <a:gd name="T1" fmla="*/ 41 h 106"/>
                <a:gd name="T2" fmla="*/ 29 w 108"/>
                <a:gd name="T3" fmla="*/ 41 h 106"/>
                <a:gd name="T4" fmla="*/ 79 w 108"/>
                <a:gd name="T5" fmla="*/ 106 h 106"/>
                <a:gd name="T6" fmla="*/ 108 w 108"/>
                <a:gd name="T7" fmla="*/ 106 h 106"/>
                <a:gd name="T8" fmla="*/ 108 w 108"/>
                <a:gd name="T9" fmla="*/ 0 h 106"/>
                <a:gd name="T10" fmla="*/ 79 w 108"/>
                <a:gd name="T11" fmla="*/ 0 h 106"/>
                <a:gd name="T12" fmla="*/ 79 w 108"/>
                <a:gd name="T13" fmla="*/ 65 h 106"/>
                <a:gd name="T14" fmla="*/ 79 w 108"/>
                <a:gd name="T15" fmla="*/ 65 h 106"/>
                <a:gd name="T16" fmla="*/ 29 w 108"/>
                <a:gd name="T17" fmla="*/ 0 h 106"/>
                <a:gd name="T18" fmla="*/ 0 w 108"/>
                <a:gd name="T19" fmla="*/ 0 h 106"/>
                <a:gd name="T20" fmla="*/ 0 w 108"/>
                <a:gd name="T21" fmla="*/ 106 h 106"/>
                <a:gd name="T22" fmla="*/ 29 w 108"/>
                <a:gd name="T23" fmla="*/ 106 h 106"/>
                <a:gd name="T24" fmla="*/ 29 w 108"/>
                <a:gd name="T25" fmla="*/ 41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8" h="106">
                  <a:moveTo>
                    <a:pt x="29" y="41"/>
                  </a:moveTo>
                  <a:lnTo>
                    <a:pt x="29" y="41"/>
                  </a:lnTo>
                  <a:lnTo>
                    <a:pt x="79" y="106"/>
                  </a:lnTo>
                  <a:lnTo>
                    <a:pt x="108" y="106"/>
                  </a:lnTo>
                  <a:lnTo>
                    <a:pt x="108" y="0"/>
                  </a:lnTo>
                  <a:lnTo>
                    <a:pt x="79" y="0"/>
                  </a:lnTo>
                  <a:lnTo>
                    <a:pt x="79" y="65"/>
                  </a:lnTo>
                  <a:lnTo>
                    <a:pt x="79" y="65"/>
                  </a:lnTo>
                  <a:lnTo>
                    <a:pt x="29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9" y="106"/>
                  </a:lnTo>
                  <a:lnTo>
                    <a:pt x="29" y="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8" name="Freeform 10" title="Region Dalarnas logotyp"/>
            <p:cNvSpPr>
              <a:spLocks noEditPoints="1"/>
            </p:cNvSpPr>
            <p:nvPr/>
          </p:nvSpPr>
          <p:spPr bwMode="auto">
            <a:xfrm>
              <a:off x="-2022788" y="3903663"/>
              <a:ext cx="147638" cy="168275"/>
            </a:xfrm>
            <a:custGeom>
              <a:avLst/>
              <a:gdLst>
                <a:gd name="T0" fmla="*/ 17 w 39"/>
                <a:gd name="T1" fmla="*/ 0 h 44"/>
                <a:gd name="T2" fmla="*/ 0 w 39"/>
                <a:gd name="T3" fmla="*/ 0 h 44"/>
                <a:gd name="T4" fmla="*/ 0 w 39"/>
                <a:gd name="T5" fmla="*/ 44 h 44"/>
                <a:gd name="T6" fmla="*/ 17 w 39"/>
                <a:gd name="T7" fmla="*/ 44 h 44"/>
                <a:gd name="T8" fmla="*/ 39 w 39"/>
                <a:gd name="T9" fmla="*/ 22 h 44"/>
                <a:gd name="T10" fmla="*/ 17 w 39"/>
                <a:gd name="T11" fmla="*/ 0 h 44"/>
                <a:gd name="T12" fmla="*/ 15 w 39"/>
                <a:gd name="T13" fmla="*/ 35 h 44"/>
                <a:gd name="T14" fmla="*/ 12 w 39"/>
                <a:gd name="T15" fmla="*/ 35 h 44"/>
                <a:gd name="T16" fmla="*/ 12 w 39"/>
                <a:gd name="T17" fmla="*/ 10 h 44"/>
                <a:gd name="T18" fmla="*/ 15 w 39"/>
                <a:gd name="T19" fmla="*/ 10 h 44"/>
                <a:gd name="T20" fmla="*/ 27 w 39"/>
                <a:gd name="T21" fmla="*/ 22 h 44"/>
                <a:gd name="T22" fmla="*/ 15 w 39"/>
                <a:gd name="T23" fmla="*/ 35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9" h="44">
                  <a:moveTo>
                    <a:pt x="1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7" y="44"/>
                    <a:pt x="17" y="44"/>
                    <a:pt x="17" y="44"/>
                  </a:cubicBezTo>
                  <a:cubicBezTo>
                    <a:pt x="29" y="44"/>
                    <a:pt x="39" y="35"/>
                    <a:pt x="39" y="22"/>
                  </a:cubicBezTo>
                  <a:cubicBezTo>
                    <a:pt x="39" y="10"/>
                    <a:pt x="29" y="0"/>
                    <a:pt x="17" y="0"/>
                  </a:cubicBezTo>
                  <a:moveTo>
                    <a:pt x="15" y="35"/>
                  </a:moveTo>
                  <a:cubicBezTo>
                    <a:pt x="12" y="35"/>
                    <a:pt x="12" y="35"/>
                    <a:pt x="12" y="35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2" y="10"/>
                    <a:pt x="27" y="14"/>
                    <a:pt x="27" y="22"/>
                  </a:cubicBezTo>
                  <a:cubicBezTo>
                    <a:pt x="27" y="31"/>
                    <a:pt x="22" y="35"/>
                    <a:pt x="15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9" name="Freeform 11" title="Region Dalarnas logotyp"/>
            <p:cNvSpPr>
              <a:spLocks noEditPoints="1"/>
            </p:cNvSpPr>
            <p:nvPr/>
          </p:nvSpPr>
          <p:spPr bwMode="auto">
            <a:xfrm>
              <a:off x="-18783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69 w 109"/>
                <a:gd name="T15" fmla="*/ 0 h 106"/>
                <a:gd name="T16" fmla="*/ 40 w 109"/>
                <a:gd name="T17" fmla="*/ 0 h 106"/>
                <a:gd name="T18" fmla="*/ 43 w 109"/>
                <a:gd name="T19" fmla="*/ 67 h 106"/>
                <a:gd name="T20" fmla="*/ 55 w 109"/>
                <a:gd name="T21" fmla="*/ 34 h 106"/>
                <a:gd name="T22" fmla="*/ 55 w 109"/>
                <a:gd name="T23" fmla="*/ 34 h 106"/>
                <a:gd name="T24" fmla="*/ 67 w 109"/>
                <a:gd name="T25" fmla="*/ 67 h 106"/>
                <a:gd name="T26" fmla="*/ 43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69" y="0"/>
                  </a:lnTo>
                  <a:lnTo>
                    <a:pt x="40" y="0"/>
                  </a:lnTo>
                  <a:close/>
                  <a:moveTo>
                    <a:pt x="43" y="67"/>
                  </a:moveTo>
                  <a:lnTo>
                    <a:pt x="55" y="34"/>
                  </a:lnTo>
                  <a:lnTo>
                    <a:pt x="55" y="34"/>
                  </a:lnTo>
                  <a:lnTo>
                    <a:pt x="67" y="67"/>
                  </a:lnTo>
                  <a:lnTo>
                    <a:pt x="43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0" name="Freeform 12" title="Region Dalarnas logotyp"/>
            <p:cNvSpPr>
              <a:spLocks/>
            </p:cNvSpPr>
            <p:nvPr/>
          </p:nvSpPr>
          <p:spPr bwMode="auto">
            <a:xfrm>
              <a:off x="-1692588" y="3903663"/>
              <a:ext cx="98425" cy="168275"/>
            </a:xfrm>
            <a:custGeom>
              <a:avLst/>
              <a:gdLst>
                <a:gd name="T0" fmla="*/ 28 w 62"/>
                <a:gd name="T1" fmla="*/ 0 h 106"/>
                <a:gd name="T2" fmla="*/ 0 w 62"/>
                <a:gd name="T3" fmla="*/ 0 h 106"/>
                <a:gd name="T4" fmla="*/ 0 w 62"/>
                <a:gd name="T5" fmla="*/ 106 h 106"/>
                <a:gd name="T6" fmla="*/ 62 w 62"/>
                <a:gd name="T7" fmla="*/ 106 h 106"/>
                <a:gd name="T8" fmla="*/ 62 w 62"/>
                <a:gd name="T9" fmla="*/ 84 h 106"/>
                <a:gd name="T10" fmla="*/ 28 w 62"/>
                <a:gd name="T11" fmla="*/ 84 h 106"/>
                <a:gd name="T12" fmla="*/ 28 w 62"/>
                <a:gd name="T13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2" h="106">
                  <a:moveTo>
                    <a:pt x="28" y="0"/>
                  </a:moveTo>
                  <a:lnTo>
                    <a:pt x="0" y="0"/>
                  </a:lnTo>
                  <a:lnTo>
                    <a:pt x="0" y="106"/>
                  </a:lnTo>
                  <a:lnTo>
                    <a:pt x="62" y="106"/>
                  </a:lnTo>
                  <a:lnTo>
                    <a:pt x="62" y="84"/>
                  </a:lnTo>
                  <a:lnTo>
                    <a:pt x="28" y="84"/>
                  </a:lnTo>
                  <a:lnTo>
                    <a:pt x="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1" name="Freeform 13" title="Region Dalarnas logotyp"/>
            <p:cNvSpPr>
              <a:spLocks noEditPoints="1"/>
            </p:cNvSpPr>
            <p:nvPr/>
          </p:nvSpPr>
          <p:spPr bwMode="auto">
            <a:xfrm>
              <a:off x="-15862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71 w 109"/>
                <a:gd name="T15" fmla="*/ 0 h 106"/>
                <a:gd name="T16" fmla="*/ 40 w 109"/>
                <a:gd name="T17" fmla="*/ 0 h 106"/>
                <a:gd name="T18" fmla="*/ 42 w 109"/>
                <a:gd name="T19" fmla="*/ 67 h 106"/>
                <a:gd name="T20" fmla="*/ 54 w 109"/>
                <a:gd name="T21" fmla="*/ 34 h 106"/>
                <a:gd name="T22" fmla="*/ 54 w 109"/>
                <a:gd name="T23" fmla="*/ 34 h 106"/>
                <a:gd name="T24" fmla="*/ 66 w 109"/>
                <a:gd name="T25" fmla="*/ 67 h 106"/>
                <a:gd name="T26" fmla="*/ 42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71" y="0"/>
                  </a:lnTo>
                  <a:lnTo>
                    <a:pt x="40" y="0"/>
                  </a:lnTo>
                  <a:close/>
                  <a:moveTo>
                    <a:pt x="42" y="67"/>
                  </a:moveTo>
                  <a:lnTo>
                    <a:pt x="54" y="34"/>
                  </a:lnTo>
                  <a:lnTo>
                    <a:pt x="54" y="34"/>
                  </a:lnTo>
                  <a:lnTo>
                    <a:pt x="66" y="67"/>
                  </a:lnTo>
                  <a:lnTo>
                    <a:pt x="42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2" name="Freeform 14" title="Region Dalarnas logotyp"/>
            <p:cNvSpPr>
              <a:spLocks noEditPoints="1"/>
            </p:cNvSpPr>
            <p:nvPr/>
          </p:nvSpPr>
          <p:spPr bwMode="auto">
            <a:xfrm>
              <a:off x="-1402075" y="3903663"/>
              <a:ext cx="141288" cy="168275"/>
            </a:xfrm>
            <a:custGeom>
              <a:avLst/>
              <a:gdLst>
                <a:gd name="T0" fmla="*/ 32 w 37"/>
                <a:gd name="T1" fmla="*/ 14 h 44"/>
                <a:gd name="T2" fmla="*/ 17 w 37"/>
                <a:gd name="T3" fmla="*/ 0 h 44"/>
                <a:gd name="T4" fmla="*/ 0 w 37"/>
                <a:gd name="T5" fmla="*/ 0 h 44"/>
                <a:gd name="T6" fmla="*/ 0 w 37"/>
                <a:gd name="T7" fmla="*/ 44 h 44"/>
                <a:gd name="T8" fmla="*/ 11 w 37"/>
                <a:gd name="T9" fmla="*/ 44 h 44"/>
                <a:gd name="T10" fmla="*/ 11 w 37"/>
                <a:gd name="T11" fmla="*/ 27 h 44"/>
                <a:gd name="T12" fmla="*/ 11 w 37"/>
                <a:gd name="T13" fmla="*/ 27 h 44"/>
                <a:gd name="T14" fmla="*/ 22 w 37"/>
                <a:gd name="T15" fmla="*/ 44 h 44"/>
                <a:gd name="T16" fmla="*/ 37 w 37"/>
                <a:gd name="T17" fmla="*/ 44 h 44"/>
                <a:gd name="T18" fmla="*/ 23 w 37"/>
                <a:gd name="T19" fmla="*/ 26 h 44"/>
                <a:gd name="T20" fmla="*/ 32 w 37"/>
                <a:gd name="T21" fmla="*/ 14 h 44"/>
                <a:gd name="T22" fmla="*/ 12 w 37"/>
                <a:gd name="T23" fmla="*/ 20 h 44"/>
                <a:gd name="T24" fmla="*/ 11 w 37"/>
                <a:gd name="T25" fmla="*/ 20 h 44"/>
                <a:gd name="T26" fmla="*/ 11 w 37"/>
                <a:gd name="T27" fmla="*/ 9 h 44"/>
                <a:gd name="T28" fmla="*/ 12 w 37"/>
                <a:gd name="T29" fmla="*/ 9 h 44"/>
                <a:gd name="T30" fmla="*/ 20 w 37"/>
                <a:gd name="T31" fmla="*/ 14 h 44"/>
                <a:gd name="T32" fmla="*/ 12 w 37"/>
                <a:gd name="T33" fmla="*/ 2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32" y="14"/>
                  </a:moveTo>
                  <a:cubicBezTo>
                    <a:pt x="32" y="4"/>
                    <a:pt x="26" y="0"/>
                    <a:pt x="1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9" y="25"/>
                    <a:pt x="32" y="20"/>
                    <a:pt x="32" y="14"/>
                  </a:cubicBezTo>
                  <a:moveTo>
                    <a:pt x="12" y="20"/>
                  </a:moveTo>
                  <a:cubicBezTo>
                    <a:pt x="11" y="20"/>
                    <a:pt x="11" y="20"/>
                    <a:pt x="11" y="20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6" y="9"/>
                    <a:pt x="20" y="10"/>
                    <a:pt x="20" y="14"/>
                  </a:cubicBezTo>
                  <a:cubicBezTo>
                    <a:pt x="20" y="19"/>
                    <a:pt x="16" y="20"/>
                    <a:pt x="12" y="2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3" name="Freeform 15" title="Region Dalarnas logotyp"/>
            <p:cNvSpPr>
              <a:spLocks/>
            </p:cNvSpPr>
            <p:nvPr/>
          </p:nvSpPr>
          <p:spPr bwMode="auto">
            <a:xfrm>
              <a:off x="-1249675" y="3903663"/>
              <a:ext cx="166688" cy="168275"/>
            </a:xfrm>
            <a:custGeom>
              <a:avLst/>
              <a:gdLst>
                <a:gd name="T0" fmla="*/ 76 w 105"/>
                <a:gd name="T1" fmla="*/ 65 h 106"/>
                <a:gd name="T2" fmla="*/ 76 w 105"/>
                <a:gd name="T3" fmla="*/ 65 h 106"/>
                <a:gd name="T4" fmla="*/ 26 w 105"/>
                <a:gd name="T5" fmla="*/ 0 h 106"/>
                <a:gd name="T6" fmla="*/ 0 w 105"/>
                <a:gd name="T7" fmla="*/ 0 h 106"/>
                <a:gd name="T8" fmla="*/ 0 w 105"/>
                <a:gd name="T9" fmla="*/ 106 h 106"/>
                <a:gd name="T10" fmla="*/ 26 w 105"/>
                <a:gd name="T11" fmla="*/ 106 h 106"/>
                <a:gd name="T12" fmla="*/ 26 w 105"/>
                <a:gd name="T13" fmla="*/ 41 h 106"/>
                <a:gd name="T14" fmla="*/ 26 w 105"/>
                <a:gd name="T15" fmla="*/ 41 h 106"/>
                <a:gd name="T16" fmla="*/ 76 w 105"/>
                <a:gd name="T17" fmla="*/ 106 h 106"/>
                <a:gd name="T18" fmla="*/ 105 w 105"/>
                <a:gd name="T19" fmla="*/ 106 h 106"/>
                <a:gd name="T20" fmla="*/ 105 w 105"/>
                <a:gd name="T21" fmla="*/ 0 h 106"/>
                <a:gd name="T22" fmla="*/ 76 w 105"/>
                <a:gd name="T23" fmla="*/ 0 h 106"/>
                <a:gd name="T24" fmla="*/ 76 w 105"/>
                <a:gd name="T25" fmla="*/ 65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5" h="106">
                  <a:moveTo>
                    <a:pt x="76" y="65"/>
                  </a:moveTo>
                  <a:lnTo>
                    <a:pt x="76" y="6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6" y="106"/>
                  </a:lnTo>
                  <a:lnTo>
                    <a:pt x="26" y="41"/>
                  </a:lnTo>
                  <a:lnTo>
                    <a:pt x="26" y="41"/>
                  </a:lnTo>
                  <a:lnTo>
                    <a:pt x="76" y="106"/>
                  </a:lnTo>
                  <a:lnTo>
                    <a:pt x="105" y="106"/>
                  </a:lnTo>
                  <a:lnTo>
                    <a:pt x="105" y="0"/>
                  </a:lnTo>
                  <a:lnTo>
                    <a:pt x="76" y="0"/>
                  </a:lnTo>
                  <a:lnTo>
                    <a:pt x="76" y="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4" name="Freeform 16" title="Region Dalarnas logotyp"/>
            <p:cNvSpPr>
              <a:spLocks noEditPoints="1"/>
            </p:cNvSpPr>
            <p:nvPr/>
          </p:nvSpPr>
          <p:spPr bwMode="auto">
            <a:xfrm>
              <a:off x="-1075050" y="3903663"/>
              <a:ext cx="177800" cy="168275"/>
            </a:xfrm>
            <a:custGeom>
              <a:avLst/>
              <a:gdLst>
                <a:gd name="T0" fmla="*/ 71 w 112"/>
                <a:gd name="T1" fmla="*/ 0 h 106"/>
                <a:gd name="T2" fmla="*/ 43 w 112"/>
                <a:gd name="T3" fmla="*/ 0 h 106"/>
                <a:gd name="T4" fmla="*/ 0 w 112"/>
                <a:gd name="T5" fmla="*/ 106 h 106"/>
                <a:gd name="T6" fmla="*/ 31 w 112"/>
                <a:gd name="T7" fmla="*/ 106 h 106"/>
                <a:gd name="T8" fmla="*/ 38 w 112"/>
                <a:gd name="T9" fmla="*/ 89 h 106"/>
                <a:gd name="T10" fmla="*/ 76 w 112"/>
                <a:gd name="T11" fmla="*/ 89 h 106"/>
                <a:gd name="T12" fmla="*/ 83 w 112"/>
                <a:gd name="T13" fmla="*/ 106 h 106"/>
                <a:gd name="T14" fmla="*/ 112 w 112"/>
                <a:gd name="T15" fmla="*/ 106 h 106"/>
                <a:gd name="T16" fmla="*/ 71 w 112"/>
                <a:gd name="T17" fmla="*/ 0 h 106"/>
                <a:gd name="T18" fmla="*/ 45 w 112"/>
                <a:gd name="T19" fmla="*/ 67 h 106"/>
                <a:gd name="T20" fmla="*/ 57 w 112"/>
                <a:gd name="T21" fmla="*/ 34 h 106"/>
                <a:gd name="T22" fmla="*/ 57 w 112"/>
                <a:gd name="T23" fmla="*/ 34 h 106"/>
                <a:gd name="T24" fmla="*/ 69 w 112"/>
                <a:gd name="T25" fmla="*/ 67 h 106"/>
                <a:gd name="T26" fmla="*/ 45 w 112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2" h="106">
                  <a:moveTo>
                    <a:pt x="71" y="0"/>
                  </a:moveTo>
                  <a:lnTo>
                    <a:pt x="43" y="0"/>
                  </a:lnTo>
                  <a:lnTo>
                    <a:pt x="0" y="106"/>
                  </a:lnTo>
                  <a:lnTo>
                    <a:pt x="31" y="106"/>
                  </a:lnTo>
                  <a:lnTo>
                    <a:pt x="38" y="89"/>
                  </a:lnTo>
                  <a:lnTo>
                    <a:pt x="76" y="89"/>
                  </a:lnTo>
                  <a:lnTo>
                    <a:pt x="83" y="106"/>
                  </a:lnTo>
                  <a:lnTo>
                    <a:pt x="112" y="106"/>
                  </a:lnTo>
                  <a:lnTo>
                    <a:pt x="71" y="0"/>
                  </a:lnTo>
                  <a:close/>
                  <a:moveTo>
                    <a:pt x="45" y="67"/>
                  </a:moveTo>
                  <a:lnTo>
                    <a:pt x="57" y="34"/>
                  </a:lnTo>
                  <a:lnTo>
                    <a:pt x="57" y="34"/>
                  </a:lnTo>
                  <a:lnTo>
                    <a:pt x="69" y="67"/>
                  </a:lnTo>
                  <a:lnTo>
                    <a:pt x="45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5" name="Freeform 17" title="Region Dalarnas logotyp"/>
            <p:cNvSpPr>
              <a:spLocks/>
            </p:cNvSpPr>
            <p:nvPr/>
          </p:nvSpPr>
          <p:spPr bwMode="auto">
            <a:xfrm>
              <a:off x="-2576825" y="3432175"/>
              <a:ext cx="587375" cy="639763"/>
            </a:xfrm>
            <a:custGeom>
              <a:avLst/>
              <a:gdLst>
                <a:gd name="T0" fmla="*/ 155 w 155"/>
                <a:gd name="T1" fmla="*/ 46 h 167"/>
                <a:gd name="T2" fmla="*/ 139 w 155"/>
                <a:gd name="T3" fmla="*/ 16 h 167"/>
                <a:gd name="T4" fmla="*/ 139 w 155"/>
                <a:gd name="T5" fmla="*/ 0 h 167"/>
                <a:gd name="T6" fmla="*/ 125 w 155"/>
                <a:gd name="T7" fmla="*/ 8 h 167"/>
                <a:gd name="T8" fmla="*/ 116 w 155"/>
                <a:gd name="T9" fmla="*/ 8 h 167"/>
                <a:gd name="T10" fmla="*/ 73 w 155"/>
                <a:gd name="T11" fmla="*/ 33 h 167"/>
                <a:gd name="T12" fmla="*/ 73 w 155"/>
                <a:gd name="T13" fmla="*/ 33 h 167"/>
                <a:gd name="T14" fmla="*/ 65 w 155"/>
                <a:gd name="T15" fmla="*/ 49 h 167"/>
                <a:gd name="T16" fmla="*/ 26 w 155"/>
                <a:gd name="T17" fmla="*/ 51 h 167"/>
                <a:gd name="T18" fmla="*/ 0 w 155"/>
                <a:gd name="T19" fmla="*/ 77 h 167"/>
                <a:gd name="T20" fmla="*/ 0 w 155"/>
                <a:gd name="T21" fmla="*/ 167 h 167"/>
                <a:gd name="T22" fmla="*/ 16 w 155"/>
                <a:gd name="T23" fmla="*/ 167 h 167"/>
                <a:gd name="T24" fmla="*/ 28 w 155"/>
                <a:gd name="T25" fmla="*/ 117 h 167"/>
                <a:gd name="T26" fmla="*/ 59 w 155"/>
                <a:gd name="T27" fmla="*/ 118 h 167"/>
                <a:gd name="T28" fmla="*/ 92 w 155"/>
                <a:gd name="T29" fmla="*/ 116 h 167"/>
                <a:gd name="T30" fmla="*/ 98 w 155"/>
                <a:gd name="T31" fmla="*/ 167 h 167"/>
                <a:gd name="T32" fmla="*/ 114 w 155"/>
                <a:gd name="T33" fmla="*/ 167 h 167"/>
                <a:gd name="T34" fmla="*/ 131 w 155"/>
                <a:gd name="T35" fmla="*/ 53 h 167"/>
                <a:gd name="T36" fmla="*/ 147 w 155"/>
                <a:gd name="T37" fmla="*/ 56 h 167"/>
                <a:gd name="T38" fmla="*/ 155 w 155"/>
                <a:gd name="T39" fmla="*/ 46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5" h="167">
                  <a:moveTo>
                    <a:pt x="155" y="46"/>
                  </a:moveTo>
                  <a:cubicBezTo>
                    <a:pt x="139" y="16"/>
                    <a:pt x="139" y="16"/>
                    <a:pt x="139" y="16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2" y="8"/>
                    <a:pt x="119" y="8"/>
                    <a:pt x="116" y="8"/>
                  </a:cubicBezTo>
                  <a:cubicBezTo>
                    <a:pt x="98" y="8"/>
                    <a:pt x="82" y="18"/>
                    <a:pt x="73" y="33"/>
                  </a:cubicBezTo>
                  <a:cubicBezTo>
                    <a:pt x="73" y="33"/>
                    <a:pt x="73" y="33"/>
                    <a:pt x="73" y="33"/>
                  </a:cubicBezTo>
                  <a:cubicBezTo>
                    <a:pt x="65" y="49"/>
                    <a:pt x="65" y="49"/>
                    <a:pt x="65" y="49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12" y="51"/>
                    <a:pt x="0" y="63"/>
                    <a:pt x="0" y="77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16" y="167"/>
                    <a:pt x="16" y="167"/>
                    <a:pt x="16" y="167"/>
                  </a:cubicBezTo>
                  <a:cubicBezTo>
                    <a:pt x="16" y="134"/>
                    <a:pt x="28" y="117"/>
                    <a:pt x="28" y="117"/>
                  </a:cubicBezTo>
                  <a:cubicBezTo>
                    <a:pt x="38" y="118"/>
                    <a:pt x="48" y="118"/>
                    <a:pt x="59" y="118"/>
                  </a:cubicBezTo>
                  <a:cubicBezTo>
                    <a:pt x="70" y="118"/>
                    <a:pt x="81" y="118"/>
                    <a:pt x="92" y="116"/>
                  </a:cubicBezTo>
                  <a:cubicBezTo>
                    <a:pt x="98" y="167"/>
                    <a:pt x="98" y="167"/>
                    <a:pt x="98" y="167"/>
                  </a:cubicBezTo>
                  <a:cubicBezTo>
                    <a:pt x="114" y="167"/>
                    <a:pt x="114" y="167"/>
                    <a:pt x="114" y="167"/>
                  </a:cubicBezTo>
                  <a:cubicBezTo>
                    <a:pt x="114" y="80"/>
                    <a:pt x="131" y="53"/>
                    <a:pt x="131" y="53"/>
                  </a:cubicBezTo>
                  <a:cubicBezTo>
                    <a:pt x="147" y="56"/>
                    <a:pt x="147" y="56"/>
                    <a:pt x="147" y="56"/>
                  </a:cubicBezTo>
                  <a:cubicBezTo>
                    <a:pt x="150" y="54"/>
                    <a:pt x="153" y="50"/>
                    <a:pt x="155" y="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6" name="Freeform 18" title="Region Dalarnas logotyp"/>
            <p:cNvSpPr>
              <a:spLocks noEditPoints="1"/>
            </p:cNvSpPr>
            <p:nvPr/>
          </p:nvSpPr>
          <p:spPr bwMode="auto">
            <a:xfrm>
              <a:off x="-2022788" y="3689350"/>
              <a:ext cx="139700" cy="168275"/>
            </a:xfrm>
            <a:custGeom>
              <a:avLst/>
              <a:gdLst>
                <a:gd name="T0" fmla="*/ 12 w 37"/>
                <a:gd name="T1" fmla="*/ 27 h 44"/>
                <a:gd name="T2" fmla="*/ 12 w 37"/>
                <a:gd name="T3" fmla="*/ 27 h 44"/>
                <a:gd name="T4" fmla="*/ 23 w 37"/>
                <a:gd name="T5" fmla="*/ 44 h 44"/>
                <a:gd name="T6" fmla="*/ 37 w 37"/>
                <a:gd name="T7" fmla="*/ 44 h 44"/>
                <a:gd name="T8" fmla="*/ 23 w 37"/>
                <a:gd name="T9" fmla="*/ 26 h 44"/>
                <a:gd name="T10" fmla="*/ 33 w 37"/>
                <a:gd name="T11" fmla="*/ 14 h 44"/>
                <a:gd name="T12" fmla="*/ 18 w 37"/>
                <a:gd name="T13" fmla="*/ 0 h 44"/>
                <a:gd name="T14" fmla="*/ 0 w 37"/>
                <a:gd name="T15" fmla="*/ 0 h 44"/>
                <a:gd name="T16" fmla="*/ 0 w 37"/>
                <a:gd name="T17" fmla="*/ 44 h 44"/>
                <a:gd name="T18" fmla="*/ 12 w 37"/>
                <a:gd name="T19" fmla="*/ 44 h 44"/>
                <a:gd name="T20" fmla="*/ 12 w 37"/>
                <a:gd name="T21" fmla="*/ 27 h 44"/>
                <a:gd name="T22" fmla="*/ 12 w 37"/>
                <a:gd name="T23" fmla="*/ 9 h 44"/>
                <a:gd name="T24" fmla="*/ 13 w 37"/>
                <a:gd name="T25" fmla="*/ 9 h 44"/>
                <a:gd name="T26" fmla="*/ 21 w 37"/>
                <a:gd name="T27" fmla="*/ 14 h 44"/>
                <a:gd name="T28" fmla="*/ 13 w 37"/>
                <a:gd name="T29" fmla="*/ 20 h 44"/>
                <a:gd name="T30" fmla="*/ 12 w 37"/>
                <a:gd name="T31" fmla="*/ 20 h 44"/>
                <a:gd name="T32" fmla="*/ 12 w 37"/>
                <a:gd name="T33" fmla="*/ 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12" y="27"/>
                  </a:moveTo>
                  <a:cubicBezTo>
                    <a:pt x="12" y="27"/>
                    <a:pt x="12" y="27"/>
                    <a:pt x="12" y="27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30" y="25"/>
                    <a:pt x="33" y="20"/>
                    <a:pt x="33" y="14"/>
                  </a:cubicBezTo>
                  <a:cubicBezTo>
                    <a:pt x="33" y="4"/>
                    <a:pt x="27" y="0"/>
                    <a:pt x="1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2" y="44"/>
                    <a:pt x="12" y="44"/>
                    <a:pt x="12" y="44"/>
                  </a:cubicBezTo>
                  <a:lnTo>
                    <a:pt x="12" y="27"/>
                  </a:lnTo>
                  <a:close/>
                  <a:moveTo>
                    <a:pt x="12" y="9"/>
                  </a:moveTo>
                  <a:cubicBezTo>
                    <a:pt x="13" y="9"/>
                    <a:pt x="13" y="9"/>
                    <a:pt x="13" y="9"/>
                  </a:cubicBezTo>
                  <a:cubicBezTo>
                    <a:pt x="17" y="9"/>
                    <a:pt x="21" y="10"/>
                    <a:pt x="21" y="14"/>
                  </a:cubicBezTo>
                  <a:cubicBezTo>
                    <a:pt x="21" y="19"/>
                    <a:pt x="17" y="20"/>
                    <a:pt x="13" y="20"/>
                  </a:cubicBezTo>
                  <a:cubicBezTo>
                    <a:pt x="12" y="20"/>
                    <a:pt x="12" y="20"/>
                    <a:pt x="12" y="20"/>
                  </a:cubicBezTo>
                  <a:lnTo>
                    <a:pt x="12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2990531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bg>
      <p:bgPr>
        <a:solidFill>
          <a:srgbClr val="FFDDE2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"/>
          <p:cNvSpPr>
            <a:spLocks noGrp="1"/>
          </p:cNvSpPr>
          <p:nvPr>
            <p:ph type="title"/>
          </p:nvPr>
        </p:nvSpPr>
        <p:spPr>
          <a:xfrm>
            <a:off x="695324" y="728664"/>
            <a:ext cx="6480000" cy="755650"/>
          </a:xfrm>
        </p:spPr>
        <p:txBody>
          <a:bodyPr lIns="0" tIns="0" rIns="0" bIns="0" anchor="t">
            <a:noAutofit/>
          </a:bodyPr>
          <a:lstStyle>
            <a:lvl1pPr>
              <a:defRPr sz="32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underrubrik"/>
          <p:cNvSpPr>
            <a:spLocks noGrp="1"/>
          </p:cNvSpPr>
          <p:nvPr>
            <p:ph type="body" idx="1" hasCustomPrompt="1"/>
          </p:nvPr>
        </p:nvSpPr>
        <p:spPr>
          <a:xfrm>
            <a:off x="695324" y="2076337"/>
            <a:ext cx="6480000" cy="42498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Innehåll</a:t>
            </a:r>
          </a:p>
        </p:txBody>
      </p:sp>
      <p:sp>
        <p:nvSpPr>
          <p:cNvPr id="30" name="Platshållare för text"/>
          <p:cNvSpPr>
            <a:spLocks noGrp="1"/>
          </p:cNvSpPr>
          <p:nvPr>
            <p:ph type="body" sz="quarter" idx="15" hasCustomPrompt="1"/>
          </p:nvPr>
        </p:nvSpPr>
        <p:spPr>
          <a:xfrm>
            <a:off x="695324" y="2578058"/>
            <a:ext cx="6480000" cy="3730667"/>
          </a:xfrm>
        </p:spPr>
        <p:txBody>
          <a:bodyPr lIns="0" tIns="0" rIns="0" bIns="0">
            <a:noAutofit/>
          </a:bodyPr>
          <a:lstStyle>
            <a:lvl1pPr marL="342900" indent="-342900">
              <a:buClr>
                <a:srgbClr val="DB3747"/>
              </a:buClr>
              <a:buSzPct val="130000"/>
              <a:buFont typeface="Arial Black" panose="020B0A04020102020204" pitchFamily="34" charset="0"/>
              <a:buChar char="›"/>
              <a:defRPr sz="2000" baseline="0"/>
            </a:lvl1pPr>
          </a:lstStyle>
          <a:p>
            <a:pPr lvl="0"/>
            <a:r>
              <a:rPr lang="sv-SE" dirty="0"/>
              <a:t>Innehåll</a:t>
            </a:r>
          </a:p>
          <a:p>
            <a:pPr lvl="0"/>
            <a:r>
              <a:rPr lang="sv-SE" dirty="0"/>
              <a:t>För</a:t>
            </a:r>
          </a:p>
          <a:p>
            <a:pPr lvl="0"/>
            <a:r>
              <a:rPr lang="sv-SE" dirty="0"/>
              <a:t>avsnittet</a:t>
            </a:r>
          </a:p>
        </p:txBody>
      </p:sp>
      <p:sp>
        <p:nvSpPr>
          <p:cNvPr id="23" name="Platshållare för bild" title="Fotobeskrivning"/>
          <p:cNvSpPr>
            <a:spLocks noGrp="1"/>
          </p:cNvSpPr>
          <p:nvPr>
            <p:ph type="pic" sz="quarter" idx="13"/>
          </p:nvPr>
        </p:nvSpPr>
        <p:spPr>
          <a:xfrm>
            <a:off x="7535862" y="0"/>
            <a:ext cx="4656137" cy="6858000"/>
          </a:xfrm>
        </p:spPr>
        <p:txBody>
          <a:bodyPr lIns="0" tIns="0" rIns="0" bIns="0"/>
          <a:lstStyle/>
          <a:p>
            <a:endParaRPr lang="sv-SE" dirty="0"/>
          </a:p>
        </p:txBody>
      </p:sp>
      <p:grpSp>
        <p:nvGrpSpPr>
          <p:cNvPr id="22" name="Logotyp" title="Region Dalarnas logotyp"/>
          <p:cNvGrpSpPr>
            <a:grpSpLocks noChangeAspect="1"/>
          </p:cNvGrpSpPr>
          <p:nvPr userDrawn="1"/>
        </p:nvGrpSpPr>
        <p:grpSpPr>
          <a:xfrm>
            <a:off x="10724551" y="190337"/>
            <a:ext cx="1134134" cy="432000"/>
            <a:chOff x="-2576825" y="3432175"/>
            <a:chExt cx="1679575" cy="639763"/>
          </a:xfrm>
          <a:solidFill>
            <a:schemeClr val="bg1"/>
          </a:solidFill>
        </p:grpSpPr>
        <p:sp>
          <p:nvSpPr>
            <p:cNvPr id="24" name="Freeform 5"/>
            <p:cNvSpPr>
              <a:spLocks/>
            </p:cNvSpPr>
            <p:nvPr/>
          </p:nvSpPr>
          <p:spPr bwMode="auto">
            <a:xfrm>
              <a:off x="-1871975" y="3689350"/>
              <a:ext cx="100013" cy="168275"/>
            </a:xfrm>
            <a:custGeom>
              <a:avLst/>
              <a:gdLst>
                <a:gd name="T0" fmla="*/ 63 w 63"/>
                <a:gd name="T1" fmla="*/ 84 h 106"/>
                <a:gd name="T2" fmla="*/ 29 w 63"/>
                <a:gd name="T3" fmla="*/ 84 h 106"/>
                <a:gd name="T4" fmla="*/ 29 w 63"/>
                <a:gd name="T5" fmla="*/ 65 h 106"/>
                <a:gd name="T6" fmla="*/ 60 w 63"/>
                <a:gd name="T7" fmla="*/ 65 h 106"/>
                <a:gd name="T8" fmla="*/ 60 w 63"/>
                <a:gd name="T9" fmla="*/ 41 h 106"/>
                <a:gd name="T10" fmla="*/ 29 w 63"/>
                <a:gd name="T11" fmla="*/ 41 h 106"/>
                <a:gd name="T12" fmla="*/ 29 w 63"/>
                <a:gd name="T13" fmla="*/ 24 h 106"/>
                <a:gd name="T14" fmla="*/ 63 w 63"/>
                <a:gd name="T15" fmla="*/ 24 h 106"/>
                <a:gd name="T16" fmla="*/ 63 w 63"/>
                <a:gd name="T17" fmla="*/ 0 h 106"/>
                <a:gd name="T18" fmla="*/ 0 w 63"/>
                <a:gd name="T19" fmla="*/ 0 h 106"/>
                <a:gd name="T20" fmla="*/ 0 w 63"/>
                <a:gd name="T21" fmla="*/ 106 h 106"/>
                <a:gd name="T22" fmla="*/ 63 w 63"/>
                <a:gd name="T23" fmla="*/ 106 h 106"/>
                <a:gd name="T24" fmla="*/ 63 w 63"/>
                <a:gd name="T25" fmla="*/ 84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3" h="106">
                  <a:moveTo>
                    <a:pt x="63" y="84"/>
                  </a:moveTo>
                  <a:lnTo>
                    <a:pt x="29" y="84"/>
                  </a:lnTo>
                  <a:lnTo>
                    <a:pt x="29" y="65"/>
                  </a:lnTo>
                  <a:lnTo>
                    <a:pt x="60" y="65"/>
                  </a:lnTo>
                  <a:lnTo>
                    <a:pt x="60" y="41"/>
                  </a:lnTo>
                  <a:lnTo>
                    <a:pt x="29" y="41"/>
                  </a:lnTo>
                  <a:lnTo>
                    <a:pt x="29" y="24"/>
                  </a:lnTo>
                  <a:lnTo>
                    <a:pt x="63" y="24"/>
                  </a:lnTo>
                  <a:lnTo>
                    <a:pt x="63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63" y="106"/>
                  </a:lnTo>
                  <a:lnTo>
                    <a:pt x="63" y="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" name="Freeform 6"/>
            <p:cNvSpPr>
              <a:spLocks/>
            </p:cNvSpPr>
            <p:nvPr/>
          </p:nvSpPr>
          <p:spPr bwMode="auto">
            <a:xfrm>
              <a:off x="-1757675" y="3681413"/>
              <a:ext cx="177800" cy="184150"/>
            </a:xfrm>
            <a:custGeom>
              <a:avLst/>
              <a:gdLst>
                <a:gd name="T0" fmla="*/ 24 w 47"/>
                <a:gd name="T1" fmla="*/ 48 h 48"/>
                <a:gd name="T2" fmla="*/ 42 w 47"/>
                <a:gd name="T3" fmla="*/ 39 h 48"/>
                <a:gd name="T4" fmla="*/ 47 w 47"/>
                <a:gd name="T5" fmla="*/ 22 h 48"/>
                <a:gd name="T6" fmla="*/ 24 w 47"/>
                <a:gd name="T7" fmla="*/ 22 h 48"/>
                <a:gd name="T8" fmla="*/ 24 w 47"/>
                <a:gd name="T9" fmla="*/ 31 h 48"/>
                <a:gd name="T10" fmla="*/ 33 w 47"/>
                <a:gd name="T11" fmla="*/ 31 h 48"/>
                <a:gd name="T12" fmla="*/ 24 w 47"/>
                <a:gd name="T13" fmla="*/ 38 h 48"/>
                <a:gd name="T14" fmla="*/ 12 w 47"/>
                <a:gd name="T15" fmla="*/ 25 h 48"/>
                <a:gd name="T16" fmla="*/ 24 w 47"/>
                <a:gd name="T17" fmla="*/ 10 h 48"/>
                <a:gd name="T18" fmla="*/ 33 w 47"/>
                <a:gd name="T19" fmla="*/ 18 h 48"/>
                <a:gd name="T20" fmla="*/ 44 w 47"/>
                <a:gd name="T21" fmla="*/ 13 h 48"/>
                <a:gd name="T22" fmla="*/ 24 w 47"/>
                <a:gd name="T23" fmla="*/ 0 h 48"/>
                <a:gd name="T24" fmla="*/ 0 w 47"/>
                <a:gd name="T25" fmla="*/ 24 h 48"/>
                <a:gd name="T26" fmla="*/ 24 w 47"/>
                <a:gd name="T2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7" h="48">
                  <a:moveTo>
                    <a:pt x="24" y="48"/>
                  </a:moveTo>
                  <a:cubicBezTo>
                    <a:pt x="31" y="48"/>
                    <a:pt x="38" y="45"/>
                    <a:pt x="42" y="39"/>
                  </a:cubicBezTo>
                  <a:cubicBezTo>
                    <a:pt x="46" y="34"/>
                    <a:pt x="46" y="28"/>
                    <a:pt x="47" y="22"/>
                  </a:cubicBezTo>
                  <a:cubicBezTo>
                    <a:pt x="24" y="22"/>
                    <a:pt x="24" y="22"/>
                    <a:pt x="24" y="22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33" y="31"/>
                    <a:pt x="33" y="31"/>
                    <a:pt x="33" y="31"/>
                  </a:cubicBezTo>
                  <a:cubicBezTo>
                    <a:pt x="33" y="36"/>
                    <a:pt x="29" y="38"/>
                    <a:pt x="24" y="38"/>
                  </a:cubicBezTo>
                  <a:cubicBezTo>
                    <a:pt x="16" y="38"/>
                    <a:pt x="12" y="31"/>
                    <a:pt x="12" y="25"/>
                  </a:cubicBezTo>
                  <a:cubicBezTo>
                    <a:pt x="12" y="18"/>
                    <a:pt x="16" y="10"/>
                    <a:pt x="24" y="10"/>
                  </a:cubicBezTo>
                  <a:cubicBezTo>
                    <a:pt x="28" y="10"/>
                    <a:pt x="32" y="13"/>
                    <a:pt x="33" y="18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0" y="5"/>
                    <a:pt x="33" y="0"/>
                    <a:pt x="24" y="0"/>
                  </a:cubicBezTo>
                  <a:cubicBezTo>
                    <a:pt x="10" y="0"/>
                    <a:pt x="0" y="10"/>
                    <a:pt x="0" y="24"/>
                  </a:cubicBezTo>
                  <a:cubicBezTo>
                    <a:pt x="0" y="38"/>
                    <a:pt x="10" y="48"/>
                    <a:pt x="24" y="4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Rectangle 7"/>
            <p:cNvSpPr>
              <a:spLocks noChangeArrowheads="1"/>
            </p:cNvSpPr>
            <p:nvPr/>
          </p:nvSpPr>
          <p:spPr bwMode="auto">
            <a:xfrm>
              <a:off x="-1564000" y="3689350"/>
              <a:ext cx="44450" cy="168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8"/>
            <p:cNvSpPr>
              <a:spLocks noEditPoints="1"/>
            </p:cNvSpPr>
            <p:nvPr/>
          </p:nvSpPr>
          <p:spPr bwMode="auto">
            <a:xfrm>
              <a:off x="-1500500" y="3681413"/>
              <a:ext cx="185738" cy="184150"/>
            </a:xfrm>
            <a:custGeom>
              <a:avLst/>
              <a:gdLst>
                <a:gd name="T0" fmla="*/ 49 w 49"/>
                <a:gd name="T1" fmla="*/ 23 h 48"/>
                <a:gd name="T2" fmla="*/ 25 w 49"/>
                <a:gd name="T3" fmla="*/ 0 h 48"/>
                <a:gd name="T4" fmla="*/ 0 w 49"/>
                <a:gd name="T5" fmla="*/ 23 h 48"/>
                <a:gd name="T6" fmla="*/ 25 w 49"/>
                <a:gd name="T7" fmla="*/ 48 h 48"/>
                <a:gd name="T8" fmla="*/ 49 w 49"/>
                <a:gd name="T9" fmla="*/ 23 h 48"/>
                <a:gd name="T10" fmla="*/ 25 w 49"/>
                <a:gd name="T11" fmla="*/ 37 h 48"/>
                <a:gd name="T12" fmla="*/ 12 w 49"/>
                <a:gd name="T13" fmla="*/ 23 h 48"/>
                <a:gd name="T14" fmla="*/ 25 w 49"/>
                <a:gd name="T15" fmla="*/ 12 h 48"/>
                <a:gd name="T16" fmla="*/ 37 w 49"/>
                <a:gd name="T17" fmla="*/ 23 h 48"/>
                <a:gd name="T18" fmla="*/ 25 w 49"/>
                <a:gd name="T19" fmla="*/ 3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48">
                  <a:moveTo>
                    <a:pt x="49" y="23"/>
                  </a:moveTo>
                  <a:cubicBezTo>
                    <a:pt x="49" y="10"/>
                    <a:pt x="37" y="0"/>
                    <a:pt x="25" y="0"/>
                  </a:cubicBezTo>
                  <a:cubicBezTo>
                    <a:pt x="12" y="0"/>
                    <a:pt x="0" y="10"/>
                    <a:pt x="0" y="23"/>
                  </a:cubicBezTo>
                  <a:cubicBezTo>
                    <a:pt x="0" y="38"/>
                    <a:pt x="10" y="48"/>
                    <a:pt x="25" y="48"/>
                  </a:cubicBezTo>
                  <a:cubicBezTo>
                    <a:pt x="39" y="48"/>
                    <a:pt x="49" y="38"/>
                    <a:pt x="49" y="23"/>
                  </a:cubicBezTo>
                  <a:moveTo>
                    <a:pt x="25" y="37"/>
                  </a:moveTo>
                  <a:cubicBezTo>
                    <a:pt x="18" y="37"/>
                    <a:pt x="12" y="31"/>
                    <a:pt x="12" y="23"/>
                  </a:cubicBezTo>
                  <a:cubicBezTo>
                    <a:pt x="12" y="17"/>
                    <a:pt x="18" y="12"/>
                    <a:pt x="25" y="12"/>
                  </a:cubicBezTo>
                  <a:cubicBezTo>
                    <a:pt x="31" y="12"/>
                    <a:pt x="37" y="17"/>
                    <a:pt x="37" y="23"/>
                  </a:cubicBezTo>
                  <a:cubicBezTo>
                    <a:pt x="37" y="31"/>
                    <a:pt x="31" y="37"/>
                    <a:pt x="25" y="3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9"/>
            <p:cNvSpPr>
              <a:spLocks/>
            </p:cNvSpPr>
            <p:nvPr/>
          </p:nvSpPr>
          <p:spPr bwMode="auto">
            <a:xfrm>
              <a:off x="-1295713" y="3689350"/>
              <a:ext cx="171450" cy="168275"/>
            </a:xfrm>
            <a:custGeom>
              <a:avLst/>
              <a:gdLst>
                <a:gd name="T0" fmla="*/ 29 w 108"/>
                <a:gd name="T1" fmla="*/ 41 h 106"/>
                <a:gd name="T2" fmla="*/ 29 w 108"/>
                <a:gd name="T3" fmla="*/ 41 h 106"/>
                <a:gd name="T4" fmla="*/ 79 w 108"/>
                <a:gd name="T5" fmla="*/ 106 h 106"/>
                <a:gd name="T6" fmla="*/ 108 w 108"/>
                <a:gd name="T7" fmla="*/ 106 h 106"/>
                <a:gd name="T8" fmla="*/ 108 w 108"/>
                <a:gd name="T9" fmla="*/ 0 h 106"/>
                <a:gd name="T10" fmla="*/ 79 w 108"/>
                <a:gd name="T11" fmla="*/ 0 h 106"/>
                <a:gd name="T12" fmla="*/ 79 w 108"/>
                <a:gd name="T13" fmla="*/ 65 h 106"/>
                <a:gd name="T14" fmla="*/ 79 w 108"/>
                <a:gd name="T15" fmla="*/ 65 h 106"/>
                <a:gd name="T16" fmla="*/ 29 w 108"/>
                <a:gd name="T17" fmla="*/ 0 h 106"/>
                <a:gd name="T18" fmla="*/ 0 w 108"/>
                <a:gd name="T19" fmla="*/ 0 h 106"/>
                <a:gd name="T20" fmla="*/ 0 w 108"/>
                <a:gd name="T21" fmla="*/ 106 h 106"/>
                <a:gd name="T22" fmla="*/ 29 w 108"/>
                <a:gd name="T23" fmla="*/ 106 h 106"/>
                <a:gd name="T24" fmla="*/ 29 w 108"/>
                <a:gd name="T25" fmla="*/ 41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8" h="106">
                  <a:moveTo>
                    <a:pt x="29" y="41"/>
                  </a:moveTo>
                  <a:lnTo>
                    <a:pt x="29" y="41"/>
                  </a:lnTo>
                  <a:lnTo>
                    <a:pt x="79" y="106"/>
                  </a:lnTo>
                  <a:lnTo>
                    <a:pt x="108" y="106"/>
                  </a:lnTo>
                  <a:lnTo>
                    <a:pt x="108" y="0"/>
                  </a:lnTo>
                  <a:lnTo>
                    <a:pt x="79" y="0"/>
                  </a:lnTo>
                  <a:lnTo>
                    <a:pt x="79" y="65"/>
                  </a:lnTo>
                  <a:lnTo>
                    <a:pt x="79" y="65"/>
                  </a:lnTo>
                  <a:lnTo>
                    <a:pt x="29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9" y="106"/>
                  </a:lnTo>
                  <a:lnTo>
                    <a:pt x="29" y="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10"/>
            <p:cNvSpPr>
              <a:spLocks noEditPoints="1"/>
            </p:cNvSpPr>
            <p:nvPr/>
          </p:nvSpPr>
          <p:spPr bwMode="auto">
            <a:xfrm>
              <a:off x="-2022788" y="3903663"/>
              <a:ext cx="147638" cy="168275"/>
            </a:xfrm>
            <a:custGeom>
              <a:avLst/>
              <a:gdLst>
                <a:gd name="T0" fmla="*/ 17 w 39"/>
                <a:gd name="T1" fmla="*/ 0 h 44"/>
                <a:gd name="T2" fmla="*/ 0 w 39"/>
                <a:gd name="T3" fmla="*/ 0 h 44"/>
                <a:gd name="T4" fmla="*/ 0 w 39"/>
                <a:gd name="T5" fmla="*/ 44 h 44"/>
                <a:gd name="T6" fmla="*/ 17 w 39"/>
                <a:gd name="T7" fmla="*/ 44 h 44"/>
                <a:gd name="T8" fmla="*/ 39 w 39"/>
                <a:gd name="T9" fmla="*/ 22 h 44"/>
                <a:gd name="T10" fmla="*/ 17 w 39"/>
                <a:gd name="T11" fmla="*/ 0 h 44"/>
                <a:gd name="T12" fmla="*/ 15 w 39"/>
                <a:gd name="T13" fmla="*/ 35 h 44"/>
                <a:gd name="T14" fmla="*/ 12 w 39"/>
                <a:gd name="T15" fmla="*/ 35 h 44"/>
                <a:gd name="T16" fmla="*/ 12 w 39"/>
                <a:gd name="T17" fmla="*/ 10 h 44"/>
                <a:gd name="T18" fmla="*/ 15 w 39"/>
                <a:gd name="T19" fmla="*/ 10 h 44"/>
                <a:gd name="T20" fmla="*/ 27 w 39"/>
                <a:gd name="T21" fmla="*/ 22 h 44"/>
                <a:gd name="T22" fmla="*/ 15 w 39"/>
                <a:gd name="T23" fmla="*/ 35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9" h="44">
                  <a:moveTo>
                    <a:pt x="1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7" y="44"/>
                    <a:pt x="17" y="44"/>
                    <a:pt x="17" y="44"/>
                  </a:cubicBezTo>
                  <a:cubicBezTo>
                    <a:pt x="29" y="44"/>
                    <a:pt x="39" y="35"/>
                    <a:pt x="39" y="22"/>
                  </a:cubicBezTo>
                  <a:cubicBezTo>
                    <a:pt x="39" y="10"/>
                    <a:pt x="29" y="0"/>
                    <a:pt x="17" y="0"/>
                  </a:cubicBezTo>
                  <a:moveTo>
                    <a:pt x="15" y="35"/>
                  </a:moveTo>
                  <a:cubicBezTo>
                    <a:pt x="12" y="35"/>
                    <a:pt x="12" y="35"/>
                    <a:pt x="12" y="35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2" y="10"/>
                    <a:pt x="27" y="14"/>
                    <a:pt x="27" y="22"/>
                  </a:cubicBezTo>
                  <a:cubicBezTo>
                    <a:pt x="27" y="31"/>
                    <a:pt x="22" y="35"/>
                    <a:pt x="15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1"/>
            <p:cNvSpPr>
              <a:spLocks noEditPoints="1"/>
            </p:cNvSpPr>
            <p:nvPr/>
          </p:nvSpPr>
          <p:spPr bwMode="auto">
            <a:xfrm>
              <a:off x="-18783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69 w 109"/>
                <a:gd name="T15" fmla="*/ 0 h 106"/>
                <a:gd name="T16" fmla="*/ 40 w 109"/>
                <a:gd name="T17" fmla="*/ 0 h 106"/>
                <a:gd name="T18" fmla="*/ 43 w 109"/>
                <a:gd name="T19" fmla="*/ 67 h 106"/>
                <a:gd name="T20" fmla="*/ 55 w 109"/>
                <a:gd name="T21" fmla="*/ 34 h 106"/>
                <a:gd name="T22" fmla="*/ 55 w 109"/>
                <a:gd name="T23" fmla="*/ 34 h 106"/>
                <a:gd name="T24" fmla="*/ 67 w 109"/>
                <a:gd name="T25" fmla="*/ 67 h 106"/>
                <a:gd name="T26" fmla="*/ 43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69" y="0"/>
                  </a:lnTo>
                  <a:lnTo>
                    <a:pt x="40" y="0"/>
                  </a:lnTo>
                  <a:close/>
                  <a:moveTo>
                    <a:pt x="43" y="67"/>
                  </a:moveTo>
                  <a:lnTo>
                    <a:pt x="55" y="34"/>
                  </a:lnTo>
                  <a:lnTo>
                    <a:pt x="55" y="34"/>
                  </a:lnTo>
                  <a:lnTo>
                    <a:pt x="67" y="67"/>
                  </a:lnTo>
                  <a:lnTo>
                    <a:pt x="43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2"/>
            <p:cNvSpPr>
              <a:spLocks/>
            </p:cNvSpPr>
            <p:nvPr/>
          </p:nvSpPr>
          <p:spPr bwMode="auto">
            <a:xfrm>
              <a:off x="-1692588" y="3903663"/>
              <a:ext cx="98425" cy="168275"/>
            </a:xfrm>
            <a:custGeom>
              <a:avLst/>
              <a:gdLst>
                <a:gd name="T0" fmla="*/ 28 w 62"/>
                <a:gd name="T1" fmla="*/ 0 h 106"/>
                <a:gd name="T2" fmla="*/ 0 w 62"/>
                <a:gd name="T3" fmla="*/ 0 h 106"/>
                <a:gd name="T4" fmla="*/ 0 w 62"/>
                <a:gd name="T5" fmla="*/ 106 h 106"/>
                <a:gd name="T6" fmla="*/ 62 w 62"/>
                <a:gd name="T7" fmla="*/ 106 h 106"/>
                <a:gd name="T8" fmla="*/ 62 w 62"/>
                <a:gd name="T9" fmla="*/ 84 h 106"/>
                <a:gd name="T10" fmla="*/ 28 w 62"/>
                <a:gd name="T11" fmla="*/ 84 h 106"/>
                <a:gd name="T12" fmla="*/ 28 w 62"/>
                <a:gd name="T13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2" h="106">
                  <a:moveTo>
                    <a:pt x="28" y="0"/>
                  </a:moveTo>
                  <a:lnTo>
                    <a:pt x="0" y="0"/>
                  </a:lnTo>
                  <a:lnTo>
                    <a:pt x="0" y="106"/>
                  </a:lnTo>
                  <a:lnTo>
                    <a:pt x="62" y="106"/>
                  </a:lnTo>
                  <a:lnTo>
                    <a:pt x="62" y="84"/>
                  </a:lnTo>
                  <a:lnTo>
                    <a:pt x="28" y="84"/>
                  </a:lnTo>
                  <a:lnTo>
                    <a:pt x="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Freeform 13"/>
            <p:cNvSpPr>
              <a:spLocks noEditPoints="1"/>
            </p:cNvSpPr>
            <p:nvPr/>
          </p:nvSpPr>
          <p:spPr bwMode="auto">
            <a:xfrm>
              <a:off x="-15862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71 w 109"/>
                <a:gd name="T15" fmla="*/ 0 h 106"/>
                <a:gd name="T16" fmla="*/ 40 w 109"/>
                <a:gd name="T17" fmla="*/ 0 h 106"/>
                <a:gd name="T18" fmla="*/ 42 w 109"/>
                <a:gd name="T19" fmla="*/ 67 h 106"/>
                <a:gd name="T20" fmla="*/ 54 w 109"/>
                <a:gd name="T21" fmla="*/ 34 h 106"/>
                <a:gd name="T22" fmla="*/ 54 w 109"/>
                <a:gd name="T23" fmla="*/ 34 h 106"/>
                <a:gd name="T24" fmla="*/ 66 w 109"/>
                <a:gd name="T25" fmla="*/ 67 h 106"/>
                <a:gd name="T26" fmla="*/ 42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71" y="0"/>
                  </a:lnTo>
                  <a:lnTo>
                    <a:pt x="40" y="0"/>
                  </a:lnTo>
                  <a:close/>
                  <a:moveTo>
                    <a:pt x="42" y="67"/>
                  </a:moveTo>
                  <a:lnTo>
                    <a:pt x="54" y="34"/>
                  </a:lnTo>
                  <a:lnTo>
                    <a:pt x="54" y="34"/>
                  </a:lnTo>
                  <a:lnTo>
                    <a:pt x="66" y="67"/>
                  </a:lnTo>
                  <a:lnTo>
                    <a:pt x="42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14"/>
            <p:cNvSpPr>
              <a:spLocks noEditPoints="1"/>
            </p:cNvSpPr>
            <p:nvPr/>
          </p:nvSpPr>
          <p:spPr bwMode="auto">
            <a:xfrm>
              <a:off x="-1402075" y="3903663"/>
              <a:ext cx="141288" cy="168275"/>
            </a:xfrm>
            <a:custGeom>
              <a:avLst/>
              <a:gdLst>
                <a:gd name="T0" fmla="*/ 32 w 37"/>
                <a:gd name="T1" fmla="*/ 14 h 44"/>
                <a:gd name="T2" fmla="*/ 17 w 37"/>
                <a:gd name="T3" fmla="*/ 0 h 44"/>
                <a:gd name="T4" fmla="*/ 0 w 37"/>
                <a:gd name="T5" fmla="*/ 0 h 44"/>
                <a:gd name="T6" fmla="*/ 0 w 37"/>
                <a:gd name="T7" fmla="*/ 44 h 44"/>
                <a:gd name="T8" fmla="*/ 11 w 37"/>
                <a:gd name="T9" fmla="*/ 44 h 44"/>
                <a:gd name="T10" fmla="*/ 11 w 37"/>
                <a:gd name="T11" fmla="*/ 27 h 44"/>
                <a:gd name="T12" fmla="*/ 11 w 37"/>
                <a:gd name="T13" fmla="*/ 27 h 44"/>
                <a:gd name="T14" fmla="*/ 22 w 37"/>
                <a:gd name="T15" fmla="*/ 44 h 44"/>
                <a:gd name="T16" fmla="*/ 37 w 37"/>
                <a:gd name="T17" fmla="*/ 44 h 44"/>
                <a:gd name="T18" fmla="*/ 23 w 37"/>
                <a:gd name="T19" fmla="*/ 26 h 44"/>
                <a:gd name="T20" fmla="*/ 32 w 37"/>
                <a:gd name="T21" fmla="*/ 14 h 44"/>
                <a:gd name="T22" fmla="*/ 12 w 37"/>
                <a:gd name="T23" fmla="*/ 20 h 44"/>
                <a:gd name="T24" fmla="*/ 11 w 37"/>
                <a:gd name="T25" fmla="*/ 20 h 44"/>
                <a:gd name="T26" fmla="*/ 11 w 37"/>
                <a:gd name="T27" fmla="*/ 9 h 44"/>
                <a:gd name="T28" fmla="*/ 12 w 37"/>
                <a:gd name="T29" fmla="*/ 9 h 44"/>
                <a:gd name="T30" fmla="*/ 20 w 37"/>
                <a:gd name="T31" fmla="*/ 14 h 44"/>
                <a:gd name="T32" fmla="*/ 12 w 37"/>
                <a:gd name="T33" fmla="*/ 2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32" y="14"/>
                  </a:moveTo>
                  <a:cubicBezTo>
                    <a:pt x="32" y="4"/>
                    <a:pt x="26" y="0"/>
                    <a:pt x="1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9" y="25"/>
                    <a:pt x="32" y="20"/>
                    <a:pt x="32" y="14"/>
                  </a:cubicBezTo>
                  <a:moveTo>
                    <a:pt x="12" y="20"/>
                  </a:moveTo>
                  <a:cubicBezTo>
                    <a:pt x="11" y="20"/>
                    <a:pt x="11" y="20"/>
                    <a:pt x="11" y="20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6" y="9"/>
                    <a:pt x="20" y="10"/>
                    <a:pt x="20" y="14"/>
                  </a:cubicBezTo>
                  <a:cubicBezTo>
                    <a:pt x="20" y="19"/>
                    <a:pt x="16" y="20"/>
                    <a:pt x="12" y="2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5" name="Freeform 15"/>
            <p:cNvSpPr>
              <a:spLocks/>
            </p:cNvSpPr>
            <p:nvPr/>
          </p:nvSpPr>
          <p:spPr bwMode="auto">
            <a:xfrm>
              <a:off x="-1249675" y="3903663"/>
              <a:ext cx="166688" cy="168275"/>
            </a:xfrm>
            <a:custGeom>
              <a:avLst/>
              <a:gdLst>
                <a:gd name="T0" fmla="*/ 76 w 105"/>
                <a:gd name="T1" fmla="*/ 65 h 106"/>
                <a:gd name="T2" fmla="*/ 76 w 105"/>
                <a:gd name="T3" fmla="*/ 65 h 106"/>
                <a:gd name="T4" fmla="*/ 26 w 105"/>
                <a:gd name="T5" fmla="*/ 0 h 106"/>
                <a:gd name="T6" fmla="*/ 0 w 105"/>
                <a:gd name="T7" fmla="*/ 0 h 106"/>
                <a:gd name="T8" fmla="*/ 0 w 105"/>
                <a:gd name="T9" fmla="*/ 106 h 106"/>
                <a:gd name="T10" fmla="*/ 26 w 105"/>
                <a:gd name="T11" fmla="*/ 106 h 106"/>
                <a:gd name="T12" fmla="*/ 26 w 105"/>
                <a:gd name="T13" fmla="*/ 41 h 106"/>
                <a:gd name="T14" fmla="*/ 26 w 105"/>
                <a:gd name="T15" fmla="*/ 41 h 106"/>
                <a:gd name="T16" fmla="*/ 76 w 105"/>
                <a:gd name="T17" fmla="*/ 106 h 106"/>
                <a:gd name="T18" fmla="*/ 105 w 105"/>
                <a:gd name="T19" fmla="*/ 106 h 106"/>
                <a:gd name="T20" fmla="*/ 105 w 105"/>
                <a:gd name="T21" fmla="*/ 0 h 106"/>
                <a:gd name="T22" fmla="*/ 76 w 105"/>
                <a:gd name="T23" fmla="*/ 0 h 106"/>
                <a:gd name="T24" fmla="*/ 76 w 105"/>
                <a:gd name="T25" fmla="*/ 65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5" h="106">
                  <a:moveTo>
                    <a:pt x="76" y="65"/>
                  </a:moveTo>
                  <a:lnTo>
                    <a:pt x="76" y="6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6" y="106"/>
                  </a:lnTo>
                  <a:lnTo>
                    <a:pt x="26" y="41"/>
                  </a:lnTo>
                  <a:lnTo>
                    <a:pt x="26" y="41"/>
                  </a:lnTo>
                  <a:lnTo>
                    <a:pt x="76" y="106"/>
                  </a:lnTo>
                  <a:lnTo>
                    <a:pt x="105" y="106"/>
                  </a:lnTo>
                  <a:lnTo>
                    <a:pt x="105" y="0"/>
                  </a:lnTo>
                  <a:lnTo>
                    <a:pt x="76" y="0"/>
                  </a:lnTo>
                  <a:lnTo>
                    <a:pt x="76" y="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6" name="Freeform 16"/>
            <p:cNvSpPr>
              <a:spLocks noEditPoints="1"/>
            </p:cNvSpPr>
            <p:nvPr/>
          </p:nvSpPr>
          <p:spPr bwMode="auto">
            <a:xfrm>
              <a:off x="-1075050" y="3903663"/>
              <a:ext cx="177800" cy="168275"/>
            </a:xfrm>
            <a:custGeom>
              <a:avLst/>
              <a:gdLst>
                <a:gd name="T0" fmla="*/ 71 w 112"/>
                <a:gd name="T1" fmla="*/ 0 h 106"/>
                <a:gd name="T2" fmla="*/ 43 w 112"/>
                <a:gd name="T3" fmla="*/ 0 h 106"/>
                <a:gd name="T4" fmla="*/ 0 w 112"/>
                <a:gd name="T5" fmla="*/ 106 h 106"/>
                <a:gd name="T6" fmla="*/ 31 w 112"/>
                <a:gd name="T7" fmla="*/ 106 h 106"/>
                <a:gd name="T8" fmla="*/ 38 w 112"/>
                <a:gd name="T9" fmla="*/ 89 h 106"/>
                <a:gd name="T10" fmla="*/ 76 w 112"/>
                <a:gd name="T11" fmla="*/ 89 h 106"/>
                <a:gd name="T12" fmla="*/ 83 w 112"/>
                <a:gd name="T13" fmla="*/ 106 h 106"/>
                <a:gd name="T14" fmla="*/ 112 w 112"/>
                <a:gd name="T15" fmla="*/ 106 h 106"/>
                <a:gd name="T16" fmla="*/ 71 w 112"/>
                <a:gd name="T17" fmla="*/ 0 h 106"/>
                <a:gd name="T18" fmla="*/ 45 w 112"/>
                <a:gd name="T19" fmla="*/ 67 h 106"/>
                <a:gd name="T20" fmla="*/ 57 w 112"/>
                <a:gd name="T21" fmla="*/ 34 h 106"/>
                <a:gd name="T22" fmla="*/ 57 w 112"/>
                <a:gd name="T23" fmla="*/ 34 h 106"/>
                <a:gd name="T24" fmla="*/ 69 w 112"/>
                <a:gd name="T25" fmla="*/ 67 h 106"/>
                <a:gd name="T26" fmla="*/ 45 w 112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2" h="106">
                  <a:moveTo>
                    <a:pt x="71" y="0"/>
                  </a:moveTo>
                  <a:lnTo>
                    <a:pt x="43" y="0"/>
                  </a:lnTo>
                  <a:lnTo>
                    <a:pt x="0" y="106"/>
                  </a:lnTo>
                  <a:lnTo>
                    <a:pt x="31" y="106"/>
                  </a:lnTo>
                  <a:lnTo>
                    <a:pt x="38" y="89"/>
                  </a:lnTo>
                  <a:lnTo>
                    <a:pt x="76" y="89"/>
                  </a:lnTo>
                  <a:lnTo>
                    <a:pt x="83" y="106"/>
                  </a:lnTo>
                  <a:lnTo>
                    <a:pt x="112" y="106"/>
                  </a:lnTo>
                  <a:lnTo>
                    <a:pt x="71" y="0"/>
                  </a:lnTo>
                  <a:close/>
                  <a:moveTo>
                    <a:pt x="45" y="67"/>
                  </a:moveTo>
                  <a:lnTo>
                    <a:pt x="57" y="34"/>
                  </a:lnTo>
                  <a:lnTo>
                    <a:pt x="57" y="34"/>
                  </a:lnTo>
                  <a:lnTo>
                    <a:pt x="69" y="67"/>
                  </a:lnTo>
                  <a:lnTo>
                    <a:pt x="45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7" name="Freeform 17"/>
            <p:cNvSpPr>
              <a:spLocks/>
            </p:cNvSpPr>
            <p:nvPr/>
          </p:nvSpPr>
          <p:spPr bwMode="auto">
            <a:xfrm>
              <a:off x="-2576825" y="3432175"/>
              <a:ext cx="587375" cy="639763"/>
            </a:xfrm>
            <a:custGeom>
              <a:avLst/>
              <a:gdLst>
                <a:gd name="T0" fmla="*/ 155 w 155"/>
                <a:gd name="T1" fmla="*/ 46 h 167"/>
                <a:gd name="T2" fmla="*/ 139 w 155"/>
                <a:gd name="T3" fmla="*/ 16 h 167"/>
                <a:gd name="T4" fmla="*/ 139 w 155"/>
                <a:gd name="T5" fmla="*/ 0 h 167"/>
                <a:gd name="T6" fmla="*/ 125 w 155"/>
                <a:gd name="T7" fmla="*/ 8 h 167"/>
                <a:gd name="T8" fmla="*/ 116 w 155"/>
                <a:gd name="T9" fmla="*/ 8 h 167"/>
                <a:gd name="T10" fmla="*/ 73 w 155"/>
                <a:gd name="T11" fmla="*/ 33 h 167"/>
                <a:gd name="T12" fmla="*/ 73 w 155"/>
                <a:gd name="T13" fmla="*/ 33 h 167"/>
                <a:gd name="T14" fmla="*/ 65 w 155"/>
                <a:gd name="T15" fmla="*/ 49 h 167"/>
                <a:gd name="T16" fmla="*/ 26 w 155"/>
                <a:gd name="T17" fmla="*/ 51 h 167"/>
                <a:gd name="T18" fmla="*/ 0 w 155"/>
                <a:gd name="T19" fmla="*/ 77 h 167"/>
                <a:gd name="T20" fmla="*/ 0 w 155"/>
                <a:gd name="T21" fmla="*/ 167 h 167"/>
                <a:gd name="T22" fmla="*/ 16 w 155"/>
                <a:gd name="T23" fmla="*/ 167 h 167"/>
                <a:gd name="T24" fmla="*/ 28 w 155"/>
                <a:gd name="T25" fmla="*/ 117 h 167"/>
                <a:gd name="T26" fmla="*/ 59 w 155"/>
                <a:gd name="T27" fmla="*/ 118 h 167"/>
                <a:gd name="T28" fmla="*/ 92 w 155"/>
                <a:gd name="T29" fmla="*/ 116 h 167"/>
                <a:gd name="T30" fmla="*/ 98 w 155"/>
                <a:gd name="T31" fmla="*/ 167 h 167"/>
                <a:gd name="T32" fmla="*/ 114 w 155"/>
                <a:gd name="T33" fmla="*/ 167 h 167"/>
                <a:gd name="T34" fmla="*/ 131 w 155"/>
                <a:gd name="T35" fmla="*/ 53 h 167"/>
                <a:gd name="T36" fmla="*/ 147 w 155"/>
                <a:gd name="T37" fmla="*/ 56 h 167"/>
                <a:gd name="T38" fmla="*/ 155 w 155"/>
                <a:gd name="T39" fmla="*/ 46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5" h="167">
                  <a:moveTo>
                    <a:pt x="155" y="46"/>
                  </a:moveTo>
                  <a:cubicBezTo>
                    <a:pt x="139" y="16"/>
                    <a:pt x="139" y="16"/>
                    <a:pt x="139" y="16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2" y="8"/>
                    <a:pt x="119" y="8"/>
                    <a:pt x="116" y="8"/>
                  </a:cubicBezTo>
                  <a:cubicBezTo>
                    <a:pt x="98" y="8"/>
                    <a:pt x="82" y="18"/>
                    <a:pt x="73" y="33"/>
                  </a:cubicBezTo>
                  <a:cubicBezTo>
                    <a:pt x="73" y="33"/>
                    <a:pt x="73" y="33"/>
                    <a:pt x="73" y="33"/>
                  </a:cubicBezTo>
                  <a:cubicBezTo>
                    <a:pt x="65" y="49"/>
                    <a:pt x="65" y="49"/>
                    <a:pt x="65" y="49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12" y="51"/>
                    <a:pt x="0" y="63"/>
                    <a:pt x="0" y="77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16" y="167"/>
                    <a:pt x="16" y="167"/>
                    <a:pt x="16" y="167"/>
                  </a:cubicBezTo>
                  <a:cubicBezTo>
                    <a:pt x="16" y="134"/>
                    <a:pt x="28" y="117"/>
                    <a:pt x="28" y="117"/>
                  </a:cubicBezTo>
                  <a:cubicBezTo>
                    <a:pt x="38" y="118"/>
                    <a:pt x="48" y="118"/>
                    <a:pt x="59" y="118"/>
                  </a:cubicBezTo>
                  <a:cubicBezTo>
                    <a:pt x="70" y="118"/>
                    <a:pt x="81" y="118"/>
                    <a:pt x="92" y="116"/>
                  </a:cubicBezTo>
                  <a:cubicBezTo>
                    <a:pt x="98" y="167"/>
                    <a:pt x="98" y="167"/>
                    <a:pt x="98" y="167"/>
                  </a:cubicBezTo>
                  <a:cubicBezTo>
                    <a:pt x="114" y="167"/>
                    <a:pt x="114" y="167"/>
                    <a:pt x="114" y="167"/>
                  </a:cubicBezTo>
                  <a:cubicBezTo>
                    <a:pt x="114" y="80"/>
                    <a:pt x="131" y="53"/>
                    <a:pt x="131" y="53"/>
                  </a:cubicBezTo>
                  <a:cubicBezTo>
                    <a:pt x="147" y="56"/>
                    <a:pt x="147" y="56"/>
                    <a:pt x="147" y="56"/>
                  </a:cubicBezTo>
                  <a:cubicBezTo>
                    <a:pt x="150" y="54"/>
                    <a:pt x="153" y="50"/>
                    <a:pt x="155" y="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8" name="Freeform 18"/>
            <p:cNvSpPr>
              <a:spLocks noEditPoints="1"/>
            </p:cNvSpPr>
            <p:nvPr/>
          </p:nvSpPr>
          <p:spPr bwMode="auto">
            <a:xfrm>
              <a:off x="-2022788" y="3689350"/>
              <a:ext cx="139700" cy="168275"/>
            </a:xfrm>
            <a:custGeom>
              <a:avLst/>
              <a:gdLst>
                <a:gd name="T0" fmla="*/ 12 w 37"/>
                <a:gd name="T1" fmla="*/ 27 h 44"/>
                <a:gd name="T2" fmla="*/ 12 w 37"/>
                <a:gd name="T3" fmla="*/ 27 h 44"/>
                <a:gd name="T4" fmla="*/ 23 w 37"/>
                <a:gd name="T5" fmla="*/ 44 h 44"/>
                <a:gd name="T6" fmla="*/ 37 w 37"/>
                <a:gd name="T7" fmla="*/ 44 h 44"/>
                <a:gd name="T8" fmla="*/ 23 w 37"/>
                <a:gd name="T9" fmla="*/ 26 h 44"/>
                <a:gd name="T10" fmla="*/ 33 w 37"/>
                <a:gd name="T11" fmla="*/ 14 h 44"/>
                <a:gd name="T12" fmla="*/ 18 w 37"/>
                <a:gd name="T13" fmla="*/ 0 h 44"/>
                <a:gd name="T14" fmla="*/ 0 w 37"/>
                <a:gd name="T15" fmla="*/ 0 h 44"/>
                <a:gd name="T16" fmla="*/ 0 w 37"/>
                <a:gd name="T17" fmla="*/ 44 h 44"/>
                <a:gd name="T18" fmla="*/ 12 w 37"/>
                <a:gd name="T19" fmla="*/ 44 h 44"/>
                <a:gd name="T20" fmla="*/ 12 w 37"/>
                <a:gd name="T21" fmla="*/ 27 h 44"/>
                <a:gd name="T22" fmla="*/ 12 w 37"/>
                <a:gd name="T23" fmla="*/ 9 h 44"/>
                <a:gd name="T24" fmla="*/ 13 w 37"/>
                <a:gd name="T25" fmla="*/ 9 h 44"/>
                <a:gd name="T26" fmla="*/ 21 w 37"/>
                <a:gd name="T27" fmla="*/ 14 h 44"/>
                <a:gd name="T28" fmla="*/ 13 w 37"/>
                <a:gd name="T29" fmla="*/ 20 h 44"/>
                <a:gd name="T30" fmla="*/ 12 w 37"/>
                <a:gd name="T31" fmla="*/ 20 h 44"/>
                <a:gd name="T32" fmla="*/ 12 w 37"/>
                <a:gd name="T33" fmla="*/ 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12" y="27"/>
                  </a:moveTo>
                  <a:cubicBezTo>
                    <a:pt x="12" y="27"/>
                    <a:pt x="12" y="27"/>
                    <a:pt x="12" y="27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30" y="25"/>
                    <a:pt x="33" y="20"/>
                    <a:pt x="33" y="14"/>
                  </a:cubicBezTo>
                  <a:cubicBezTo>
                    <a:pt x="33" y="4"/>
                    <a:pt x="27" y="0"/>
                    <a:pt x="1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2" y="44"/>
                    <a:pt x="12" y="44"/>
                    <a:pt x="12" y="44"/>
                  </a:cubicBezTo>
                  <a:lnTo>
                    <a:pt x="12" y="27"/>
                  </a:lnTo>
                  <a:close/>
                  <a:moveTo>
                    <a:pt x="12" y="9"/>
                  </a:moveTo>
                  <a:cubicBezTo>
                    <a:pt x="13" y="9"/>
                    <a:pt x="13" y="9"/>
                    <a:pt x="13" y="9"/>
                  </a:cubicBezTo>
                  <a:cubicBezTo>
                    <a:pt x="17" y="9"/>
                    <a:pt x="21" y="10"/>
                    <a:pt x="21" y="14"/>
                  </a:cubicBezTo>
                  <a:cubicBezTo>
                    <a:pt x="21" y="19"/>
                    <a:pt x="17" y="20"/>
                    <a:pt x="13" y="20"/>
                  </a:cubicBezTo>
                  <a:cubicBezTo>
                    <a:pt x="12" y="20"/>
                    <a:pt x="12" y="20"/>
                    <a:pt x="12" y="20"/>
                  </a:cubicBezTo>
                  <a:lnTo>
                    <a:pt x="12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21" name="Sidnummer"/>
          <p:cNvSpPr txBox="1"/>
          <p:nvPr userDrawn="1"/>
        </p:nvSpPr>
        <p:spPr>
          <a:xfrm>
            <a:off x="11496675" y="6434688"/>
            <a:ext cx="695325" cy="25069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fld id="{AD9149A3-2741-43AA-8DF0-D3D0AF0ABFD1}" type="slidenum">
              <a:rPr lang="sv-SE" sz="1050" b="1" smtClean="0">
                <a:solidFill>
                  <a:schemeClr val="tx1">
                    <a:alpha val="60000"/>
                  </a:schemeClr>
                </a:solidFill>
              </a:rPr>
              <a:pPr algn="ctr"/>
              <a:t>‹#›</a:t>
            </a:fld>
            <a:endParaRPr lang="sv-SE" sz="1050" b="1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843828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>
        <p15:guide id="5" pos="4747" userDrawn="1">
          <p15:clr>
            <a:srgbClr val="FBAE40"/>
          </p15:clr>
        </p15:guide>
        <p15:guide id="6" orient="horz" pos="93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"/>
          <p:cNvSpPr>
            <a:spLocks noGrp="1"/>
          </p:cNvSpPr>
          <p:nvPr>
            <p:ph type="title"/>
          </p:nvPr>
        </p:nvSpPr>
        <p:spPr>
          <a:xfrm>
            <a:off x="695325" y="728663"/>
            <a:ext cx="6480000" cy="755650"/>
          </a:xfrm>
        </p:spPr>
        <p:txBody>
          <a:bodyPr lIns="0" tIns="0" rIns="0" bIns="0" anchor="t">
            <a:normAutofit/>
          </a:bodyPr>
          <a:lstStyle>
            <a:lvl1pPr>
              <a:defRPr sz="32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"/>
          <p:cNvSpPr>
            <a:spLocks noGrp="1"/>
          </p:cNvSpPr>
          <p:nvPr>
            <p:ph sz="half" idx="1"/>
          </p:nvPr>
        </p:nvSpPr>
        <p:spPr>
          <a:xfrm>
            <a:off x="695325" y="1484312"/>
            <a:ext cx="6480000" cy="4824413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chemeClr val="accent1"/>
              </a:buClr>
              <a:buSzPct val="130000"/>
              <a:defRPr sz="2400"/>
            </a:lvl1pPr>
            <a:lvl2pPr>
              <a:buClr>
                <a:schemeClr val="accent1"/>
              </a:buClr>
              <a:buSzPct val="130000"/>
              <a:defRPr/>
            </a:lvl2pPr>
            <a:lvl3pPr>
              <a:buClr>
                <a:schemeClr val="accent1"/>
              </a:buClr>
              <a:buSzPct val="130000"/>
              <a:defRPr/>
            </a:lvl3pPr>
            <a:lvl4pPr>
              <a:buClr>
                <a:schemeClr val="accent1"/>
              </a:buClr>
              <a:buSzPct val="130000"/>
              <a:defRPr/>
            </a:lvl4pPr>
            <a:lvl5pPr>
              <a:buClr>
                <a:schemeClr val="accent1"/>
              </a:buClr>
              <a:buSzPct val="130000"/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bild" title="Fotobeskrivning"/>
          <p:cNvSpPr>
            <a:spLocks noGrp="1"/>
          </p:cNvSpPr>
          <p:nvPr>
            <p:ph type="pic" sz="quarter" idx="12"/>
          </p:nvPr>
        </p:nvSpPr>
        <p:spPr>
          <a:xfrm>
            <a:off x="7535862" y="1"/>
            <a:ext cx="4656137" cy="6858000"/>
          </a:xfrm>
        </p:spPr>
        <p:txBody>
          <a:bodyPr tIns="0" rIns="0" bIns="0"/>
          <a:lstStyle/>
          <a:p>
            <a:endParaRPr lang="sv-SE"/>
          </a:p>
        </p:txBody>
      </p:sp>
      <p:sp>
        <p:nvSpPr>
          <p:cNvPr id="22" name="Pil"/>
          <p:cNvSpPr>
            <a:spLocks noChangeAspect="1"/>
          </p:cNvSpPr>
          <p:nvPr userDrawn="1"/>
        </p:nvSpPr>
        <p:spPr bwMode="auto">
          <a:xfrm>
            <a:off x="326192" y="306038"/>
            <a:ext cx="104033" cy="180000"/>
          </a:xfrm>
          <a:custGeom>
            <a:avLst/>
            <a:gdLst>
              <a:gd name="T0" fmla="*/ 2328 w 2328"/>
              <a:gd name="T1" fmla="*/ 1996 h 3992"/>
              <a:gd name="T2" fmla="*/ 2288 w 2328"/>
              <a:gd name="T3" fmla="*/ 2088 h 3992"/>
              <a:gd name="T4" fmla="*/ 424 w 2328"/>
              <a:gd name="T5" fmla="*/ 3952 h 3992"/>
              <a:gd name="T6" fmla="*/ 332 w 2328"/>
              <a:gd name="T7" fmla="*/ 3992 h 3992"/>
              <a:gd name="T8" fmla="*/ 240 w 2328"/>
              <a:gd name="T9" fmla="*/ 3952 h 3992"/>
              <a:gd name="T10" fmla="*/ 40 w 2328"/>
              <a:gd name="T11" fmla="*/ 3752 h 3992"/>
              <a:gd name="T12" fmla="*/ 0 w 2328"/>
              <a:gd name="T13" fmla="*/ 3660 h 3992"/>
              <a:gd name="T14" fmla="*/ 40 w 2328"/>
              <a:gd name="T15" fmla="*/ 3568 h 3992"/>
              <a:gd name="T16" fmla="*/ 1612 w 2328"/>
              <a:gd name="T17" fmla="*/ 1996 h 3992"/>
              <a:gd name="T18" fmla="*/ 40 w 2328"/>
              <a:gd name="T19" fmla="*/ 424 h 3992"/>
              <a:gd name="T20" fmla="*/ 0 w 2328"/>
              <a:gd name="T21" fmla="*/ 332 h 3992"/>
              <a:gd name="T22" fmla="*/ 40 w 2328"/>
              <a:gd name="T23" fmla="*/ 240 h 3992"/>
              <a:gd name="T24" fmla="*/ 240 w 2328"/>
              <a:gd name="T25" fmla="*/ 40 h 3992"/>
              <a:gd name="T26" fmla="*/ 332 w 2328"/>
              <a:gd name="T27" fmla="*/ 0 h 3992"/>
              <a:gd name="T28" fmla="*/ 424 w 2328"/>
              <a:gd name="T29" fmla="*/ 40 h 3992"/>
              <a:gd name="T30" fmla="*/ 2288 w 2328"/>
              <a:gd name="T31" fmla="*/ 1904 h 3992"/>
              <a:gd name="T32" fmla="*/ 2328 w 2328"/>
              <a:gd name="T33" fmla="*/ 1996 h 39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328" h="3992">
                <a:moveTo>
                  <a:pt x="2328" y="1996"/>
                </a:moveTo>
                <a:cubicBezTo>
                  <a:pt x="2328" y="2031"/>
                  <a:pt x="2315" y="2061"/>
                  <a:pt x="2288" y="2088"/>
                </a:cubicBezTo>
                <a:cubicBezTo>
                  <a:pt x="424" y="3952"/>
                  <a:pt x="424" y="3952"/>
                  <a:pt x="424" y="3952"/>
                </a:cubicBezTo>
                <a:cubicBezTo>
                  <a:pt x="397" y="3979"/>
                  <a:pt x="367" y="3992"/>
                  <a:pt x="332" y="3992"/>
                </a:cubicBezTo>
                <a:cubicBezTo>
                  <a:pt x="297" y="3992"/>
                  <a:pt x="267" y="3979"/>
                  <a:pt x="240" y="3952"/>
                </a:cubicBezTo>
                <a:cubicBezTo>
                  <a:pt x="40" y="3752"/>
                  <a:pt x="40" y="3752"/>
                  <a:pt x="40" y="3752"/>
                </a:cubicBezTo>
                <a:cubicBezTo>
                  <a:pt x="13" y="3725"/>
                  <a:pt x="0" y="3695"/>
                  <a:pt x="0" y="3660"/>
                </a:cubicBezTo>
                <a:cubicBezTo>
                  <a:pt x="0" y="3625"/>
                  <a:pt x="13" y="3595"/>
                  <a:pt x="40" y="3568"/>
                </a:cubicBezTo>
                <a:cubicBezTo>
                  <a:pt x="1612" y="1996"/>
                  <a:pt x="1612" y="1996"/>
                  <a:pt x="1612" y="1996"/>
                </a:cubicBezTo>
                <a:cubicBezTo>
                  <a:pt x="40" y="424"/>
                  <a:pt x="40" y="424"/>
                  <a:pt x="40" y="424"/>
                </a:cubicBezTo>
                <a:cubicBezTo>
                  <a:pt x="13" y="397"/>
                  <a:pt x="0" y="367"/>
                  <a:pt x="0" y="332"/>
                </a:cubicBezTo>
                <a:cubicBezTo>
                  <a:pt x="0" y="297"/>
                  <a:pt x="13" y="267"/>
                  <a:pt x="40" y="240"/>
                </a:cubicBezTo>
                <a:cubicBezTo>
                  <a:pt x="240" y="40"/>
                  <a:pt x="240" y="40"/>
                  <a:pt x="240" y="40"/>
                </a:cubicBezTo>
                <a:cubicBezTo>
                  <a:pt x="267" y="13"/>
                  <a:pt x="297" y="0"/>
                  <a:pt x="332" y="0"/>
                </a:cubicBezTo>
                <a:cubicBezTo>
                  <a:pt x="367" y="0"/>
                  <a:pt x="397" y="13"/>
                  <a:pt x="424" y="40"/>
                </a:cubicBezTo>
                <a:cubicBezTo>
                  <a:pt x="2288" y="1904"/>
                  <a:pt x="2288" y="1904"/>
                  <a:pt x="2288" y="1904"/>
                </a:cubicBezTo>
                <a:cubicBezTo>
                  <a:pt x="2315" y="1931"/>
                  <a:pt x="2328" y="1961"/>
                  <a:pt x="2328" y="1996"/>
                </a:cubicBezTo>
                <a:close/>
              </a:path>
            </a:pathLst>
          </a:custGeom>
          <a:solidFill>
            <a:srgbClr val="DB3747"/>
          </a:solidFill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39" name="Platshållare för sidfot"/>
          <p:cNvSpPr>
            <a:spLocks noGrp="1"/>
          </p:cNvSpPr>
          <p:nvPr>
            <p:ph type="ftr" sz="quarter" idx="11"/>
          </p:nvPr>
        </p:nvSpPr>
        <p:spPr>
          <a:xfrm>
            <a:off x="695325" y="278514"/>
            <a:ext cx="6497955" cy="253114"/>
          </a:xfrm>
          <a:prstGeom prst="rect">
            <a:avLst/>
          </a:prstGeom>
        </p:spPr>
        <p:txBody>
          <a:bodyPr wrap="none" lIns="0" anchor="t"/>
          <a:lstStyle>
            <a:lvl1pPr algn="l">
              <a:defRPr sz="1050" b="1"/>
            </a:lvl1pPr>
          </a:lstStyle>
          <a:p>
            <a:r>
              <a:rPr lang="sv-SE" dirty="0">
                <a:solidFill>
                  <a:schemeClr val="tx1">
                    <a:alpha val="50000"/>
                  </a:schemeClr>
                </a:solidFill>
              </a:rPr>
              <a:t>TITEL PÅ PRESENTATION </a:t>
            </a:r>
            <a:r>
              <a:rPr lang="sv-SE" dirty="0">
                <a:solidFill>
                  <a:schemeClr val="tx1">
                    <a:alpha val="50000"/>
                  </a:schemeClr>
                </a:solidFill>
                <a:cs typeface="Arial" panose="020B0604020202020204" pitchFamily="34" charset="0"/>
              </a:rPr>
              <a:t>►</a:t>
            </a:r>
            <a:r>
              <a:rPr lang="sv-SE" dirty="0">
                <a:solidFill>
                  <a:schemeClr val="tx1">
                    <a:alpha val="50000"/>
                  </a:schemeClr>
                </a:solidFill>
              </a:rPr>
              <a:t> </a:t>
            </a:r>
            <a:r>
              <a:rPr lang="sv-SE" dirty="0">
                <a:solidFill>
                  <a:srgbClr val="DB3747"/>
                </a:solidFill>
              </a:rPr>
              <a:t>RUBIK FÖR DETTA KAPITEL</a:t>
            </a:r>
          </a:p>
        </p:txBody>
      </p:sp>
      <p:sp>
        <p:nvSpPr>
          <p:cNvPr id="2" name="Sidnummer"/>
          <p:cNvSpPr txBox="1"/>
          <p:nvPr userDrawn="1"/>
        </p:nvSpPr>
        <p:spPr>
          <a:xfrm>
            <a:off x="11496675" y="6434688"/>
            <a:ext cx="695325" cy="25069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fld id="{AD9149A3-2741-43AA-8DF0-D3D0AF0ABFD1}" type="slidenum">
              <a:rPr lang="sv-SE" sz="1050" b="1" smtClean="0">
                <a:solidFill>
                  <a:schemeClr val="tx1">
                    <a:alpha val="60000"/>
                  </a:schemeClr>
                </a:solidFill>
              </a:rPr>
              <a:pPr algn="ctr"/>
              <a:t>‹#›</a:t>
            </a:fld>
            <a:endParaRPr lang="sv-SE" sz="1050" b="1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73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9">
          <p15:clr>
            <a:srgbClr val="FBAE40"/>
          </p15:clr>
        </p15:guide>
        <p15:guide id="2" pos="438">
          <p15:clr>
            <a:srgbClr val="FBAE40"/>
          </p15:clr>
        </p15:guide>
        <p15:guide id="3" pos="7242">
          <p15:clr>
            <a:srgbClr val="FBAE40"/>
          </p15:clr>
        </p15:guide>
        <p15:guide id="4" orient="horz" pos="3974">
          <p15:clr>
            <a:srgbClr val="FBAE40"/>
          </p15:clr>
        </p15:guide>
        <p15:guide id="5" orient="horz" pos="935">
          <p15:clr>
            <a:srgbClr val="FBAE40"/>
          </p15:clr>
        </p15:guide>
        <p15:guide id="6" pos="4747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"/>
          <p:cNvSpPr>
            <a:spLocks noGrp="1"/>
          </p:cNvSpPr>
          <p:nvPr>
            <p:ph type="title"/>
          </p:nvPr>
        </p:nvSpPr>
        <p:spPr>
          <a:xfrm>
            <a:off x="695325" y="728663"/>
            <a:ext cx="10801350" cy="755650"/>
          </a:xfrm>
        </p:spPr>
        <p:txBody>
          <a:bodyPr lIns="0" tIns="0" rIns="0" bIns="0" anchor="t">
            <a:normAutofit/>
          </a:bodyPr>
          <a:lstStyle>
            <a:lvl1pPr>
              <a:defRPr sz="32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"/>
          <p:cNvSpPr>
            <a:spLocks noGrp="1"/>
          </p:cNvSpPr>
          <p:nvPr>
            <p:ph idx="1"/>
          </p:nvPr>
        </p:nvSpPr>
        <p:spPr>
          <a:xfrm>
            <a:off x="695325" y="1484313"/>
            <a:ext cx="10801350" cy="4824411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chemeClr val="accent1"/>
              </a:buClr>
              <a:buSzPct val="120000"/>
              <a:defRPr sz="2400"/>
            </a:lvl1pPr>
            <a:lvl2pPr>
              <a:buClr>
                <a:schemeClr val="accent1"/>
              </a:buClr>
              <a:buSzPct val="120000"/>
              <a:defRPr/>
            </a:lvl2pPr>
            <a:lvl3pPr>
              <a:buClr>
                <a:schemeClr val="accent1"/>
              </a:buClr>
              <a:buSzPct val="120000"/>
              <a:defRPr/>
            </a:lvl3pPr>
            <a:lvl4pPr>
              <a:buClr>
                <a:schemeClr val="accent1"/>
              </a:buClr>
              <a:buSzPct val="120000"/>
              <a:defRPr/>
            </a:lvl4pPr>
            <a:lvl5pPr>
              <a:buClr>
                <a:schemeClr val="accent1"/>
              </a:buClr>
              <a:buSzPct val="120000"/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7" name="Pil"/>
          <p:cNvSpPr>
            <a:spLocks noChangeAspect="1"/>
          </p:cNvSpPr>
          <p:nvPr userDrawn="1"/>
        </p:nvSpPr>
        <p:spPr bwMode="auto">
          <a:xfrm>
            <a:off x="326192" y="306038"/>
            <a:ext cx="104033" cy="180000"/>
          </a:xfrm>
          <a:custGeom>
            <a:avLst/>
            <a:gdLst>
              <a:gd name="T0" fmla="*/ 2328 w 2328"/>
              <a:gd name="T1" fmla="*/ 1996 h 3992"/>
              <a:gd name="T2" fmla="*/ 2288 w 2328"/>
              <a:gd name="T3" fmla="*/ 2088 h 3992"/>
              <a:gd name="T4" fmla="*/ 424 w 2328"/>
              <a:gd name="T5" fmla="*/ 3952 h 3992"/>
              <a:gd name="T6" fmla="*/ 332 w 2328"/>
              <a:gd name="T7" fmla="*/ 3992 h 3992"/>
              <a:gd name="T8" fmla="*/ 240 w 2328"/>
              <a:gd name="T9" fmla="*/ 3952 h 3992"/>
              <a:gd name="T10" fmla="*/ 40 w 2328"/>
              <a:gd name="T11" fmla="*/ 3752 h 3992"/>
              <a:gd name="T12" fmla="*/ 0 w 2328"/>
              <a:gd name="T13" fmla="*/ 3660 h 3992"/>
              <a:gd name="T14" fmla="*/ 40 w 2328"/>
              <a:gd name="T15" fmla="*/ 3568 h 3992"/>
              <a:gd name="T16" fmla="*/ 1612 w 2328"/>
              <a:gd name="T17" fmla="*/ 1996 h 3992"/>
              <a:gd name="T18" fmla="*/ 40 w 2328"/>
              <a:gd name="T19" fmla="*/ 424 h 3992"/>
              <a:gd name="T20" fmla="*/ 0 w 2328"/>
              <a:gd name="T21" fmla="*/ 332 h 3992"/>
              <a:gd name="T22" fmla="*/ 40 w 2328"/>
              <a:gd name="T23" fmla="*/ 240 h 3992"/>
              <a:gd name="T24" fmla="*/ 240 w 2328"/>
              <a:gd name="T25" fmla="*/ 40 h 3992"/>
              <a:gd name="T26" fmla="*/ 332 w 2328"/>
              <a:gd name="T27" fmla="*/ 0 h 3992"/>
              <a:gd name="T28" fmla="*/ 424 w 2328"/>
              <a:gd name="T29" fmla="*/ 40 h 3992"/>
              <a:gd name="T30" fmla="*/ 2288 w 2328"/>
              <a:gd name="T31" fmla="*/ 1904 h 3992"/>
              <a:gd name="T32" fmla="*/ 2328 w 2328"/>
              <a:gd name="T33" fmla="*/ 1996 h 39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328" h="3992">
                <a:moveTo>
                  <a:pt x="2328" y="1996"/>
                </a:moveTo>
                <a:cubicBezTo>
                  <a:pt x="2328" y="2031"/>
                  <a:pt x="2315" y="2061"/>
                  <a:pt x="2288" y="2088"/>
                </a:cubicBezTo>
                <a:cubicBezTo>
                  <a:pt x="424" y="3952"/>
                  <a:pt x="424" y="3952"/>
                  <a:pt x="424" y="3952"/>
                </a:cubicBezTo>
                <a:cubicBezTo>
                  <a:pt x="397" y="3979"/>
                  <a:pt x="367" y="3992"/>
                  <a:pt x="332" y="3992"/>
                </a:cubicBezTo>
                <a:cubicBezTo>
                  <a:pt x="297" y="3992"/>
                  <a:pt x="267" y="3979"/>
                  <a:pt x="240" y="3952"/>
                </a:cubicBezTo>
                <a:cubicBezTo>
                  <a:pt x="40" y="3752"/>
                  <a:pt x="40" y="3752"/>
                  <a:pt x="40" y="3752"/>
                </a:cubicBezTo>
                <a:cubicBezTo>
                  <a:pt x="13" y="3725"/>
                  <a:pt x="0" y="3695"/>
                  <a:pt x="0" y="3660"/>
                </a:cubicBezTo>
                <a:cubicBezTo>
                  <a:pt x="0" y="3625"/>
                  <a:pt x="13" y="3595"/>
                  <a:pt x="40" y="3568"/>
                </a:cubicBezTo>
                <a:cubicBezTo>
                  <a:pt x="1612" y="1996"/>
                  <a:pt x="1612" y="1996"/>
                  <a:pt x="1612" y="1996"/>
                </a:cubicBezTo>
                <a:cubicBezTo>
                  <a:pt x="40" y="424"/>
                  <a:pt x="40" y="424"/>
                  <a:pt x="40" y="424"/>
                </a:cubicBezTo>
                <a:cubicBezTo>
                  <a:pt x="13" y="397"/>
                  <a:pt x="0" y="367"/>
                  <a:pt x="0" y="332"/>
                </a:cubicBezTo>
                <a:cubicBezTo>
                  <a:pt x="0" y="297"/>
                  <a:pt x="13" y="267"/>
                  <a:pt x="40" y="240"/>
                </a:cubicBezTo>
                <a:cubicBezTo>
                  <a:pt x="240" y="40"/>
                  <a:pt x="240" y="40"/>
                  <a:pt x="240" y="40"/>
                </a:cubicBezTo>
                <a:cubicBezTo>
                  <a:pt x="267" y="13"/>
                  <a:pt x="297" y="0"/>
                  <a:pt x="332" y="0"/>
                </a:cubicBezTo>
                <a:cubicBezTo>
                  <a:pt x="367" y="0"/>
                  <a:pt x="397" y="13"/>
                  <a:pt x="424" y="40"/>
                </a:cubicBezTo>
                <a:cubicBezTo>
                  <a:pt x="2288" y="1904"/>
                  <a:pt x="2288" y="1904"/>
                  <a:pt x="2288" y="1904"/>
                </a:cubicBezTo>
                <a:cubicBezTo>
                  <a:pt x="2315" y="1931"/>
                  <a:pt x="2328" y="1961"/>
                  <a:pt x="2328" y="1996"/>
                </a:cubicBezTo>
                <a:close/>
              </a:path>
            </a:pathLst>
          </a:custGeom>
          <a:solidFill>
            <a:srgbClr val="DB3747"/>
          </a:solidFill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grpSp>
        <p:nvGrpSpPr>
          <p:cNvPr id="30" name="Logotyp" title="Region Dalarnas logotyp"/>
          <p:cNvGrpSpPr>
            <a:grpSpLocks noChangeAspect="1"/>
          </p:cNvGrpSpPr>
          <p:nvPr userDrawn="1"/>
        </p:nvGrpSpPr>
        <p:grpSpPr>
          <a:xfrm>
            <a:off x="10724551" y="190337"/>
            <a:ext cx="1134134" cy="432000"/>
            <a:chOff x="-2576825" y="3432175"/>
            <a:chExt cx="1679575" cy="639763"/>
          </a:xfrm>
          <a:solidFill>
            <a:srgbClr val="DB3747"/>
          </a:solidFill>
        </p:grpSpPr>
        <p:sp>
          <p:nvSpPr>
            <p:cNvPr id="31" name="Freeform 5"/>
            <p:cNvSpPr>
              <a:spLocks/>
            </p:cNvSpPr>
            <p:nvPr/>
          </p:nvSpPr>
          <p:spPr bwMode="auto">
            <a:xfrm>
              <a:off x="-1871975" y="3689350"/>
              <a:ext cx="100013" cy="168275"/>
            </a:xfrm>
            <a:custGeom>
              <a:avLst/>
              <a:gdLst>
                <a:gd name="T0" fmla="*/ 63 w 63"/>
                <a:gd name="T1" fmla="*/ 84 h 106"/>
                <a:gd name="T2" fmla="*/ 29 w 63"/>
                <a:gd name="T3" fmla="*/ 84 h 106"/>
                <a:gd name="T4" fmla="*/ 29 w 63"/>
                <a:gd name="T5" fmla="*/ 65 h 106"/>
                <a:gd name="T6" fmla="*/ 60 w 63"/>
                <a:gd name="T7" fmla="*/ 65 h 106"/>
                <a:gd name="T8" fmla="*/ 60 w 63"/>
                <a:gd name="T9" fmla="*/ 41 h 106"/>
                <a:gd name="T10" fmla="*/ 29 w 63"/>
                <a:gd name="T11" fmla="*/ 41 h 106"/>
                <a:gd name="T12" fmla="*/ 29 w 63"/>
                <a:gd name="T13" fmla="*/ 24 h 106"/>
                <a:gd name="T14" fmla="*/ 63 w 63"/>
                <a:gd name="T15" fmla="*/ 24 h 106"/>
                <a:gd name="T16" fmla="*/ 63 w 63"/>
                <a:gd name="T17" fmla="*/ 0 h 106"/>
                <a:gd name="T18" fmla="*/ 0 w 63"/>
                <a:gd name="T19" fmla="*/ 0 h 106"/>
                <a:gd name="T20" fmla="*/ 0 w 63"/>
                <a:gd name="T21" fmla="*/ 106 h 106"/>
                <a:gd name="T22" fmla="*/ 63 w 63"/>
                <a:gd name="T23" fmla="*/ 106 h 106"/>
                <a:gd name="T24" fmla="*/ 63 w 63"/>
                <a:gd name="T25" fmla="*/ 84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3" h="106">
                  <a:moveTo>
                    <a:pt x="63" y="84"/>
                  </a:moveTo>
                  <a:lnTo>
                    <a:pt x="29" y="84"/>
                  </a:lnTo>
                  <a:lnTo>
                    <a:pt x="29" y="65"/>
                  </a:lnTo>
                  <a:lnTo>
                    <a:pt x="60" y="65"/>
                  </a:lnTo>
                  <a:lnTo>
                    <a:pt x="60" y="41"/>
                  </a:lnTo>
                  <a:lnTo>
                    <a:pt x="29" y="41"/>
                  </a:lnTo>
                  <a:lnTo>
                    <a:pt x="29" y="24"/>
                  </a:lnTo>
                  <a:lnTo>
                    <a:pt x="63" y="24"/>
                  </a:lnTo>
                  <a:lnTo>
                    <a:pt x="63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63" y="106"/>
                  </a:lnTo>
                  <a:lnTo>
                    <a:pt x="63" y="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6"/>
            <p:cNvSpPr>
              <a:spLocks/>
            </p:cNvSpPr>
            <p:nvPr/>
          </p:nvSpPr>
          <p:spPr bwMode="auto">
            <a:xfrm>
              <a:off x="-1757675" y="3681413"/>
              <a:ext cx="177800" cy="184150"/>
            </a:xfrm>
            <a:custGeom>
              <a:avLst/>
              <a:gdLst>
                <a:gd name="T0" fmla="*/ 24 w 47"/>
                <a:gd name="T1" fmla="*/ 48 h 48"/>
                <a:gd name="T2" fmla="*/ 42 w 47"/>
                <a:gd name="T3" fmla="*/ 39 h 48"/>
                <a:gd name="T4" fmla="*/ 47 w 47"/>
                <a:gd name="T5" fmla="*/ 22 h 48"/>
                <a:gd name="T6" fmla="*/ 24 w 47"/>
                <a:gd name="T7" fmla="*/ 22 h 48"/>
                <a:gd name="T8" fmla="*/ 24 w 47"/>
                <a:gd name="T9" fmla="*/ 31 h 48"/>
                <a:gd name="T10" fmla="*/ 33 w 47"/>
                <a:gd name="T11" fmla="*/ 31 h 48"/>
                <a:gd name="T12" fmla="*/ 24 w 47"/>
                <a:gd name="T13" fmla="*/ 38 h 48"/>
                <a:gd name="T14" fmla="*/ 12 w 47"/>
                <a:gd name="T15" fmla="*/ 25 h 48"/>
                <a:gd name="T16" fmla="*/ 24 w 47"/>
                <a:gd name="T17" fmla="*/ 10 h 48"/>
                <a:gd name="T18" fmla="*/ 33 w 47"/>
                <a:gd name="T19" fmla="*/ 18 h 48"/>
                <a:gd name="T20" fmla="*/ 44 w 47"/>
                <a:gd name="T21" fmla="*/ 13 h 48"/>
                <a:gd name="T22" fmla="*/ 24 w 47"/>
                <a:gd name="T23" fmla="*/ 0 h 48"/>
                <a:gd name="T24" fmla="*/ 0 w 47"/>
                <a:gd name="T25" fmla="*/ 24 h 48"/>
                <a:gd name="T26" fmla="*/ 24 w 47"/>
                <a:gd name="T2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7" h="48">
                  <a:moveTo>
                    <a:pt x="24" y="48"/>
                  </a:moveTo>
                  <a:cubicBezTo>
                    <a:pt x="31" y="48"/>
                    <a:pt x="38" y="45"/>
                    <a:pt x="42" y="39"/>
                  </a:cubicBezTo>
                  <a:cubicBezTo>
                    <a:pt x="46" y="34"/>
                    <a:pt x="46" y="28"/>
                    <a:pt x="47" y="22"/>
                  </a:cubicBezTo>
                  <a:cubicBezTo>
                    <a:pt x="24" y="22"/>
                    <a:pt x="24" y="22"/>
                    <a:pt x="24" y="22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33" y="31"/>
                    <a:pt x="33" y="31"/>
                    <a:pt x="33" y="31"/>
                  </a:cubicBezTo>
                  <a:cubicBezTo>
                    <a:pt x="33" y="36"/>
                    <a:pt x="29" y="38"/>
                    <a:pt x="24" y="38"/>
                  </a:cubicBezTo>
                  <a:cubicBezTo>
                    <a:pt x="16" y="38"/>
                    <a:pt x="12" y="31"/>
                    <a:pt x="12" y="25"/>
                  </a:cubicBezTo>
                  <a:cubicBezTo>
                    <a:pt x="12" y="18"/>
                    <a:pt x="16" y="10"/>
                    <a:pt x="24" y="10"/>
                  </a:cubicBezTo>
                  <a:cubicBezTo>
                    <a:pt x="28" y="10"/>
                    <a:pt x="32" y="13"/>
                    <a:pt x="33" y="18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0" y="5"/>
                    <a:pt x="33" y="0"/>
                    <a:pt x="24" y="0"/>
                  </a:cubicBezTo>
                  <a:cubicBezTo>
                    <a:pt x="10" y="0"/>
                    <a:pt x="0" y="10"/>
                    <a:pt x="0" y="24"/>
                  </a:cubicBezTo>
                  <a:cubicBezTo>
                    <a:pt x="0" y="38"/>
                    <a:pt x="10" y="48"/>
                    <a:pt x="24" y="4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Rectangle 7"/>
            <p:cNvSpPr>
              <a:spLocks noChangeArrowheads="1"/>
            </p:cNvSpPr>
            <p:nvPr/>
          </p:nvSpPr>
          <p:spPr bwMode="auto">
            <a:xfrm>
              <a:off x="-1564000" y="3689350"/>
              <a:ext cx="44450" cy="168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8"/>
            <p:cNvSpPr>
              <a:spLocks noEditPoints="1"/>
            </p:cNvSpPr>
            <p:nvPr/>
          </p:nvSpPr>
          <p:spPr bwMode="auto">
            <a:xfrm>
              <a:off x="-1500500" y="3681413"/>
              <a:ext cx="185738" cy="184150"/>
            </a:xfrm>
            <a:custGeom>
              <a:avLst/>
              <a:gdLst>
                <a:gd name="T0" fmla="*/ 49 w 49"/>
                <a:gd name="T1" fmla="*/ 23 h 48"/>
                <a:gd name="T2" fmla="*/ 25 w 49"/>
                <a:gd name="T3" fmla="*/ 0 h 48"/>
                <a:gd name="T4" fmla="*/ 0 w 49"/>
                <a:gd name="T5" fmla="*/ 23 h 48"/>
                <a:gd name="T6" fmla="*/ 25 w 49"/>
                <a:gd name="T7" fmla="*/ 48 h 48"/>
                <a:gd name="T8" fmla="*/ 49 w 49"/>
                <a:gd name="T9" fmla="*/ 23 h 48"/>
                <a:gd name="T10" fmla="*/ 25 w 49"/>
                <a:gd name="T11" fmla="*/ 37 h 48"/>
                <a:gd name="T12" fmla="*/ 12 w 49"/>
                <a:gd name="T13" fmla="*/ 23 h 48"/>
                <a:gd name="T14" fmla="*/ 25 w 49"/>
                <a:gd name="T15" fmla="*/ 12 h 48"/>
                <a:gd name="T16" fmla="*/ 37 w 49"/>
                <a:gd name="T17" fmla="*/ 23 h 48"/>
                <a:gd name="T18" fmla="*/ 25 w 49"/>
                <a:gd name="T19" fmla="*/ 3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48">
                  <a:moveTo>
                    <a:pt x="49" y="23"/>
                  </a:moveTo>
                  <a:cubicBezTo>
                    <a:pt x="49" y="10"/>
                    <a:pt x="37" y="0"/>
                    <a:pt x="25" y="0"/>
                  </a:cubicBezTo>
                  <a:cubicBezTo>
                    <a:pt x="12" y="0"/>
                    <a:pt x="0" y="10"/>
                    <a:pt x="0" y="23"/>
                  </a:cubicBezTo>
                  <a:cubicBezTo>
                    <a:pt x="0" y="38"/>
                    <a:pt x="10" y="48"/>
                    <a:pt x="25" y="48"/>
                  </a:cubicBezTo>
                  <a:cubicBezTo>
                    <a:pt x="39" y="48"/>
                    <a:pt x="49" y="38"/>
                    <a:pt x="49" y="23"/>
                  </a:cubicBezTo>
                  <a:moveTo>
                    <a:pt x="25" y="37"/>
                  </a:moveTo>
                  <a:cubicBezTo>
                    <a:pt x="18" y="37"/>
                    <a:pt x="12" y="31"/>
                    <a:pt x="12" y="23"/>
                  </a:cubicBezTo>
                  <a:cubicBezTo>
                    <a:pt x="12" y="17"/>
                    <a:pt x="18" y="12"/>
                    <a:pt x="25" y="12"/>
                  </a:cubicBezTo>
                  <a:cubicBezTo>
                    <a:pt x="31" y="12"/>
                    <a:pt x="37" y="17"/>
                    <a:pt x="37" y="23"/>
                  </a:cubicBezTo>
                  <a:cubicBezTo>
                    <a:pt x="37" y="31"/>
                    <a:pt x="31" y="37"/>
                    <a:pt x="25" y="3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5" name="Freeform 9"/>
            <p:cNvSpPr>
              <a:spLocks/>
            </p:cNvSpPr>
            <p:nvPr/>
          </p:nvSpPr>
          <p:spPr bwMode="auto">
            <a:xfrm>
              <a:off x="-1295713" y="3689350"/>
              <a:ext cx="171450" cy="168275"/>
            </a:xfrm>
            <a:custGeom>
              <a:avLst/>
              <a:gdLst>
                <a:gd name="T0" fmla="*/ 29 w 108"/>
                <a:gd name="T1" fmla="*/ 41 h 106"/>
                <a:gd name="T2" fmla="*/ 29 w 108"/>
                <a:gd name="T3" fmla="*/ 41 h 106"/>
                <a:gd name="T4" fmla="*/ 79 w 108"/>
                <a:gd name="T5" fmla="*/ 106 h 106"/>
                <a:gd name="T6" fmla="*/ 108 w 108"/>
                <a:gd name="T7" fmla="*/ 106 h 106"/>
                <a:gd name="T8" fmla="*/ 108 w 108"/>
                <a:gd name="T9" fmla="*/ 0 h 106"/>
                <a:gd name="T10" fmla="*/ 79 w 108"/>
                <a:gd name="T11" fmla="*/ 0 h 106"/>
                <a:gd name="T12" fmla="*/ 79 w 108"/>
                <a:gd name="T13" fmla="*/ 65 h 106"/>
                <a:gd name="T14" fmla="*/ 79 w 108"/>
                <a:gd name="T15" fmla="*/ 65 h 106"/>
                <a:gd name="T16" fmla="*/ 29 w 108"/>
                <a:gd name="T17" fmla="*/ 0 h 106"/>
                <a:gd name="T18" fmla="*/ 0 w 108"/>
                <a:gd name="T19" fmla="*/ 0 h 106"/>
                <a:gd name="T20" fmla="*/ 0 w 108"/>
                <a:gd name="T21" fmla="*/ 106 h 106"/>
                <a:gd name="T22" fmla="*/ 29 w 108"/>
                <a:gd name="T23" fmla="*/ 106 h 106"/>
                <a:gd name="T24" fmla="*/ 29 w 108"/>
                <a:gd name="T25" fmla="*/ 41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8" h="106">
                  <a:moveTo>
                    <a:pt x="29" y="41"/>
                  </a:moveTo>
                  <a:lnTo>
                    <a:pt x="29" y="41"/>
                  </a:lnTo>
                  <a:lnTo>
                    <a:pt x="79" y="106"/>
                  </a:lnTo>
                  <a:lnTo>
                    <a:pt x="108" y="106"/>
                  </a:lnTo>
                  <a:lnTo>
                    <a:pt x="108" y="0"/>
                  </a:lnTo>
                  <a:lnTo>
                    <a:pt x="79" y="0"/>
                  </a:lnTo>
                  <a:lnTo>
                    <a:pt x="79" y="65"/>
                  </a:lnTo>
                  <a:lnTo>
                    <a:pt x="79" y="65"/>
                  </a:lnTo>
                  <a:lnTo>
                    <a:pt x="29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9" y="106"/>
                  </a:lnTo>
                  <a:lnTo>
                    <a:pt x="29" y="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6" name="Freeform 10"/>
            <p:cNvSpPr>
              <a:spLocks noEditPoints="1"/>
            </p:cNvSpPr>
            <p:nvPr/>
          </p:nvSpPr>
          <p:spPr bwMode="auto">
            <a:xfrm>
              <a:off x="-2022788" y="3903663"/>
              <a:ext cx="147638" cy="168275"/>
            </a:xfrm>
            <a:custGeom>
              <a:avLst/>
              <a:gdLst>
                <a:gd name="T0" fmla="*/ 17 w 39"/>
                <a:gd name="T1" fmla="*/ 0 h 44"/>
                <a:gd name="T2" fmla="*/ 0 w 39"/>
                <a:gd name="T3" fmla="*/ 0 h 44"/>
                <a:gd name="T4" fmla="*/ 0 w 39"/>
                <a:gd name="T5" fmla="*/ 44 h 44"/>
                <a:gd name="T6" fmla="*/ 17 w 39"/>
                <a:gd name="T7" fmla="*/ 44 h 44"/>
                <a:gd name="T8" fmla="*/ 39 w 39"/>
                <a:gd name="T9" fmla="*/ 22 h 44"/>
                <a:gd name="T10" fmla="*/ 17 w 39"/>
                <a:gd name="T11" fmla="*/ 0 h 44"/>
                <a:gd name="T12" fmla="*/ 15 w 39"/>
                <a:gd name="T13" fmla="*/ 35 h 44"/>
                <a:gd name="T14" fmla="*/ 12 w 39"/>
                <a:gd name="T15" fmla="*/ 35 h 44"/>
                <a:gd name="T16" fmla="*/ 12 w 39"/>
                <a:gd name="T17" fmla="*/ 10 h 44"/>
                <a:gd name="T18" fmla="*/ 15 w 39"/>
                <a:gd name="T19" fmla="*/ 10 h 44"/>
                <a:gd name="T20" fmla="*/ 27 w 39"/>
                <a:gd name="T21" fmla="*/ 22 h 44"/>
                <a:gd name="T22" fmla="*/ 15 w 39"/>
                <a:gd name="T23" fmla="*/ 35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9" h="44">
                  <a:moveTo>
                    <a:pt x="1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7" y="44"/>
                    <a:pt x="17" y="44"/>
                    <a:pt x="17" y="44"/>
                  </a:cubicBezTo>
                  <a:cubicBezTo>
                    <a:pt x="29" y="44"/>
                    <a:pt x="39" y="35"/>
                    <a:pt x="39" y="22"/>
                  </a:cubicBezTo>
                  <a:cubicBezTo>
                    <a:pt x="39" y="10"/>
                    <a:pt x="29" y="0"/>
                    <a:pt x="17" y="0"/>
                  </a:cubicBezTo>
                  <a:moveTo>
                    <a:pt x="15" y="35"/>
                  </a:moveTo>
                  <a:cubicBezTo>
                    <a:pt x="12" y="35"/>
                    <a:pt x="12" y="35"/>
                    <a:pt x="12" y="35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2" y="10"/>
                    <a:pt x="27" y="14"/>
                    <a:pt x="27" y="22"/>
                  </a:cubicBezTo>
                  <a:cubicBezTo>
                    <a:pt x="27" y="31"/>
                    <a:pt x="22" y="35"/>
                    <a:pt x="15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7" name="Freeform 11"/>
            <p:cNvSpPr>
              <a:spLocks noEditPoints="1"/>
            </p:cNvSpPr>
            <p:nvPr/>
          </p:nvSpPr>
          <p:spPr bwMode="auto">
            <a:xfrm>
              <a:off x="-18783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69 w 109"/>
                <a:gd name="T15" fmla="*/ 0 h 106"/>
                <a:gd name="T16" fmla="*/ 40 w 109"/>
                <a:gd name="T17" fmla="*/ 0 h 106"/>
                <a:gd name="T18" fmla="*/ 43 w 109"/>
                <a:gd name="T19" fmla="*/ 67 h 106"/>
                <a:gd name="T20" fmla="*/ 55 w 109"/>
                <a:gd name="T21" fmla="*/ 34 h 106"/>
                <a:gd name="T22" fmla="*/ 55 w 109"/>
                <a:gd name="T23" fmla="*/ 34 h 106"/>
                <a:gd name="T24" fmla="*/ 67 w 109"/>
                <a:gd name="T25" fmla="*/ 67 h 106"/>
                <a:gd name="T26" fmla="*/ 43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69" y="0"/>
                  </a:lnTo>
                  <a:lnTo>
                    <a:pt x="40" y="0"/>
                  </a:lnTo>
                  <a:close/>
                  <a:moveTo>
                    <a:pt x="43" y="67"/>
                  </a:moveTo>
                  <a:lnTo>
                    <a:pt x="55" y="34"/>
                  </a:lnTo>
                  <a:lnTo>
                    <a:pt x="55" y="34"/>
                  </a:lnTo>
                  <a:lnTo>
                    <a:pt x="67" y="67"/>
                  </a:lnTo>
                  <a:lnTo>
                    <a:pt x="43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8" name="Freeform 12"/>
            <p:cNvSpPr>
              <a:spLocks/>
            </p:cNvSpPr>
            <p:nvPr/>
          </p:nvSpPr>
          <p:spPr bwMode="auto">
            <a:xfrm>
              <a:off x="-1692588" y="3903663"/>
              <a:ext cx="98425" cy="168275"/>
            </a:xfrm>
            <a:custGeom>
              <a:avLst/>
              <a:gdLst>
                <a:gd name="T0" fmla="*/ 28 w 62"/>
                <a:gd name="T1" fmla="*/ 0 h 106"/>
                <a:gd name="T2" fmla="*/ 0 w 62"/>
                <a:gd name="T3" fmla="*/ 0 h 106"/>
                <a:gd name="T4" fmla="*/ 0 w 62"/>
                <a:gd name="T5" fmla="*/ 106 h 106"/>
                <a:gd name="T6" fmla="*/ 62 w 62"/>
                <a:gd name="T7" fmla="*/ 106 h 106"/>
                <a:gd name="T8" fmla="*/ 62 w 62"/>
                <a:gd name="T9" fmla="*/ 84 h 106"/>
                <a:gd name="T10" fmla="*/ 28 w 62"/>
                <a:gd name="T11" fmla="*/ 84 h 106"/>
                <a:gd name="T12" fmla="*/ 28 w 62"/>
                <a:gd name="T13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2" h="106">
                  <a:moveTo>
                    <a:pt x="28" y="0"/>
                  </a:moveTo>
                  <a:lnTo>
                    <a:pt x="0" y="0"/>
                  </a:lnTo>
                  <a:lnTo>
                    <a:pt x="0" y="106"/>
                  </a:lnTo>
                  <a:lnTo>
                    <a:pt x="62" y="106"/>
                  </a:lnTo>
                  <a:lnTo>
                    <a:pt x="62" y="84"/>
                  </a:lnTo>
                  <a:lnTo>
                    <a:pt x="28" y="84"/>
                  </a:lnTo>
                  <a:lnTo>
                    <a:pt x="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9" name="Freeform 13"/>
            <p:cNvSpPr>
              <a:spLocks noEditPoints="1"/>
            </p:cNvSpPr>
            <p:nvPr/>
          </p:nvSpPr>
          <p:spPr bwMode="auto">
            <a:xfrm>
              <a:off x="-15862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71 w 109"/>
                <a:gd name="T15" fmla="*/ 0 h 106"/>
                <a:gd name="T16" fmla="*/ 40 w 109"/>
                <a:gd name="T17" fmla="*/ 0 h 106"/>
                <a:gd name="T18" fmla="*/ 42 w 109"/>
                <a:gd name="T19" fmla="*/ 67 h 106"/>
                <a:gd name="T20" fmla="*/ 54 w 109"/>
                <a:gd name="T21" fmla="*/ 34 h 106"/>
                <a:gd name="T22" fmla="*/ 54 w 109"/>
                <a:gd name="T23" fmla="*/ 34 h 106"/>
                <a:gd name="T24" fmla="*/ 66 w 109"/>
                <a:gd name="T25" fmla="*/ 67 h 106"/>
                <a:gd name="T26" fmla="*/ 42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71" y="0"/>
                  </a:lnTo>
                  <a:lnTo>
                    <a:pt x="40" y="0"/>
                  </a:lnTo>
                  <a:close/>
                  <a:moveTo>
                    <a:pt x="42" y="67"/>
                  </a:moveTo>
                  <a:lnTo>
                    <a:pt x="54" y="34"/>
                  </a:lnTo>
                  <a:lnTo>
                    <a:pt x="54" y="34"/>
                  </a:lnTo>
                  <a:lnTo>
                    <a:pt x="66" y="67"/>
                  </a:lnTo>
                  <a:lnTo>
                    <a:pt x="42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0" name="Freeform 14"/>
            <p:cNvSpPr>
              <a:spLocks noEditPoints="1"/>
            </p:cNvSpPr>
            <p:nvPr/>
          </p:nvSpPr>
          <p:spPr bwMode="auto">
            <a:xfrm>
              <a:off x="-1402075" y="3903663"/>
              <a:ext cx="141288" cy="168275"/>
            </a:xfrm>
            <a:custGeom>
              <a:avLst/>
              <a:gdLst>
                <a:gd name="T0" fmla="*/ 32 w 37"/>
                <a:gd name="T1" fmla="*/ 14 h 44"/>
                <a:gd name="T2" fmla="*/ 17 w 37"/>
                <a:gd name="T3" fmla="*/ 0 h 44"/>
                <a:gd name="T4" fmla="*/ 0 w 37"/>
                <a:gd name="T5" fmla="*/ 0 h 44"/>
                <a:gd name="T6" fmla="*/ 0 w 37"/>
                <a:gd name="T7" fmla="*/ 44 h 44"/>
                <a:gd name="T8" fmla="*/ 11 w 37"/>
                <a:gd name="T9" fmla="*/ 44 h 44"/>
                <a:gd name="T10" fmla="*/ 11 w 37"/>
                <a:gd name="T11" fmla="*/ 27 h 44"/>
                <a:gd name="T12" fmla="*/ 11 w 37"/>
                <a:gd name="T13" fmla="*/ 27 h 44"/>
                <a:gd name="T14" fmla="*/ 22 w 37"/>
                <a:gd name="T15" fmla="*/ 44 h 44"/>
                <a:gd name="T16" fmla="*/ 37 w 37"/>
                <a:gd name="T17" fmla="*/ 44 h 44"/>
                <a:gd name="T18" fmla="*/ 23 w 37"/>
                <a:gd name="T19" fmla="*/ 26 h 44"/>
                <a:gd name="T20" fmla="*/ 32 w 37"/>
                <a:gd name="T21" fmla="*/ 14 h 44"/>
                <a:gd name="T22" fmla="*/ 12 w 37"/>
                <a:gd name="T23" fmla="*/ 20 h 44"/>
                <a:gd name="T24" fmla="*/ 11 w 37"/>
                <a:gd name="T25" fmla="*/ 20 h 44"/>
                <a:gd name="T26" fmla="*/ 11 w 37"/>
                <a:gd name="T27" fmla="*/ 9 h 44"/>
                <a:gd name="T28" fmla="*/ 12 w 37"/>
                <a:gd name="T29" fmla="*/ 9 h 44"/>
                <a:gd name="T30" fmla="*/ 20 w 37"/>
                <a:gd name="T31" fmla="*/ 14 h 44"/>
                <a:gd name="T32" fmla="*/ 12 w 37"/>
                <a:gd name="T33" fmla="*/ 2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32" y="14"/>
                  </a:moveTo>
                  <a:cubicBezTo>
                    <a:pt x="32" y="4"/>
                    <a:pt x="26" y="0"/>
                    <a:pt x="1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9" y="25"/>
                    <a:pt x="32" y="20"/>
                    <a:pt x="32" y="14"/>
                  </a:cubicBezTo>
                  <a:moveTo>
                    <a:pt x="12" y="20"/>
                  </a:moveTo>
                  <a:cubicBezTo>
                    <a:pt x="11" y="20"/>
                    <a:pt x="11" y="20"/>
                    <a:pt x="11" y="20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6" y="9"/>
                    <a:pt x="20" y="10"/>
                    <a:pt x="20" y="14"/>
                  </a:cubicBezTo>
                  <a:cubicBezTo>
                    <a:pt x="20" y="19"/>
                    <a:pt x="16" y="20"/>
                    <a:pt x="12" y="2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1" name="Freeform 15"/>
            <p:cNvSpPr>
              <a:spLocks/>
            </p:cNvSpPr>
            <p:nvPr/>
          </p:nvSpPr>
          <p:spPr bwMode="auto">
            <a:xfrm>
              <a:off x="-1249675" y="3903663"/>
              <a:ext cx="166688" cy="168275"/>
            </a:xfrm>
            <a:custGeom>
              <a:avLst/>
              <a:gdLst>
                <a:gd name="T0" fmla="*/ 76 w 105"/>
                <a:gd name="T1" fmla="*/ 65 h 106"/>
                <a:gd name="T2" fmla="*/ 76 w 105"/>
                <a:gd name="T3" fmla="*/ 65 h 106"/>
                <a:gd name="T4" fmla="*/ 26 w 105"/>
                <a:gd name="T5" fmla="*/ 0 h 106"/>
                <a:gd name="T6" fmla="*/ 0 w 105"/>
                <a:gd name="T7" fmla="*/ 0 h 106"/>
                <a:gd name="T8" fmla="*/ 0 w 105"/>
                <a:gd name="T9" fmla="*/ 106 h 106"/>
                <a:gd name="T10" fmla="*/ 26 w 105"/>
                <a:gd name="T11" fmla="*/ 106 h 106"/>
                <a:gd name="T12" fmla="*/ 26 w 105"/>
                <a:gd name="T13" fmla="*/ 41 h 106"/>
                <a:gd name="T14" fmla="*/ 26 w 105"/>
                <a:gd name="T15" fmla="*/ 41 h 106"/>
                <a:gd name="T16" fmla="*/ 76 w 105"/>
                <a:gd name="T17" fmla="*/ 106 h 106"/>
                <a:gd name="T18" fmla="*/ 105 w 105"/>
                <a:gd name="T19" fmla="*/ 106 h 106"/>
                <a:gd name="T20" fmla="*/ 105 w 105"/>
                <a:gd name="T21" fmla="*/ 0 h 106"/>
                <a:gd name="T22" fmla="*/ 76 w 105"/>
                <a:gd name="T23" fmla="*/ 0 h 106"/>
                <a:gd name="T24" fmla="*/ 76 w 105"/>
                <a:gd name="T25" fmla="*/ 65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5" h="106">
                  <a:moveTo>
                    <a:pt x="76" y="65"/>
                  </a:moveTo>
                  <a:lnTo>
                    <a:pt x="76" y="6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6" y="106"/>
                  </a:lnTo>
                  <a:lnTo>
                    <a:pt x="26" y="41"/>
                  </a:lnTo>
                  <a:lnTo>
                    <a:pt x="26" y="41"/>
                  </a:lnTo>
                  <a:lnTo>
                    <a:pt x="76" y="106"/>
                  </a:lnTo>
                  <a:lnTo>
                    <a:pt x="105" y="106"/>
                  </a:lnTo>
                  <a:lnTo>
                    <a:pt x="105" y="0"/>
                  </a:lnTo>
                  <a:lnTo>
                    <a:pt x="76" y="0"/>
                  </a:lnTo>
                  <a:lnTo>
                    <a:pt x="76" y="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2" name="Freeform 16"/>
            <p:cNvSpPr>
              <a:spLocks noEditPoints="1"/>
            </p:cNvSpPr>
            <p:nvPr/>
          </p:nvSpPr>
          <p:spPr bwMode="auto">
            <a:xfrm>
              <a:off x="-1075050" y="3903663"/>
              <a:ext cx="177800" cy="168275"/>
            </a:xfrm>
            <a:custGeom>
              <a:avLst/>
              <a:gdLst>
                <a:gd name="T0" fmla="*/ 71 w 112"/>
                <a:gd name="T1" fmla="*/ 0 h 106"/>
                <a:gd name="T2" fmla="*/ 43 w 112"/>
                <a:gd name="T3" fmla="*/ 0 h 106"/>
                <a:gd name="T4" fmla="*/ 0 w 112"/>
                <a:gd name="T5" fmla="*/ 106 h 106"/>
                <a:gd name="T6" fmla="*/ 31 w 112"/>
                <a:gd name="T7" fmla="*/ 106 h 106"/>
                <a:gd name="T8" fmla="*/ 38 w 112"/>
                <a:gd name="T9" fmla="*/ 89 h 106"/>
                <a:gd name="T10" fmla="*/ 76 w 112"/>
                <a:gd name="T11" fmla="*/ 89 h 106"/>
                <a:gd name="T12" fmla="*/ 83 w 112"/>
                <a:gd name="T13" fmla="*/ 106 h 106"/>
                <a:gd name="T14" fmla="*/ 112 w 112"/>
                <a:gd name="T15" fmla="*/ 106 h 106"/>
                <a:gd name="T16" fmla="*/ 71 w 112"/>
                <a:gd name="T17" fmla="*/ 0 h 106"/>
                <a:gd name="T18" fmla="*/ 45 w 112"/>
                <a:gd name="T19" fmla="*/ 67 h 106"/>
                <a:gd name="T20" fmla="*/ 57 w 112"/>
                <a:gd name="T21" fmla="*/ 34 h 106"/>
                <a:gd name="T22" fmla="*/ 57 w 112"/>
                <a:gd name="T23" fmla="*/ 34 h 106"/>
                <a:gd name="T24" fmla="*/ 69 w 112"/>
                <a:gd name="T25" fmla="*/ 67 h 106"/>
                <a:gd name="T26" fmla="*/ 45 w 112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2" h="106">
                  <a:moveTo>
                    <a:pt x="71" y="0"/>
                  </a:moveTo>
                  <a:lnTo>
                    <a:pt x="43" y="0"/>
                  </a:lnTo>
                  <a:lnTo>
                    <a:pt x="0" y="106"/>
                  </a:lnTo>
                  <a:lnTo>
                    <a:pt x="31" y="106"/>
                  </a:lnTo>
                  <a:lnTo>
                    <a:pt x="38" y="89"/>
                  </a:lnTo>
                  <a:lnTo>
                    <a:pt x="76" y="89"/>
                  </a:lnTo>
                  <a:lnTo>
                    <a:pt x="83" y="106"/>
                  </a:lnTo>
                  <a:lnTo>
                    <a:pt x="112" y="106"/>
                  </a:lnTo>
                  <a:lnTo>
                    <a:pt x="71" y="0"/>
                  </a:lnTo>
                  <a:close/>
                  <a:moveTo>
                    <a:pt x="45" y="67"/>
                  </a:moveTo>
                  <a:lnTo>
                    <a:pt x="57" y="34"/>
                  </a:lnTo>
                  <a:lnTo>
                    <a:pt x="57" y="34"/>
                  </a:lnTo>
                  <a:lnTo>
                    <a:pt x="69" y="67"/>
                  </a:lnTo>
                  <a:lnTo>
                    <a:pt x="45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3" name="Freeform 17"/>
            <p:cNvSpPr>
              <a:spLocks/>
            </p:cNvSpPr>
            <p:nvPr/>
          </p:nvSpPr>
          <p:spPr bwMode="auto">
            <a:xfrm>
              <a:off x="-2576825" y="3432175"/>
              <a:ext cx="587375" cy="639763"/>
            </a:xfrm>
            <a:custGeom>
              <a:avLst/>
              <a:gdLst>
                <a:gd name="T0" fmla="*/ 155 w 155"/>
                <a:gd name="T1" fmla="*/ 46 h 167"/>
                <a:gd name="T2" fmla="*/ 139 w 155"/>
                <a:gd name="T3" fmla="*/ 16 h 167"/>
                <a:gd name="T4" fmla="*/ 139 w 155"/>
                <a:gd name="T5" fmla="*/ 0 h 167"/>
                <a:gd name="T6" fmla="*/ 125 w 155"/>
                <a:gd name="T7" fmla="*/ 8 h 167"/>
                <a:gd name="T8" fmla="*/ 116 w 155"/>
                <a:gd name="T9" fmla="*/ 8 h 167"/>
                <a:gd name="T10" fmla="*/ 73 w 155"/>
                <a:gd name="T11" fmla="*/ 33 h 167"/>
                <a:gd name="T12" fmla="*/ 73 w 155"/>
                <a:gd name="T13" fmla="*/ 33 h 167"/>
                <a:gd name="T14" fmla="*/ 65 w 155"/>
                <a:gd name="T15" fmla="*/ 49 h 167"/>
                <a:gd name="T16" fmla="*/ 26 w 155"/>
                <a:gd name="T17" fmla="*/ 51 h 167"/>
                <a:gd name="T18" fmla="*/ 0 w 155"/>
                <a:gd name="T19" fmla="*/ 77 h 167"/>
                <a:gd name="T20" fmla="*/ 0 w 155"/>
                <a:gd name="T21" fmla="*/ 167 h 167"/>
                <a:gd name="T22" fmla="*/ 16 w 155"/>
                <a:gd name="T23" fmla="*/ 167 h 167"/>
                <a:gd name="T24" fmla="*/ 28 w 155"/>
                <a:gd name="T25" fmla="*/ 117 h 167"/>
                <a:gd name="T26" fmla="*/ 59 w 155"/>
                <a:gd name="T27" fmla="*/ 118 h 167"/>
                <a:gd name="T28" fmla="*/ 92 w 155"/>
                <a:gd name="T29" fmla="*/ 116 h 167"/>
                <a:gd name="T30" fmla="*/ 98 w 155"/>
                <a:gd name="T31" fmla="*/ 167 h 167"/>
                <a:gd name="T32" fmla="*/ 114 w 155"/>
                <a:gd name="T33" fmla="*/ 167 h 167"/>
                <a:gd name="T34" fmla="*/ 131 w 155"/>
                <a:gd name="T35" fmla="*/ 53 h 167"/>
                <a:gd name="T36" fmla="*/ 147 w 155"/>
                <a:gd name="T37" fmla="*/ 56 h 167"/>
                <a:gd name="T38" fmla="*/ 155 w 155"/>
                <a:gd name="T39" fmla="*/ 46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5" h="167">
                  <a:moveTo>
                    <a:pt x="155" y="46"/>
                  </a:moveTo>
                  <a:cubicBezTo>
                    <a:pt x="139" y="16"/>
                    <a:pt x="139" y="16"/>
                    <a:pt x="139" y="16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2" y="8"/>
                    <a:pt x="119" y="8"/>
                    <a:pt x="116" y="8"/>
                  </a:cubicBezTo>
                  <a:cubicBezTo>
                    <a:pt x="98" y="8"/>
                    <a:pt x="82" y="18"/>
                    <a:pt x="73" y="33"/>
                  </a:cubicBezTo>
                  <a:cubicBezTo>
                    <a:pt x="73" y="33"/>
                    <a:pt x="73" y="33"/>
                    <a:pt x="73" y="33"/>
                  </a:cubicBezTo>
                  <a:cubicBezTo>
                    <a:pt x="65" y="49"/>
                    <a:pt x="65" y="49"/>
                    <a:pt x="65" y="49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12" y="51"/>
                    <a:pt x="0" y="63"/>
                    <a:pt x="0" y="77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16" y="167"/>
                    <a:pt x="16" y="167"/>
                    <a:pt x="16" y="167"/>
                  </a:cubicBezTo>
                  <a:cubicBezTo>
                    <a:pt x="16" y="134"/>
                    <a:pt x="28" y="117"/>
                    <a:pt x="28" y="117"/>
                  </a:cubicBezTo>
                  <a:cubicBezTo>
                    <a:pt x="38" y="118"/>
                    <a:pt x="48" y="118"/>
                    <a:pt x="59" y="118"/>
                  </a:cubicBezTo>
                  <a:cubicBezTo>
                    <a:pt x="70" y="118"/>
                    <a:pt x="81" y="118"/>
                    <a:pt x="92" y="116"/>
                  </a:cubicBezTo>
                  <a:cubicBezTo>
                    <a:pt x="98" y="167"/>
                    <a:pt x="98" y="167"/>
                    <a:pt x="98" y="167"/>
                  </a:cubicBezTo>
                  <a:cubicBezTo>
                    <a:pt x="114" y="167"/>
                    <a:pt x="114" y="167"/>
                    <a:pt x="114" y="167"/>
                  </a:cubicBezTo>
                  <a:cubicBezTo>
                    <a:pt x="114" y="80"/>
                    <a:pt x="131" y="53"/>
                    <a:pt x="131" y="53"/>
                  </a:cubicBezTo>
                  <a:cubicBezTo>
                    <a:pt x="147" y="56"/>
                    <a:pt x="147" y="56"/>
                    <a:pt x="147" y="56"/>
                  </a:cubicBezTo>
                  <a:cubicBezTo>
                    <a:pt x="150" y="54"/>
                    <a:pt x="153" y="50"/>
                    <a:pt x="155" y="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4" name="Freeform 18"/>
            <p:cNvSpPr>
              <a:spLocks noEditPoints="1"/>
            </p:cNvSpPr>
            <p:nvPr/>
          </p:nvSpPr>
          <p:spPr bwMode="auto">
            <a:xfrm>
              <a:off x="-2022788" y="3689350"/>
              <a:ext cx="139700" cy="168275"/>
            </a:xfrm>
            <a:custGeom>
              <a:avLst/>
              <a:gdLst>
                <a:gd name="T0" fmla="*/ 12 w 37"/>
                <a:gd name="T1" fmla="*/ 27 h 44"/>
                <a:gd name="T2" fmla="*/ 12 w 37"/>
                <a:gd name="T3" fmla="*/ 27 h 44"/>
                <a:gd name="T4" fmla="*/ 23 w 37"/>
                <a:gd name="T5" fmla="*/ 44 h 44"/>
                <a:gd name="T6" fmla="*/ 37 w 37"/>
                <a:gd name="T7" fmla="*/ 44 h 44"/>
                <a:gd name="T8" fmla="*/ 23 w 37"/>
                <a:gd name="T9" fmla="*/ 26 h 44"/>
                <a:gd name="T10" fmla="*/ 33 w 37"/>
                <a:gd name="T11" fmla="*/ 14 h 44"/>
                <a:gd name="T12" fmla="*/ 18 w 37"/>
                <a:gd name="T13" fmla="*/ 0 h 44"/>
                <a:gd name="T14" fmla="*/ 0 w 37"/>
                <a:gd name="T15" fmla="*/ 0 h 44"/>
                <a:gd name="T16" fmla="*/ 0 w 37"/>
                <a:gd name="T17" fmla="*/ 44 h 44"/>
                <a:gd name="T18" fmla="*/ 12 w 37"/>
                <a:gd name="T19" fmla="*/ 44 h 44"/>
                <a:gd name="T20" fmla="*/ 12 w 37"/>
                <a:gd name="T21" fmla="*/ 27 h 44"/>
                <a:gd name="T22" fmla="*/ 12 w 37"/>
                <a:gd name="T23" fmla="*/ 9 h 44"/>
                <a:gd name="T24" fmla="*/ 13 w 37"/>
                <a:gd name="T25" fmla="*/ 9 h 44"/>
                <a:gd name="T26" fmla="*/ 21 w 37"/>
                <a:gd name="T27" fmla="*/ 14 h 44"/>
                <a:gd name="T28" fmla="*/ 13 w 37"/>
                <a:gd name="T29" fmla="*/ 20 h 44"/>
                <a:gd name="T30" fmla="*/ 12 w 37"/>
                <a:gd name="T31" fmla="*/ 20 h 44"/>
                <a:gd name="T32" fmla="*/ 12 w 37"/>
                <a:gd name="T33" fmla="*/ 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12" y="27"/>
                  </a:moveTo>
                  <a:cubicBezTo>
                    <a:pt x="12" y="27"/>
                    <a:pt x="12" y="27"/>
                    <a:pt x="12" y="27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30" y="25"/>
                    <a:pt x="33" y="20"/>
                    <a:pt x="33" y="14"/>
                  </a:cubicBezTo>
                  <a:cubicBezTo>
                    <a:pt x="33" y="4"/>
                    <a:pt x="27" y="0"/>
                    <a:pt x="1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2" y="44"/>
                    <a:pt x="12" y="44"/>
                    <a:pt x="12" y="44"/>
                  </a:cubicBezTo>
                  <a:lnTo>
                    <a:pt x="12" y="27"/>
                  </a:lnTo>
                  <a:close/>
                  <a:moveTo>
                    <a:pt x="12" y="9"/>
                  </a:moveTo>
                  <a:cubicBezTo>
                    <a:pt x="13" y="9"/>
                    <a:pt x="13" y="9"/>
                    <a:pt x="13" y="9"/>
                  </a:cubicBezTo>
                  <a:cubicBezTo>
                    <a:pt x="17" y="9"/>
                    <a:pt x="21" y="10"/>
                    <a:pt x="21" y="14"/>
                  </a:cubicBezTo>
                  <a:cubicBezTo>
                    <a:pt x="21" y="19"/>
                    <a:pt x="17" y="20"/>
                    <a:pt x="13" y="20"/>
                  </a:cubicBezTo>
                  <a:cubicBezTo>
                    <a:pt x="12" y="20"/>
                    <a:pt x="12" y="20"/>
                    <a:pt x="12" y="20"/>
                  </a:cubicBezTo>
                  <a:lnTo>
                    <a:pt x="12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45" name="Platshållare för sidfot"/>
          <p:cNvSpPr>
            <a:spLocks noGrp="1"/>
          </p:cNvSpPr>
          <p:nvPr>
            <p:ph type="ftr" sz="quarter" idx="11"/>
          </p:nvPr>
        </p:nvSpPr>
        <p:spPr>
          <a:xfrm>
            <a:off x="695325" y="278514"/>
            <a:ext cx="9490210" cy="253114"/>
          </a:xfrm>
          <a:prstGeom prst="rect">
            <a:avLst/>
          </a:prstGeom>
        </p:spPr>
        <p:txBody>
          <a:bodyPr wrap="none" lIns="0" anchor="t"/>
          <a:lstStyle>
            <a:lvl1pPr algn="l">
              <a:defRPr sz="1050" b="1"/>
            </a:lvl1pPr>
          </a:lstStyle>
          <a:p>
            <a:r>
              <a:rPr lang="sv-SE" dirty="0">
                <a:solidFill>
                  <a:schemeClr val="tx1">
                    <a:alpha val="50000"/>
                  </a:schemeClr>
                </a:solidFill>
              </a:rPr>
              <a:t>TITEL PÅ PRESENTATION </a:t>
            </a:r>
            <a:r>
              <a:rPr lang="sv-SE" dirty="0">
                <a:solidFill>
                  <a:schemeClr val="tx1">
                    <a:alpha val="50000"/>
                  </a:schemeClr>
                </a:solidFill>
                <a:cs typeface="Arial" panose="020B0604020202020204" pitchFamily="34" charset="0"/>
              </a:rPr>
              <a:t>►</a:t>
            </a:r>
            <a:r>
              <a:rPr lang="sv-SE" dirty="0">
                <a:solidFill>
                  <a:schemeClr val="tx1">
                    <a:alpha val="50000"/>
                  </a:schemeClr>
                </a:solidFill>
              </a:rPr>
              <a:t> </a:t>
            </a:r>
            <a:r>
              <a:rPr lang="sv-SE" dirty="0">
                <a:solidFill>
                  <a:srgbClr val="DB3747"/>
                </a:solidFill>
              </a:rPr>
              <a:t>RUBRIK FÖR DETTA KAPITEL</a:t>
            </a:r>
          </a:p>
        </p:txBody>
      </p:sp>
      <p:sp>
        <p:nvSpPr>
          <p:cNvPr id="21" name="Sidnummer"/>
          <p:cNvSpPr txBox="1"/>
          <p:nvPr userDrawn="1"/>
        </p:nvSpPr>
        <p:spPr>
          <a:xfrm>
            <a:off x="11496675" y="6434688"/>
            <a:ext cx="695325" cy="25069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fld id="{AD9149A3-2741-43AA-8DF0-D3D0AF0ABFD1}" type="slidenum">
              <a:rPr lang="sv-SE" sz="1050" b="1" smtClean="0">
                <a:solidFill>
                  <a:schemeClr val="tx1">
                    <a:alpha val="60000"/>
                  </a:schemeClr>
                </a:solidFill>
              </a:rPr>
              <a:pPr algn="ctr"/>
              <a:t>‹#›</a:t>
            </a:fld>
            <a:endParaRPr lang="sv-SE" sz="1050" b="1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4629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3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"/>
          <p:cNvSpPr>
            <a:spLocks noGrp="1"/>
          </p:cNvSpPr>
          <p:nvPr>
            <p:ph type="title"/>
          </p:nvPr>
        </p:nvSpPr>
        <p:spPr>
          <a:xfrm>
            <a:off x="695325" y="728663"/>
            <a:ext cx="10801350" cy="755650"/>
          </a:xfrm>
        </p:spPr>
        <p:txBody>
          <a:bodyPr lIns="0" tIns="0" rIns="0" bIns="0" anchor="t">
            <a:normAutofit/>
          </a:bodyPr>
          <a:lstStyle>
            <a:lvl1pPr>
              <a:defRPr sz="32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"/>
          <p:cNvSpPr>
            <a:spLocks noGrp="1"/>
          </p:cNvSpPr>
          <p:nvPr>
            <p:ph sz="half" idx="1"/>
          </p:nvPr>
        </p:nvSpPr>
        <p:spPr>
          <a:xfrm>
            <a:off x="695325" y="1484311"/>
            <a:ext cx="5220000" cy="4824413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chemeClr val="accent1"/>
              </a:buClr>
              <a:buSzPct val="130000"/>
              <a:defRPr sz="2400"/>
            </a:lvl1pPr>
            <a:lvl2pPr>
              <a:buClr>
                <a:schemeClr val="accent1"/>
              </a:buClr>
              <a:buSzPct val="130000"/>
              <a:defRPr/>
            </a:lvl2pPr>
            <a:lvl3pPr>
              <a:buClr>
                <a:schemeClr val="accent1"/>
              </a:buClr>
              <a:buSzPct val="130000"/>
              <a:defRPr/>
            </a:lvl3pPr>
            <a:lvl4pPr>
              <a:buClr>
                <a:schemeClr val="accent1"/>
              </a:buClr>
              <a:buSzPct val="130000"/>
              <a:defRPr/>
            </a:lvl4pPr>
            <a:lvl5pPr>
              <a:buClr>
                <a:schemeClr val="accent1"/>
              </a:buClr>
              <a:buSzPct val="130000"/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"/>
          <p:cNvSpPr>
            <a:spLocks noGrp="1"/>
          </p:cNvSpPr>
          <p:nvPr>
            <p:ph sz="half" idx="2"/>
          </p:nvPr>
        </p:nvSpPr>
        <p:spPr>
          <a:xfrm>
            <a:off x="6276675" y="1484313"/>
            <a:ext cx="5220000" cy="4824412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chemeClr val="accent1"/>
              </a:buClr>
              <a:buSzPct val="130000"/>
              <a:defRPr sz="2400"/>
            </a:lvl1pPr>
            <a:lvl2pPr>
              <a:buClr>
                <a:schemeClr val="accent1"/>
              </a:buClr>
              <a:buSzPct val="130000"/>
              <a:defRPr/>
            </a:lvl2pPr>
            <a:lvl3pPr>
              <a:buClr>
                <a:schemeClr val="accent1"/>
              </a:buClr>
              <a:buSzPct val="130000"/>
              <a:defRPr/>
            </a:lvl3pPr>
            <a:lvl4pPr>
              <a:buClr>
                <a:schemeClr val="accent1"/>
              </a:buClr>
              <a:buSzPct val="130000"/>
              <a:defRPr/>
            </a:lvl4pPr>
            <a:lvl5pPr>
              <a:buClr>
                <a:schemeClr val="accent1"/>
              </a:buClr>
              <a:buSzPct val="130000"/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2" name="Pil"/>
          <p:cNvSpPr>
            <a:spLocks noChangeAspect="1"/>
          </p:cNvSpPr>
          <p:nvPr userDrawn="1"/>
        </p:nvSpPr>
        <p:spPr bwMode="auto">
          <a:xfrm>
            <a:off x="326192" y="306038"/>
            <a:ext cx="104033" cy="180000"/>
          </a:xfrm>
          <a:custGeom>
            <a:avLst/>
            <a:gdLst>
              <a:gd name="T0" fmla="*/ 2328 w 2328"/>
              <a:gd name="T1" fmla="*/ 1996 h 3992"/>
              <a:gd name="T2" fmla="*/ 2288 w 2328"/>
              <a:gd name="T3" fmla="*/ 2088 h 3992"/>
              <a:gd name="T4" fmla="*/ 424 w 2328"/>
              <a:gd name="T5" fmla="*/ 3952 h 3992"/>
              <a:gd name="T6" fmla="*/ 332 w 2328"/>
              <a:gd name="T7" fmla="*/ 3992 h 3992"/>
              <a:gd name="T8" fmla="*/ 240 w 2328"/>
              <a:gd name="T9" fmla="*/ 3952 h 3992"/>
              <a:gd name="T10" fmla="*/ 40 w 2328"/>
              <a:gd name="T11" fmla="*/ 3752 h 3992"/>
              <a:gd name="T12" fmla="*/ 0 w 2328"/>
              <a:gd name="T13" fmla="*/ 3660 h 3992"/>
              <a:gd name="T14" fmla="*/ 40 w 2328"/>
              <a:gd name="T15" fmla="*/ 3568 h 3992"/>
              <a:gd name="T16" fmla="*/ 1612 w 2328"/>
              <a:gd name="T17" fmla="*/ 1996 h 3992"/>
              <a:gd name="T18" fmla="*/ 40 w 2328"/>
              <a:gd name="T19" fmla="*/ 424 h 3992"/>
              <a:gd name="T20" fmla="*/ 0 w 2328"/>
              <a:gd name="T21" fmla="*/ 332 h 3992"/>
              <a:gd name="T22" fmla="*/ 40 w 2328"/>
              <a:gd name="T23" fmla="*/ 240 h 3992"/>
              <a:gd name="T24" fmla="*/ 240 w 2328"/>
              <a:gd name="T25" fmla="*/ 40 h 3992"/>
              <a:gd name="T26" fmla="*/ 332 w 2328"/>
              <a:gd name="T27" fmla="*/ 0 h 3992"/>
              <a:gd name="T28" fmla="*/ 424 w 2328"/>
              <a:gd name="T29" fmla="*/ 40 h 3992"/>
              <a:gd name="T30" fmla="*/ 2288 w 2328"/>
              <a:gd name="T31" fmla="*/ 1904 h 3992"/>
              <a:gd name="T32" fmla="*/ 2328 w 2328"/>
              <a:gd name="T33" fmla="*/ 1996 h 39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328" h="3992">
                <a:moveTo>
                  <a:pt x="2328" y="1996"/>
                </a:moveTo>
                <a:cubicBezTo>
                  <a:pt x="2328" y="2031"/>
                  <a:pt x="2315" y="2061"/>
                  <a:pt x="2288" y="2088"/>
                </a:cubicBezTo>
                <a:cubicBezTo>
                  <a:pt x="424" y="3952"/>
                  <a:pt x="424" y="3952"/>
                  <a:pt x="424" y="3952"/>
                </a:cubicBezTo>
                <a:cubicBezTo>
                  <a:pt x="397" y="3979"/>
                  <a:pt x="367" y="3992"/>
                  <a:pt x="332" y="3992"/>
                </a:cubicBezTo>
                <a:cubicBezTo>
                  <a:pt x="297" y="3992"/>
                  <a:pt x="267" y="3979"/>
                  <a:pt x="240" y="3952"/>
                </a:cubicBezTo>
                <a:cubicBezTo>
                  <a:pt x="40" y="3752"/>
                  <a:pt x="40" y="3752"/>
                  <a:pt x="40" y="3752"/>
                </a:cubicBezTo>
                <a:cubicBezTo>
                  <a:pt x="13" y="3725"/>
                  <a:pt x="0" y="3695"/>
                  <a:pt x="0" y="3660"/>
                </a:cubicBezTo>
                <a:cubicBezTo>
                  <a:pt x="0" y="3625"/>
                  <a:pt x="13" y="3595"/>
                  <a:pt x="40" y="3568"/>
                </a:cubicBezTo>
                <a:cubicBezTo>
                  <a:pt x="1612" y="1996"/>
                  <a:pt x="1612" y="1996"/>
                  <a:pt x="1612" y="1996"/>
                </a:cubicBezTo>
                <a:cubicBezTo>
                  <a:pt x="40" y="424"/>
                  <a:pt x="40" y="424"/>
                  <a:pt x="40" y="424"/>
                </a:cubicBezTo>
                <a:cubicBezTo>
                  <a:pt x="13" y="397"/>
                  <a:pt x="0" y="367"/>
                  <a:pt x="0" y="332"/>
                </a:cubicBezTo>
                <a:cubicBezTo>
                  <a:pt x="0" y="297"/>
                  <a:pt x="13" y="267"/>
                  <a:pt x="40" y="240"/>
                </a:cubicBezTo>
                <a:cubicBezTo>
                  <a:pt x="240" y="40"/>
                  <a:pt x="240" y="40"/>
                  <a:pt x="240" y="40"/>
                </a:cubicBezTo>
                <a:cubicBezTo>
                  <a:pt x="267" y="13"/>
                  <a:pt x="297" y="0"/>
                  <a:pt x="332" y="0"/>
                </a:cubicBezTo>
                <a:cubicBezTo>
                  <a:pt x="367" y="0"/>
                  <a:pt x="397" y="13"/>
                  <a:pt x="424" y="40"/>
                </a:cubicBezTo>
                <a:cubicBezTo>
                  <a:pt x="2288" y="1904"/>
                  <a:pt x="2288" y="1904"/>
                  <a:pt x="2288" y="1904"/>
                </a:cubicBezTo>
                <a:cubicBezTo>
                  <a:pt x="2315" y="1931"/>
                  <a:pt x="2328" y="1961"/>
                  <a:pt x="2328" y="1996"/>
                </a:cubicBezTo>
                <a:close/>
              </a:path>
            </a:pathLst>
          </a:custGeom>
          <a:solidFill>
            <a:srgbClr val="DB3747"/>
          </a:solidFill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grpSp>
        <p:nvGrpSpPr>
          <p:cNvPr id="23" name="Logotyp" title="Region Dalarnas logotyp"/>
          <p:cNvGrpSpPr>
            <a:grpSpLocks noChangeAspect="1"/>
          </p:cNvGrpSpPr>
          <p:nvPr userDrawn="1"/>
        </p:nvGrpSpPr>
        <p:grpSpPr>
          <a:xfrm>
            <a:off x="10724551" y="190337"/>
            <a:ext cx="1134134" cy="432000"/>
            <a:chOff x="-2576825" y="3432175"/>
            <a:chExt cx="1679575" cy="639763"/>
          </a:xfrm>
          <a:solidFill>
            <a:srgbClr val="DB3747"/>
          </a:solidFill>
        </p:grpSpPr>
        <p:sp>
          <p:nvSpPr>
            <p:cNvPr id="24" name="Freeform 5"/>
            <p:cNvSpPr>
              <a:spLocks/>
            </p:cNvSpPr>
            <p:nvPr/>
          </p:nvSpPr>
          <p:spPr bwMode="auto">
            <a:xfrm>
              <a:off x="-1871975" y="3689350"/>
              <a:ext cx="100013" cy="168275"/>
            </a:xfrm>
            <a:custGeom>
              <a:avLst/>
              <a:gdLst>
                <a:gd name="T0" fmla="*/ 63 w 63"/>
                <a:gd name="T1" fmla="*/ 84 h 106"/>
                <a:gd name="T2" fmla="*/ 29 w 63"/>
                <a:gd name="T3" fmla="*/ 84 h 106"/>
                <a:gd name="T4" fmla="*/ 29 w 63"/>
                <a:gd name="T5" fmla="*/ 65 h 106"/>
                <a:gd name="T6" fmla="*/ 60 w 63"/>
                <a:gd name="T7" fmla="*/ 65 h 106"/>
                <a:gd name="T8" fmla="*/ 60 w 63"/>
                <a:gd name="T9" fmla="*/ 41 h 106"/>
                <a:gd name="T10" fmla="*/ 29 w 63"/>
                <a:gd name="T11" fmla="*/ 41 h 106"/>
                <a:gd name="T12" fmla="*/ 29 w 63"/>
                <a:gd name="T13" fmla="*/ 24 h 106"/>
                <a:gd name="T14" fmla="*/ 63 w 63"/>
                <a:gd name="T15" fmla="*/ 24 h 106"/>
                <a:gd name="T16" fmla="*/ 63 w 63"/>
                <a:gd name="T17" fmla="*/ 0 h 106"/>
                <a:gd name="T18" fmla="*/ 0 w 63"/>
                <a:gd name="T19" fmla="*/ 0 h 106"/>
                <a:gd name="T20" fmla="*/ 0 w 63"/>
                <a:gd name="T21" fmla="*/ 106 h 106"/>
                <a:gd name="T22" fmla="*/ 63 w 63"/>
                <a:gd name="T23" fmla="*/ 106 h 106"/>
                <a:gd name="T24" fmla="*/ 63 w 63"/>
                <a:gd name="T25" fmla="*/ 84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3" h="106">
                  <a:moveTo>
                    <a:pt x="63" y="84"/>
                  </a:moveTo>
                  <a:lnTo>
                    <a:pt x="29" y="84"/>
                  </a:lnTo>
                  <a:lnTo>
                    <a:pt x="29" y="65"/>
                  </a:lnTo>
                  <a:lnTo>
                    <a:pt x="60" y="65"/>
                  </a:lnTo>
                  <a:lnTo>
                    <a:pt x="60" y="41"/>
                  </a:lnTo>
                  <a:lnTo>
                    <a:pt x="29" y="41"/>
                  </a:lnTo>
                  <a:lnTo>
                    <a:pt x="29" y="24"/>
                  </a:lnTo>
                  <a:lnTo>
                    <a:pt x="63" y="24"/>
                  </a:lnTo>
                  <a:lnTo>
                    <a:pt x="63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63" y="106"/>
                  </a:lnTo>
                  <a:lnTo>
                    <a:pt x="63" y="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" name="Freeform 6"/>
            <p:cNvSpPr>
              <a:spLocks/>
            </p:cNvSpPr>
            <p:nvPr/>
          </p:nvSpPr>
          <p:spPr bwMode="auto">
            <a:xfrm>
              <a:off x="-1757675" y="3681413"/>
              <a:ext cx="177800" cy="184150"/>
            </a:xfrm>
            <a:custGeom>
              <a:avLst/>
              <a:gdLst>
                <a:gd name="T0" fmla="*/ 24 w 47"/>
                <a:gd name="T1" fmla="*/ 48 h 48"/>
                <a:gd name="T2" fmla="*/ 42 w 47"/>
                <a:gd name="T3" fmla="*/ 39 h 48"/>
                <a:gd name="T4" fmla="*/ 47 w 47"/>
                <a:gd name="T5" fmla="*/ 22 h 48"/>
                <a:gd name="T6" fmla="*/ 24 w 47"/>
                <a:gd name="T7" fmla="*/ 22 h 48"/>
                <a:gd name="T8" fmla="*/ 24 w 47"/>
                <a:gd name="T9" fmla="*/ 31 h 48"/>
                <a:gd name="T10" fmla="*/ 33 w 47"/>
                <a:gd name="T11" fmla="*/ 31 h 48"/>
                <a:gd name="T12" fmla="*/ 24 w 47"/>
                <a:gd name="T13" fmla="*/ 38 h 48"/>
                <a:gd name="T14" fmla="*/ 12 w 47"/>
                <a:gd name="T15" fmla="*/ 25 h 48"/>
                <a:gd name="T16" fmla="*/ 24 w 47"/>
                <a:gd name="T17" fmla="*/ 10 h 48"/>
                <a:gd name="T18" fmla="*/ 33 w 47"/>
                <a:gd name="T19" fmla="*/ 18 h 48"/>
                <a:gd name="T20" fmla="*/ 44 w 47"/>
                <a:gd name="T21" fmla="*/ 13 h 48"/>
                <a:gd name="T22" fmla="*/ 24 w 47"/>
                <a:gd name="T23" fmla="*/ 0 h 48"/>
                <a:gd name="T24" fmla="*/ 0 w 47"/>
                <a:gd name="T25" fmla="*/ 24 h 48"/>
                <a:gd name="T26" fmla="*/ 24 w 47"/>
                <a:gd name="T2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7" h="48">
                  <a:moveTo>
                    <a:pt x="24" y="48"/>
                  </a:moveTo>
                  <a:cubicBezTo>
                    <a:pt x="31" y="48"/>
                    <a:pt x="38" y="45"/>
                    <a:pt x="42" y="39"/>
                  </a:cubicBezTo>
                  <a:cubicBezTo>
                    <a:pt x="46" y="34"/>
                    <a:pt x="46" y="28"/>
                    <a:pt x="47" y="22"/>
                  </a:cubicBezTo>
                  <a:cubicBezTo>
                    <a:pt x="24" y="22"/>
                    <a:pt x="24" y="22"/>
                    <a:pt x="24" y="22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33" y="31"/>
                    <a:pt x="33" y="31"/>
                    <a:pt x="33" y="31"/>
                  </a:cubicBezTo>
                  <a:cubicBezTo>
                    <a:pt x="33" y="36"/>
                    <a:pt x="29" y="38"/>
                    <a:pt x="24" y="38"/>
                  </a:cubicBezTo>
                  <a:cubicBezTo>
                    <a:pt x="16" y="38"/>
                    <a:pt x="12" y="31"/>
                    <a:pt x="12" y="25"/>
                  </a:cubicBezTo>
                  <a:cubicBezTo>
                    <a:pt x="12" y="18"/>
                    <a:pt x="16" y="10"/>
                    <a:pt x="24" y="10"/>
                  </a:cubicBezTo>
                  <a:cubicBezTo>
                    <a:pt x="28" y="10"/>
                    <a:pt x="32" y="13"/>
                    <a:pt x="33" y="18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0" y="5"/>
                    <a:pt x="33" y="0"/>
                    <a:pt x="24" y="0"/>
                  </a:cubicBezTo>
                  <a:cubicBezTo>
                    <a:pt x="10" y="0"/>
                    <a:pt x="0" y="10"/>
                    <a:pt x="0" y="24"/>
                  </a:cubicBezTo>
                  <a:cubicBezTo>
                    <a:pt x="0" y="38"/>
                    <a:pt x="10" y="48"/>
                    <a:pt x="24" y="4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Rectangle 7"/>
            <p:cNvSpPr>
              <a:spLocks noChangeArrowheads="1"/>
            </p:cNvSpPr>
            <p:nvPr/>
          </p:nvSpPr>
          <p:spPr bwMode="auto">
            <a:xfrm>
              <a:off x="-1564000" y="3689350"/>
              <a:ext cx="44450" cy="168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8"/>
            <p:cNvSpPr>
              <a:spLocks noEditPoints="1"/>
            </p:cNvSpPr>
            <p:nvPr/>
          </p:nvSpPr>
          <p:spPr bwMode="auto">
            <a:xfrm>
              <a:off x="-1500500" y="3681413"/>
              <a:ext cx="185738" cy="184150"/>
            </a:xfrm>
            <a:custGeom>
              <a:avLst/>
              <a:gdLst>
                <a:gd name="T0" fmla="*/ 49 w 49"/>
                <a:gd name="T1" fmla="*/ 23 h 48"/>
                <a:gd name="T2" fmla="*/ 25 w 49"/>
                <a:gd name="T3" fmla="*/ 0 h 48"/>
                <a:gd name="T4" fmla="*/ 0 w 49"/>
                <a:gd name="T5" fmla="*/ 23 h 48"/>
                <a:gd name="T6" fmla="*/ 25 w 49"/>
                <a:gd name="T7" fmla="*/ 48 h 48"/>
                <a:gd name="T8" fmla="*/ 49 w 49"/>
                <a:gd name="T9" fmla="*/ 23 h 48"/>
                <a:gd name="T10" fmla="*/ 25 w 49"/>
                <a:gd name="T11" fmla="*/ 37 h 48"/>
                <a:gd name="T12" fmla="*/ 12 w 49"/>
                <a:gd name="T13" fmla="*/ 23 h 48"/>
                <a:gd name="T14" fmla="*/ 25 w 49"/>
                <a:gd name="T15" fmla="*/ 12 h 48"/>
                <a:gd name="T16" fmla="*/ 37 w 49"/>
                <a:gd name="T17" fmla="*/ 23 h 48"/>
                <a:gd name="T18" fmla="*/ 25 w 49"/>
                <a:gd name="T19" fmla="*/ 3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48">
                  <a:moveTo>
                    <a:pt x="49" y="23"/>
                  </a:moveTo>
                  <a:cubicBezTo>
                    <a:pt x="49" y="10"/>
                    <a:pt x="37" y="0"/>
                    <a:pt x="25" y="0"/>
                  </a:cubicBezTo>
                  <a:cubicBezTo>
                    <a:pt x="12" y="0"/>
                    <a:pt x="0" y="10"/>
                    <a:pt x="0" y="23"/>
                  </a:cubicBezTo>
                  <a:cubicBezTo>
                    <a:pt x="0" y="38"/>
                    <a:pt x="10" y="48"/>
                    <a:pt x="25" y="48"/>
                  </a:cubicBezTo>
                  <a:cubicBezTo>
                    <a:pt x="39" y="48"/>
                    <a:pt x="49" y="38"/>
                    <a:pt x="49" y="23"/>
                  </a:cubicBezTo>
                  <a:moveTo>
                    <a:pt x="25" y="37"/>
                  </a:moveTo>
                  <a:cubicBezTo>
                    <a:pt x="18" y="37"/>
                    <a:pt x="12" y="31"/>
                    <a:pt x="12" y="23"/>
                  </a:cubicBezTo>
                  <a:cubicBezTo>
                    <a:pt x="12" y="17"/>
                    <a:pt x="18" y="12"/>
                    <a:pt x="25" y="12"/>
                  </a:cubicBezTo>
                  <a:cubicBezTo>
                    <a:pt x="31" y="12"/>
                    <a:pt x="37" y="17"/>
                    <a:pt x="37" y="23"/>
                  </a:cubicBezTo>
                  <a:cubicBezTo>
                    <a:pt x="37" y="31"/>
                    <a:pt x="31" y="37"/>
                    <a:pt x="25" y="3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9"/>
            <p:cNvSpPr>
              <a:spLocks/>
            </p:cNvSpPr>
            <p:nvPr/>
          </p:nvSpPr>
          <p:spPr bwMode="auto">
            <a:xfrm>
              <a:off x="-1295713" y="3689350"/>
              <a:ext cx="171450" cy="168275"/>
            </a:xfrm>
            <a:custGeom>
              <a:avLst/>
              <a:gdLst>
                <a:gd name="T0" fmla="*/ 29 w 108"/>
                <a:gd name="T1" fmla="*/ 41 h 106"/>
                <a:gd name="T2" fmla="*/ 29 w 108"/>
                <a:gd name="T3" fmla="*/ 41 h 106"/>
                <a:gd name="T4" fmla="*/ 79 w 108"/>
                <a:gd name="T5" fmla="*/ 106 h 106"/>
                <a:gd name="T6" fmla="*/ 108 w 108"/>
                <a:gd name="T7" fmla="*/ 106 h 106"/>
                <a:gd name="T8" fmla="*/ 108 w 108"/>
                <a:gd name="T9" fmla="*/ 0 h 106"/>
                <a:gd name="T10" fmla="*/ 79 w 108"/>
                <a:gd name="T11" fmla="*/ 0 h 106"/>
                <a:gd name="T12" fmla="*/ 79 w 108"/>
                <a:gd name="T13" fmla="*/ 65 h 106"/>
                <a:gd name="T14" fmla="*/ 79 w 108"/>
                <a:gd name="T15" fmla="*/ 65 h 106"/>
                <a:gd name="T16" fmla="*/ 29 w 108"/>
                <a:gd name="T17" fmla="*/ 0 h 106"/>
                <a:gd name="T18" fmla="*/ 0 w 108"/>
                <a:gd name="T19" fmla="*/ 0 h 106"/>
                <a:gd name="T20" fmla="*/ 0 w 108"/>
                <a:gd name="T21" fmla="*/ 106 h 106"/>
                <a:gd name="T22" fmla="*/ 29 w 108"/>
                <a:gd name="T23" fmla="*/ 106 h 106"/>
                <a:gd name="T24" fmla="*/ 29 w 108"/>
                <a:gd name="T25" fmla="*/ 41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8" h="106">
                  <a:moveTo>
                    <a:pt x="29" y="41"/>
                  </a:moveTo>
                  <a:lnTo>
                    <a:pt x="29" y="41"/>
                  </a:lnTo>
                  <a:lnTo>
                    <a:pt x="79" y="106"/>
                  </a:lnTo>
                  <a:lnTo>
                    <a:pt x="108" y="106"/>
                  </a:lnTo>
                  <a:lnTo>
                    <a:pt x="108" y="0"/>
                  </a:lnTo>
                  <a:lnTo>
                    <a:pt x="79" y="0"/>
                  </a:lnTo>
                  <a:lnTo>
                    <a:pt x="79" y="65"/>
                  </a:lnTo>
                  <a:lnTo>
                    <a:pt x="79" y="65"/>
                  </a:lnTo>
                  <a:lnTo>
                    <a:pt x="29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9" y="106"/>
                  </a:lnTo>
                  <a:lnTo>
                    <a:pt x="29" y="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10"/>
            <p:cNvSpPr>
              <a:spLocks noEditPoints="1"/>
            </p:cNvSpPr>
            <p:nvPr/>
          </p:nvSpPr>
          <p:spPr bwMode="auto">
            <a:xfrm>
              <a:off x="-2022788" y="3903663"/>
              <a:ext cx="147638" cy="168275"/>
            </a:xfrm>
            <a:custGeom>
              <a:avLst/>
              <a:gdLst>
                <a:gd name="T0" fmla="*/ 17 w 39"/>
                <a:gd name="T1" fmla="*/ 0 h 44"/>
                <a:gd name="T2" fmla="*/ 0 w 39"/>
                <a:gd name="T3" fmla="*/ 0 h 44"/>
                <a:gd name="T4" fmla="*/ 0 w 39"/>
                <a:gd name="T5" fmla="*/ 44 h 44"/>
                <a:gd name="T6" fmla="*/ 17 w 39"/>
                <a:gd name="T7" fmla="*/ 44 h 44"/>
                <a:gd name="T8" fmla="*/ 39 w 39"/>
                <a:gd name="T9" fmla="*/ 22 h 44"/>
                <a:gd name="T10" fmla="*/ 17 w 39"/>
                <a:gd name="T11" fmla="*/ 0 h 44"/>
                <a:gd name="T12" fmla="*/ 15 w 39"/>
                <a:gd name="T13" fmla="*/ 35 h 44"/>
                <a:gd name="T14" fmla="*/ 12 w 39"/>
                <a:gd name="T15" fmla="*/ 35 h 44"/>
                <a:gd name="T16" fmla="*/ 12 w 39"/>
                <a:gd name="T17" fmla="*/ 10 h 44"/>
                <a:gd name="T18" fmla="*/ 15 w 39"/>
                <a:gd name="T19" fmla="*/ 10 h 44"/>
                <a:gd name="T20" fmla="*/ 27 w 39"/>
                <a:gd name="T21" fmla="*/ 22 h 44"/>
                <a:gd name="T22" fmla="*/ 15 w 39"/>
                <a:gd name="T23" fmla="*/ 35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9" h="44">
                  <a:moveTo>
                    <a:pt x="1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7" y="44"/>
                    <a:pt x="17" y="44"/>
                    <a:pt x="17" y="44"/>
                  </a:cubicBezTo>
                  <a:cubicBezTo>
                    <a:pt x="29" y="44"/>
                    <a:pt x="39" y="35"/>
                    <a:pt x="39" y="22"/>
                  </a:cubicBezTo>
                  <a:cubicBezTo>
                    <a:pt x="39" y="10"/>
                    <a:pt x="29" y="0"/>
                    <a:pt x="17" y="0"/>
                  </a:cubicBezTo>
                  <a:moveTo>
                    <a:pt x="15" y="35"/>
                  </a:moveTo>
                  <a:cubicBezTo>
                    <a:pt x="12" y="35"/>
                    <a:pt x="12" y="35"/>
                    <a:pt x="12" y="35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2" y="10"/>
                    <a:pt x="27" y="14"/>
                    <a:pt x="27" y="22"/>
                  </a:cubicBezTo>
                  <a:cubicBezTo>
                    <a:pt x="27" y="31"/>
                    <a:pt x="22" y="35"/>
                    <a:pt x="15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11"/>
            <p:cNvSpPr>
              <a:spLocks noEditPoints="1"/>
            </p:cNvSpPr>
            <p:nvPr/>
          </p:nvSpPr>
          <p:spPr bwMode="auto">
            <a:xfrm>
              <a:off x="-18783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69 w 109"/>
                <a:gd name="T15" fmla="*/ 0 h 106"/>
                <a:gd name="T16" fmla="*/ 40 w 109"/>
                <a:gd name="T17" fmla="*/ 0 h 106"/>
                <a:gd name="T18" fmla="*/ 43 w 109"/>
                <a:gd name="T19" fmla="*/ 67 h 106"/>
                <a:gd name="T20" fmla="*/ 55 w 109"/>
                <a:gd name="T21" fmla="*/ 34 h 106"/>
                <a:gd name="T22" fmla="*/ 55 w 109"/>
                <a:gd name="T23" fmla="*/ 34 h 106"/>
                <a:gd name="T24" fmla="*/ 67 w 109"/>
                <a:gd name="T25" fmla="*/ 67 h 106"/>
                <a:gd name="T26" fmla="*/ 43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69" y="0"/>
                  </a:lnTo>
                  <a:lnTo>
                    <a:pt x="40" y="0"/>
                  </a:lnTo>
                  <a:close/>
                  <a:moveTo>
                    <a:pt x="43" y="67"/>
                  </a:moveTo>
                  <a:lnTo>
                    <a:pt x="55" y="34"/>
                  </a:lnTo>
                  <a:lnTo>
                    <a:pt x="55" y="34"/>
                  </a:lnTo>
                  <a:lnTo>
                    <a:pt x="67" y="67"/>
                  </a:lnTo>
                  <a:lnTo>
                    <a:pt x="43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2"/>
            <p:cNvSpPr>
              <a:spLocks/>
            </p:cNvSpPr>
            <p:nvPr/>
          </p:nvSpPr>
          <p:spPr bwMode="auto">
            <a:xfrm>
              <a:off x="-1692588" y="3903663"/>
              <a:ext cx="98425" cy="168275"/>
            </a:xfrm>
            <a:custGeom>
              <a:avLst/>
              <a:gdLst>
                <a:gd name="T0" fmla="*/ 28 w 62"/>
                <a:gd name="T1" fmla="*/ 0 h 106"/>
                <a:gd name="T2" fmla="*/ 0 w 62"/>
                <a:gd name="T3" fmla="*/ 0 h 106"/>
                <a:gd name="T4" fmla="*/ 0 w 62"/>
                <a:gd name="T5" fmla="*/ 106 h 106"/>
                <a:gd name="T6" fmla="*/ 62 w 62"/>
                <a:gd name="T7" fmla="*/ 106 h 106"/>
                <a:gd name="T8" fmla="*/ 62 w 62"/>
                <a:gd name="T9" fmla="*/ 84 h 106"/>
                <a:gd name="T10" fmla="*/ 28 w 62"/>
                <a:gd name="T11" fmla="*/ 84 h 106"/>
                <a:gd name="T12" fmla="*/ 28 w 62"/>
                <a:gd name="T13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2" h="106">
                  <a:moveTo>
                    <a:pt x="28" y="0"/>
                  </a:moveTo>
                  <a:lnTo>
                    <a:pt x="0" y="0"/>
                  </a:lnTo>
                  <a:lnTo>
                    <a:pt x="0" y="106"/>
                  </a:lnTo>
                  <a:lnTo>
                    <a:pt x="62" y="106"/>
                  </a:lnTo>
                  <a:lnTo>
                    <a:pt x="62" y="84"/>
                  </a:lnTo>
                  <a:lnTo>
                    <a:pt x="28" y="84"/>
                  </a:lnTo>
                  <a:lnTo>
                    <a:pt x="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3"/>
            <p:cNvSpPr>
              <a:spLocks noEditPoints="1"/>
            </p:cNvSpPr>
            <p:nvPr/>
          </p:nvSpPr>
          <p:spPr bwMode="auto">
            <a:xfrm>
              <a:off x="-15862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71 w 109"/>
                <a:gd name="T15" fmla="*/ 0 h 106"/>
                <a:gd name="T16" fmla="*/ 40 w 109"/>
                <a:gd name="T17" fmla="*/ 0 h 106"/>
                <a:gd name="T18" fmla="*/ 42 w 109"/>
                <a:gd name="T19" fmla="*/ 67 h 106"/>
                <a:gd name="T20" fmla="*/ 54 w 109"/>
                <a:gd name="T21" fmla="*/ 34 h 106"/>
                <a:gd name="T22" fmla="*/ 54 w 109"/>
                <a:gd name="T23" fmla="*/ 34 h 106"/>
                <a:gd name="T24" fmla="*/ 66 w 109"/>
                <a:gd name="T25" fmla="*/ 67 h 106"/>
                <a:gd name="T26" fmla="*/ 42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71" y="0"/>
                  </a:lnTo>
                  <a:lnTo>
                    <a:pt x="40" y="0"/>
                  </a:lnTo>
                  <a:close/>
                  <a:moveTo>
                    <a:pt x="42" y="67"/>
                  </a:moveTo>
                  <a:lnTo>
                    <a:pt x="54" y="34"/>
                  </a:lnTo>
                  <a:lnTo>
                    <a:pt x="54" y="34"/>
                  </a:lnTo>
                  <a:lnTo>
                    <a:pt x="66" y="67"/>
                  </a:lnTo>
                  <a:lnTo>
                    <a:pt x="42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Freeform 14"/>
            <p:cNvSpPr>
              <a:spLocks noEditPoints="1"/>
            </p:cNvSpPr>
            <p:nvPr/>
          </p:nvSpPr>
          <p:spPr bwMode="auto">
            <a:xfrm>
              <a:off x="-1402075" y="3903663"/>
              <a:ext cx="141288" cy="168275"/>
            </a:xfrm>
            <a:custGeom>
              <a:avLst/>
              <a:gdLst>
                <a:gd name="T0" fmla="*/ 32 w 37"/>
                <a:gd name="T1" fmla="*/ 14 h 44"/>
                <a:gd name="T2" fmla="*/ 17 w 37"/>
                <a:gd name="T3" fmla="*/ 0 h 44"/>
                <a:gd name="T4" fmla="*/ 0 w 37"/>
                <a:gd name="T5" fmla="*/ 0 h 44"/>
                <a:gd name="T6" fmla="*/ 0 w 37"/>
                <a:gd name="T7" fmla="*/ 44 h 44"/>
                <a:gd name="T8" fmla="*/ 11 w 37"/>
                <a:gd name="T9" fmla="*/ 44 h 44"/>
                <a:gd name="T10" fmla="*/ 11 w 37"/>
                <a:gd name="T11" fmla="*/ 27 h 44"/>
                <a:gd name="T12" fmla="*/ 11 w 37"/>
                <a:gd name="T13" fmla="*/ 27 h 44"/>
                <a:gd name="T14" fmla="*/ 22 w 37"/>
                <a:gd name="T15" fmla="*/ 44 h 44"/>
                <a:gd name="T16" fmla="*/ 37 w 37"/>
                <a:gd name="T17" fmla="*/ 44 h 44"/>
                <a:gd name="T18" fmla="*/ 23 w 37"/>
                <a:gd name="T19" fmla="*/ 26 h 44"/>
                <a:gd name="T20" fmla="*/ 32 w 37"/>
                <a:gd name="T21" fmla="*/ 14 h 44"/>
                <a:gd name="T22" fmla="*/ 12 w 37"/>
                <a:gd name="T23" fmla="*/ 20 h 44"/>
                <a:gd name="T24" fmla="*/ 11 w 37"/>
                <a:gd name="T25" fmla="*/ 20 h 44"/>
                <a:gd name="T26" fmla="*/ 11 w 37"/>
                <a:gd name="T27" fmla="*/ 9 h 44"/>
                <a:gd name="T28" fmla="*/ 12 w 37"/>
                <a:gd name="T29" fmla="*/ 9 h 44"/>
                <a:gd name="T30" fmla="*/ 20 w 37"/>
                <a:gd name="T31" fmla="*/ 14 h 44"/>
                <a:gd name="T32" fmla="*/ 12 w 37"/>
                <a:gd name="T33" fmla="*/ 2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32" y="14"/>
                  </a:moveTo>
                  <a:cubicBezTo>
                    <a:pt x="32" y="4"/>
                    <a:pt x="26" y="0"/>
                    <a:pt x="1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9" y="25"/>
                    <a:pt x="32" y="20"/>
                    <a:pt x="32" y="14"/>
                  </a:cubicBezTo>
                  <a:moveTo>
                    <a:pt x="12" y="20"/>
                  </a:moveTo>
                  <a:cubicBezTo>
                    <a:pt x="11" y="20"/>
                    <a:pt x="11" y="20"/>
                    <a:pt x="11" y="20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6" y="9"/>
                    <a:pt x="20" y="10"/>
                    <a:pt x="20" y="14"/>
                  </a:cubicBezTo>
                  <a:cubicBezTo>
                    <a:pt x="20" y="19"/>
                    <a:pt x="16" y="20"/>
                    <a:pt x="12" y="2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15"/>
            <p:cNvSpPr>
              <a:spLocks/>
            </p:cNvSpPr>
            <p:nvPr/>
          </p:nvSpPr>
          <p:spPr bwMode="auto">
            <a:xfrm>
              <a:off x="-1249675" y="3903663"/>
              <a:ext cx="166688" cy="168275"/>
            </a:xfrm>
            <a:custGeom>
              <a:avLst/>
              <a:gdLst>
                <a:gd name="T0" fmla="*/ 76 w 105"/>
                <a:gd name="T1" fmla="*/ 65 h 106"/>
                <a:gd name="T2" fmla="*/ 76 w 105"/>
                <a:gd name="T3" fmla="*/ 65 h 106"/>
                <a:gd name="T4" fmla="*/ 26 w 105"/>
                <a:gd name="T5" fmla="*/ 0 h 106"/>
                <a:gd name="T6" fmla="*/ 0 w 105"/>
                <a:gd name="T7" fmla="*/ 0 h 106"/>
                <a:gd name="T8" fmla="*/ 0 w 105"/>
                <a:gd name="T9" fmla="*/ 106 h 106"/>
                <a:gd name="T10" fmla="*/ 26 w 105"/>
                <a:gd name="T11" fmla="*/ 106 h 106"/>
                <a:gd name="T12" fmla="*/ 26 w 105"/>
                <a:gd name="T13" fmla="*/ 41 h 106"/>
                <a:gd name="T14" fmla="*/ 26 w 105"/>
                <a:gd name="T15" fmla="*/ 41 h 106"/>
                <a:gd name="T16" fmla="*/ 76 w 105"/>
                <a:gd name="T17" fmla="*/ 106 h 106"/>
                <a:gd name="T18" fmla="*/ 105 w 105"/>
                <a:gd name="T19" fmla="*/ 106 h 106"/>
                <a:gd name="T20" fmla="*/ 105 w 105"/>
                <a:gd name="T21" fmla="*/ 0 h 106"/>
                <a:gd name="T22" fmla="*/ 76 w 105"/>
                <a:gd name="T23" fmla="*/ 0 h 106"/>
                <a:gd name="T24" fmla="*/ 76 w 105"/>
                <a:gd name="T25" fmla="*/ 65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5" h="106">
                  <a:moveTo>
                    <a:pt x="76" y="65"/>
                  </a:moveTo>
                  <a:lnTo>
                    <a:pt x="76" y="6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6" y="106"/>
                  </a:lnTo>
                  <a:lnTo>
                    <a:pt x="26" y="41"/>
                  </a:lnTo>
                  <a:lnTo>
                    <a:pt x="26" y="41"/>
                  </a:lnTo>
                  <a:lnTo>
                    <a:pt x="76" y="106"/>
                  </a:lnTo>
                  <a:lnTo>
                    <a:pt x="105" y="106"/>
                  </a:lnTo>
                  <a:lnTo>
                    <a:pt x="105" y="0"/>
                  </a:lnTo>
                  <a:lnTo>
                    <a:pt x="76" y="0"/>
                  </a:lnTo>
                  <a:lnTo>
                    <a:pt x="76" y="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5" name="Freeform 16"/>
            <p:cNvSpPr>
              <a:spLocks noEditPoints="1"/>
            </p:cNvSpPr>
            <p:nvPr/>
          </p:nvSpPr>
          <p:spPr bwMode="auto">
            <a:xfrm>
              <a:off x="-1075050" y="3903663"/>
              <a:ext cx="177800" cy="168275"/>
            </a:xfrm>
            <a:custGeom>
              <a:avLst/>
              <a:gdLst>
                <a:gd name="T0" fmla="*/ 71 w 112"/>
                <a:gd name="T1" fmla="*/ 0 h 106"/>
                <a:gd name="T2" fmla="*/ 43 w 112"/>
                <a:gd name="T3" fmla="*/ 0 h 106"/>
                <a:gd name="T4" fmla="*/ 0 w 112"/>
                <a:gd name="T5" fmla="*/ 106 h 106"/>
                <a:gd name="T6" fmla="*/ 31 w 112"/>
                <a:gd name="T7" fmla="*/ 106 h 106"/>
                <a:gd name="T8" fmla="*/ 38 w 112"/>
                <a:gd name="T9" fmla="*/ 89 h 106"/>
                <a:gd name="T10" fmla="*/ 76 w 112"/>
                <a:gd name="T11" fmla="*/ 89 h 106"/>
                <a:gd name="T12" fmla="*/ 83 w 112"/>
                <a:gd name="T13" fmla="*/ 106 h 106"/>
                <a:gd name="T14" fmla="*/ 112 w 112"/>
                <a:gd name="T15" fmla="*/ 106 h 106"/>
                <a:gd name="T16" fmla="*/ 71 w 112"/>
                <a:gd name="T17" fmla="*/ 0 h 106"/>
                <a:gd name="T18" fmla="*/ 45 w 112"/>
                <a:gd name="T19" fmla="*/ 67 h 106"/>
                <a:gd name="T20" fmla="*/ 57 w 112"/>
                <a:gd name="T21" fmla="*/ 34 h 106"/>
                <a:gd name="T22" fmla="*/ 57 w 112"/>
                <a:gd name="T23" fmla="*/ 34 h 106"/>
                <a:gd name="T24" fmla="*/ 69 w 112"/>
                <a:gd name="T25" fmla="*/ 67 h 106"/>
                <a:gd name="T26" fmla="*/ 45 w 112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2" h="106">
                  <a:moveTo>
                    <a:pt x="71" y="0"/>
                  </a:moveTo>
                  <a:lnTo>
                    <a:pt x="43" y="0"/>
                  </a:lnTo>
                  <a:lnTo>
                    <a:pt x="0" y="106"/>
                  </a:lnTo>
                  <a:lnTo>
                    <a:pt x="31" y="106"/>
                  </a:lnTo>
                  <a:lnTo>
                    <a:pt x="38" y="89"/>
                  </a:lnTo>
                  <a:lnTo>
                    <a:pt x="76" y="89"/>
                  </a:lnTo>
                  <a:lnTo>
                    <a:pt x="83" y="106"/>
                  </a:lnTo>
                  <a:lnTo>
                    <a:pt x="112" y="106"/>
                  </a:lnTo>
                  <a:lnTo>
                    <a:pt x="71" y="0"/>
                  </a:lnTo>
                  <a:close/>
                  <a:moveTo>
                    <a:pt x="45" y="67"/>
                  </a:moveTo>
                  <a:lnTo>
                    <a:pt x="57" y="34"/>
                  </a:lnTo>
                  <a:lnTo>
                    <a:pt x="57" y="34"/>
                  </a:lnTo>
                  <a:lnTo>
                    <a:pt x="69" y="67"/>
                  </a:lnTo>
                  <a:lnTo>
                    <a:pt x="45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6" name="Freeform 17"/>
            <p:cNvSpPr>
              <a:spLocks/>
            </p:cNvSpPr>
            <p:nvPr/>
          </p:nvSpPr>
          <p:spPr bwMode="auto">
            <a:xfrm>
              <a:off x="-2576825" y="3432175"/>
              <a:ext cx="587375" cy="639763"/>
            </a:xfrm>
            <a:custGeom>
              <a:avLst/>
              <a:gdLst>
                <a:gd name="T0" fmla="*/ 155 w 155"/>
                <a:gd name="T1" fmla="*/ 46 h 167"/>
                <a:gd name="T2" fmla="*/ 139 w 155"/>
                <a:gd name="T3" fmla="*/ 16 h 167"/>
                <a:gd name="T4" fmla="*/ 139 w 155"/>
                <a:gd name="T5" fmla="*/ 0 h 167"/>
                <a:gd name="T6" fmla="*/ 125 w 155"/>
                <a:gd name="T7" fmla="*/ 8 h 167"/>
                <a:gd name="T8" fmla="*/ 116 w 155"/>
                <a:gd name="T9" fmla="*/ 8 h 167"/>
                <a:gd name="T10" fmla="*/ 73 w 155"/>
                <a:gd name="T11" fmla="*/ 33 h 167"/>
                <a:gd name="T12" fmla="*/ 73 w 155"/>
                <a:gd name="T13" fmla="*/ 33 h 167"/>
                <a:gd name="T14" fmla="*/ 65 w 155"/>
                <a:gd name="T15" fmla="*/ 49 h 167"/>
                <a:gd name="T16" fmla="*/ 26 w 155"/>
                <a:gd name="T17" fmla="*/ 51 h 167"/>
                <a:gd name="T18" fmla="*/ 0 w 155"/>
                <a:gd name="T19" fmla="*/ 77 h 167"/>
                <a:gd name="T20" fmla="*/ 0 w 155"/>
                <a:gd name="T21" fmla="*/ 167 h 167"/>
                <a:gd name="T22" fmla="*/ 16 w 155"/>
                <a:gd name="T23" fmla="*/ 167 h 167"/>
                <a:gd name="T24" fmla="*/ 28 w 155"/>
                <a:gd name="T25" fmla="*/ 117 h 167"/>
                <a:gd name="T26" fmla="*/ 59 w 155"/>
                <a:gd name="T27" fmla="*/ 118 h 167"/>
                <a:gd name="T28" fmla="*/ 92 w 155"/>
                <a:gd name="T29" fmla="*/ 116 h 167"/>
                <a:gd name="T30" fmla="*/ 98 w 155"/>
                <a:gd name="T31" fmla="*/ 167 h 167"/>
                <a:gd name="T32" fmla="*/ 114 w 155"/>
                <a:gd name="T33" fmla="*/ 167 h 167"/>
                <a:gd name="T34" fmla="*/ 131 w 155"/>
                <a:gd name="T35" fmla="*/ 53 h 167"/>
                <a:gd name="T36" fmla="*/ 147 w 155"/>
                <a:gd name="T37" fmla="*/ 56 h 167"/>
                <a:gd name="T38" fmla="*/ 155 w 155"/>
                <a:gd name="T39" fmla="*/ 46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5" h="167">
                  <a:moveTo>
                    <a:pt x="155" y="46"/>
                  </a:moveTo>
                  <a:cubicBezTo>
                    <a:pt x="139" y="16"/>
                    <a:pt x="139" y="16"/>
                    <a:pt x="139" y="16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2" y="8"/>
                    <a:pt x="119" y="8"/>
                    <a:pt x="116" y="8"/>
                  </a:cubicBezTo>
                  <a:cubicBezTo>
                    <a:pt x="98" y="8"/>
                    <a:pt x="82" y="18"/>
                    <a:pt x="73" y="33"/>
                  </a:cubicBezTo>
                  <a:cubicBezTo>
                    <a:pt x="73" y="33"/>
                    <a:pt x="73" y="33"/>
                    <a:pt x="73" y="33"/>
                  </a:cubicBezTo>
                  <a:cubicBezTo>
                    <a:pt x="65" y="49"/>
                    <a:pt x="65" y="49"/>
                    <a:pt x="65" y="49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12" y="51"/>
                    <a:pt x="0" y="63"/>
                    <a:pt x="0" y="77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16" y="167"/>
                    <a:pt x="16" y="167"/>
                    <a:pt x="16" y="167"/>
                  </a:cubicBezTo>
                  <a:cubicBezTo>
                    <a:pt x="16" y="134"/>
                    <a:pt x="28" y="117"/>
                    <a:pt x="28" y="117"/>
                  </a:cubicBezTo>
                  <a:cubicBezTo>
                    <a:pt x="38" y="118"/>
                    <a:pt x="48" y="118"/>
                    <a:pt x="59" y="118"/>
                  </a:cubicBezTo>
                  <a:cubicBezTo>
                    <a:pt x="70" y="118"/>
                    <a:pt x="81" y="118"/>
                    <a:pt x="92" y="116"/>
                  </a:cubicBezTo>
                  <a:cubicBezTo>
                    <a:pt x="98" y="167"/>
                    <a:pt x="98" y="167"/>
                    <a:pt x="98" y="167"/>
                  </a:cubicBezTo>
                  <a:cubicBezTo>
                    <a:pt x="114" y="167"/>
                    <a:pt x="114" y="167"/>
                    <a:pt x="114" y="167"/>
                  </a:cubicBezTo>
                  <a:cubicBezTo>
                    <a:pt x="114" y="80"/>
                    <a:pt x="131" y="53"/>
                    <a:pt x="131" y="53"/>
                  </a:cubicBezTo>
                  <a:cubicBezTo>
                    <a:pt x="147" y="56"/>
                    <a:pt x="147" y="56"/>
                    <a:pt x="147" y="56"/>
                  </a:cubicBezTo>
                  <a:cubicBezTo>
                    <a:pt x="150" y="54"/>
                    <a:pt x="153" y="50"/>
                    <a:pt x="155" y="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7" name="Freeform 18"/>
            <p:cNvSpPr>
              <a:spLocks noEditPoints="1"/>
            </p:cNvSpPr>
            <p:nvPr/>
          </p:nvSpPr>
          <p:spPr bwMode="auto">
            <a:xfrm>
              <a:off x="-2022788" y="3689350"/>
              <a:ext cx="139700" cy="168275"/>
            </a:xfrm>
            <a:custGeom>
              <a:avLst/>
              <a:gdLst>
                <a:gd name="T0" fmla="*/ 12 w 37"/>
                <a:gd name="T1" fmla="*/ 27 h 44"/>
                <a:gd name="T2" fmla="*/ 12 w 37"/>
                <a:gd name="T3" fmla="*/ 27 h 44"/>
                <a:gd name="T4" fmla="*/ 23 w 37"/>
                <a:gd name="T5" fmla="*/ 44 h 44"/>
                <a:gd name="T6" fmla="*/ 37 w 37"/>
                <a:gd name="T7" fmla="*/ 44 h 44"/>
                <a:gd name="T8" fmla="*/ 23 w 37"/>
                <a:gd name="T9" fmla="*/ 26 h 44"/>
                <a:gd name="T10" fmla="*/ 33 w 37"/>
                <a:gd name="T11" fmla="*/ 14 h 44"/>
                <a:gd name="T12" fmla="*/ 18 w 37"/>
                <a:gd name="T13" fmla="*/ 0 h 44"/>
                <a:gd name="T14" fmla="*/ 0 w 37"/>
                <a:gd name="T15" fmla="*/ 0 h 44"/>
                <a:gd name="T16" fmla="*/ 0 w 37"/>
                <a:gd name="T17" fmla="*/ 44 h 44"/>
                <a:gd name="T18" fmla="*/ 12 w 37"/>
                <a:gd name="T19" fmla="*/ 44 h 44"/>
                <a:gd name="T20" fmla="*/ 12 w 37"/>
                <a:gd name="T21" fmla="*/ 27 h 44"/>
                <a:gd name="T22" fmla="*/ 12 w 37"/>
                <a:gd name="T23" fmla="*/ 9 h 44"/>
                <a:gd name="T24" fmla="*/ 13 w 37"/>
                <a:gd name="T25" fmla="*/ 9 h 44"/>
                <a:gd name="T26" fmla="*/ 21 w 37"/>
                <a:gd name="T27" fmla="*/ 14 h 44"/>
                <a:gd name="T28" fmla="*/ 13 w 37"/>
                <a:gd name="T29" fmla="*/ 20 h 44"/>
                <a:gd name="T30" fmla="*/ 12 w 37"/>
                <a:gd name="T31" fmla="*/ 20 h 44"/>
                <a:gd name="T32" fmla="*/ 12 w 37"/>
                <a:gd name="T33" fmla="*/ 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12" y="27"/>
                  </a:moveTo>
                  <a:cubicBezTo>
                    <a:pt x="12" y="27"/>
                    <a:pt x="12" y="27"/>
                    <a:pt x="12" y="27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30" y="25"/>
                    <a:pt x="33" y="20"/>
                    <a:pt x="33" y="14"/>
                  </a:cubicBezTo>
                  <a:cubicBezTo>
                    <a:pt x="33" y="4"/>
                    <a:pt x="27" y="0"/>
                    <a:pt x="1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2" y="44"/>
                    <a:pt x="12" y="44"/>
                    <a:pt x="12" y="44"/>
                  </a:cubicBezTo>
                  <a:lnTo>
                    <a:pt x="12" y="27"/>
                  </a:lnTo>
                  <a:close/>
                  <a:moveTo>
                    <a:pt x="12" y="9"/>
                  </a:moveTo>
                  <a:cubicBezTo>
                    <a:pt x="13" y="9"/>
                    <a:pt x="13" y="9"/>
                    <a:pt x="13" y="9"/>
                  </a:cubicBezTo>
                  <a:cubicBezTo>
                    <a:pt x="17" y="9"/>
                    <a:pt x="21" y="10"/>
                    <a:pt x="21" y="14"/>
                  </a:cubicBezTo>
                  <a:cubicBezTo>
                    <a:pt x="21" y="19"/>
                    <a:pt x="17" y="20"/>
                    <a:pt x="13" y="20"/>
                  </a:cubicBezTo>
                  <a:cubicBezTo>
                    <a:pt x="12" y="20"/>
                    <a:pt x="12" y="20"/>
                    <a:pt x="12" y="20"/>
                  </a:cubicBezTo>
                  <a:lnTo>
                    <a:pt x="12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38" name="Platshållare för sidfot"/>
          <p:cNvSpPr>
            <a:spLocks noGrp="1"/>
          </p:cNvSpPr>
          <p:nvPr>
            <p:ph type="ftr" sz="quarter" idx="11"/>
          </p:nvPr>
        </p:nvSpPr>
        <p:spPr>
          <a:xfrm>
            <a:off x="695325" y="278514"/>
            <a:ext cx="9490210" cy="253114"/>
          </a:xfrm>
          <a:prstGeom prst="rect">
            <a:avLst/>
          </a:prstGeom>
        </p:spPr>
        <p:txBody>
          <a:bodyPr wrap="none" lIns="0" anchor="t"/>
          <a:lstStyle>
            <a:lvl1pPr algn="l">
              <a:defRPr sz="1050" b="1"/>
            </a:lvl1pPr>
          </a:lstStyle>
          <a:p>
            <a:r>
              <a:rPr lang="sv-SE" dirty="0">
                <a:solidFill>
                  <a:schemeClr val="tx1">
                    <a:alpha val="50000"/>
                  </a:schemeClr>
                </a:solidFill>
              </a:rPr>
              <a:t>TITEL PÅ PRESENTATION </a:t>
            </a:r>
            <a:r>
              <a:rPr lang="sv-SE" dirty="0">
                <a:solidFill>
                  <a:schemeClr val="tx1">
                    <a:alpha val="50000"/>
                  </a:schemeClr>
                </a:solidFill>
                <a:cs typeface="Arial" panose="020B0604020202020204" pitchFamily="34" charset="0"/>
              </a:rPr>
              <a:t>►</a:t>
            </a:r>
            <a:r>
              <a:rPr lang="sv-SE" dirty="0">
                <a:solidFill>
                  <a:schemeClr val="tx1">
                    <a:alpha val="50000"/>
                  </a:schemeClr>
                </a:solidFill>
              </a:rPr>
              <a:t> </a:t>
            </a:r>
            <a:r>
              <a:rPr lang="sv-SE" dirty="0">
                <a:solidFill>
                  <a:srgbClr val="DB3747"/>
                </a:solidFill>
              </a:rPr>
              <a:t>RUBRIK FÖR DETTA KAPITEL</a:t>
            </a:r>
          </a:p>
        </p:txBody>
      </p:sp>
      <p:sp>
        <p:nvSpPr>
          <p:cNvPr id="39" name="Sidnummer"/>
          <p:cNvSpPr txBox="1"/>
          <p:nvPr userDrawn="1"/>
        </p:nvSpPr>
        <p:spPr>
          <a:xfrm>
            <a:off x="11496675" y="6434688"/>
            <a:ext cx="695325" cy="25069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fld id="{AD9149A3-2741-43AA-8DF0-D3D0AF0ABFD1}" type="slidenum">
              <a:rPr lang="sv-SE" sz="1050" b="1" smtClean="0">
                <a:solidFill>
                  <a:schemeClr val="tx1">
                    <a:alpha val="60000"/>
                  </a:schemeClr>
                </a:solidFill>
              </a:rPr>
              <a:pPr algn="ctr"/>
              <a:t>‹#›</a:t>
            </a:fld>
            <a:endParaRPr lang="sv-SE" sz="1050" b="1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6105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9" userDrawn="1">
          <p15:clr>
            <a:srgbClr val="FBAE40"/>
          </p15:clr>
        </p15:guide>
        <p15:guide id="2" pos="438" userDrawn="1">
          <p15:clr>
            <a:srgbClr val="FBAE40"/>
          </p15:clr>
        </p15:guide>
        <p15:guide id="3" pos="7242" userDrawn="1">
          <p15:clr>
            <a:srgbClr val="FBAE40"/>
          </p15:clr>
        </p15:guide>
        <p15:guide id="4" orient="horz" pos="3974" userDrawn="1">
          <p15:clr>
            <a:srgbClr val="FBAE40"/>
          </p15:clr>
        </p15:guide>
        <p15:guide id="5" orient="horz" pos="935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ubrik"/>
          <p:cNvSpPr>
            <a:spLocks noGrp="1"/>
          </p:cNvSpPr>
          <p:nvPr>
            <p:ph type="title"/>
          </p:nvPr>
        </p:nvSpPr>
        <p:spPr>
          <a:xfrm>
            <a:off x="695325" y="728663"/>
            <a:ext cx="10801350" cy="755650"/>
          </a:xfrm>
        </p:spPr>
        <p:txBody>
          <a:bodyPr lIns="0" tIns="0" rIns="0" bIns="0" anchor="t">
            <a:normAutofit/>
          </a:bodyPr>
          <a:lstStyle>
            <a:lvl1pPr>
              <a:defRPr sz="32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underrubrik"/>
          <p:cNvSpPr>
            <a:spLocks noGrp="1"/>
          </p:cNvSpPr>
          <p:nvPr>
            <p:ph type="body" idx="1"/>
          </p:nvPr>
        </p:nvSpPr>
        <p:spPr>
          <a:xfrm>
            <a:off x="695324" y="1484313"/>
            <a:ext cx="5220000" cy="823912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Platshållare för innehåll"/>
          <p:cNvSpPr>
            <a:spLocks noGrp="1"/>
          </p:cNvSpPr>
          <p:nvPr>
            <p:ph sz="half" idx="2"/>
          </p:nvPr>
        </p:nvSpPr>
        <p:spPr>
          <a:xfrm>
            <a:off x="695325" y="2542717"/>
            <a:ext cx="5221381" cy="3766008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chemeClr val="accent1"/>
              </a:buClr>
              <a:buSzPct val="130000"/>
              <a:defRPr sz="2400"/>
            </a:lvl1pPr>
            <a:lvl2pPr>
              <a:buClr>
                <a:schemeClr val="accent1"/>
              </a:buClr>
              <a:buSzPct val="130000"/>
              <a:defRPr/>
            </a:lvl2pPr>
            <a:lvl3pPr>
              <a:buClr>
                <a:schemeClr val="accent1"/>
              </a:buClr>
              <a:buSzPct val="130000"/>
              <a:defRPr/>
            </a:lvl3pPr>
            <a:lvl4pPr>
              <a:buClr>
                <a:schemeClr val="accent1"/>
              </a:buClr>
              <a:buSzPct val="130000"/>
              <a:defRPr/>
            </a:lvl4pPr>
            <a:lvl5pPr>
              <a:buClr>
                <a:schemeClr val="accent1"/>
              </a:buClr>
              <a:buSzPct val="130000"/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underrubrik"/>
          <p:cNvSpPr>
            <a:spLocks noGrp="1"/>
          </p:cNvSpPr>
          <p:nvPr>
            <p:ph type="body" sz="quarter" idx="3"/>
          </p:nvPr>
        </p:nvSpPr>
        <p:spPr>
          <a:xfrm>
            <a:off x="6276675" y="1484313"/>
            <a:ext cx="5220000" cy="823318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6" name="Platshållare för innehåll"/>
          <p:cNvSpPr>
            <a:spLocks noGrp="1"/>
          </p:cNvSpPr>
          <p:nvPr>
            <p:ph sz="quarter" idx="4"/>
          </p:nvPr>
        </p:nvSpPr>
        <p:spPr>
          <a:xfrm>
            <a:off x="6278554" y="2541233"/>
            <a:ext cx="5218120" cy="3767492"/>
          </a:xfrm>
          <a:prstGeom prst="rect">
            <a:avLst/>
          </a:prstGeom>
        </p:spPr>
        <p:txBody>
          <a:bodyPr lIns="0" tIns="0" rIns="0" bIns="0"/>
          <a:lstStyle>
            <a:lvl1pPr>
              <a:buClr>
                <a:schemeClr val="accent1"/>
              </a:buClr>
              <a:buSzPct val="130000"/>
              <a:defRPr/>
            </a:lvl1pPr>
            <a:lvl2pPr>
              <a:buClr>
                <a:schemeClr val="accent1"/>
              </a:buClr>
              <a:buSzPct val="130000"/>
              <a:defRPr/>
            </a:lvl2pPr>
            <a:lvl3pPr>
              <a:buClr>
                <a:schemeClr val="accent1"/>
              </a:buClr>
              <a:buSzPct val="130000"/>
              <a:defRPr/>
            </a:lvl3pPr>
            <a:lvl4pPr>
              <a:buClr>
                <a:schemeClr val="accent1"/>
              </a:buClr>
              <a:buSzPct val="130000"/>
              <a:defRPr/>
            </a:lvl4pPr>
            <a:lvl5pPr>
              <a:buClr>
                <a:schemeClr val="accent1"/>
              </a:buClr>
              <a:buSzPct val="130000"/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4" name="Pil"/>
          <p:cNvSpPr>
            <a:spLocks noChangeAspect="1"/>
          </p:cNvSpPr>
          <p:nvPr userDrawn="1"/>
        </p:nvSpPr>
        <p:spPr bwMode="auto">
          <a:xfrm>
            <a:off x="326192" y="306038"/>
            <a:ext cx="104033" cy="180000"/>
          </a:xfrm>
          <a:custGeom>
            <a:avLst/>
            <a:gdLst>
              <a:gd name="T0" fmla="*/ 2328 w 2328"/>
              <a:gd name="T1" fmla="*/ 1996 h 3992"/>
              <a:gd name="T2" fmla="*/ 2288 w 2328"/>
              <a:gd name="T3" fmla="*/ 2088 h 3992"/>
              <a:gd name="T4" fmla="*/ 424 w 2328"/>
              <a:gd name="T5" fmla="*/ 3952 h 3992"/>
              <a:gd name="T6" fmla="*/ 332 w 2328"/>
              <a:gd name="T7" fmla="*/ 3992 h 3992"/>
              <a:gd name="T8" fmla="*/ 240 w 2328"/>
              <a:gd name="T9" fmla="*/ 3952 h 3992"/>
              <a:gd name="T10" fmla="*/ 40 w 2328"/>
              <a:gd name="T11" fmla="*/ 3752 h 3992"/>
              <a:gd name="T12" fmla="*/ 0 w 2328"/>
              <a:gd name="T13" fmla="*/ 3660 h 3992"/>
              <a:gd name="T14" fmla="*/ 40 w 2328"/>
              <a:gd name="T15" fmla="*/ 3568 h 3992"/>
              <a:gd name="T16" fmla="*/ 1612 w 2328"/>
              <a:gd name="T17" fmla="*/ 1996 h 3992"/>
              <a:gd name="T18" fmla="*/ 40 w 2328"/>
              <a:gd name="T19" fmla="*/ 424 h 3992"/>
              <a:gd name="T20" fmla="*/ 0 w 2328"/>
              <a:gd name="T21" fmla="*/ 332 h 3992"/>
              <a:gd name="T22" fmla="*/ 40 w 2328"/>
              <a:gd name="T23" fmla="*/ 240 h 3992"/>
              <a:gd name="T24" fmla="*/ 240 w 2328"/>
              <a:gd name="T25" fmla="*/ 40 h 3992"/>
              <a:gd name="T26" fmla="*/ 332 w 2328"/>
              <a:gd name="T27" fmla="*/ 0 h 3992"/>
              <a:gd name="T28" fmla="*/ 424 w 2328"/>
              <a:gd name="T29" fmla="*/ 40 h 3992"/>
              <a:gd name="T30" fmla="*/ 2288 w 2328"/>
              <a:gd name="T31" fmla="*/ 1904 h 3992"/>
              <a:gd name="T32" fmla="*/ 2328 w 2328"/>
              <a:gd name="T33" fmla="*/ 1996 h 39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328" h="3992">
                <a:moveTo>
                  <a:pt x="2328" y="1996"/>
                </a:moveTo>
                <a:cubicBezTo>
                  <a:pt x="2328" y="2031"/>
                  <a:pt x="2315" y="2061"/>
                  <a:pt x="2288" y="2088"/>
                </a:cubicBezTo>
                <a:cubicBezTo>
                  <a:pt x="424" y="3952"/>
                  <a:pt x="424" y="3952"/>
                  <a:pt x="424" y="3952"/>
                </a:cubicBezTo>
                <a:cubicBezTo>
                  <a:pt x="397" y="3979"/>
                  <a:pt x="367" y="3992"/>
                  <a:pt x="332" y="3992"/>
                </a:cubicBezTo>
                <a:cubicBezTo>
                  <a:pt x="297" y="3992"/>
                  <a:pt x="267" y="3979"/>
                  <a:pt x="240" y="3952"/>
                </a:cubicBezTo>
                <a:cubicBezTo>
                  <a:pt x="40" y="3752"/>
                  <a:pt x="40" y="3752"/>
                  <a:pt x="40" y="3752"/>
                </a:cubicBezTo>
                <a:cubicBezTo>
                  <a:pt x="13" y="3725"/>
                  <a:pt x="0" y="3695"/>
                  <a:pt x="0" y="3660"/>
                </a:cubicBezTo>
                <a:cubicBezTo>
                  <a:pt x="0" y="3625"/>
                  <a:pt x="13" y="3595"/>
                  <a:pt x="40" y="3568"/>
                </a:cubicBezTo>
                <a:cubicBezTo>
                  <a:pt x="1612" y="1996"/>
                  <a:pt x="1612" y="1996"/>
                  <a:pt x="1612" y="1996"/>
                </a:cubicBezTo>
                <a:cubicBezTo>
                  <a:pt x="40" y="424"/>
                  <a:pt x="40" y="424"/>
                  <a:pt x="40" y="424"/>
                </a:cubicBezTo>
                <a:cubicBezTo>
                  <a:pt x="13" y="397"/>
                  <a:pt x="0" y="367"/>
                  <a:pt x="0" y="332"/>
                </a:cubicBezTo>
                <a:cubicBezTo>
                  <a:pt x="0" y="297"/>
                  <a:pt x="13" y="267"/>
                  <a:pt x="40" y="240"/>
                </a:cubicBezTo>
                <a:cubicBezTo>
                  <a:pt x="240" y="40"/>
                  <a:pt x="240" y="40"/>
                  <a:pt x="240" y="40"/>
                </a:cubicBezTo>
                <a:cubicBezTo>
                  <a:pt x="267" y="13"/>
                  <a:pt x="297" y="0"/>
                  <a:pt x="332" y="0"/>
                </a:cubicBezTo>
                <a:cubicBezTo>
                  <a:pt x="367" y="0"/>
                  <a:pt x="397" y="13"/>
                  <a:pt x="424" y="40"/>
                </a:cubicBezTo>
                <a:cubicBezTo>
                  <a:pt x="2288" y="1904"/>
                  <a:pt x="2288" y="1904"/>
                  <a:pt x="2288" y="1904"/>
                </a:cubicBezTo>
                <a:cubicBezTo>
                  <a:pt x="2315" y="1931"/>
                  <a:pt x="2328" y="1961"/>
                  <a:pt x="2328" y="1996"/>
                </a:cubicBezTo>
                <a:close/>
              </a:path>
            </a:pathLst>
          </a:custGeom>
          <a:solidFill>
            <a:srgbClr val="DB3747"/>
          </a:solidFill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grpSp>
        <p:nvGrpSpPr>
          <p:cNvPr id="25" name="Logotyp" title="Region Dalarnas logotyp"/>
          <p:cNvGrpSpPr>
            <a:grpSpLocks noChangeAspect="1"/>
          </p:cNvGrpSpPr>
          <p:nvPr userDrawn="1"/>
        </p:nvGrpSpPr>
        <p:grpSpPr>
          <a:xfrm>
            <a:off x="10724551" y="190337"/>
            <a:ext cx="1134134" cy="432000"/>
            <a:chOff x="-2576825" y="3432175"/>
            <a:chExt cx="1679575" cy="639763"/>
          </a:xfrm>
          <a:solidFill>
            <a:srgbClr val="DB3747"/>
          </a:solidFill>
        </p:grpSpPr>
        <p:sp>
          <p:nvSpPr>
            <p:cNvPr id="26" name="Freeform 5"/>
            <p:cNvSpPr>
              <a:spLocks/>
            </p:cNvSpPr>
            <p:nvPr/>
          </p:nvSpPr>
          <p:spPr bwMode="auto">
            <a:xfrm>
              <a:off x="-1871975" y="3689350"/>
              <a:ext cx="100013" cy="168275"/>
            </a:xfrm>
            <a:custGeom>
              <a:avLst/>
              <a:gdLst>
                <a:gd name="T0" fmla="*/ 63 w 63"/>
                <a:gd name="T1" fmla="*/ 84 h 106"/>
                <a:gd name="T2" fmla="*/ 29 w 63"/>
                <a:gd name="T3" fmla="*/ 84 h 106"/>
                <a:gd name="T4" fmla="*/ 29 w 63"/>
                <a:gd name="T5" fmla="*/ 65 h 106"/>
                <a:gd name="T6" fmla="*/ 60 w 63"/>
                <a:gd name="T7" fmla="*/ 65 h 106"/>
                <a:gd name="T8" fmla="*/ 60 w 63"/>
                <a:gd name="T9" fmla="*/ 41 h 106"/>
                <a:gd name="T10" fmla="*/ 29 w 63"/>
                <a:gd name="T11" fmla="*/ 41 h 106"/>
                <a:gd name="T12" fmla="*/ 29 w 63"/>
                <a:gd name="T13" fmla="*/ 24 h 106"/>
                <a:gd name="T14" fmla="*/ 63 w 63"/>
                <a:gd name="T15" fmla="*/ 24 h 106"/>
                <a:gd name="T16" fmla="*/ 63 w 63"/>
                <a:gd name="T17" fmla="*/ 0 h 106"/>
                <a:gd name="T18" fmla="*/ 0 w 63"/>
                <a:gd name="T19" fmla="*/ 0 h 106"/>
                <a:gd name="T20" fmla="*/ 0 w 63"/>
                <a:gd name="T21" fmla="*/ 106 h 106"/>
                <a:gd name="T22" fmla="*/ 63 w 63"/>
                <a:gd name="T23" fmla="*/ 106 h 106"/>
                <a:gd name="T24" fmla="*/ 63 w 63"/>
                <a:gd name="T25" fmla="*/ 84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3" h="106">
                  <a:moveTo>
                    <a:pt x="63" y="84"/>
                  </a:moveTo>
                  <a:lnTo>
                    <a:pt x="29" y="84"/>
                  </a:lnTo>
                  <a:lnTo>
                    <a:pt x="29" y="65"/>
                  </a:lnTo>
                  <a:lnTo>
                    <a:pt x="60" y="65"/>
                  </a:lnTo>
                  <a:lnTo>
                    <a:pt x="60" y="41"/>
                  </a:lnTo>
                  <a:lnTo>
                    <a:pt x="29" y="41"/>
                  </a:lnTo>
                  <a:lnTo>
                    <a:pt x="29" y="24"/>
                  </a:lnTo>
                  <a:lnTo>
                    <a:pt x="63" y="24"/>
                  </a:lnTo>
                  <a:lnTo>
                    <a:pt x="63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63" y="106"/>
                  </a:lnTo>
                  <a:lnTo>
                    <a:pt x="63" y="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6"/>
            <p:cNvSpPr>
              <a:spLocks/>
            </p:cNvSpPr>
            <p:nvPr/>
          </p:nvSpPr>
          <p:spPr bwMode="auto">
            <a:xfrm>
              <a:off x="-1757675" y="3681413"/>
              <a:ext cx="177800" cy="184150"/>
            </a:xfrm>
            <a:custGeom>
              <a:avLst/>
              <a:gdLst>
                <a:gd name="T0" fmla="*/ 24 w 47"/>
                <a:gd name="T1" fmla="*/ 48 h 48"/>
                <a:gd name="T2" fmla="*/ 42 w 47"/>
                <a:gd name="T3" fmla="*/ 39 h 48"/>
                <a:gd name="T4" fmla="*/ 47 w 47"/>
                <a:gd name="T5" fmla="*/ 22 h 48"/>
                <a:gd name="T6" fmla="*/ 24 w 47"/>
                <a:gd name="T7" fmla="*/ 22 h 48"/>
                <a:gd name="T8" fmla="*/ 24 w 47"/>
                <a:gd name="T9" fmla="*/ 31 h 48"/>
                <a:gd name="T10" fmla="*/ 33 w 47"/>
                <a:gd name="T11" fmla="*/ 31 h 48"/>
                <a:gd name="T12" fmla="*/ 24 w 47"/>
                <a:gd name="T13" fmla="*/ 38 h 48"/>
                <a:gd name="T14" fmla="*/ 12 w 47"/>
                <a:gd name="T15" fmla="*/ 25 h 48"/>
                <a:gd name="T16" fmla="*/ 24 w 47"/>
                <a:gd name="T17" fmla="*/ 10 h 48"/>
                <a:gd name="T18" fmla="*/ 33 w 47"/>
                <a:gd name="T19" fmla="*/ 18 h 48"/>
                <a:gd name="T20" fmla="*/ 44 w 47"/>
                <a:gd name="T21" fmla="*/ 13 h 48"/>
                <a:gd name="T22" fmla="*/ 24 w 47"/>
                <a:gd name="T23" fmla="*/ 0 h 48"/>
                <a:gd name="T24" fmla="*/ 0 w 47"/>
                <a:gd name="T25" fmla="*/ 24 h 48"/>
                <a:gd name="T26" fmla="*/ 24 w 47"/>
                <a:gd name="T2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7" h="48">
                  <a:moveTo>
                    <a:pt x="24" y="48"/>
                  </a:moveTo>
                  <a:cubicBezTo>
                    <a:pt x="31" y="48"/>
                    <a:pt x="38" y="45"/>
                    <a:pt x="42" y="39"/>
                  </a:cubicBezTo>
                  <a:cubicBezTo>
                    <a:pt x="46" y="34"/>
                    <a:pt x="46" y="28"/>
                    <a:pt x="47" y="22"/>
                  </a:cubicBezTo>
                  <a:cubicBezTo>
                    <a:pt x="24" y="22"/>
                    <a:pt x="24" y="22"/>
                    <a:pt x="24" y="22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33" y="31"/>
                    <a:pt x="33" y="31"/>
                    <a:pt x="33" y="31"/>
                  </a:cubicBezTo>
                  <a:cubicBezTo>
                    <a:pt x="33" y="36"/>
                    <a:pt x="29" y="38"/>
                    <a:pt x="24" y="38"/>
                  </a:cubicBezTo>
                  <a:cubicBezTo>
                    <a:pt x="16" y="38"/>
                    <a:pt x="12" y="31"/>
                    <a:pt x="12" y="25"/>
                  </a:cubicBezTo>
                  <a:cubicBezTo>
                    <a:pt x="12" y="18"/>
                    <a:pt x="16" y="10"/>
                    <a:pt x="24" y="10"/>
                  </a:cubicBezTo>
                  <a:cubicBezTo>
                    <a:pt x="28" y="10"/>
                    <a:pt x="32" y="13"/>
                    <a:pt x="33" y="18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0" y="5"/>
                    <a:pt x="33" y="0"/>
                    <a:pt x="24" y="0"/>
                  </a:cubicBezTo>
                  <a:cubicBezTo>
                    <a:pt x="10" y="0"/>
                    <a:pt x="0" y="10"/>
                    <a:pt x="0" y="24"/>
                  </a:cubicBezTo>
                  <a:cubicBezTo>
                    <a:pt x="0" y="38"/>
                    <a:pt x="10" y="48"/>
                    <a:pt x="24" y="4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Rectangle 7"/>
            <p:cNvSpPr>
              <a:spLocks noChangeArrowheads="1"/>
            </p:cNvSpPr>
            <p:nvPr/>
          </p:nvSpPr>
          <p:spPr bwMode="auto">
            <a:xfrm>
              <a:off x="-1564000" y="3689350"/>
              <a:ext cx="44450" cy="168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8"/>
            <p:cNvSpPr>
              <a:spLocks noEditPoints="1"/>
            </p:cNvSpPr>
            <p:nvPr/>
          </p:nvSpPr>
          <p:spPr bwMode="auto">
            <a:xfrm>
              <a:off x="-1500500" y="3681413"/>
              <a:ext cx="185738" cy="184150"/>
            </a:xfrm>
            <a:custGeom>
              <a:avLst/>
              <a:gdLst>
                <a:gd name="T0" fmla="*/ 49 w 49"/>
                <a:gd name="T1" fmla="*/ 23 h 48"/>
                <a:gd name="T2" fmla="*/ 25 w 49"/>
                <a:gd name="T3" fmla="*/ 0 h 48"/>
                <a:gd name="T4" fmla="*/ 0 w 49"/>
                <a:gd name="T5" fmla="*/ 23 h 48"/>
                <a:gd name="T6" fmla="*/ 25 w 49"/>
                <a:gd name="T7" fmla="*/ 48 h 48"/>
                <a:gd name="T8" fmla="*/ 49 w 49"/>
                <a:gd name="T9" fmla="*/ 23 h 48"/>
                <a:gd name="T10" fmla="*/ 25 w 49"/>
                <a:gd name="T11" fmla="*/ 37 h 48"/>
                <a:gd name="T12" fmla="*/ 12 w 49"/>
                <a:gd name="T13" fmla="*/ 23 h 48"/>
                <a:gd name="T14" fmla="*/ 25 w 49"/>
                <a:gd name="T15" fmla="*/ 12 h 48"/>
                <a:gd name="T16" fmla="*/ 37 w 49"/>
                <a:gd name="T17" fmla="*/ 23 h 48"/>
                <a:gd name="T18" fmla="*/ 25 w 49"/>
                <a:gd name="T19" fmla="*/ 3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48">
                  <a:moveTo>
                    <a:pt x="49" y="23"/>
                  </a:moveTo>
                  <a:cubicBezTo>
                    <a:pt x="49" y="10"/>
                    <a:pt x="37" y="0"/>
                    <a:pt x="25" y="0"/>
                  </a:cubicBezTo>
                  <a:cubicBezTo>
                    <a:pt x="12" y="0"/>
                    <a:pt x="0" y="10"/>
                    <a:pt x="0" y="23"/>
                  </a:cubicBezTo>
                  <a:cubicBezTo>
                    <a:pt x="0" y="38"/>
                    <a:pt x="10" y="48"/>
                    <a:pt x="25" y="48"/>
                  </a:cubicBezTo>
                  <a:cubicBezTo>
                    <a:pt x="39" y="48"/>
                    <a:pt x="49" y="38"/>
                    <a:pt x="49" y="23"/>
                  </a:cubicBezTo>
                  <a:moveTo>
                    <a:pt x="25" y="37"/>
                  </a:moveTo>
                  <a:cubicBezTo>
                    <a:pt x="18" y="37"/>
                    <a:pt x="12" y="31"/>
                    <a:pt x="12" y="23"/>
                  </a:cubicBezTo>
                  <a:cubicBezTo>
                    <a:pt x="12" y="17"/>
                    <a:pt x="18" y="12"/>
                    <a:pt x="25" y="12"/>
                  </a:cubicBezTo>
                  <a:cubicBezTo>
                    <a:pt x="31" y="12"/>
                    <a:pt x="37" y="17"/>
                    <a:pt x="37" y="23"/>
                  </a:cubicBezTo>
                  <a:cubicBezTo>
                    <a:pt x="37" y="31"/>
                    <a:pt x="31" y="37"/>
                    <a:pt x="25" y="3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9"/>
            <p:cNvSpPr>
              <a:spLocks/>
            </p:cNvSpPr>
            <p:nvPr/>
          </p:nvSpPr>
          <p:spPr bwMode="auto">
            <a:xfrm>
              <a:off x="-1295713" y="3689350"/>
              <a:ext cx="171450" cy="168275"/>
            </a:xfrm>
            <a:custGeom>
              <a:avLst/>
              <a:gdLst>
                <a:gd name="T0" fmla="*/ 29 w 108"/>
                <a:gd name="T1" fmla="*/ 41 h 106"/>
                <a:gd name="T2" fmla="*/ 29 w 108"/>
                <a:gd name="T3" fmla="*/ 41 h 106"/>
                <a:gd name="T4" fmla="*/ 79 w 108"/>
                <a:gd name="T5" fmla="*/ 106 h 106"/>
                <a:gd name="T6" fmla="*/ 108 w 108"/>
                <a:gd name="T7" fmla="*/ 106 h 106"/>
                <a:gd name="T8" fmla="*/ 108 w 108"/>
                <a:gd name="T9" fmla="*/ 0 h 106"/>
                <a:gd name="T10" fmla="*/ 79 w 108"/>
                <a:gd name="T11" fmla="*/ 0 h 106"/>
                <a:gd name="T12" fmla="*/ 79 w 108"/>
                <a:gd name="T13" fmla="*/ 65 h 106"/>
                <a:gd name="T14" fmla="*/ 79 w 108"/>
                <a:gd name="T15" fmla="*/ 65 h 106"/>
                <a:gd name="T16" fmla="*/ 29 w 108"/>
                <a:gd name="T17" fmla="*/ 0 h 106"/>
                <a:gd name="T18" fmla="*/ 0 w 108"/>
                <a:gd name="T19" fmla="*/ 0 h 106"/>
                <a:gd name="T20" fmla="*/ 0 w 108"/>
                <a:gd name="T21" fmla="*/ 106 h 106"/>
                <a:gd name="T22" fmla="*/ 29 w 108"/>
                <a:gd name="T23" fmla="*/ 106 h 106"/>
                <a:gd name="T24" fmla="*/ 29 w 108"/>
                <a:gd name="T25" fmla="*/ 41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8" h="106">
                  <a:moveTo>
                    <a:pt x="29" y="41"/>
                  </a:moveTo>
                  <a:lnTo>
                    <a:pt x="29" y="41"/>
                  </a:lnTo>
                  <a:lnTo>
                    <a:pt x="79" y="106"/>
                  </a:lnTo>
                  <a:lnTo>
                    <a:pt x="108" y="106"/>
                  </a:lnTo>
                  <a:lnTo>
                    <a:pt x="108" y="0"/>
                  </a:lnTo>
                  <a:lnTo>
                    <a:pt x="79" y="0"/>
                  </a:lnTo>
                  <a:lnTo>
                    <a:pt x="79" y="65"/>
                  </a:lnTo>
                  <a:lnTo>
                    <a:pt x="79" y="65"/>
                  </a:lnTo>
                  <a:lnTo>
                    <a:pt x="29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9" y="106"/>
                  </a:lnTo>
                  <a:lnTo>
                    <a:pt x="29" y="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Freeform 10"/>
            <p:cNvSpPr>
              <a:spLocks noEditPoints="1"/>
            </p:cNvSpPr>
            <p:nvPr/>
          </p:nvSpPr>
          <p:spPr bwMode="auto">
            <a:xfrm>
              <a:off x="-2022788" y="3903663"/>
              <a:ext cx="147638" cy="168275"/>
            </a:xfrm>
            <a:custGeom>
              <a:avLst/>
              <a:gdLst>
                <a:gd name="T0" fmla="*/ 17 w 39"/>
                <a:gd name="T1" fmla="*/ 0 h 44"/>
                <a:gd name="T2" fmla="*/ 0 w 39"/>
                <a:gd name="T3" fmla="*/ 0 h 44"/>
                <a:gd name="T4" fmla="*/ 0 w 39"/>
                <a:gd name="T5" fmla="*/ 44 h 44"/>
                <a:gd name="T6" fmla="*/ 17 w 39"/>
                <a:gd name="T7" fmla="*/ 44 h 44"/>
                <a:gd name="T8" fmla="*/ 39 w 39"/>
                <a:gd name="T9" fmla="*/ 22 h 44"/>
                <a:gd name="T10" fmla="*/ 17 w 39"/>
                <a:gd name="T11" fmla="*/ 0 h 44"/>
                <a:gd name="T12" fmla="*/ 15 w 39"/>
                <a:gd name="T13" fmla="*/ 35 h 44"/>
                <a:gd name="T14" fmla="*/ 12 w 39"/>
                <a:gd name="T15" fmla="*/ 35 h 44"/>
                <a:gd name="T16" fmla="*/ 12 w 39"/>
                <a:gd name="T17" fmla="*/ 10 h 44"/>
                <a:gd name="T18" fmla="*/ 15 w 39"/>
                <a:gd name="T19" fmla="*/ 10 h 44"/>
                <a:gd name="T20" fmla="*/ 27 w 39"/>
                <a:gd name="T21" fmla="*/ 22 h 44"/>
                <a:gd name="T22" fmla="*/ 15 w 39"/>
                <a:gd name="T23" fmla="*/ 35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9" h="44">
                  <a:moveTo>
                    <a:pt x="1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7" y="44"/>
                    <a:pt x="17" y="44"/>
                    <a:pt x="17" y="44"/>
                  </a:cubicBezTo>
                  <a:cubicBezTo>
                    <a:pt x="29" y="44"/>
                    <a:pt x="39" y="35"/>
                    <a:pt x="39" y="22"/>
                  </a:cubicBezTo>
                  <a:cubicBezTo>
                    <a:pt x="39" y="10"/>
                    <a:pt x="29" y="0"/>
                    <a:pt x="17" y="0"/>
                  </a:cubicBezTo>
                  <a:moveTo>
                    <a:pt x="15" y="35"/>
                  </a:moveTo>
                  <a:cubicBezTo>
                    <a:pt x="12" y="35"/>
                    <a:pt x="12" y="35"/>
                    <a:pt x="12" y="35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2" y="10"/>
                    <a:pt x="27" y="14"/>
                    <a:pt x="27" y="22"/>
                  </a:cubicBezTo>
                  <a:cubicBezTo>
                    <a:pt x="27" y="31"/>
                    <a:pt x="22" y="35"/>
                    <a:pt x="15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11"/>
            <p:cNvSpPr>
              <a:spLocks noEditPoints="1"/>
            </p:cNvSpPr>
            <p:nvPr/>
          </p:nvSpPr>
          <p:spPr bwMode="auto">
            <a:xfrm>
              <a:off x="-18783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69 w 109"/>
                <a:gd name="T15" fmla="*/ 0 h 106"/>
                <a:gd name="T16" fmla="*/ 40 w 109"/>
                <a:gd name="T17" fmla="*/ 0 h 106"/>
                <a:gd name="T18" fmla="*/ 43 w 109"/>
                <a:gd name="T19" fmla="*/ 67 h 106"/>
                <a:gd name="T20" fmla="*/ 55 w 109"/>
                <a:gd name="T21" fmla="*/ 34 h 106"/>
                <a:gd name="T22" fmla="*/ 55 w 109"/>
                <a:gd name="T23" fmla="*/ 34 h 106"/>
                <a:gd name="T24" fmla="*/ 67 w 109"/>
                <a:gd name="T25" fmla="*/ 67 h 106"/>
                <a:gd name="T26" fmla="*/ 43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69" y="0"/>
                  </a:lnTo>
                  <a:lnTo>
                    <a:pt x="40" y="0"/>
                  </a:lnTo>
                  <a:close/>
                  <a:moveTo>
                    <a:pt x="43" y="67"/>
                  </a:moveTo>
                  <a:lnTo>
                    <a:pt x="55" y="34"/>
                  </a:lnTo>
                  <a:lnTo>
                    <a:pt x="55" y="34"/>
                  </a:lnTo>
                  <a:lnTo>
                    <a:pt x="67" y="67"/>
                  </a:lnTo>
                  <a:lnTo>
                    <a:pt x="43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5" name="Freeform 12"/>
            <p:cNvSpPr>
              <a:spLocks/>
            </p:cNvSpPr>
            <p:nvPr/>
          </p:nvSpPr>
          <p:spPr bwMode="auto">
            <a:xfrm>
              <a:off x="-1692588" y="3903663"/>
              <a:ext cx="98425" cy="168275"/>
            </a:xfrm>
            <a:custGeom>
              <a:avLst/>
              <a:gdLst>
                <a:gd name="T0" fmla="*/ 28 w 62"/>
                <a:gd name="T1" fmla="*/ 0 h 106"/>
                <a:gd name="T2" fmla="*/ 0 w 62"/>
                <a:gd name="T3" fmla="*/ 0 h 106"/>
                <a:gd name="T4" fmla="*/ 0 w 62"/>
                <a:gd name="T5" fmla="*/ 106 h 106"/>
                <a:gd name="T6" fmla="*/ 62 w 62"/>
                <a:gd name="T7" fmla="*/ 106 h 106"/>
                <a:gd name="T8" fmla="*/ 62 w 62"/>
                <a:gd name="T9" fmla="*/ 84 h 106"/>
                <a:gd name="T10" fmla="*/ 28 w 62"/>
                <a:gd name="T11" fmla="*/ 84 h 106"/>
                <a:gd name="T12" fmla="*/ 28 w 62"/>
                <a:gd name="T13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2" h="106">
                  <a:moveTo>
                    <a:pt x="28" y="0"/>
                  </a:moveTo>
                  <a:lnTo>
                    <a:pt x="0" y="0"/>
                  </a:lnTo>
                  <a:lnTo>
                    <a:pt x="0" y="106"/>
                  </a:lnTo>
                  <a:lnTo>
                    <a:pt x="62" y="106"/>
                  </a:lnTo>
                  <a:lnTo>
                    <a:pt x="62" y="84"/>
                  </a:lnTo>
                  <a:lnTo>
                    <a:pt x="28" y="84"/>
                  </a:lnTo>
                  <a:lnTo>
                    <a:pt x="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6" name="Freeform 13"/>
            <p:cNvSpPr>
              <a:spLocks noEditPoints="1"/>
            </p:cNvSpPr>
            <p:nvPr/>
          </p:nvSpPr>
          <p:spPr bwMode="auto">
            <a:xfrm>
              <a:off x="-15862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71 w 109"/>
                <a:gd name="T15" fmla="*/ 0 h 106"/>
                <a:gd name="T16" fmla="*/ 40 w 109"/>
                <a:gd name="T17" fmla="*/ 0 h 106"/>
                <a:gd name="T18" fmla="*/ 42 w 109"/>
                <a:gd name="T19" fmla="*/ 67 h 106"/>
                <a:gd name="T20" fmla="*/ 54 w 109"/>
                <a:gd name="T21" fmla="*/ 34 h 106"/>
                <a:gd name="T22" fmla="*/ 54 w 109"/>
                <a:gd name="T23" fmla="*/ 34 h 106"/>
                <a:gd name="T24" fmla="*/ 66 w 109"/>
                <a:gd name="T25" fmla="*/ 67 h 106"/>
                <a:gd name="T26" fmla="*/ 42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71" y="0"/>
                  </a:lnTo>
                  <a:lnTo>
                    <a:pt x="40" y="0"/>
                  </a:lnTo>
                  <a:close/>
                  <a:moveTo>
                    <a:pt x="42" y="67"/>
                  </a:moveTo>
                  <a:lnTo>
                    <a:pt x="54" y="34"/>
                  </a:lnTo>
                  <a:lnTo>
                    <a:pt x="54" y="34"/>
                  </a:lnTo>
                  <a:lnTo>
                    <a:pt x="66" y="67"/>
                  </a:lnTo>
                  <a:lnTo>
                    <a:pt x="42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7" name="Freeform 14"/>
            <p:cNvSpPr>
              <a:spLocks noEditPoints="1"/>
            </p:cNvSpPr>
            <p:nvPr/>
          </p:nvSpPr>
          <p:spPr bwMode="auto">
            <a:xfrm>
              <a:off x="-1402075" y="3903663"/>
              <a:ext cx="141288" cy="168275"/>
            </a:xfrm>
            <a:custGeom>
              <a:avLst/>
              <a:gdLst>
                <a:gd name="T0" fmla="*/ 32 w 37"/>
                <a:gd name="T1" fmla="*/ 14 h 44"/>
                <a:gd name="T2" fmla="*/ 17 w 37"/>
                <a:gd name="T3" fmla="*/ 0 h 44"/>
                <a:gd name="T4" fmla="*/ 0 w 37"/>
                <a:gd name="T5" fmla="*/ 0 h 44"/>
                <a:gd name="T6" fmla="*/ 0 w 37"/>
                <a:gd name="T7" fmla="*/ 44 h 44"/>
                <a:gd name="T8" fmla="*/ 11 w 37"/>
                <a:gd name="T9" fmla="*/ 44 h 44"/>
                <a:gd name="T10" fmla="*/ 11 w 37"/>
                <a:gd name="T11" fmla="*/ 27 h 44"/>
                <a:gd name="T12" fmla="*/ 11 w 37"/>
                <a:gd name="T13" fmla="*/ 27 h 44"/>
                <a:gd name="T14" fmla="*/ 22 w 37"/>
                <a:gd name="T15" fmla="*/ 44 h 44"/>
                <a:gd name="T16" fmla="*/ 37 w 37"/>
                <a:gd name="T17" fmla="*/ 44 h 44"/>
                <a:gd name="T18" fmla="*/ 23 w 37"/>
                <a:gd name="T19" fmla="*/ 26 h 44"/>
                <a:gd name="T20" fmla="*/ 32 w 37"/>
                <a:gd name="T21" fmla="*/ 14 h 44"/>
                <a:gd name="T22" fmla="*/ 12 w 37"/>
                <a:gd name="T23" fmla="*/ 20 h 44"/>
                <a:gd name="T24" fmla="*/ 11 w 37"/>
                <a:gd name="T25" fmla="*/ 20 h 44"/>
                <a:gd name="T26" fmla="*/ 11 w 37"/>
                <a:gd name="T27" fmla="*/ 9 h 44"/>
                <a:gd name="T28" fmla="*/ 12 w 37"/>
                <a:gd name="T29" fmla="*/ 9 h 44"/>
                <a:gd name="T30" fmla="*/ 20 w 37"/>
                <a:gd name="T31" fmla="*/ 14 h 44"/>
                <a:gd name="T32" fmla="*/ 12 w 37"/>
                <a:gd name="T33" fmla="*/ 2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32" y="14"/>
                  </a:moveTo>
                  <a:cubicBezTo>
                    <a:pt x="32" y="4"/>
                    <a:pt x="26" y="0"/>
                    <a:pt x="1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9" y="25"/>
                    <a:pt x="32" y="20"/>
                    <a:pt x="32" y="14"/>
                  </a:cubicBezTo>
                  <a:moveTo>
                    <a:pt x="12" y="20"/>
                  </a:moveTo>
                  <a:cubicBezTo>
                    <a:pt x="11" y="20"/>
                    <a:pt x="11" y="20"/>
                    <a:pt x="11" y="20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6" y="9"/>
                    <a:pt x="20" y="10"/>
                    <a:pt x="20" y="14"/>
                  </a:cubicBezTo>
                  <a:cubicBezTo>
                    <a:pt x="20" y="19"/>
                    <a:pt x="16" y="20"/>
                    <a:pt x="12" y="2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8" name="Freeform 15"/>
            <p:cNvSpPr>
              <a:spLocks/>
            </p:cNvSpPr>
            <p:nvPr/>
          </p:nvSpPr>
          <p:spPr bwMode="auto">
            <a:xfrm>
              <a:off x="-1249675" y="3903663"/>
              <a:ext cx="166688" cy="168275"/>
            </a:xfrm>
            <a:custGeom>
              <a:avLst/>
              <a:gdLst>
                <a:gd name="T0" fmla="*/ 76 w 105"/>
                <a:gd name="T1" fmla="*/ 65 h 106"/>
                <a:gd name="T2" fmla="*/ 76 w 105"/>
                <a:gd name="T3" fmla="*/ 65 h 106"/>
                <a:gd name="T4" fmla="*/ 26 w 105"/>
                <a:gd name="T5" fmla="*/ 0 h 106"/>
                <a:gd name="T6" fmla="*/ 0 w 105"/>
                <a:gd name="T7" fmla="*/ 0 h 106"/>
                <a:gd name="T8" fmla="*/ 0 w 105"/>
                <a:gd name="T9" fmla="*/ 106 h 106"/>
                <a:gd name="T10" fmla="*/ 26 w 105"/>
                <a:gd name="T11" fmla="*/ 106 h 106"/>
                <a:gd name="T12" fmla="*/ 26 w 105"/>
                <a:gd name="T13" fmla="*/ 41 h 106"/>
                <a:gd name="T14" fmla="*/ 26 w 105"/>
                <a:gd name="T15" fmla="*/ 41 h 106"/>
                <a:gd name="T16" fmla="*/ 76 w 105"/>
                <a:gd name="T17" fmla="*/ 106 h 106"/>
                <a:gd name="T18" fmla="*/ 105 w 105"/>
                <a:gd name="T19" fmla="*/ 106 h 106"/>
                <a:gd name="T20" fmla="*/ 105 w 105"/>
                <a:gd name="T21" fmla="*/ 0 h 106"/>
                <a:gd name="T22" fmla="*/ 76 w 105"/>
                <a:gd name="T23" fmla="*/ 0 h 106"/>
                <a:gd name="T24" fmla="*/ 76 w 105"/>
                <a:gd name="T25" fmla="*/ 65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5" h="106">
                  <a:moveTo>
                    <a:pt x="76" y="65"/>
                  </a:moveTo>
                  <a:lnTo>
                    <a:pt x="76" y="6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6" y="106"/>
                  </a:lnTo>
                  <a:lnTo>
                    <a:pt x="26" y="41"/>
                  </a:lnTo>
                  <a:lnTo>
                    <a:pt x="26" y="41"/>
                  </a:lnTo>
                  <a:lnTo>
                    <a:pt x="76" y="106"/>
                  </a:lnTo>
                  <a:lnTo>
                    <a:pt x="105" y="106"/>
                  </a:lnTo>
                  <a:lnTo>
                    <a:pt x="105" y="0"/>
                  </a:lnTo>
                  <a:lnTo>
                    <a:pt x="76" y="0"/>
                  </a:lnTo>
                  <a:lnTo>
                    <a:pt x="76" y="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9" name="Freeform 16"/>
            <p:cNvSpPr>
              <a:spLocks noEditPoints="1"/>
            </p:cNvSpPr>
            <p:nvPr/>
          </p:nvSpPr>
          <p:spPr bwMode="auto">
            <a:xfrm>
              <a:off x="-1075050" y="3903663"/>
              <a:ext cx="177800" cy="168275"/>
            </a:xfrm>
            <a:custGeom>
              <a:avLst/>
              <a:gdLst>
                <a:gd name="T0" fmla="*/ 71 w 112"/>
                <a:gd name="T1" fmla="*/ 0 h 106"/>
                <a:gd name="T2" fmla="*/ 43 w 112"/>
                <a:gd name="T3" fmla="*/ 0 h 106"/>
                <a:gd name="T4" fmla="*/ 0 w 112"/>
                <a:gd name="T5" fmla="*/ 106 h 106"/>
                <a:gd name="T6" fmla="*/ 31 w 112"/>
                <a:gd name="T7" fmla="*/ 106 h 106"/>
                <a:gd name="T8" fmla="*/ 38 w 112"/>
                <a:gd name="T9" fmla="*/ 89 h 106"/>
                <a:gd name="T10" fmla="*/ 76 w 112"/>
                <a:gd name="T11" fmla="*/ 89 h 106"/>
                <a:gd name="T12" fmla="*/ 83 w 112"/>
                <a:gd name="T13" fmla="*/ 106 h 106"/>
                <a:gd name="T14" fmla="*/ 112 w 112"/>
                <a:gd name="T15" fmla="*/ 106 h 106"/>
                <a:gd name="T16" fmla="*/ 71 w 112"/>
                <a:gd name="T17" fmla="*/ 0 h 106"/>
                <a:gd name="T18" fmla="*/ 45 w 112"/>
                <a:gd name="T19" fmla="*/ 67 h 106"/>
                <a:gd name="T20" fmla="*/ 57 w 112"/>
                <a:gd name="T21" fmla="*/ 34 h 106"/>
                <a:gd name="T22" fmla="*/ 57 w 112"/>
                <a:gd name="T23" fmla="*/ 34 h 106"/>
                <a:gd name="T24" fmla="*/ 69 w 112"/>
                <a:gd name="T25" fmla="*/ 67 h 106"/>
                <a:gd name="T26" fmla="*/ 45 w 112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2" h="106">
                  <a:moveTo>
                    <a:pt x="71" y="0"/>
                  </a:moveTo>
                  <a:lnTo>
                    <a:pt x="43" y="0"/>
                  </a:lnTo>
                  <a:lnTo>
                    <a:pt x="0" y="106"/>
                  </a:lnTo>
                  <a:lnTo>
                    <a:pt x="31" y="106"/>
                  </a:lnTo>
                  <a:lnTo>
                    <a:pt x="38" y="89"/>
                  </a:lnTo>
                  <a:lnTo>
                    <a:pt x="76" y="89"/>
                  </a:lnTo>
                  <a:lnTo>
                    <a:pt x="83" y="106"/>
                  </a:lnTo>
                  <a:lnTo>
                    <a:pt x="112" y="106"/>
                  </a:lnTo>
                  <a:lnTo>
                    <a:pt x="71" y="0"/>
                  </a:lnTo>
                  <a:close/>
                  <a:moveTo>
                    <a:pt x="45" y="67"/>
                  </a:moveTo>
                  <a:lnTo>
                    <a:pt x="57" y="34"/>
                  </a:lnTo>
                  <a:lnTo>
                    <a:pt x="57" y="34"/>
                  </a:lnTo>
                  <a:lnTo>
                    <a:pt x="69" y="67"/>
                  </a:lnTo>
                  <a:lnTo>
                    <a:pt x="45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0" name="Freeform 17"/>
            <p:cNvSpPr>
              <a:spLocks/>
            </p:cNvSpPr>
            <p:nvPr/>
          </p:nvSpPr>
          <p:spPr bwMode="auto">
            <a:xfrm>
              <a:off x="-2576825" y="3432175"/>
              <a:ext cx="587375" cy="639763"/>
            </a:xfrm>
            <a:custGeom>
              <a:avLst/>
              <a:gdLst>
                <a:gd name="T0" fmla="*/ 155 w 155"/>
                <a:gd name="T1" fmla="*/ 46 h 167"/>
                <a:gd name="T2" fmla="*/ 139 w 155"/>
                <a:gd name="T3" fmla="*/ 16 h 167"/>
                <a:gd name="T4" fmla="*/ 139 w 155"/>
                <a:gd name="T5" fmla="*/ 0 h 167"/>
                <a:gd name="T6" fmla="*/ 125 w 155"/>
                <a:gd name="T7" fmla="*/ 8 h 167"/>
                <a:gd name="T8" fmla="*/ 116 w 155"/>
                <a:gd name="T9" fmla="*/ 8 h 167"/>
                <a:gd name="T10" fmla="*/ 73 w 155"/>
                <a:gd name="T11" fmla="*/ 33 h 167"/>
                <a:gd name="T12" fmla="*/ 73 w 155"/>
                <a:gd name="T13" fmla="*/ 33 h 167"/>
                <a:gd name="T14" fmla="*/ 65 w 155"/>
                <a:gd name="T15" fmla="*/ 49 h 167"/>
                <a:gd name="T16" fmla="*/ 26 w 155"/>
                <a:gd name="T17" fmla="*/ 51 h 167"/>
                <a:gd name="T18" fmla="*/ 0 w 155"/>
                <a:gd name="T19" fmla="*/ 77 h 167"/>
                <a:gd name="T20" fmla="*/ 0 w 155"/>
                <a:gd name="T21" fmla="*/ 167 h 167"/>
                <a:gd name="T22" fmla="*/ 16 w 155"/>
                <a:gd name="T23" fmla="*/ 167 h 167"/>
                <a:gd name="T24" fmla="*/ 28 w 155"/>
                <a:gd name="T25" fmla="*/ 117 h 167"/>
                <a:gd name="T26" fmla="*/ 59 w 155"/>
                <a:gd name="T27" fmla="*/ 118 h 167"/>
                <a:gd name="T28" fmla="*/ 92 w 155"/>
                <a:gd name="T29" fmla="*/ 116 h 167"/>
                <a:gd name="T30" fmla="*/ 98 w 155"/>
                <a:gd name="T31" fmla="*/ 167 h 167"/>
                <a:gd name="T32" fmla="*/ 114 w 155"/>
                <a:gd name="T33" fmla="*/ 167 h 167"/>
                <a:gd name="T34" fmla="*/ 131 w 155"/>
                <a:gd name="T35" fmla="*/ 53 h 167"/>
                <a:gd name="T36" fmla="*/ 147 w 155"/>
                <a:gd name="T37" fmla="*/ 56 h 167"/>
                <a:gd name="T38" fmla="*/ 155 w 155"/>
                <a:gd name="T39" fmla="*/ 46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5" h="167">
                  <a:moveTo>
                    <a:pt x="155" y="46"/>
                  </a:moveTo>
                  <a:cubicBezTo>
                    <a:pt x="139" y="16"/>
                    <a:pt x="139" y="16"/>
                    <a:pt x="139" y="16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2" y="8"/>
                    <a:pt x="119" y="8"/>
                    <a:pt x="116" y="8"/>
                  </a:cubicBezTo>
                  <a:cubicBezTo>
                    <a:pt x="98" y="8"/>
                    <a:pt x="82" y="18"/>
                    <a:pt x="73" y="33"/>
                  </a:cubicBezTo>
                  <a:cubicBezTo>
                    <a:pt x="73" y="33"/>
                    <a:pt x="73" y="33"/>
                    <a:pt x="73" y="33"/>
                  </a:cubicBezTo>
                  <a:cubicBezTo>
                    <a:pt x="65" y="49"/>
                    <a:pt x="65" y="49"/>
                    <a:pt x="65" y="49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12" y="51"/>
                    <a:pt x="0" y="63"/>
                    <a:pt x="0" y="77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16" y="167"/>
                    <a:pt x="16" y="167"/>
                    <a:pt x="16" y="167"/>
                  </a:cubicBezTo>
                  <a:cubicBezTo>
                    <a:pt x="16" y="134"/>
                    <a:pt x="28" y="117"/>
                    <a:pt x="28" y="117"/>
                  </a:cubicBezTo>
                  <a:cubicBezTo>
                    <a:pt x="38" y="118"/>
                    <a:pt x="48" y="118"/>
                    <a:pt x="59" y="118"/>
                  </a:cubicBezTo>
                  <a:cubicBezTo>
                    <a:pt x="70" y="118"/>
                    <a:pt x="81" y="118"/>
                    <a:pt x="92" y="116"/>
                  </a:cubicBezTo>
                  <a:cubicBezTo>
                    <a:pt x="98" y="167"/>
                    <a:pt x="98" y="167"/>
                    <a:pt x="98" y="167"/>
                  </a:cubicBezTo>
                  <a:cubicBezTo>
                    <a:pt x="114" y="167"/>
                    <a:pt x="114" y="167"/>
                    <a:pt x="114" y="167"/>
                  </a:cubicBezTo>
                  <a:cubicBezTo>
                    <a:pt x="114" y="80"/>
                    <a:pt x="131" y="53"/>
                    <a:pt x="131" y="53"/>
                  </a:cubicBezTo>
                  <a:cubicBezTo>
                    <a:pt x="147" y="56"/>
                    <a:pt x="147" y="56"/>
                    <a:pt x="147" y="56"/>
                  </a:cubicBezTo>
                  <a:cubicBezTo>
                    <a:pt x="150" y="54"/>
                    <a:pt x="153" y="50"/>
                    <a:pt x="155" y="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1" name="Freeform 18"/>
            <p:cNvSpPr>
              <a:spLocks noEditPoints="1"/>
            </p:cNvSpPr>
            <p:nvPr/>
          </p:nvSpPr>
          <p:spPr bwMode="auto">
            <a:xfrm>
              <a:off x="-2022788" y="3689350"/>
              <a:ext cx="139700" cy="168275"/>
            </a:xfrm>
            <a:custGeom>
              <a:avLst/>
              <a:gdLst>
                <a:gd name="T0" fmla="*/ 12 w 37"/>
                <a:gd name="T1" fmla="*/ 27 h 44"/>
                <a:gd name="T2" fmla="*/ 12 w 37"/>
                <a:gd name="T3" fmla="*/ 27 h 44"/>
                <a:gd name="T4" fmla="*/ 23 w 37"/>
                <a:gd name="T5" fmla="*/ 44 h 44"/>
                <a:gd name="T6" fmla="*/ 37 w 37"/>
                <a:gd name="T7" fmla="*/ 44 h 44"/>
                <a:gd name="T8" fmla="*/ 23 w 37"/>
                <a:gd name="T9" fmla="*/ 26 h 44"/>
                <a:gd name="T10" fmla="*/ 33 w 37"/>
                <a:gd name="T11" fmla="*/ 14 h 44"/>
                <a:gd name="T12" fmla="*/ 18 w 37"/>
                <a:gd name="T13" fmla="*/ 0 h 44"/>
                <a:gd name="T14" fmla="*/ 0 w 37"/>
                <a:gd name="T15" fmla="*/ 0 h 44"/>
                <a:gd name="T16" fmla="*/ 0 w 37"/>
                <a:gd name="T17" fmla="*/ 44 h 44"/>
                <a:gd name="T18" fmla="*/ 12 w 37"/>
                <a:gd name="T19" fmla="*/ 44 h 44"/>
                <a:gd name="T20" fmla="*/ 12 w 37"/>
                <a:gd name="T21" fmla="*/ 27 h 44"/>
                <a:gd name="T22" fmla="*/ 12 w 37"/>
                <a:gd name="T23" fmla="*/ 9 h 44"/>
                <a:gd name="T24" fmla="*/ 13 w 37"/>
                <a:gd name="T25" fmla="*/ 9 h 44"/>
                <a:gd name="T26" fmla="*/ 21 w 37"/>
                <a:gd name="T27" fmla="*/ 14 h 44"/>
                <a:gd name="T28" fmla="*/ 13 w 37"/>
                <a:gd name="T29" fmla="*/ 20 h 44"/>
                <a:gd name="T30" fmla="*/ 12 w 37"/>
                <a:gd name="T31" fmla="*/ 20 h 44"/>
                <a:gd name="T32" fmla="*/ 12 w 37"/>
                <a:gd name="T33" fmla="*/ 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12" y="27"/>
                  </a:moveTo>
                  <a:cubicBezTo>
                    <a:pt x="12" y="27"/>
                    <a:pt x="12" y="27"/>
                    <a:pt x="12" y="27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30" y="25"/>
                    <a:pt x="33" y="20"/>
                    <a:pt x="33" y="14"/>
                  </a:cubicBezTo>
                  <a:cubicBezTo>
                    <a:pt x="33" y="4"/>
                    <a:pt x="27" y="0"/>
                    <a:pt x="1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2" y="44"/>
                    <a:pt x="12" y="44"/>
                    <a:pt x="12" y="44"/>
                  </a:cubicBezTo>
                  <a:lnTo>
                    <a:pt x="12" y="27"/>
                  </a:lnTo>
                  <a:close/>
                  <a:moveTo>
                    <a:pt x="12" y="9"/>
                  </a:moveTo>
                  <a:cubicBezTo>
                    <a:pt x="13" y="9"/>
                    <a:pt x="13" y="9"/>
                    <a:pt x="13" y="9"/>
                  </a:cubicBezTo>
                  <a:cubicBezTo>
                    <a:pt x="17" y="9"/>
                    <a:pt x="21" y="10"/>
                    <a:pt x="21" y="14"/>
                  </a:cubicBezTo>
                  <a:cubicBezTo>
                    <a:pt x="21" y="19"/>
                    <a:pt x="17" y="20"/>
                    <a:pt x="13" y="20"/>
                  </a:cubicBezTo>
                  <a:cubicBezTo>
                    <a:pt x="12" y="20"/>
                    <a:pt x="12" y="20"/>
                    <a:pt x="12" y="20"/>
                  </a:cubicBezTo>
                  <a:lnTo>
                    <a:pt x="12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42" name="Platshållare för sidfot"/>
          <p:cNvSpPr>
            <a:spLocks noGrp="1"/>
          </p:cNvSpPr>
          <p:nvPr>
            <p:ph type="ftr" sz="quarter" idx="11"/>
          </p:nvPr>
        </p:nvSpPr>
        <p:spPr>
          <a:xfrm>
            <a:off x="695325" y="278514"/>
            <a:ext cx="9490210" cy="253114"/>
          </a:xfrm>
          <a:prstGeom prst="rect">
            <a:avLst/>
          </a:prstGeom>
        </p:spPr>
        <p:txBody>
          <a:bodyPr wrap="none" lIns="0" anchor="t"/>
          <a:lstStyle>
            <a:lvl1pPr algn="l">
              <a:defRPr sz="1050" b="1"/>
            </a:lvl1pPr>
          </a:lstStyle>
          <a:p>
            <a:r>
              <a:rPr lang="sv-SE" dirty="0">
                <a:solidFill>
                  <a:schemeClr val="tx1">
                    <a:alpha val="50000"/>
                  </a:schemeClr>
                </a:solidFill>
              </a:rPr>
              <a:t>TITEL PÅ PRESENTATION </a:t>
            </a:r>
            <a:r>
              <a:rPr lang="sv-SE" dirty="0">
                <a:solidFill>
                  <a:schemeClr val="tx1">
                    <a:alpha val="50000"/>
                  </a:schemeClr>
                </a:solidFill>
                <a:cs typeface="Arial" panose="020B0604020202020204" pitchFamily="34" charset="0"/>
              </a:rPr>
              <a:t>►</a:t>
            </a:r>
            <a:r>
              <a:rPr lang="sv-SE" dirty="0">
                <a:solidFill>
                  <a:schemeClr val="tx1">
                    <a:alpha val="50000"/>
                  </a:schemeClr>
                </a:solidFill>
              </a:rPr>
              <a:t> </a:t>
            </a:r>
            <a:r>
              <a:rPr lang="sv-SE" dirty="0">
                <a:solidFill>
                  <a:srgbClr val="DB3747"/>
                </a:solidFill>
              </a:rPr>
              <a:t>RUBRIK FÖR DETTA KAPITEL</a:t>
            </a:r>
          </a:p>
        </p:txBody>
      </p:sp>
      <p:sp>
        <p:nvSpPr>
          <p:cNvPr id="29" name="Sidnummer"/>
          <p:cNvSpPr txBox="1"/>
          <p:nvPr userDrawn="1"/>
        </p:nvSpPr>
        <p:spPr>
          <a:xfrm>
            <a:off x="11496675" y="6434688"/>
            <a:ext cx="695325" cy="25069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fld id="{AD9149A3-2741-43AA-8DF0-D3D0AF0ABFD1}" type="slidenum">
              <a:rPr lang="sv-SE" sz="1050" b="1" smtClean="0">
                <a:solidFill>
                  <a:schemeClr val="tx1">
                    <a:alpha val="60000"/>
                  </a:schemeClr>
                </a:solidFill>
              </a:rPr>
              <a:pPr algn="ctr"/>
              <a:t>‹#›</a:t>
            </a:fld>
            <a:endParaRPr lang="sv-SE" sz="1050" b="1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286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8" userDrawn="1">
          <p15:clr>
            <a:srgbClr val="FBAE40"/>
          </p15:clr>
        </p15:guide>
        <p15:guide id="2" pos="7242" userDrawn="1">
          <p15:clr>
            <a:srgbClr val="FBAE40"/>
          </p15:clr>
        </p15:guide>
        <p15:guide id="3" orient="horz" pos="459" userDrawn="1">
          <p15:clr>
            <a:srgbClr val="FBAE40"/>
          </p15:clr>
        </p15:guide>
        <p15:guide id="4" orient="horz" pos="3974" userDrawn="1">
          <p15:clr>
            <a:srgbClr val="FBAE40"/>
          </p15:clr>
        </p15:guide>
        <p15:guide id="5" orient="horz" pos="935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Rubriksida rö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"/>
          <p:cNvSpPr>
            <a:spLocks noGrp="1"/>
          </p:cNvSpPr>
          <p:nvPr>
            <p:ph type="title"/>
          </p:nvPr>
        </p:nvSpPr>
        <p:spPr>
          <a:xfrm>
            <a:off x="695326" y="2336495"/>
            <a:ext cx="10801349" cy="1800000"/>
          </a:xfr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grpSp>
        <p:nvGrpSpPr>
          <p:cNvPr id="18" name="Logotyp" title="Region Dalarnas logotyp"/>
          <p:cNvGrpSpPr>
            <a:grpSpLocks noChangeAspect="1"/>
          </p:cNvGrpSpPr>
          <p:nvPr userDrawn="1"/>
        </p:nvGrpSpPr>
        <p:grpSpPr>
          <a:xfrm>
            <a:off x="10724551" y="190337"/>
            <a:ext cx="1134134" cy="432000"/>
            <a:chOff x="-2576825" y="3432175"/>
            <a:chExt cx="1679575" cy="639763"/>
          </a:xfrm>
          <a:solidFill>
            <a:schemeClr val="bg1"/>
          </a:solidFill>
        </p:grpSpPr>
        <p:sp>
          <p:nvSpPr>
            <p:cNvPr id="19" name="Freeform 5"/>
            <p:cNvSpPr>
              <a:spLocks/>
            </p:cNvSpPr>
            <p:nvPr/>
          </p:nvSpPr>
          <p:spPr bwMode="auto">
            <a:xfrm>
              <a:off x="-1871975" y="3689350"/>
              <a:ext cx="100013" cy="168275"/>
            </a:xfrm>
            <a:custGeom>
              <a:avLst/>
              <a:gdLst>
                <a:gd name="T0" fmla="*/ 63 w 63"/>
                <a:gd name="T1" fmla="*/ 84 h 106"/>
                <a:gd name="T2" fmla="*/ 29 w 63"/>
                <a:gd name="T3" fmla="*/ 84 h 106"/>
                <a:gd name="T4" fmla="*/ 29 w 63"/>
                <a:gd name="T5" fmla="*/ 65 h 106"/>
                <a:gd name="T6" fmla="*/ 60 w 63"/>
                <a:gd name="T7" fmla="*/ 65 h 106"/>
                <a:gd name="T8" fmla="*/ 60 w 63"/>
                <a:gd name="T9" fmla="*/ 41 h 106"/>
                <a:gd name="T10" fmla="*/ 29 w 63"/>
                <a:gd name="T11" fmla="*/ 41 h 106"/>
                <a:gd name="T12" fmla="*/ 29 w 63"/>
                <a:gd name="T13" fmla="*/ 24 h 106"/>
                <a:gd name="T14" fmla="*/ 63 w 63"/>
                <a:gd name="T15" fmla="*/ 24 h 106"/>
                <a:gd name="T16" fmla="*/ 63 w 63"/>
                <a:gd name="T17" fmla="*/ 0 h 106"/>
                <a:gd name="T18" fmla="*/ 0 w 63"/>
                <a:gd name="T19" fmla="*/ 0 h 106"/>
                <a:gd name="T20" fmla="*/ 0 w 63"/>
                <a:gd name="T21" fmla="*/ 106 h 106"/>
                <a:gd name="T22" fmla="*/ 63 w 63"/>
                <a:gd name="T23" fmla="*/ 106 h 106"/>
                <a:gd name="T24" fmla="*/ 63 w 63"/>
                <a:gd name="T25" fmla="*/ 84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3" h="106">
                  <a:moveTo>
                    <a:pt x="63" y="84"/>
                  </a:moveTo>
                  <a:lnTo>
                    <a:pt x="29" y="84"/>
                  </a:lnTo>
                  <a:lnTo>
                    <a:pt x="29" y="65"/>
                  </a:lnTo>
                  <a:lnTo>
                    <a:pt x="60" y="65"/>
                  </a:lnTo>
                  <a:lnTo>
                    <a:pt x="60" y="41"/>
                  </a:lnTo>
                  <a:lnTo>
                    <a:pt x="29" y="41"/>
                  </a:lnTo>
                  <a:lnTo>
                    <a:pt x="29" y="24"/>
                  </a:lnTo>
                  <a:lnTo>
                    <a:pt x="63" y="24"/>
                  </a:lnTo>
                  <a:lnTo>
                    <a:pt x="63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63" y="106"/>
                  </a:lnTo>
                  <a:lnTo>
                    <a:pt x="63" y="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0" name="Freeform 6"/>
            <p:cNvSpPr>
              <a:spLocks/>
            </p:cNvSpPr>
            <p:nvPr/>
          </p:nvSpPr>
          <p:spPr bwMode="auto">
            <a:xfrm>
              <a:off x="-1757675" y="3681413"/>
              <a:ext cx="177800" cy="184150"/>
            </a:xfrm>
            <a:custGeom>
              <a:avLst/>
              <a:gdLst>
                <a:gd name="T0" fmla="*/ 24 w 47"/>
                <a:gd name="T1" fmla="*/ 48 h 48"/>
                <a:gd name="T2" fmla="*/ 42 w 47"/>
                <a:gd name="T3" fmla="*/ 39 h 48"/>
                <a:gd name="T4" fmla="*/ 47 w 47"/>
                <a:gd name="T5" fmla="*/ 22 h 48"/>
                <a:gd name="T6" fmla="*/ 24 w 47"/>
                <a:gd name="T7" fmla="*/ 22 h 48"/>
                <a:gd name="T8" fmla="*/ 24 w 47"/>
                <a:gd name="T9" fmla="*/ 31 h 48"/>
                <a:gd name="T10" fmla="*/ 33 w 47"/>
                <a:gd name="T11" fmla="*/ 31 h 48"/>
                <a:gd name="T12" fmla="*/ 24 w 47"/>
                <a:gd name="T13" fmla="*/ 38 h 48"/>
                <a:gd name="T14" fmla="*/ 12 w 47"/>
                <a:gd name="T15" fmla="*/ 25 h 48"/>
                <a:gd name="T16" fmla="*/ 24 w 47"/>
                <a:gd name="T17" fmla="*/ 10 h 48"/>
                <a:gd name="T18" fmla="*/ 33 w 47"/>
                <a:gd name="T19" fmla="*/ 18 h 48"/>
                <a:gd name="T20" fmla="*/ 44 w 47"/>
                <a:gd name="T21" fmla="*/ 13 h 48"/>
                <a:gd name="T22" fmla="*/ 24 w 47"/>
                <a:gd name="T23" fmla="*/ 0 h 48"/>
                <a:gd name="T24" fmla="*/ 0 w 47"/>
                <a:gd name="T25" fmla="*/ 24 h 48"/>
                <a:gd name="T26" fmla="*/ 24 w 47"/>
                <a:gd name="T2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7" h="48">
                  <a:moveTo>
                    <a:pt x="24" y="48"/>
                  </a:moveTo>
                  <a:cubicBezTo>
                    <a:pt x="31" y="48"/>
                    <a:pt x="38" y="45"/>
                    <a:pt x="42" y="39"/>
                  </a:cubicBezTo>
                  <a:cubicBezTo>
                    <a:pt x="46" y="34"/>
                    <a:pt x="46" y="28"/>
                    <a:pt x="47" y="22"/>
                  </a:cubicBezTo>
                  <a:cubicBezTo>
                    <a:pt x="24" y="22"/>
                    <a:pt x="24" y="22"/>
                    <a:pt x="24" y="22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33" y="31"/>
                    <a:pt x="33" y="31"/>
                    <a:pt x="33" y="31"/>
                  </a:cubicBezTo>
                  <a:cubicBezTo>
                    <a:pt x="33" y="36"/>
                    <a:pt x="29" y="38"/>
                    <a:pt x="24" y="38"/>
                  </a:cubicBezTo>
                  <a:cubicBezTo>
                    <a:pt x="16" y="38"/>
                    <a:pt x="12" y="31"/>
                    <a:pt x="12" y="25"/>
                  </a:cubicBezTo>
                  <a:cubicBezTo>
                    <a:pt x="12" y="18"/>
                    <a:pt x="16" y="10"/>
                    <a:pt x="24" y="10"/>
                  </a:cubicBezTo>
                  <a:cubicBezTo>
                    <a:pt x="28" y="10"/>
                    <a:pt x="32" y="13"/>
                    <a:pt x="33" y="18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0" y="5"/>
                    <a:pt x="33" y="0"/>
                    <a:pt x="24" y="0"/>
                  </a:cubicBezTo>
                  <a:cubicBezTo>
                    <a:pt x="10" y="0"/>
                    <a:pt x="0" y="10"/>
                    <a:pt x="0" y="24"/>
                  </a:cubicBezTo>
                  <a:cubicBezTo>
                    <a:pt x="0" y="38"/>
                    <a:pt x="10" y="48"/>
                    <a:pt x="24" y="4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6" name="Rectangle 7"/>
            <p:cNvSpPr>
              <a:spLocks noChangeArrowheads="1"/>
            </p:cNvSpPr>
            <p:nvPr/>
          </p:nvSpPr>
          <p:spPr bwMode="auto">
            <a:xfrm>
              <a:off x="-1564000" y="3689350"/>
              <a:ext cx="44450" cy="168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7" name="Freeform 8"/>
            <p:cNvSpPr>
              <a:spLocks noEditPoints="1"/>
            </p:cNvSpPr>
            <p:nvPr/>
          </p:nvSpPr>
          <p:spPr bwMode="auto">
            <a:xfrm>
              <a:off x="-1500500" y="3681413"/>
              <a:ext cx="185738" cy="184150"/>
            </a:xfrm>
            <a:custGeom>
              <a:avLst/>
              <a:gdLst>
                <a:gd name="T0" fmla="*/ 49 w 49"/>
                <a:gd name="T1" fmla="*/ 23 h 48"/>
                <a:gd name="T2" fmla="*/ 25 w 49"/>
                <a:gd name="T3" fmla="*/ 0 h 48"/>
                <a:gd name="T4" fmla="*/ 0 w 49"/>
                <a:gd name="T5" fmla="*/ 23 h 48"/>
                <a:gd name="T6" fmla="*/ 25 w 49"/>
                <a:gd name="T7" fmla="*/ 48 h 48"/>
                <a:gd name="T8" fmla="*/ 49 w 49"/>
                <a:gd name="T9" fmla="*/ 23 h 48"/>
                <a:gd name="T10" fmla="*/ 25 w 49"/>
                <a:gd name="T11" fmla="*/ 37 h 48"/>
                <a:gd name="T12" fmla="*/ 12 w 49"/>
                <a:gd name="T13" fmla="*/ 23 h 48"/>
                <a:gd name="T14" fmla="*/ 25 w 49"/>
                <a:gd name="T15" fmla="*/ 12 h 48"/>
                <a:gd name="T16" fmla="*/ 37 w 49"/>
                <a:gd name="T17" fmla="*/ 23 h 48"/>
                <a:gd name="T18" fmla="*/ 25 w 49"/>
                <a:gd name="T19" fmla="*/ 3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48">
                  <a:moveTo>
                    <a:pt x="49" y="23"/>
                  </a:moveTo>
                  <a:cubicBezTo>
                    <a:pt x="49" y="10"/>
                    <a:pt x="37" y="0"/>
                    <a:pt x="25" y="0"/>
                  </a:cubicBezTo>
                  <a:cubicBezTo>
                    <a:pt x="12" y="0"/>
                    <a:pt x="0" y="10"/>
                    <a:pt x="0" y="23"/>
                  </a:cubicBezTo>
                  <a:cubicBezTo>
                    <a:pt x="0" y="38"/>
                    <a:pt x="10" y="48"/>
                    <a:pt x="25" y="48"/>
                  </a:cubicBezTo>
                  <a:cubicBezTo>
                    <a:pt x="39" y="48"/>
                    <a:pt x="49" y="38"/>
                    <a:pt x="49" y="23"/>
                  </a:cubicBezTo>
                  <a:moveTo>
                    <a:pt x="25" y="37"/>
                  </a:moveTo>
                  <a:cubicBezTo>
                    <a:pt x="18" y="37"/>
                    <a:pt x="12" y="31"/>
                    <a:pt x="12" y="23"/>
                  </a:cubicBezTo>
                  <a:cubicBezTo>
                    <a:pt x="12" y="17"/>
                    <a:pt x="18" y="12"/>
                    <a:pt x="25" y="12"/>
                  </a:cubicBezTo>
                  <a:cubicBezTo>
                    <a:pt x="31" y="12"/>
                    <a:pt x="37" y="17"/>
                    <a:pt x="37" y="23"/>
                  </a:cubicBezTo>
                  <a:cubicBezTo>
                    <a:pt x="37" y="31"/>
                    <a:pt x="31" y="37"/>
                    <a:pt x="25" y="3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8" name="Freeform 9"/>
            <p:cNvSpPr>
              <a:spLocks/>
            </p:cNvSpPr>
            <p:nvPr/>
          </p:nvSpPr>
          <p:spPr bwMode="auto">
            <a:xfrm>
              <a:off x="-1295713" y="3689350"/>
              <a:ext cx="171450" cy="168275"/>
            </a:xfrm>
            <a:custGeom>
              <a:avLst/>
              <a:gdLst>
                <a:gd name="T0" fmla="*/ 29 w 108"/>
                <a:gd name="T1" fmla="*/ 41 h 106"/>
                <a:gd name="T2" fmla="*/ 29 w 108"/>
                <a:gd name="T3" fmla="*/ 41 h 106"/>
                <a:gd name="T4" fmla="*/ 79 w 108"/>
                <a:gd name="T5" fmla="*/ 106 h 106"/>
                <a:gd name="T6" fmla="*/ 108 w 108"/>
                <a:gd name="T7" fmla="*/ 106 h 106"/>
                <a:gd name="T8" fmla="*/ 108 w 108"/>
                <a:gd name="T9" fmla="*/ 0 h 106"/>
                <a:gd name="T10" fmla="*/ 79 w 108"/>
                <a:gd name="T11" fmla="*/ 0 h 106"/>
                <a:gd name="T12" fmla="*/ 79 w 108"/>
                <a:gd name="T13" fmla="*/ 65 h 106"/>
                <a:gd name="T14" fmla="*/ 79 w 108"/>
                <a:gd name="T15" fmla="*/ 65 h 106"/>
                <a:gd name="T16" fmla="*/ 29 w 108"/>
                <a:gd name="T17" fmla="*/ 0 h 106"/>
                <a:gd name="T18" fmla="*/ 0 w 108"/>
                <a:gd name="T19" fmla="*/ 0 h 106"/>
                <a:gd name="T20" fmla="*/ 0 w 108"/>
                <a:gd name="T21" fmla="*/ 106 h 106"/>
                <a:gd name="T22" fmla="*/ 29 w 108"/>
                <a:gd name="T23" fmla="*/ 106 h 106"/>
                <a:gd name="T24" fmla="*/ 29 w 108"/>
                <a:gd name="T25" fmla="*/ 41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8" h="106">
                  <a:moveTo>
                    <a:pt x="29" y="41"/>
                  </a:moveTo>
                  <a:lnTo>
                    <a:pt x="29" y="41"/>
                  </a:lnTo>
                  <a:lnTo>
                    <a:pt x="79" y="106"/>
                  </a:lnTo>
                  <a:lnTo>
                    <a:pt x="108" y="106"/>
                  </a:lnTo>
                  <a:lnTo>
                    <a:pt x="108" y="0"/>
                  </a:lnTo>
                  <a:lnTo>
                    <a:pt x="79" y="0"/>
                  </a:lnTo>
                  <a:lnTo>
                    <a:pt x="79" y="65"/>
                  </a:lnTo>
                  <a:lnTo>
                    <a:pt x="79" y="65"/>
                  </a:lnTo>
                  <a:lnTo>
                    <a:pt x="29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9" y="106"/>
                  </a:lnTo>
                  <a:lnTo>
                    <a:pt x="29" y="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9" name="Freeform 10"/>
            <p:cNvSpPr>
              <a:spLocks noEditPoints="1"/>
            </p:cNvSpPr>
            <p:nvPr/>
          </p:nvSpPr>
          <p:spPr bwMode="auto">
            <a:xfrm>
              <a:off x="-2022788" y="3903663"/>
              <a:ext cx="147638" cy="168275"/>
            </a:xfrm>
            <a:custGeom>
              <a:avLst/>
              <a:gdLst>
                <a:gd name="T0" fmla="*/ 17 w 39"/>
                <a:gd name="T1" fmla="*/ 0 h 44"/>
                <a:gd name="T2" fmla="*/ 0 w 39"/>
                <a:gd name="T3" fmla="*/ 0 h 44"/>
                <a:gd name="T4" fmla="*/ 0 w 39"/>
                <a:gd name="T5" fmla="*/ 44 h 44"/>
                <a:gd name="T6" fmla="*/ 17 w 39"/>
                <a:gd name="T7" fmla="*/ 44 h 44"/>
                <a:gd name="T8" fmla="*/ 39 w 39"/>
                <a:gd name="T9" fmla="*/ 22 h 44"/>
                <a:gd name="T10" fmla="*/ 17 w 39"/>
                <a:gd name="T11" fmla="*/ 0 h 44"/>
                <a:gd name="T12" fmla="*/ 15 w 39"/>
                <a:gd name="T13" fmla="*/ 35 h 44"/>
                <a:gd name="T14" fmla="*/ 12 w 39"/>
                <a:gd name="T15" fmla="*/ 35 h 44"/>
                <a:gd name="T16" fmla="*/ 12 w 39"/>
                <a:gd name="T17" fmla="*/ 10 h 44"/>
                <a:gd name="T18" fmla="*/ 15 w 39"/>
                <a:gd name="T19" fmla="*/ 10 h 44"/>
                <a:gd name="T20" fmla="*/ 27 w 39"/>
                <a:gd name="T21" fmla="*/ 22 h 44"/>
                <a:gd name="T22" fmla="*/ 15 w 39"/>
                <a:gd name="T23" fmla="*/ 35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9" h="44">
                  <a:moveTo>
                    <a:pt x="1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7" y="44"/>
                    <a:pt x="17" y="44"/>
                    <a:pt x="17" y="44"/>
                  </a:cubicBezTo>
                  <a:cubicBezTo>
                    <a:pt x="29" y="44"/>
                    <a:pt x="39" y="35"/>
                    <a:pt x="39" y="22"/>
                  </a:cubicBezTo>
                  <a:cubicBezTo>
                    <a:pt x="39" y="10"/>
                    <a:pt x="29" y="0"/>
                    <a:pt x="17" y="0"/>
                  </a:cubicBezTo>
                  <a:moveTo>
                    <a:pt x="15" y="35"/>
                  </a:moveTo>
                  <a:cubicBezTo>
                    <a:pt x="12" y="35"/>
                    <a:pt x="12" y="35"/>
                    <a:pt x="12" y="35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2" y="10"/>
                    <a:pt x="27" y="14"/>
                    <a:pt x="27" y="22"/>
                  </a:cubicBezTo>
                  <a:cubicBezTo>
                    <a:pt x="27" y="31"/>
                    <a:pt x="22" y="35"/>
                    <a:pt x="15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0" name="Freeform 11"/>
            <p:cNvSpPr>
              <a:spLocks noEditPoints="1"/>
            </p:cNvSpPr>
            <p:nvPr/>
          </p:nvSpPr>
          <p:spPr bwMode="auto">
            <a:xfrm>
              <a:off x="-18783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69 w 109"/>
                <a:gd name="T15" fmla="*/ 0 h 106"/>
                <a:gd name="T16" fmla="*/ 40 w 109"/>
                <a:gd name="T17" fmla="*/ 0 h 106"/>
                <a:gd name="T18" fmla="*/ 43 w 109"/>
                <a:gd name="T19" fmla="*/ 67 h 106"/>
                <a:gd name="T20" fmla="*/ 55 w 109"/>
                <a:gd name="T21" fmla="*/ 34 h 106"/>
                <a:gd name="T22" fmla="*/ 55 w 109"/>
                <a:gd name="T23" fmla="*/ 34 h 106"/>
                <a:gd name="T24" fmla="*/ 67 w 109"/>
                <a:gd name="T25" fmla="*/ 67 h 106"/>
                <a:gd name="T26" fmla="*/ 43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69" y="0"/>
                  </a:lnTo>
                  <a:lnTo>
                    <a:pt x="40" y="0"/>
                  </a:lnTo>
                  <a:close/>
                  <a:moveTo>
                    <a:pt x="43" y="67"/>
                  </a:moveTo>
                  <a:lnTo>
                    <a:pt x="55" y="34"/>
                  </a:lnTo>
                  <a:lnTo>
                    <a:pt x="55" y="34"/>
                  </a:lnTo>
                  <a:lnTo>
                    <a:pt x="67" y="67"/>
                  </a:lnTo>
                  <a:lnTo>
                    <a:pt x="43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1" name="Freeform 12"/>
            <p:cNvSpPr>
              <a:spLocks/>
            </p:cNvSpPr>
            <p:nvPr/>
          </p:nvSpPr>
          <p:spPr bwMode="auto">
            <a:xfrm>
              <a:off x="-1692588" y="3903663"/>
              <a:ext cx="98425" cy="168275"/>
            </a:xfrm>
            <a:custGeom>
              <a:avLst/>
              <a:gdLst>
                <a:gd name="T0" fmla="*/ 28 w 62"/>
                <a:gd name="T1" fmla="*/ 0 h 106"/>
                <a:gd name="T2" fmla="*/ 0 w 62"/>
                <a:gd name="T3" fmla="*/ 0 h 106"/>
                <a:gd name="T4" fmla="*/ 0 w 62"/>
                <a:gd name="T5" fmla="*/ 106 h 106"/>
                <a:gd name="T6" fmla="*/ 62 w 62"/>
                <a:gd name="T7" fmla="*/ 106 h 106"/>
                <a:gd name="T8" fmla="*/ 62 w 62"/>
                <a:gd name="T9" fmla="*/ 84 h 106"/>
                <a:gd name="T10" fmla="*/ 28 w 62"/>
                <a:gd name="T11" fmla="*/ 84 h 106"/>
                <a:gd name="T12" fmla="*/ 28 w 62"/>
                <a:gd name="T13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2" h="106">
                  <a:moveTo>
                    <a:pt x="28" y="0"/>
                  </a:moveTo>
                  <a:lnTo>
                    <a:pt x="0" y="0"/>
                  </a:lnTo>
                  <a:lnTo>
                    <a:pt x="0" y="106"/>
                  </a:lnTo>
                  <a:lnTo>
                    <a:pt x="62" y="106"/>
                  </a:lnTo>
                  <a:lnTo>
                    <a:pt x="62" y="84"/>
                  </a:lnTo>
                  <a:lnTo>
                    <a:pt x="28" y="84"/>
                  </a:lnTo>
                  <a:lnTo>
                    <a:pt x="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2" name="Freeform 13"/>
            <p:cNvSpPr>
              <a:spLocks noEditPoints="1"/>
            </p:cNvSpPr>
            <p:nvPr/>
          </p:nvSpPr>
          <p:spPr bwMode="auto">
            <a:xfrm>
              <a:off x="-15862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71 w 109"/>
                <a:gd name="T15" fmla="*/ 0 h 106"/>
                <a:gd name="T16" fmla="*/ 40 w 109"/>
                <a:gd name="T17" fmla="*/ 0 h 106"/>
                <a:gd name="T18" fmla="*/ 42 w 109"/>
                <a:gd name="T19" fmla="*/ 67 h 106"/>
                <a:gd name="T20" fmla="*/ 54 w 109"/>
                <a:gd name="T21" fmla="*/ 34 h 106"/>
                <a:gd name="T22" fmla="*/ 54 w 109"/>
                <a:gd name="T23" fmla="*/ 34 h 106"/>
                <a:gd name="T24" fmla="*/ 66 w 109"/>
                <a:gd name="T25" fmla="*/ 67 h 106"/>
                <a:gd name="T26" fmla="*/ 42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71" y="0"/>
                  </a:lnTo>
                  <a:lnTo>
                    <a:pt x="40" y="0"/>
                  </a:lnTo>
                  <a:close/>
                  <a:moveTo>
                    <a:pt x="42" y="67"/>
                  </a:moveTo>
                  <a:lnTo>
                    <a:pt x="54" y="34"/>
                  </a:lnTo>
                  <a:lnTo>
                    <a:pt x="54" y="34"/>
                  </a:lnTo>
                  <a:lnTo>
                    <a:pt x="66" y="67"/>
                  </a:lnTo>
                  <a:lnTo>
                    <a:pt x="42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3" name="Freeform 14"/>
            <p:cNvSpPr>
              <a:spLocks noEditPoints="1"/>
            </p:cNvSpPr>
            <p:nvPr/>
          </p:nvSpPr>
          <p:spPr bwMode="auto">
            <a:xfrm>
              <a:off x="-1402075" y="3903663"/>
              <a:ext cx="141288" cy="168275"/>
            </a:xfrm>
            <a:custGeom>
              <a:avLst/>
              <a:gdLst>
                <a:gd name="T0" fmla="*/ 32 w 37"/>
                <a:gd name="T1" fmla="*/ 14 h 44"/>
                <a:gd name="T2" fmla="*/ 17 w 37"/>
                <a:gd name="T3" fmla="*/ 0 h 44"/>
                <a:gd name="T4" fmla="*/ 0 w 37"/>
                <a:gd name="T5" fmla="*/ 0 h 44"/>
                <a:gd name="T6" fmla="*/ 0 w 37"/>
                <a:gd name="T7" fmla="*/ 44 h 44"/>
                <a:gd name="T8" fmla="*/ 11 w 37"/>
                <a:gd name="T9" fmla="*/ 44 h 44"/>
                <a:gd name="T10" fmla="*/ 11 w 37"/>
                <a:gd name="T11" fmla="*/ 27 h 44"/>
                <a:gd name="T12" fmla="*/ 11 w 37"/>
                <a:gd name="T13" fmla="*/ 27 h 44"/>
                <a:gd name="T14" fmla="*/ 22 w 37"/>
                <a:gd name="T15" fmla="*/ 44 h 44"/>
                <a:gd name="T16" fmla="*/ 37 w 37"/>
                <a:gd name="T17" fmla="*/ 44 h 44"/>
                <a:gd name="T18" fmla="*/ 23 w 37"/>
                <a:gd name="T19" fmla="*/ 26 h 44"/>
                <a:gd name="T20" fmla="*/ 32 w 37"/>
                <a:gd name="T21" fmla="*/ 14 h 44"/>
                <a:gd name="T22" fmla="*/ 12 w 37"/>
                <a:gd name="T23" fmla="*/ 20 h 44"/>
                <a:gd name="T24" fmla="*/ 11 w 37"/>
                <a:gd name="T25" fmla="*/ 20 h 44"/>
                <a:gd name="T26" fmla="*/ 11 w 37"/>
                <a:gd name="T27" fmla="*/ 9 h 44"/>
                <a:gd name="T28" fmla="*/ 12 w 37"/>
                <a:gd name="T29" fmla="*/ 9 h 44"/>
                <a:gd name="T30" fmla="*/ 20 w 37"/>
                <a:gd name="T31" fmla="*/ 14 h 44"/>
                <a:gd name="T32" fmla="*/ 12 w 37"/>
                <a:gd name="T33" fmla="*/ 2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32" y="14"/>
                  </a:moveTo>
                  <a:cubicBezTo>
                    <a:pt x="32" y="4"/>
                    <a:pt x="26" y="0"/>
                    <a:pt x="1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9" y="25"/>
                    <a:pt x="32" y="20"/>
                    <a:pt x="32" y="14"/>
                  </a:cubicBezTo>
                  <a:moveTo>
                    <a:pt x="12" y="20"/>
                  </a:moveTo>
                  <a:cubicBezTo>
                    <a:pt x="11" y="20"/>
                    <a:pt x="11" y="20"/>
                    <a:pt x="11" y="20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6" y="9"/>
                    <a:pt x="20" y="10"/>
                    <a:pt x="20" y="14"/>
                  </a:cubicBezTo>
                  <a:cubicBezTo>
                    <a:pt x="20" y="19"/>
                    <a:pt x="16" y="20"/>
                    <a:pt x="12" y="2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4" name="Freeform 15"/>
            <p:cNvSpPr>
              <a:spLocks/>
            </p:cNvSpPr>
            <p:nvPr/>
          </p:nvSpPr>
          <p:spPr bwMode="auto">
            <a:xfrm>
              <a:off x="-1249675" y="3903663"/>
              <a:ext cx="166688" cy="168275"/>
            </a:xfrm>
            <a:custGeom>
              <a:avLst/>
              <a:gdLst>
                <a:gd name="T0" fmla="*/ 76 w 105"/>
                <a:gd name="T1" fmla="*/ 65 h 106"/>
                <a:gd name="T2" fmla="*/ 76 w 105"/>
                <a:gd name="T3" fmla="*/ 65 h 106"/>
                <a:gd name="T4" fmla="*/ 26 w 105"/>
                <a:gd name="T5" fmla="*/ 0 h 106"/>
                <a:gd name="T6" fmla="*/ 0 w 105"/>
                <a:gd name="T7" fmla="*/ 0 h 106"/>
                <a:gd name="T8" fmla="*/ 0 w 105"/>
                <a:gd name="T9" fmla="*/ 106 h 106"/>
                <a:gd name="T10" fmla="*/ 26 w 105"/>
                <a:gd name="T11" fmla="*/ 106 h 106"/>
                <a:gd name="T12" fmla="*/ 26 w 105"/>
                <a:gd name="T13" fmla="*/ 41 h 106"/>
                <a:gd name="T14" fmla="*/ 26 w 105"/>
                <a:gd name="T15" fmla="*/ 41 h 106"/>
                <a:gd name="T16" fmla="*/ 76 w 105"/>
                <a:gd name="T17" fmla="*/ 106 h 106"/>
                <a:gd name="T18" fmla="*/ 105 w 105"/>
                <a:gd name="T19" fmla="*/ 106 h 106"/>
                <a:gd name="T20" fmla="*/ 105 w 105"/>
                <a:gd name="T21" fmla="*/ 0 h 106"/>
                <a:gd name="T22" fmla="*/ 76 w 105"/>
                <a:gd name="T23" fmla="*/ 0 h 106"/>
                <a:gd name="T24" fmla="*/ 76 w 105"/>
                <a:gd name="T25" fmla="*/ 65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5" h="106">
                  <a:moveTo>
                    <a:pt x="76" y="65"/>
                  </a:moveTo>
                  <a:lnTo>
                    <a:pt x="76" y="6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6" y="106"/>
                  </a:lnTo>
                  <a:lnTo>
                    <a:pt x="26" y="41"/>
                  </a:lnTo>
                  <a:lnTo>
                    <a:pt x="26" y="41"/>
                  </a:lnTo>
                  <a:lnTo>
                    <a:pt x="76" y="106"/>
                  </a:lnTo>
                  <a:lnTo>
                    <a:pt x="105" y="106"/>
                  </a:lnTo>
                  <a:lnTo>
                    <a:pt x="105" y="0"/>
                  </a:lnTo>
                  <a:lnTo>
                    <a:pt x="76" y="0"/>
                  </a:lnTo>
                  <a:lnTo>
                    <a:pt x="76" y="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5" name="Freeform 16"/>
            <p:cNvSpPr>
              <a:spLocks noEditPoints="1"/>
            </p:cNvSpPr>
            <p:nvPr/>
          </p:nvSpPr>
          <p:spPr bwMode="auto">
            <a:xfrm>
              <a:off x="-1075050" y="3903663"/>
              <a:ext cx="177800" cy="168275"/>
            </a:xfrm>
            <a:custGeom>
              <a:avLst/>
              <a:gdLst>
                <a:gd name="T0" fmla="*/ 71 w 112"/>
                <a:gd name="T1" fmla="*/ 0 h 106"/>
                <a:gd name="T2" fmla="*/ 43 w 112"/>
                <a:gd name="T3" fmla="*/ 0 h 106"/>
                <a:gd name="T4" fmla="*/ 0 w 112"/>
                <a:gd name="T5" fmla="*/ 106 h 106"/>
                <a:gd name="T6" fmla="*/ 31 w 112"/>
                <a:gd name="T7" fmla="*/ 106 h 106"/>
                <a:gd name="T8" fmla="*/ 38 w 112"/>
                <a:gd name="T9" fmla="*/ 89 h 106"/>
                <a:gd name="T10" fmla="*/ 76 w 112"/>
                <a:gd name="T11" fmla="*/ 89 h 106"/>
                <a:gd name="T12" fmla="*/ 83 w 112"/>
                <a:gd name="T13" fmla="*/ 106 h 106"/>
                <a:gd name="T14" fmla="*/ 112 w 112"/>
                <a:gd name="T15" fmla="*/ 106 h 106"/>
                <a:gd name="T16" fmla="*/ 71 w 112"/>
                <a:gd name="T17" fmla="*/ 0 h 106"/>
                <a:gd name="T18" fmla="*/ 45 w 112"/>
                <a:gd name="T19" fmla="*/ 67 h 106"/>
                <a:gd name="T20" fmla="*/ 57 w 112"/>
                <a:gd name="T21" fmla="*/ 34 h 106"/>
                <a:gd name="T22" fmla="*/ 57 w 112"/>
                <a:gd name="T23" fmla="*/ 34 h 106"/>
                <a:gd name="T24" fmla="*/ 69 w 112"/>
                <a:gd name="T25" fmla="*/ 67 h 106"/>
                <a:gd name="T26" fmla="*/ 45 w 112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2" h="106">
                  <a:moveTo>
                    <a:pt x="71" y="0"/>
                  </a:moveTo>
                  <a:lnTo>
                    <a:pt x="43" y="0"/>
                  </a:lnTo>
                  <a:lnTo>
                    <a:pt x="0" y="106"/>
                  </a:lnTo>
                  <a:lnTo>
                    <a:pt x="31" y="106"/>
                  </a:lnTo>
                  <a:lnTo>
                    <a:pt x="38" y="89"/>
                  </a:lnTo>
                  <a:lnTo>
                    <a:pt x="76" y="89"/>
                  </a:lnTo>
                  <a:lnTo>
                    <a:pt x="83" y="106"/>
                  </a:lnTo>
                  <a:lnTo>
                    <a:pt x="112" y="106"/>
                  </a:lnTo>
                  <a:lnTo>
                    <a:pt x="71" y="0"/>
                  </a:lnTo>
                  <a:close/>
                  <a:moveTo>
                    <a:pt x="45" y="67"/>
                  </a:moveTo>
                  <a:lnTo>
                    <a:pt x="57" y="34"/>
                  </a:lnTo>
                  <a:lnTo>
                    <a:pt x="57" y="34"/>
                  </a:lnTo>
                  <a:lnTo>
                    <a:pt x="69" y="67"/>
                  </a:lnTo>
                  <a:lnTo>
                    <a:pt x="45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6" name="Freeform 17"/>
            <p:cNvSpPr>
              <a:spLocks/>
            </p:cNvSpPr>
            <p:nvPr/>
          </p:nvSpPr>
          <p:spPr bwMode="auto">
            <a:xfrm>
              <a:off x="-2576825" y="3432175"/>
              <a:ext cx="587375" cy="639763"/>
            </a:xfrm>
            <a:custGeom>
              <a:avLst/>
              <a:gdLst>
                <a:gd name="T0" fmla="*/ 155 w 155"/>
                <a:gd name="T1" fmla="*/ 46 h 167"/>
                <a:gd name="T2" fmla="*/ 139 w 155"/>
                <a:gd name="T3" fmla="*/ 16 h 167"/>
                <a:gd name="T4" fmla="*/ 139 w 155"/>
                <a:gd name="T5" fmla="*/ 0 h 167"/>
                <a:gd name="T6" fmla="*/ 125 w 155"/>
                <a:gd name="T7" fmla="*/ 8 h 167"/>
                <a:gd name="T8" fmla="*/ 116 w 155"/>
                <a:gd name="T9" fmla="*/ 8 h 167"/>
                <a:gd name="T10" fmla="*/ 73 w 155"/>
                <a:gd name="T11" fmla="*/ 33 h 167"/>
                <a:gd name="T12" fmla="*/ 73 w 155"/>
                <a:gd name="T13" fmla="*/ 33 h 167"/>
                <a:gd name="T14" fmla="*/ 65 w 155"/>
                <a:gd name="T15" fmla="*/ 49 h 167"/>
                <a:gd name="T16" fmla="*/ 26 w 155"/>
                <a:gd name="T17" fmla="*/ 51 h 167"/>
                <a:gd name="T18" fmla="*/ 0 w 155"/>
                <a:gd name="T19" fmla="*/ 77 h 167"/>
                <a:gd name="T20" fmla="*/ 0 w 155"/>
                <a:gd name="T21" fmla="*/ 167 h 167"/>
                <a:gd name="T22" fmla="*/ 16 w 155"/>
                <a:gd name="T23" fmla="*/ 167 h 167"/>
                <a:gd name="T24" fmla="*/ 28 w 155"/>
                <a:gd name="T25" fmla="*/ 117 h 167"/>
                <a:gd name="T26" fmla="*/ 59 w 155"/>
                <a:gd name="T27" fmla="*/ 118 h 167"/>
                <a:gd name="T28" fmla="*/ 92 w 155"/>
                <a:gd name="T29" fmla="*/ 116 h 167"/>
                <a:gd name="T30" fmla="*/ 98 w 155"/>
                <a:gd name="T31" fmla="*/ 167 h 167"/>
                <a:gd name="T32" fmla="*/ 114 w 155"/>
                <a:gd name="T33" fmla="*/ 167 h 167"/>
                <a:gd name="T34" fmla="*/ 131 w 155"/>
                <a:gd name="T35" fmla="*/ 53 h 167"/>
                <a:gd name="T36" fmla="*/ 147 w 155"/>
                <a:gd name="T37" fmla="*/ 56 h 167"/>
                <a:gd name="T38" fmla="*/ 155 w 155"/>
                <a:gd name="T39" fmla="*/ 46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5" h="167">
                  <a:moveTo>
                    <a:pt x="155" y="46"/>
                  </a:moveTo>
                  <a:cubicBezTo>
                    <a:pt x="139" y="16"/>
                    <a:pt x="139" y="16"/>
                    <a:pt x="139" y="16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2" y="8"/>
                    <a:pt x="119" y="8"/>
                    <a:pt x="116" y="8"/>
                  </a:cubicBezTo>
                  <a:cubicBezTo>
                    <a:pt x="98" y="8"/>
                    <a:pt x="82" y="18"/>
                    <a:pt x="73" y="33"/>
                  </a:cubicBezTo>
                  <a:cubicBezTo>
                    <a:pt x="73" y="33"/>
                    <a:pt x="73" y="33"/>
                    <a:pt x="73" y="33"/>
                  </a:cubicBezTo>
                  <a:cubicBezTo>
                    <a:pt x="65" y="49"/>
                    <a:pt x="65" y="49"/>
                    <a:pt x="65" y="49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12" y="51"/>
                    <a:pt x="0" y="63"/>
                    <a:pt x="0" y="77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16" y="167"/>
                    <a:pt x="16" y="167"/>
                    <a:pt x="16" y="167"/>
                  </a:cubicBezTo>
                  <a:cubicBezTo>
                    <a:pt x="16" y="134"/>
                    <a:pt x="28" y="117"/>
                    <a:pt x="28" y="117"/>
                  </a:cubicBezTo>
                  <a:cubicBezTo>
                    <a:pt x="38" y="118"/>
                    <a:pt x="48" y="118"/>
                    <a:pt x="59" y="118"/>
                  </a:cubicBezTo>
                  <a:cubicBezTo>
                    <a:pt x="70" y="118"/>
                    <a:pt x="81" y="118"/>
                    <a:pt x="92" y="116"/>
                  </a:cubicBezTo>
                  <a:cubicBezTo>
                    <a:pt x="98" y="167"/>
                    <a:pt x="98" y="167"/>
                    <a:pt x="98" y="167"/>
                  </a:cubicBezTo>
                  <a:cubicBezTo>
                    <a:pt x="114" y="167"/>
                    <a:pt x="114" y="167"/>
                    <a:pt x="114" y="167"/>
                  </a:cubicBezTo>
                  <a:cubicBezTo>
                    <a:pt x="114" y="80"/>
                    <a:pt x="131" y="53"/>
                    <a:pt x="131" y="53"/>
                  </a:cubicBezTo>
                  <a:cubicBezTo>
                    <a:pt x="147" y="56"/>
                    <a:pt x="147" y="56"/>
                    <a:pt x="147" y="56"/>
                  </a:cubicBezTo>
                  <a:cubicBezTo>
                    <a:pt x="150" y="54"/>
                    <a:pt x="153" y="50"/>
                    <a:pt x="155" y="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7" name="Freeform 18"/>
            <p:cNvSpPr>
              <a:spLocks noEditPoints="1"/>
            </p:cNvSpPr>
            <p:nvPr/>
          </p:nvSpPr>
          <p:spPr bwMode="auto">
            <a:xfrm>
              <a:off x="-2022788" y="3689350"/>
              <a:ext cx="139700" cy="168275"/>
            </a:xfrm>
            <a:custGeom>
              <a:avLst/>
              <a:gdLst>
                <a:gd name="T0" fmla="*/ 12 w 37"/>
                <a:gd name="T1" fmla="*/ 27 h 44"/>
                <a:gd name="T2" fmla="*/ 12 w 37"/>
                <a:gd name="T3" fmla="*/ 27 h 44"/>
                <a:gd name="T4" fmla="*/ 23 w 37"/>
                <a:gd name="T5" fmla="*/ 44 h 44"/>
                <a:gd name="T6" fmla="*/ 37 w 37"/>
                <a:gd name="T7" fmla="*/ 44 h 44"/>
                <a:gd name="T8" fmla="*/ 23 w 37"/>
                <a:gd name="T9" fmla="*/ 26 h 44"/>
                <a:gd name="T10" fmla="*/ 33 w 37"/>
                <a:gd name="T11" fmla="*/ 14 h 44"/>
                <a:gd name="T12" fmla="*/ 18 w 37"/>
                <a:gd name="T13" fmla="*/ 0 h 44"/>
                <a:gd name="T14" fmla="*/ 0 w 37"/>
                <a:gd name="T15" fmla="*/ 0 h 44"/>
                <a:gd name="T16" fmla="*/ 0 w 37"/>
                <a:gd name="T17" fmla="*/ 44 h 44"/>
                <a:gd name="T18" fmla="*/ 12 w 37"/>
                <a:gd name="T19" fmla="*/ 44 h 44"/>
                <a:gd name="T20" fmla="*/ 12 w 37"/>
                <a:gd name="T21" fmla="*/ 27 h 44"/>
                <a:gd name="T22" fmla="*/ 12 w 37"/>
                <a:gd name="T23" fmla="*/ 9 h 44"/>
                <a:gd name="T24" fmla="*/ 13 w 37"/>
                <a:gd name="T25" fmla="*/ 9 h 44"/>
                <a:gd name="T26" fmla="*/ 21 w 37"/>
                <a:gd name="T27" fmla="*/ 14 h 44"/>
                <a:gd name="T28" fmla="*/ 13 w 37"/>
                <a:gd name="T29" fmla="*/ 20 h 44"/>
                <a:gd name="T30" fmla="*/ 12 w 37"/>
                <a:gd name="T31" fmla="*/ 20 h 44"/>
                <a:gd name="T32" fmla="*/ 12 w 37"/>
                <a:gd name="T33" fmla="*/ 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12" y="27"/>
                  </a:moveTo>
                  <a:cubicBezTo>
                    <a:pt x="12" y="27"/>
                    <a:pt x="12" y="27"/>
                    <a:pt x="12" y="27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30" y="25"/>
                    <a:pt x="33" y="20"/>
                    <a:pt x="33" y="14"/>
                  </a:cubicBezTo>
                  <a:cubicBezTo>
                    <a:pt x="33" y="4"/>
                    <a:pt x="27" y="0"/>
                    <a:pt x="1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2" y="44"/>
                    <a:pt x="12" y="44"/>
                    <a:pt x="12" y="44"/>
                  </a:cubicBezTo>
                  <a:lnTo>
                    <a:pt x="12" y="27"/>
                  </a:lnTo>
                  <a:close/>
                  <a:moveTo>
                    <a:pt x="12" y="9"/>
                  </a:moveTo>
                  <a:cubicBezTo>
                    <a:pt x="13" y="9"/>
                    <a:pt x="13" y="9"/>
                    <a:pt x="13" y="9"/>
                  </a:cubicBezTo>
                  <a:cubicBezTo>
                    <a:pt x="17" y="9"/>
                    <a:pt x="21" y="10"/>
                    <a:pt x="21" y="14"/>
                  </a:cubicBezTo>
                  <a:cubicBezTo>
                    <a:pt x="21" y="19"/>
                    <a:pt x="17" y="20"/>
                    <a:pt x="13" y="20"/>
                  </a:cubicBezTo>
                  <a:cubicBezTo>
                    <a:pt x="12" y="20"/>
                    <a:pt x="12" y="20"/>
                    <a:pt x="12" y="20"/>
                  </a:cubicBezTo>
                  <a:lnTo>
                    <a:pt x="12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704052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sida ros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ubrik"/>
          <p:cNvSpPr>
            <a:spLocks noGrp="1"/>
          </p:cNvSpPr>
          <p:nvPr>
            <p:ph type="title"/>
          </p:nvPr>
        </p:nvSpPr>
        <p:spPr>
          <a:xfrm>
            <a:off x="695326" y="2336495"/>
            <a:ext cx="10801349" cy="1800000"/>
          </a:xfr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grpSp>
        <p:nvGrpSpPr>
          <p:cNvPr id="33" name="Logotyp" title="Region Dalarnas logotyp"/>
          <p:cNvGrpSpPr>
            <a:grpSpLocks noChangeAspect="1"/>
          </p:cNvGrpSpPr>
          <p:nvPr userDrawn="1"/>
        </p:nvGrpSpPr>
        <p:grpSpPr>
          <a:xfrm>
            <a:off x="10724551" y="190337"/>
            <a:ext cx="1134134" cy="432000"/>
            <a:chOff x="-2576825" y="3432175"/>
            <a:chExt cx="1679575" cy="639763"/>
          </a:xfrm>
          <a:solidFill>
            <a:srgbClr val="DB3747"/>
          </a:solidFill>
        </p:grpSpPr>
        <p:sp>
          <p:nvSpPr>
            <p:cNvPr id="34" name="Freeform 5"/>
            <p:cNvSpPr>
              <a:spLocks/>
            </p:cNvSpPr>
            <p:nvPr/>
          </p:nvSpPr>
          <p:spPr bwMode="auto">
            <a:xfrm>
              <a:off x="-1871975" y="3689350"/>
              <a:ext cx="100013" cy="168275"/>
            </a:xfrm>
            <a:custGeom>
              <a:avLst/>
              <a:gdLst>
                <a:gd name="T0" fmla="*/ 63 w 63"/>
                <a:gd name="T1" fmla="*/ 84 h 106"/>
                <a:gd name="T2" fmla="*/ 29 w 63"/>
                <a:gd name="T3" fmla="*/ 84 h 106"/>
                <a:gd name="T4" fmla="*/ 29 w 63"/>
                <a:gd name="T5" fmla="*/ 65 h 106"/>
                <a:gd name="T6" fmla="*/ 60 w 63"/>
                <a:gd name="T7" fmla="*/ 65 h 106"/>
                <a:gd name="T8" fmla="*/ 60 w 63"/>
                <a:gd name="T9" fmla="*/ 41 h 106"/>
                <a:gd name="T10" fmla="*/ 29 w 63"/>
                <a:gd name="T11" fmla="*/ 41 h 106"/>
                <a:gd name="T12" fmla="*/ 29 w 63"/>
                <a:gd name="T13" fmla="*/ 24 h 106"/>
                <a:gd name="T14" fmla="*/ 63 w 63"/>
                <a:gd name="T15" fmla="*/ 24 h 106"/>
                <a:gd name="T16" fmla="*/ 63 w 63"/>
                <a:gd name="T17" fmla="*/ 0 h 106"/>
                <a:gd name="T18" fmla="*/ 0 w 63"/>
                <a:gd name="T19" fmla="*/ 0 h 106"/>
                <a:gd name="T20" fmla="*/ 0 w 63"/>
                <a:gd name="T21" fmla="*/ 106 h 106"/>
                <a:gd name="T22" fmla="*/ 63 w 63"/>
                <a:gd name="T23" fmla="*/ 106 h 106"/>
                <a:gd name="T24" fmla="*/ 63 w 63"/>
                <a:gd name="T25" fmla="*/ 84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3" h="106">
                  <a:moveTo>
                    <a:pt x="63" y="84"/>
                  </a:moveTo>
                  <a:lnTo>
                    <a:pt x="29" y="84"/>
                  </a:lnTo>
                  <a:lnTo>
                    <a:pt x="29" y="65"/>
                  </a:lnTo>
                  <a:lnTo>
                    <a:pt x="60" y="65"/>
                  </a:lnTo>
                  <a:lnTo>
                    <a:pt x="60" y="41"/>
                  </a:lnTo>
                  <a:lnTo>
                    <a:pt x="29" y="41"/>
                  </a:lnTo>
                  <a:lnTo>
                    <a:pt x="29" y="24"/>
                  </a:lnTo>
                  <a:lnTo>
                    <a:pt x="63" y="24"/>
                  </a:lnTo>
                  <a:lnTo>
                    <a:pt x="63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63" y="106"/>
                  </a:lnTo>
                  <a:lnTo>
                    <a:pt x="63" y="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5" name="Freeform 6"/>
            <p:cNvSpPr>
              <a:spLocks/>
            </p:cNvSpPr>
            <p:nvPr/>
          </p:nvSpPr>
          <p:spPr bwMode="auto">
            <a:xfrm>
              <a:off x="-1757675" y="3681413"/>
              <a:ext cx="177800" cy="184150"/>
            </a:xfrm>
            <a:custGeom>
              <a:avLst/>
              <a:gdLst>
                <a:gd name="T0" fmla="*/ 24 w 47"/>
                <a:gd name="T1" fmla="*/ 48 h 48"/>
                <a:gd name="T2" fmla="*/ 42 w 47"/>
                <a:gd name="T3" fmla="*/ 39 h 48"/>
                <a:gd name="T4" fmla="*/ 47 w 47"/>
                <a:gd name="T5" fmla="*/ 22 h 48"/>
                <a:gd name="T6" fmla="*/ 24 w 47"/>
                <a:gd name="T7" fmla="*/ 22 h 48"/>
                <a:gd name="T8" fmla="*/ 24 w 47"/>
                <a:gd name="T9" fmla="*/ 31 h 48"/>
                <a:gd name="T10" fmla="*/ 33 w 47"/>
                <a:gd name="T11" fmla="*/ 31 h 48"/>
                <a:gd name="T12" fmla="*/ 24 w 47"/>
                <a:gd name="T13" fmla="*/ 38 h 48"/>
                <a:gd name="T14" fmla="*/ 12 w 47"/>
                <a:gd name="T15" fmla="*/ 25 h 48"/>
                <a:gd name="T16" fmla="*/ 24 w 47"/>
                <a:gd name="T17" fmla="*/ 10 h 48"/>
                <a:gd name="T18" fmla="*/ 33 w 47"/>
                <a:gd name="T19" fmla="*/ 18 h 48"/>
                <a:gd name="T20" fmla="*/ 44 w 47"/>
                <a:gd name="T21" fmla="*/ 13 h 48"/>
                <a:gd name="T22" fmla="*/ 24 w 47"/>
                <a:gd name="T23" fmla="*/ 0 h 48"/>
                <a:gd name="T24" fmla="*/ 0 w 47"/>
                <a:gd name="T25" fmla="*/ 24 h 48"/>
                <a:gd name="T26" fmla="*/ 24 w 47"/>
                <a:gd name="T2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7" h="48">
                  <a:moveTo>
                    <a:pt x="24" y="48"/>
                  </a:moveTo>
                  <a:cubicBezTo>
                    <a:pt x="31" y="48"/>
                    <a:pt x="38" y="45"/>
                    <a:pt x="42" y="39"/>
                  </a:cubicBezTo>
                  <a:cubicBezTo>
                    <a:pt x="46" y="34"/>
                    <a:pt x="46" y="28"/>
                    <a:pt x="47" y="22"/>
                  </a:cubicBezTo>
                  <a:cubicBezTo>
                    <a:pt x="24" y="22"/>
                    <a:pt x="24" y="22"/>
                    <a:pt x="24" y="22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33" y="31"/>
                    <a:pt x="33" y="31"/>
                    <a:pt x="33" y="31"/>
                  </a:cubicBezTo>
                  <a:cubicBezTo>
                    <a:pt x="33" y="36"/>
                    <a:pt x="29" y="38"/>
                    <a:pt x="24" y="38"/>
                  </a:cubicBezTo>
                  <a:cubicBezTo>
                    <a:pt x="16" y="38"/>
                    <a:pt x="12" y="31"/>
                    <a:pt x="12" y="25"/>
                  </a:cubicBezTo>
                  <a:cubicBezTo>
                    <a:pt x="12" y="18"/>
                    <a:pt x="16" y="10"/>
                    <a:pt x="24" y="10"/>
                  </a:cubicBezTo>
                  <a:cubicBezTo>
                    <a:pt x="28" y="10"/>
                    <a:pt x="32" y="13"/>
                    <a:pt x="33" y="18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0" y="5"/>
                    <a:pt x="33" y="0"/>
                    <a:pt x="24" y="0"/>
                  </a:cubicBezTo>
                  <a:cubicBezTo>
                    <a:pt x="10" y="0"/>
                    <a:pt x="0" y="10"/>
                    <a:pt x="0" y="24"/>
                  </a:cubicBezTo>
                  <a:cubicBezTo>
                    <a:pt x="0" y="38"/>
                    <a:pt x="10" y="48"/>
                    <a:pt x="24" y="4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6" name="Rectangle 7"/>
            <p:cNvSpPr>
              <a:spLocks noChangeArrowheads="1"/>
            </p:cNvSpPr>
            <p:nvPr/>
          </p:nvSpPr>
          <p:spPr bwMode="auto">
            <a:xfrm>
              <a:off x="-1564000" y="3689350"/>
              <a:ext cx="44450" cy="168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7" name="Freeform 8"/>
            <p:cNvSpPr>
              <a:spLocks noEditPoints="1"/>
            </p:cNvSpPr>
            <p:nvPr/>
          </p:nvSpPr>
          <p:spPr bwMode="auto">
            <a:xfrm>
              <a:off x="-1500500" y="3681413"/>
              <a:ext cx="185738" cy="184150"/>
            </a:xfrm>
            <a:custGeom>
              <a:avLst/>
              <a:gdLst>
                <a:gd name="T0" fmla="*/ 49 w 49"/>
                <a:gd name="T1" fmla="*/ 23 h 48"/>
                <a:gd name="T2" fmla="*/ 25 w 49"/>
                <a:gd name="T3" fmla="*/ 0 h 48"/>
                <a:gd name="T4" fmla="*/ 0 w 49"/>
                <a:gd name="T5" fmla="*/ 23 h 48"/>
                <a:gd name="T6" fmla="*/ 25 w 49"/>
                <a:gd name="T7" fmla="*/ 48 h 48"/>
                <a:gd name="T8" fmla="*/ 49 w 49"/>
                <a:gd name="T9" fmla="*/ 23 h 48"/>
                <a:gd name="T10" fmla="*/ 25 w 49"/>
                <a:gd name="T11" fmla="*/ 37 h 48"/>
                <a:gd name="T12" fmla="*/ 12 w 49"/>
                <a:gd name="T13" fmla="*/ 23 h 48"/>
                <a:gd name="T14" fmla="*/ 25 w 49"/>
                <a:gd name="T15" fmla="*/ 12 h 48"/>
                <a:gd name="T16" fmla="*/ 37 w 49"/>
                <a:gd name="T17" fmla="*/ 23 h 48"/>
                <a:gd name="T18" fmla="*/ 25 w 49"/>
                <a:gd name="T19" fmla="*/ 3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48">
                  <a:moveTo>
                    <a:pt x="49" y="23"/>
                  </a:moveTo>
                  <a:cubicBezTo>
                    <a:pt x="49" y="10"/>
                    <a:pt x="37" y="0"/>
                    <a:pt x="25" y="0"/>
                  </a:cubicBezTo>
                  <a:cubicBezTo>
                    <a:pt x="12" y="0"/>
                    <a:pt x="0" y="10"/>
                    <a:pt x="0" y="23"/>
                  </a:cubicBezTo>
                  <a:cubicBezTo>
                    <a:pt x="0" y="38"/>
                    <a:pt x="10" y="48"/>
                    <a:pt x="25" y="48"/>
                  </a:cubicBezTo>
                  <a:cubicBezTo>
                    <a:pt x="39" y="48"/>
                    <a:pt x="49" y="38"/>
                    <a:pt x="49" y="23"/>
                  </a:cubicBezTo>
                  <a:moveTo>
                    <a:pt x="25" y="37"/>
                  </a:moveTo>
                  <a:cubicBezTo>
                    <a:pt x="18" y="37"/>
                    <a:pt x="12" y="31"/>
                    <a:pt x="12" y="23"/>
                  </a:cubicBezTo>
                  <a:cubicBezTo>
                    <a:pt x="12" y="17"/>
                    <a:pt x="18" y="12"/>
                    <a:pt x="25" y="12"/>
                  </a:cubicBezTo>
                  <a:cubicBezTo>
                    <a:pt x="31" y="12"/>
                    <a:pt x="37" y="17"/>
                    <a:pt x="37" y="23"/>
                  </a:cubicBezTo>
                  <a:cubicBezTo>
                    <a:pt x="37" y="31"/>
                    <a:pt x="31" y="37"/>
                    <a:pt x="25" y="3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8" name="Freeform 9"/>
            <p:cNvSpPr>
              <a:spLocks/>
            </p:cNvSpPr>
            <p:nvPr/>
          </p:nvSpPr>
          <p:spPr bwMode="auto">
            <a:xfrm>
              <a:off x="-1295713" y="3689350"/>
              <a:ext cx="171450" cy="168275"/>
            </a:xfrm>
            <a:custGeom>
              <a:avLst/>
              <a:gdLst>
                <a:gd name="T0" fmla="*/ 29 w 108"/>
                <a:gd name="T1" fmla="*/ 41 h 106"/>
                <a:gd name="T2" fmla="*/ 29 w 108"/>
                <a:gd name="T3" fmla="*/ 41 h 106"/>
                <a:gd name="T4" fmla="*/ 79 w 108"/>
                <a:gd name="T5" fmla="*/ 106 h 106"/>
                <a:gd name="T6" fmla="*/ 108 w 108"/>
                <a:gd name="T7" fmla="*/ 106 h 106"/>
                <a:gd name="T8" fmla="*/ 108 w 108"/>
                <a:gd name="T9" fmla="*/ 0 h 106"/>
                <a:gd name="T10" fmla="*/ 79 w 108"/>
                <a:gd name="T11" fmla="*/ 0 h 106"/>
                <a:gd name="T12" fmla="*/ 79 w 108"/>
                <a:gd name="T13" fmla="*/ 65 h 106"/>
                <a:gd name="T14" fmla="*/ 79 w 108"/>
                <a:gd name="T15" fmla="*/ 65 h 106"/>
                <a:gd name="T16" fmla="*/ 29 w 108"/>
                <a:gd name="T17" fmla="*/ 0 h 106"/>
                <a:gd name="T18" fmla="*/ 0 w 108"/>
                <a:gd name="T19" fmla="*/ 0 h 106"/>
                <a:gd name="T20" fmla="*/ 0 w 108"/>
                <a:gd name="T21" fmla="*/ 106 h 106"/>
                <a:gd name="T22" fmla="*/ 29 w 108"/>
                <a:gd name="T23" fmla="*/ 106 h 106"/>
                <a:gd name="T24" fmla="*/ 29 w 108"/>
                <a:gd name="T25" fmla="*/ 41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8" h="106">
                  <a:moveTo>
                    <a:pt x="29" y="41"/>
                  </a:moveTo>
                  <a:lnTo>
                    <a:pt x="29" y="41"/>
                  </a:lnTo>
                  <a:lnTo>
                    <a:pt x="79" y="106"/>
                  </a:lnTo>
                  <a:lnTo>
                    <a:pt x="108" y="106"/>
                  </a:lnTo>
                  <a:lnTo>
                    <a:pt x="108" y="0"/>
                  </a:lnTo>
                  <a:lnTo>
                    <a:pt x="79" y="0"/>
                  </a:lnTo>
                  <a:lnTo>
                    <a:pt x="79" y="65"/>
                  </a:lnTo>
                  <a:lnTo>
                    <a:pt x="79" y="65"/>
                  </a:lnTo>
                  <a:lnTo>
                    <a:pt x="29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9" y="106"/>
                  </a:lnTo>
                  <a:lnTo>
                    <a:pt x="29" y="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9" name="Freeform 10"/>
            <p:cNvSpPr>
              <a:spLocks noEditPoints="1"/>
            </p:cNvSpPr>
            <p:nvPr/>
          </p:nvSpPr>
          <p:spPr bwMode="auto">
            <a:xfrm>
              <a:off x="-2022788" y="3903663"/>
              <a:ext cx="147638" cy="168275"/>
            </a:xfrm>
            <a:custGeom>
              <a:avLst/>
              <a:gdLst>
                <a:gd name="T0" fmla="*/ 17 w 39"/>
                <a:gd name="T1" fmla="*/ 0 h 44"/>
                <a:gd name="T2" fmla="*/ 0 w 39"/>
                <a:gd name="T3" fmla="*/ 0 h 44"/>
                <a:gd name="T4" fmla="*/ 0 w 39"/>
                <a:gd name="T5" fmla="*/ 44 h 44"/>
                <a:gd name="T6" fmla="*/ 17 w 39"/>
                <a:gd name="T7" fmla="*/ 44 h 44"/>
                <a:gd name="T8" fmla="*/ 39 w 39"/>
                <a:gd name="T9" fmla="*/ 22 h 44"/>
                <a:gd name="T10" fmla="*/ 17 w 39"/>
                <a:gd name="T11" fmla="*/ 0 h 44"/>
                <a:gd name="T12" fmla="*/ 15 w 39"/>
                <a:gd name="T13" fmla="*/ 35 h 44"/>
                <a:gd name="T14" fmla="*/ 12 w 39"/>
                <a:gd name="T15" fmla="*/ 35 h 44"/>
                <a:gd name="T16" fmla="*/ 12 w 39"/>
                <a:gd name="T17" fmla="*/ 10 h 44"/>
                <a:gd name="T18" fmla="*/ 15 w 39"/>
                <a:gd name="T19" fmla="*/ 10 h 44"/>
                <a:gd name="T20" fmla="*/ 27 w 39"/>
                <a:gd name="T21" fmla="*/ 22 h 44"/>
                <a:gd name="T22" fmla="*/ 15 w 39"/>
                <a:gd name="T23" fmla="*/ 35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9" h="44">
                  <a:moveTo>
                    <a:pt x="1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7" y="44"/>
                    <a:pt x="17" y="44"/>
                    <a:pt x="17" y="44"/>
                  </a:cubicBezTo>
                  <a:cubicBezTo>
                    <a:pt x="29" y="44"/>
                    <a:pt x="39" y="35"/>
                    <a:pt x="39" y="22"/>
                  </a:cubicBezTo>
                  <a:cubicBezTo>
                    <a:pt x="39" y="10"/>
                    <a:pt x="29" y="0"/>
                    <a:pt x="17" y="0"/>
                  </a:cubicBezTo>
                  <a:moveTo>
                    <a:pt x="15" y="35"/>
                  </a:moveTo>
                  <a:cubicBezTo>
                    <a:pt x="12" y="35"/>
                    <a:pt x="12" y="35"/>
                    <a:pt x="12" y="35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2" y="10"/>
                    <a:pt x="27" y="14"/>
                    <a:pt x="27" y="22"/>
                  </a:cubicBezTo>
                  <a:cubicBezTo>
                    <a:pt x="27" y="31"/>
                    <a:pt x="22" y="35"/>
                    <a:pt x="15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0" name="Freeform 11"/>
            <p:cNvSpPr>
              <a:spLocks noEditPoints="1"/>
            </p:cNvSpPr>
            <p:nvPr/>
          </p:nvSpPr>
          <p:spPr bwMode="auto">
            <a:xfrm>
              <a:off x="-18783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69 w 109"/>
                <a:gd name="T15" fmla="*/ 0 h 106"/>
                <a:gd name="T16" fmla="*/ 40 w 109"/>
                <a:gd name="T17" fmla="*/ 0 h 106"/>
                <a:gd name="T18" fmla="*/ 43 w 109"/>
                <a:gd name="T19" fmla="*/ 67 h 106"/>
                <a:gd name="T20" fmla="*/ 55 w 109"/>
                <a:gd name="T21" fmla="*/ 34 h 106"/>
                <a:gd name="T22" fmla="*/ 55 w 109"/>
                <a:gd name="T23" fmla="*/ 34 h 106"/>
                <a:gd name="T24" fmla="*/ 67 w 109"/>
                <a:gd name="T25" fmla="*/ 67 h 106"/>
                <a:gd name="T26" fmla="*/ 43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69" y="0"/>
                  </a:lnTo>
                  <a:lnTo>
                    <a:pt x="40" y="0"/>
                  </a:lnTo>
                  <a:close/>
                  <a:moveTo>
                    <a:pt x="43" y="67"/>
                  </a:moveTo>
                  <a:lnTo>
                    <a:pt x="55" y="34"/>
                  </a:lnTo>
                  <a:lnTo>
                    <a:pt x="55" y="34"/>
                  </a:lnTo>
                  <a:lnTo>
                    <a:pt x="67" y="67"/>
                  </a:lnTo>
                  <a:lnTo>
                    <a:pt x="43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1" name="Freeform 12"/>
            <p:cNvSpPr>
              <a:spLocks/>
            </p:cNvSpPr>
            <p:nvPr/>
          </p:nvSpPr>
          <p:spPr bwMode="auto">
            <a:xfrm>
              <a:off x="-1692588" y="3903663"/>
              <a:ext cx="98425" cy="168275"/>
            </a:xfrm>
            <a:custGeom>
              <a:avLst/>
              <a:gdLst>
                <a:gd name="T0" fmla="*/ 28 w 62"/>
                <a:gd name="T1" fmla="*/ 0 h 106"/>
                <a:gd name="T2" fmla="*/ 0 w 62"/>
                <a:gd name="T3" fmla="*/ 0 h 106"/>
                <a:gd name="T4" fmla="*/ 0 w 62"/>
                <a:gd name="T5" fmla="*/ 106 h 106"/>
                <a:gd name="T6" fmla="*/ 62 w 62"/>
                <a:gd name="T7" fmla="*/ 106 h 106"/>
                <a:gd name="T8" fmla="*/ 62 w 62"/>
                <a:gd name="T9" fmla="*/ 84 h 106"/>
                <a:gd name="T10" fmla="*/ 28 w 62"/>
                <a:gd name="T11" fmla="*/ 84 h 106"/>
                <a:gd name="T12" fmla="*/ 28 w 62"/>
                <a:gd name="T13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2" h="106">
                  <a:moveTo>
                    <a:pt x="28" y="0"/>
                  </a:moveTo>
                  <a:lnTo>
                    <a:pt x="0" y="0"/>
                  </a:lnTo>
                  <a:lnTo>
                    <a:pt x="0" y="106"/>
                  </a:lnTo>
                  <a:lnTo>
                    <a:pt x="62" y="106"/>
                  </a:lnTo>
                  <a:lnTo>
                    <a:pt x="62" y="84"/>
                  </a:lnTo>
                  <a:lnTo>
                    <a:pt x="28" y="84"/>
                  </a:lnTo>
                  <a:lnTo>
                    <a:pt x="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2" name="Freeform 13"/>
            <p:cNvSpPr>
              <a:spLocks noEditPoints="1"/>
            </p:cNvSpPr>
            <p:nvPr/>
          </p:nvSpPr>
          <p:spPr bwMode="auto">
            <a:xfrm>
              <a:off x="-15862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71 w 109"/>
                <a:gd name="T15" fmla="*/ 0 h 106"/>
                <a:gd name="T16" fmla="*/ 40 w 109"/>
                <a:gd name="T17" fmla="*/ 0 h 106"/>
                <a:gd name="T18" fmla="*/ 42 w 109"/>
                <a:gd name="T19" fmla="*/ 67 h 106"/>
                <a:gd name="T20" fmla="*/ 54 w 109"/>
                <a:gd name="T21" fmla="*/ 34 h 106"/>
                <a:gd name="T22" fmla="*/ 54 w 109"/>
                <a:gd name="T23" fmla="*/ 34 h 106"/>
                <a:gd name="T24" fmla="*/ 66 w 109"/>
                <a:gd name="T25" fmla="*/ 67 h 106"/>
                <a:gd name="T26" fmla="*/ 42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71" y="0"/>
                  </a:lnTo>
                  <a:lnTo>
                    <a:pt x="40" y="0"/>
                  </a:lnTo>
                  <a:close/>
                  <a:moveTo>
                    <a:pt x="42" y="67"/>
                  </a:moveTo>
                  <a:lnTo>
                    <a:pt x="54" y="34"/>
                  </a:lnTo>
                  <a:lnTo>
                    <a:pt x="54" y="34"/>
                  </a:lnTo>
                  <a:lnTo>
                    <a:pt x="66" y="67"/>
                  </a:lnTo>
                  <a:lnTo>
                    <a:pt x="42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3" name="Freeform 14"/>
            <p:cNvSpPr>
              <a:spLocks noEditPoints="1"/>
            </p:cNvSpPr>
            <p:nvPr/>
          </p:nvSpPr>
          <p:spPr bwMode="auto">
            <a:xfrm>
              <a:off x="-1402075" y="3903663"/>
              <a:ext cx="141288" cy="168275"/>
            </a:xfrm>
            <a:custGeom>
              <a:avLst/>
              <a:gdLst>
                <a:gd name="T0" fmla="*/ 32 w 37"/>
                <a:gd name="T1" fmla="*/ 14 h 44"/>
                <a:gd name="T2" fmla="*/ 17 w 37"/>
                <a:gd name="T3" fmla="*/ 0 h 44"/>
                <a:gd name="T4" fmla="*/ 0 w 37"/>
                <a:gd name="T5" fmla="*/ 0 h 44"/>
                <a:gd name="T6" fmla="*/ 0 w 37"/>
                <a:gd name="T7" fmla="*/ 44 h 44"/>
                <a:gd name="T8" fmla="*/ 11 w 37"/>
                <a:gd name="T9" fmla="*/ 44 h 44"/>
                <a:gd name="T10" fmla="*/ 11 w 37"/>
                <a:gd name="T11" fmla="*/ 27 h 44"/>
                <a:gd name="T12" fmla="*/ 11 w 37"/>
                <a:gd name="T13" fmla="*/ 27 h 44"/>
                <a:gd name="T14" fmla="*/ 22 w 37"/>
                <a:gd name="T15" fmla="*/ 44 h 44"/>
                <a:gd name="T16" fmla="*/ 37 w 37"/>
                <a:gd name="T17" fmla="*/ 44 h 44"/>
                <a:gd name="T18" fmla="*/ 23 w 37"/>
                <a:gd name="T19" fmla="*/ 26 h 44"/>
                <a:gd name="T20" fmla="*/ 32 w 37"/>
                <a:gd name="T21" fmla="*/ 14 h 44"/>
                <a:gd name="T22" fmla="*/ 12 w 37"/>
                <a:gd name="T23" fmla="*/ 20 h 44"/>
                <a:gd name="T24" fmla="*/ 11 w 37"/>
                <a:gd name="T25" fmla="*/ 20 h 44"/>
                <a:gd name="T26" fmla="*/ 11 w 37"/>
                <a:gd name="T27" fmla="*/ 9 h 44"/>
                <a:gd name="T28" fmla="*/ 12 w 37"/>
                <a:gd name="T29" fmla="*/ 9 h 44"/>
                <a:gd name="T30" fmla="*/ 20 w 37"/>
                <a:gd name="T31" fmla="*/ 14 h 44"/>
                <a:gd name="T32" fmla="*/ 12 w 37"/>
                <a:gd name="T33" fmla="*/ 2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32" y="14"/>
                  </a:moveTo>
                  <a:cubicBezTo>
                    <a:pt x="32" y="4"/>
                    <a:pt x="26" y="0"/>
                    <a:pt x="1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9" y="25"/>
                    <a:pt x="32" y="20"/>
                    <a:pt x="32" y="14"/>
                  </a:cubicBezTo>
                  <a:moveTo>
                    <a:pt x="12" y="20"/>
                  </a:moveTo>
                  <a:cubicBezTo>
                    <a:pt x="11" y="20"/>
                    <a:pt x="11" y="20"/>
                    <a:pt x="11" y="20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6" y="9"/>
                    <a:pt x="20" y="10"/>
                    <a:pt x="20" y="14"/>
                  </a:cubicBezTo>
                  <a:cubicBezTo>
                    <a:pt x="20" y="19"/>
                    <a:pt x="16" y="20"/>
                    <a:pt x="12" y="2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4" name="Freeform 15"/>
            <p:cNvSpPr>
              <a:spLocks/>
            </p:cNvSpPr>
            <p:nvPr/>
          </p:nvSpPr>
          <p:spPr bwMode="auto">
            <a:xfrm>
              <a:off x="-1249675" y="3903663"/>
              <a:ext cx="166688" cy="168275"/>
            </a:xfrm>
            <a:custGeom>
              <a:avLst/>
              <a:gdLst>
                <a:gd name="T0" fmla="*/ 76 w 105"/>
                <a:gd name="T1" fmla="*/ 65 h 106"/>
                <a:gd name="T2" fmla="*/ 76 w 105"/>
                <a:gd name="T3" fmla="*/ 65 h 106"/>
                <a:gd name="T4" fmla="*/ 26 w 105"/>
                <a:gd name="T5" fmla="*/ 0 h 106"/>
                <a:gd name="T6" fmla="*/ 0 w 105"/>
                <a:gd name="T7" fmla="*/ 0 h 106"/>
                <a:gd name="T8" fmla="*/ 0 w 105"/>
                <a:gd name="T9" fmla="*/ 106 h 106"/>
                <a:gd name="T10" fmla="*/ 26 w 105"/>
                <a:gd name="T11" fmla="*/ 106 h 106"/>
                <a:gd name="T12" fmla="*/ 26 w 105"/>
                <a:gd name="T13" fmla="*/ 41 h 106"/>
                <a:gd name="T14" fmla="*/ 26 w 105"/>
                <a:gd name="T15" fmla="*/ 41 h 106"/>
                <a:gd name="T16" fmla="*/ 76 w 105"/>
                <a:gd name="T17" fmla="*/ 106 h 106"/>
                <a:gd name="T18" fmla="*/ 105 w 105"/>
                <a:gd name="T19" fmla="*/ 106 h 106"/>
                <a:gd name="T20" fmla="*/ 105 w 105"/>
                <a:gd name="T21" fmla="*/ 0 h 106"/>
                <a:gd name="T22" fmla="*/ 76 w 105"/>
                <a:gd name="T23" fmla="*/ 0 h 106"/>
                <a:gd name="T24" fmla="*/ 76 w 105"/>
                <a:gd name="T25" fmla="*/ 65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5" h="106">
                  <a:moveTo>
                    <a:pt x="76" y="65"/>
                  </a:moveTo>
                  <a:lnTo>
                    <a:pt x="76" y="6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6" y="106"/>
                  </a:lnTo>
                  <a:lnTo>
                    <a:pt x="26" y="41"/>
                  </a:lnTo>
                  <a:lnTo>
                    <a:pt x="26" y="41"/>
                  </a:lnTo>
                  <a:lnTo>
                    <a:pt x="76" y="106"/>
                  </a:lnTo>
                  <a:lnTo>
                    <a:pt x="105" y="106"/>
                  </a:lnTo>
                  <a:lnTo>
                    <a:pt x="105" y="0"/>
                  </a:lnTo>
                  <a:lnTo>
                    <a:pt x="76" y="0"/>
                  </a:lnTo>
                  <a:lnTo>
                    <a:pt x="76" y="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5" name="Freeform 16"/>
            <p:cNvSpPr>
              <a:spLocks noEditPoints="1"/>
            </p:cNvSpPr>
            <p:nvPr/>
          </p:nvSpPr>
          <p:spPr bwMode="auto">
            <a:xfrm>
              <a:off x="-1075050" y="3903663"/>
              <a:ext cx="177800" cy="168275"/>
            </a:xfrm>
            <a:custGeom>
              <a:avLst/>
              <a:gdLst>
                <a:gd name="T0" fmla="*/ 71 w 112"/>
                <a:gd name="T1" fmla="*/ 0 h 106"/>
                <a:gd name="T2" fmla="*/ 43 w 112"/>
                <a:gd name="T3" fmla="*/ 0 h 106"/>
                <a:gd name="T4" fmla="*/ 0 w 112"/>
                <a:gd name="T5" fmla="*/ 106 h 106"/>
                <a:gd name="T6" fmla="*/ 31 w 112"/>
                <a:gd name="T7" fmla="*/ 106 h 106"/>
                <a:gd name="T8" fmla="*/ 38 w 112"/>
                <a:gd name="T9" fmla="*/ 89 h 106"/>
                <a:gd name="T10" fmla="*/ 76 w 112"/>
                <a:gd name="T11" fmla="*/ 89 h 106"/>
                <a:gd name="T12" fmla="*/ 83 w 112"/>
                <a:gd name="T13" fmla="*/ 106 h 106"/>
                <a:gd name="T14" fmla="*/ 112 w 112"/>
                <a:gd name="T15" fmla="*/ 106 h 106"/>
                <a:gd name="T16" fmla="*/ 71 w 112"/>
                <a:gd name="T17" fmla="*/ 0 h 106"/>
                <a:gd name="T18" fmla="*/ 45 w 112"/>
                <a:gd name="T19" fmla="*/ 67 h 106"/>
                <a:gd name="T20" fmla="*/ 57 w 112"/>
                <a:gd name="T21" fmla="*/ 34 h 106"/>
                <a:gd name="T22" fmla="*/ 57 w 112"/>
                <a:gd name="T23" fmla="*/ 34 h 106"/>
                <a:gd name="T24" fmla="*/ 69 w 112"/>
                <a:gd name="T25" fmla="*/ 67 h 106"/>
                <a:gd name="T26" fmla="*/ 45 w 112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2" h="106">
                  <a:moveTo>
                    <a:pt x="71" y="0"/>
                  </a:moveTo>
                  <a:lnTo>
                    <a:pt x="43" y="0"/>
                  </a:lnTo>
                  <a:lnTo>
                    <a:pt x="0" y="106"/>
                  </a:lnTo>
                  <a:lnTo>
                    <a:pt x="31" y="106"/>
                  </a:lnTo>
                  <a:lnTo>
                    <a:pt x="38" y="89"/>
                  </a:lnTo>
                  <a:lnTo>
                    <a:pt x="76" y="89"/>
                  </a:lnTo>
                  <a:lnTo>
                    <a:pt x="83" y="106"/>
                  </a:lnTo>
                  <a:lnTo>
                    <a:pt x="112" y="106"/>
                  </a:lnTo>
                  <a:lnTo>
                    <a:pt x="71" y="0"/>
                  </a:lnTo>
                  <a:close/>
                  <a:moveTo>
                    <a:pt x="45" y="67"/>
                  </a:moveTo>
                  <a:lnTo>
                    <a:pt x="57" y="34"/>
                  </a:lnTo>
                  <a:lnTo>
                    <a:pt x="57" y="34"/>
                  </a:lnTo>
                  <a:lnTo>
                    <a:pt x="69" y="67"/>
                  </a:lnTo>
                  <a:lnTo>
                    <a:pt x="45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6" name="Freeform 17"/>
            <p:cNvSpPr>
              <a:spLocks/>
            </p:cNvSpPr>
            <p:nvPr/>
          </p:nvSpPr>
          <p:spPr bwMode="auto">
            <a:xfrm>
              <a:off x="-2576825" y="3432175"/>
              <a:ext cx="587375" cy="639763"/>
            </a:xfrm>
            <a:custGeom>
              <a:avLst/>
              <a:gdLst>
                <a:gd name="T0" fmla="*/ 155 w 155"/>
                <a:gd name="T1" fmla="*/ 46 h 167"/>
                <a:gd name="T2" fmla="*/ 139 w 155"/>
                <a:gd name="T3" fmla="*/ 16 h 167"/>
                <a:gd name="T4" fmla="*/ 139 w 155"/>
                <a:gd name="T5" fmla="*/ 0 h 167"/>
                <a:gd name="T6" fmla="*/ 125 w 155"/>
                <a:gd name="T7" fmla="*/ 8 h 167"/>
                <a:gd name="T8" fmla="*/ 116 w 155"/>
                <a:gd name="T9" fmla="*/ 8 h 167"/>
                <a:gd name="T10" fmla="*/ 73 w 155"/>
                <a:gd name="T11" fmla="*/ 33 h 167"/>
                <a:gd name="T12" fmla="*/ 73 w 155"/>
                <a:gd name="T13" fmla="*/ 33 h 167"/>
                <a:gd name="T14" fmla="*/ 65 w 155"/>
                <a:gd name="T15" fmla="*/ 49 h 167"/>
                <a:gd name="T16" fmla="*/ 26 w 155"/>
                <a:gd name="T17" fmla="*/ 51 h 167"/>
                <a:gd name="T18" fmla="*/ 0 w 155"/>
                <a:gd name="T19" fmla="*/ 77 h 167"/>
                <a:gd name="T20" fmla="*/ 0 w 155"/>
                <a:gd name="T21" fmla="*/ 167 h 167"/>
                <a:gd name="T22" fmla="*/ 16 w 155"/>
                <a:gd name="T23" fmla="*/ 167 h 167"/>
                <a:gd name="T24" fmla="*/ 28 w 155"/>
                <a:gd name="T25" fmla="*/ 117 h 167"/>
                <a:gd name="T26" fmla="*/ 59 w 155"/>
                <a:gd name="T27" fmla="*/ 118 h 167"/>
                <a:gd name="T28" fmla="*/ 92 w 155"/>
                <a:gd name="T29" fmla="*/ 116 h 167"/>
                <a:gd name="T30" fmla="*/ 98 w 155"/>
                <a:gd name="T31" fmla="*/ 167 h 167"/>
                <a:gd name="T32" fmla="*/ 114 w 155"/>
                <a:gd name="T33" fmla="*/ 167 h 167"/>
                <a:gd name="T34" fmla="*/ 131 w 155"/>
                <a:gd name="T35" fmla="*/ 53 h 167"/>
                <a:gd name="T36" fmla="*/ 147 w 155"/>
                <a:gd name="T37" fmla="*/ 56 h 167"/>
                <a:gd name="T38" fmla="*/ 155 w 155"/>
                <a:gd name="T39" fmla="*/ 46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5" h="167">
                  <a:moveTo>
                    <a:pt x="155" y="46"/>
                  </a:moveTo>
                  <a:cubicBezTo>
                    <a:pt x="139" y="16"/>
                    <a:pt x="139" y="16"/>
                    <a:pt x="139" y="16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2" y="8"/>
                    <a:pt x="119" y="8"/>
                    <a:pt x="116" y="8"/>
                  </a:cubicBezTo>
                  <a:cubicBezTo>
                    <a:pt x="98" y="8"/>
                    <a:pt x="82" y="18"/>
                    <a:pt x="73" y="33"/>
                  </a:cubicBezTo>
                  <a:cubicBezTo>
                    <a:pt x="73" y="33"/>
                    <a:pt x="73" y="33"/>
                    <a:pt x="73" y="33"/>
                  </a:cubicBezTo>
                  <a:cubicBezTo>
                    <a:pt x="65" y="49"/>
                    <a:pt x="65" y="49"/>
                    <a:pt x="65" y="49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12" y="51"/>
                    <a:pt x="0" y="63"/>
                    <a:pt x="0" y="77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16" y="167"/>
                    <a:pt x="16" y="167"/>
                    <a:pt x="16" y="167"/>
                  </a:cubicBezTo>
                  <a:cubicBezTo>
                    <a:pt x="16" y="134"/>
                    <a:pt x="28" y="117"/>
                    <a:pt x="28" y="117"/>
                  </a:cubicBezTo>
                  <a:cubicBezTo>
                    <a:pt x="38" y="118"/>
                    <a:pt x="48" y="118"/>
                    <a:pt x="59" y="118"/>
                  </a:cubicBezTo>
                  <a:cubicBezTo>
                    <a:pt x="70" y="118"/>
                    <a:pt x="81" y="118"/>
                    <a:pt x="92" y="116"/>
                  </a:cubicBezTo>
                  <a:cubicBezTo>
                    <a:pt x="98" y="167"/>
                    <a:pt x="98" y="167"/>
                    <a:pt x="98" y="167"/>
                  </a:cubicBezTo>
                  <a:cubicBezTo>
                    <a:pt x="114" y="167"/>
                    <a:pt x="114" y="167"/>
                    <a:pt x="114" y="167"/>
                  </a:cubicBezTo>
                  <a:cubicBezTo>
                    <a:pt x="114" y="80"/>
                    <a:pt x="131" y="53"/>
                    <a:pt x="131" y="53"/>
                  </a:cubicBezTo>
                  <a:cubicBezTo>
                    <a:pt x="147" y="56"/>
                    <a:pt x="147" y="56"/>
                    <a:pt x="147" y="56"/>
                  </a:cubicBezTo>
                  <a:cubicBezTo>
                    <a:pt x="150" y="54"/>
                    <a:pt x="153" y="50"/>
                    <a:pt x="155" y="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7" name="Freeform 18"/>
            <p:cNvSpPr>
              <a:spLocks noEditPoints="1"/>
            </p:cNvSpPr>
            <p:nvPr/>
          </p:nvSpPr>
          <p:spPr bwMode="auto">
            <a:xfrm>
              <a:off x="-2022788" y="3689350"/>
              <a:ext cx="139700" cy="168275"/>
            </a:xfrm>
            <a:custGeom>
              <a:avLst/>
              <a:gdLst>
                <a:gd name="T0" fmla="*/ 12 w 37"/>
                <a:gd name="T1" fmla="*/ 27 h 44"/>
                <a:gd name="T2" fmla="*/ 12 w 37"/>
                <a:gd name="T3" fmla="*/ 27 h 44"/>
                <a:gd name="T4" fmla="*/ 23 w 37"/>
                <a:gd name="T5" fmla="*/ 44 h 44"/>
                <a:gd name="T6" fmla="*/ 37 w 37"/>
                <a:gd name="T7" fmla="*/ 44 h 44"/>
                <a:gd name="T8" fmla="*/ 23 w 37"/>
                <a:gd name="T9" fmla="*/ 26 h 44"/>
                <a:gd name="T10" fmla="*/ 33 w 37"/>
                <a:gd name="T11" fmla="*/ 14 h 44"/>
                <a:gd name="T12" fmla="*/ 18 w 37"/>
                <a:gd name="T13" fmla="*/ 0 h 44"/>
                <a:gd name="T14" fmla="*/ 0 w 37"/>
                <a:gd name="T15" fmla="*/ 0 h 44"/>
                <a:gd name="T16" fmla="*/ 0 w 37"/>
                <a:gd name="T17" fmla="*/ 44 h 44"/>
                <a:gd name="T18" fmla="*/ 12 w 37"/>
                <a:gd name="T19" fmla="*/ 44 h 44"/>
                <a:gd name="T20" fmla="*/ 12 w 37"/>
                <a:gd name="T21" fmla="*/ 27 h 44"/>
                <a:gd name="T22" fmla="*/ 12 w 37"/>
                <a:gd name="T23" fmla="*/ 9 h 44"/>
                <a:gd name="T24" fmla="*/ 13 w 37"/>
                <a:gd name="T25" fmla="*/ 9 h 44"/>
                <a:gd name="T26" fmla="*/ 21 w 37"/>
                <a:gd name="T27" fmla="*/ 14 h 44"/>
                <a:gd name="T28" fmla="*/ 13 w 37"/>
                <a:gd name="T29" fmla="*/ 20 h 44"/>
                <a:gd name="T30" fmla="*/ 12 w 37"/>
                <a:gd name="T31" fmla="*/ 20 h 44"/>
                <a:gd name="T32" fmla="*/ 12 w 37"/>
                <a:gd name="T33" fmla="*/ 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12" y="27"/>
                  </a:moveTo>
                  <a:cubicBezTo>
                    <a:pt x="12" y="27"/>
                    <a:pt x="12" y="27"/>
                    <a:pt x="12" y="27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30" y="25"/>
                    <a:pt x="33" y="20"/>
                    <a:pt x="33" y="14"/>
                  </a:cubicBezTo>
                  <a:cubicBezTo>
                    <a:pt x="33" y="4"/>
                    <a:pt x="27" y="0"/>
                    <a:pt x="1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2" y="44"/>
                    <a:pt x="12" y="44"/>
                    <a:pt x="12" y="44"/>
                  </a:cubicBezTo>
                  <a:lnTo>
                    <a:pt x="12" y="27"/>
                  </a:lnTo>
                  <a:close/>
                  <a:moveTo>
                    <a:pt x="12" y="9"/>
                  </a:moveTo>
                  <a:cubicBezTo>
                    <a:pt x="13" y="9"/>
                    <a:pt x="13" y="9"/>
                    <a:pt x="13" y="9"/>
                  </a:cubicBezTo>
                  <a:cubicBezTo>
                    <a:pt x="17" y="9"/>
                    <a:pt x="21" y="10"/>
                    <a:pt x="21" y="14"/>
                  </a:cubicBezTo>
                  <a:cubicBezTo>
                    <a:pt x="21" y="19"/>
                    <a:pt x="17" y="20"/>
                    <a:pt x="13" y="20"/>
                  </a:cubicBezTo>
                  <a:cubicBezTo>
                    <a:pt x="12" y="20"/>
                    <a:pt x="12" y="20"/>
                    <a:pt x="12" y="20"/>
                  </a:cubicBezTo>
                  <a:lnTo>
                    <a:pt x="12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20796882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sida vi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ubrik"/>
          <p:cNvSpPr>
            <a:spLocks noGrp="1"/>
          </p:cNvSpPr>
          <p:nvPr>
            <p:ph type="title"/>
          </p:nvPr>
        </p:nvSpPr>
        <p:spPr>
          <a:xfrm>
            <a:off x="695326" y="2336495"/>
            <a:ext cx="10801349" cy="1800000"/>
          </a:xfr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grpSp>
        <p:nvGrpSpPr>
          <p:cNvPr id="33" name="Logotyp" title="Region Dalarnas logotyp"/>
          <p:cNvGrpSpPr>
            <a:grpSpLocks noChangeAspect="1"/>
          </p:cNvGrpSpPr>
          <p:nvPr userDrawn="1"/>
        </p:nvGrpSpPr>
        <p:grpSpPr>
          <a:xfrm>
            <a:off x="10724551" y="190337"/>
            <a:ext cx="1134134" cy="432000"/>
            <a:chOff x="-2576825" y="3432175"/>
            <a:chExt cx="1679575" cy="639763"/>
          </a:xfrm>
          <a:solidFill>
            <a:srgbClr val="DB3747"/>
          </a:solidFill>
        </p:grpSpPr>
        <p:sp>
          <p:nvSpPr>
            <p:cNvPr id="34" name="Freeform 5"/>
            <p:cNvSpPr>
              <a:spLocks/>
            </p:cNvSpPr>
            <p:nvPr/>
          </p:nvSpPr>
          <p:spPr bwMode="auto">
            <a:xfrm>
              <a:off x="-1871975" y="3689350"/>
              <a:ext cx="100013" cy="168275"/>
            </a:xfrm>
            <a:custGeom>
              <a:avLst/>
              <a:gdLst>
                <a:gd name="T0" fmla="*/ 63 w 63"/>
                <a:gd name="T1" fmla="*/ 84 h 106"/>
                <a:gd name="T2" fmla="*/ 29 w 63"/>
                <a:gd name="T3" fmla="*/ 84 h 106"/>
                <a:gd name="T4" fmla="*/ 29 w 63"/>
                <a:gd name="T5" fmla="*/ 65 h 106"/>
                <a:gd name="T6" fmla="*/ 60 w 63"/>
                <a:gd name="T7" fmla="*/ 65 h 106"/>
                <a:gd name="T8" fmla="*/ 60 w 63"/>
                <a:gd name="T9" fmla="*/ 41 h 106"/>
                <a:gd name="T10" fmla="*/ 29 w 63"/>
                <a:gd name="T11" fmla="*/ 41 h 106"/>
                <a:gd name="T12" fmla="*/ 29 w 63"/>
                <a:gd name="T13" fmla="*/ 24 h 106"/>
                <a:gd name="T14" fmla="*/ 63 w 63"/>
                <a:gd name="T15" fmla="*/ 24 h 106"/>
                <a:gd name="T16" fmla="*/ 63 w 63"/>
                <a:gd name="T17" fmla="*/ 0 h 106"/>
                <a:gd name="T18" fmla="*/ 0 w 63"/>
                <a:gd name="T19" fmla="*/ 0 h 106"/>
                <a:gd name="T20" fmla="*/ 0 w 63"/>
                <a:gd name="T21" fmla="*/ 106 h 106"/>
                <a:gd name="T22" fmla="*/ 63 w 63"/>
                <a:gd name="T23" fmla="*/ 106 h 106"/>
                <a:gd name="T24" fmla="*/ 63 w 63"/>
                <a:gd name="T25" fmla="*/ 84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3" h="106">
                  <a:moveTo>
                    <a:pt x="63" y="84"/>
                  </a:moveTo>
                  <a:lnTo>
                    <a:pt x="29" y="84"/>
                  </a:lnTo>
                  <a:lnTo>
                    <a:pt x="29" y="65"/>
                  </a:lnTo>
                  <a:lnTo>
                    <a:pt x="60" y="65"/>
                  </a:lnTo>
                  <a:lnTo>
                    <a:pt x="60" y="41"/>
                  </a:lnTo>
                  <a:lnTo>
                    <a:pt x="29" y="41"/>
                  </a:lnTo>
                  <a:lnTo>
                    <a:pt x="29" y="24"/>
                  </a:lnTo>
                  <a:lnTo>
                    <a:pt x="63" y="24"/>
                  </a:lnTo>
                  <a:lnTo>
                    <a:pt x="63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63" y="106"/>
                  </a:lnTo>
                  <a:lnTo>
                    <a:pt x="63" y="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5" name="Freeform 6"/>
            <p:cNvSpPr>
              <a:spLocks/>
            </p:cNvSpPr>
            <p:nvPr/>
          </p:nvSpPr>
          <p:spPr bwMode="auto">
            <a:xfrm>
              <a:off x="-1757675" y="3681413"/>
              <a:ext cx="177800" cy="184150"/>
            </a:xfrm>
            <a:custGeom>
              <a:avLst/>
              <a:gdLst>
                <a:gd name="T0" fmla="*/ 24 w 47"/>
                <a:gd name="T1" fmla="*/ 48 h 48"/>
                <a:gd name="T2" fmla="*/ 42 w 47"/>
                <a:gd name="T3" fmla="*/ 39 h 48"/>
                <a:gd name="T4" fmla="*/ 47 w 47"/>
                <a:gd name="T5" fmla="*/ 22 h 48"/>
                <a:gd name="T6" fmla="*/ 24 w 47"/>
                <a:gd name="T7" fmla="*/ 22 h 48"/>
                <a:gd name="T8" fmla="*/ 24 w 47"/>
                <a:gd name="T9" fmla="*/ 31 h 48"/>
                <a:gd name="T10" fmla="*/ 33 w 47"/>
                <a:gd name="T11" fmla="*/ 31 h 48"/>
                <a:gd name="T12" fmla="*/ 24 w 47"/>
                <a:gd name="T13" fmla="*/ 38 h 48"/>
                <a:gd name="T14" fmla="*/ 12 w 47"/>
                <a:gd name="T15" fmla="*/ 25 h 48"/>
                <a:gd name="T16" fmla="*/ 24 w 47"/>
                <a:gd name="T17" fmla="*/ 10 h 48"/>
                <a:gd name="T18" fmla="*/ 33 w 47"/>
                <a:gd name="T19" fmla="*/ 18 h 48"/>
                <a:gd name="T20" fmla="*/ 44 w 47"/>
                <a:gd name="T21" fmla="*/ 13 h 48"/>
                <a:gd name="T22" fmla="*/ 24 w 47"/>
                <a:gd name="T23" fmla="*/ 0 h 48"/>
                <a:gd name="T24" fmla="*/ 0 w 47"/>
                <a:gd name="T25" fmla="*/ 24 h 48"/>
                <a:gd name="T26" fmla="*/ 24 w 47"/>
                <a:gd name="T2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7" h="48">
                  <a:moveTo>
                    <a:pt x="24" y="48"/>
                  </a:moveTo>
                  <a:cubicBezTo>
                    <a:pt x="31" y="48"/>
                    <a:pt x="38" y="45"/>
                    <a:pt x="42" y="39"/>
                  </a:cubicBezTo>
                  <a:cubicBezTo>
                    <a:pt x="46" y="34"/>
                    <a:pt x="46" y="28"/>
                    <a:pt x="47" y="22"/>
                  </a:cubicBezTo>
                  <a:cubicBezTo>
                    <a:pt x="24" y="22"/>
                    <a:pt x="24" y="22"/>
                    <a:pt x="24" y="22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33" y="31"/>
                    <a:pt x="33" y="31"/>
                    <a:pt x="33" y="31"/>
                  </a:cubicBezTo>
                  <a:cubicBezTo>
                    <a:pt x="33" y="36"/>
                    <a:pt x="29" y="38"/>
                    <a:pt x="24" y="38"/>
                  </a:cubicBezTo>
                  <a:cubicBezTo>
                    <a:pt x="16" y="38"/>
                    <a:pt x="12" y="31"/>
                    <a:pt x="12" y="25"/>
                  </a:cubicBezTo>
                  <a:cubicBezTo>
                    <a:pt x="12" y="18"/>
                    <a:pt x="16" y="10"/>
                    <a:pt x="24" y="10"/>
                  </a:cubicBezTo>
                  <a:cubicBezTo>
                    <a:pt x="28" y="10"/>
                    <a:pt x="32" y="13"/>
                    <a:pt x="33" y="18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0" y="5"/>
                    <a:pt x="33" y="0"/>
                    <a:pt x="24" y="0"/>
                  </a:cubicBezTo>
                  <a:cubicBezTo>
                    <a:pt x="10" y="0"/>
                    <a:pt x="0" y="10"/>
                    <a:pt x="0" y="24"/>
                  </a:cubicBezTo>
                  <a:cubicBezTo>
                    <a:pt x="0" y="38"/>
                    <a:pt x="10" y="48"/>
                    <a:pt x="24" y="4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6" name="Rectangle 7"/>
            <p:cNvSpPr>
              <a:spLocks noChangeArrowheads="1"/>
            </p:cNvSpPr>
            <p:nvPr/>
          </p:nvSpPr>
          <p:spPr bwMode="auto">
            <a:xfrm>
              <a:off x="-1564000" y="3689350"/>
              <a:ext cx="44450" cy="168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7" name="Freeform 8"/>
            <p:cNvSpPr>
              <a:spLocks noEditPoints="1"/>
            </p:cNvSpPr>
            <p:nvPr/>
          </p:nvSpPr>
          <p:spPr bwMode="auto">
            <a:xfrm>
              <a:off x="-1500500" y="3681413"/>
              <a:ext cx="185738" cy="184150"/>
            </a:xfrm>
            <a:custGeom>
              <a:avLst/>
              <a:gdLst>
                <a:gd name="T0" fmla="*/ 49 w 49"/>
                <a:gd name="T1" fmla="*/ 23 h 48"/>
                <a:gd name="T2" fmla="*/ 25 w 49"/>
                <a:gd name="T3" fmla="*/ 0 h 48"/>
                <a:gd name="T4" fmla="*/ 0 w 49"/>
                <a:gd name="T5" fmla="*/ 23 h 48"/>
                <a:gd name="T6" fmla="*/ 25 w 49"/>
                <a:gd name="T7" fmla="*/ 48 h 48"/>
                <a:gd name="T8" fmla="*/ 49 w 49"/>
                <a:gd name="T9" fmla="*/ 23 h 48"/>
                <a:gd name="T10" fmla="*/ 25 w 49"/>
                <a:gd name="T11" fmla="*/ 37 h 48"/>
                <a:gd name="T12" fmla="*/ 12 w 49"/>
                <a:gd name="T13" fmla="*/ 23 h 48"/>
                <a:gd name="T14" fmla="*/ 25 w 49"/>
                <a:gd name="T15" fmla="*/ 12 h 48"/>
                <a:gd name="T16" fmla="*/ 37 w 49"/>
                <a:gd name="T17" fmla="*/ 23 h 48"/>
                <a:gd name="T18" fmla="*/ 25 w 49"/>
                <a:gd name="T19" fmla="*/ 3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48">
                  <a:moveTo>
                    <a:pt x="49" y="23"/>
                  </a:moveTo>
                  <a:cubicBezTo>
                    <a:pt x="49" y="10"/>
                    <a:pt x="37" y="0"/>
                    <a:pt x="25" y="0"/>
                  </a:cubicBezTo>
                  <a:cubicBezTo>
                    <a:pt x="12" y="0"/>
                    <a:pt x="0" y="10"/>
                    <a:pt x="0" y="23"/>
                  </a:cubicBezTo>
                  <a:cubicBezTo>
                    <a:pt x="0" y="38"/>
                    <a:pt x="10" y="48"/>
                    <a:pt x="25" y="48"/>
                  </a:cubicBezTo>
                  <a:cubicBezTo>
                    <a:pt x="39" y="48"/>
                    <a:pt x="49" y="38"/>
                    <a:pt x="49" y="23"/>
                  </a:cubicBezTo>
                  <a:moveTo>
                    <a:pt x="25" y="37"/>
                  </a:moveTo>
                  <a:cubicBezTo>
                    <a:pt x="18" y="37"/>
                    <a:pt x="12" y="31"/>
                    <a:pt x="12" y="23"/>
                  </a:cubicBezTo>
                  <a:cubicBezTo>
                    <a:pt x="12" y="17"/>
                    <a:pt x="18" y="12"/>
                    <a:pt x="25" y="12"/>
                  </a:cubicBezTo>
                  <a:cubicBezTo>
                    <a:pt x="31" y="12"/>
                    <a:pt x="37" y="17"/>
                    <a:pt x="37" y="23"/>
                  </a:cubicBezTo>
                  <a:cubicBezTo>
                    <a:pt x="37" y="31"/>
                    <a:pt x="31" y="37"/>
                    <a:pt x="25" y="3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8" name="Freeform 9"/>
            <p:cNvSpPr>
              <a:spLocks/>
            </p:cNvSpPr>
            <p:nvPr/>
          </p:nvSpPr>
          <p:spPr bwMode="auto">
            <a:xfrm>
              <a:off x="-1295713" y="3689350"/>
              <a:ext cx="171450" cy="168275"/>
            </a:xfrm>
            <a:custGeom>
              <a:avLst/>
              <a:gdLst>
                <a:gd name="T0" fmla="*/ 29 w 108"/>
                <a:gd name="T1" fmla="*/ 41 h 106"/>
                <a:gd name="T2" fmla="*/ 29 w 108"/>
                <a:gd name="T3" fmla="*/ 41 h 106"/>
                <a:gd name="T4" fmla="*/ 79 w 108"/>
                <a:gd name="T5" fmla="*/ 106 h 106"/>
                <a:gd name="T6" fmla="*/ 108 w 108"/>
                <a:gd name="T7" fmla="*/ 106 h 106"/>
                <a:gd name="T8" fmla="*/ 108 w 108"/>
                <a:gd name="T9" fmla="*/ 0 h 106"/>
                <a:gd name="T10" fmla="*/ 79 w 108"/>
                <a:gd name="T11" fmla="*/ 0 h 106"/>
                <a:gd name="T12" fmla="*/ 79 w 108"/>
                <a:gd name="T13" fmla="*/ 65 h 106"/>
                <a:gd name="T14" fmla="*/ 79 w 108"/>
                <a:gd name="T15" fmla="*/ 65 h 106"/>
                <a:gd name="T16" fmla="*/ 29 w 108"/>
                <a:gd name="T17" fmla="*/ 0 h 106"/>
                <a:gd name="T18" fmla="*/ 0 w 108"/>
                <a:gd name="T19" fmla="*/ 0 h 106"/>
                <a:gd name="T20" fmla="*/ 0 w 108"/>
                <a:gd name="T21" fmla="*/ 106 h 106"/>
                <a:gd name="T22" fmla="*/ 29 w 108"/>
                <a:gd name="T23" fmla="*/ 106 h 106"/>
                <a:gd name="T24" fmla="*/ 29 w 108"/>
                <a:gd name="T25" fmla="*/ 41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8" h="106">
                  <a:moveTo>
                    <a:pt x="29" y="41"/>
                  </a:moveTo>
                  <a:lnTo>
                    <a:pt x="29" y="41"/>
                  </a:lnTo>
                  <a:lnTo>
                    <a:pt x="79" y="106"/>
                  </a:lnTo>
                  <a:lnTo>
                    <a:pt x="108" y="106"/>
                  </a:lnTo>
                  <a:lnTo>
                    <a:pt x="108" y="0"/>
                  </a:lnTo>
                  <a:lnTo>
                    <a:pt x="79" y="0"/>
                  </a:lnTo>
                  <a:lnTo>
                    <a:pt x="79" y="65"/>
                  </a:lnTo>
                  <a:lnTo>
                    <a:pt x="79" y="65"/>
                  </a:lnTo>
                  <a:lnTo>
                    <a:pt x="29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9" y="106"/>
                  </a:lnTo>
                  <a:lnTo>
                    <a:pt x="29" y="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9" name="Freeform 10"/>
            <p:cNvSpPr>
              <a:spLocks noEditPoints="1"/>
            </p:cNvSpPr>
            <p:nvPr/>
          </p:nvSpPr>
          <p:spPr bwMode="auto">
            <a:xfrm>
              <a:off x="-2022788" y="3903663"/>
              <a:ext cx="147638" cy="168275"/>
            </a:xfrm>
            <a:custGeom>
              <a:avLst/>
              <a:gdLst>
                <a:gd name="T0" fmla="*/ 17 w 39"/>
                <a:gd name="T1" fmla="*/ 0 h 44"/>
                <a:gd name="T2" fmla="*/ 0 w 39"/>
                <a:gd name="T3" fmla="*/ 0 h 44"/>
                <a:gd name="T4" fmla="*/ 0 w 39"/>
                <a:gd name="T5" fmla="*/ 44 h 44"/>
                <a:gd name="T6" fmla="*/ 17 w 39"/>
                <a:gd name="T7" fmla="*/ 44 h 44"/>
                <a:gd name="T8" fmla="*/ 39 w 39"/>
                <a:gd name="T9" fmla="*/ 22 h 44"/>
                <a:gd name="T10" fmla="*/ 17 w 39"/>
                <a:gd name="T11" fmla="*/ 0 h 44"/>
                <a:gd name="T12" fmla="*/ 15 w 39"/>
                <a:gd name="T13" fmla="*/ 35 h 44"/>
                <a:gd name="T14" fmla="*/ 12 w 39"/>
                <a:gd name="T15" fmla="*/ 35 h 44"/>
                <a:gd name="T16" fmla="*/ 12 w 39"/>
                <a:gd name="T17" fmla="*/ 10 h 44"/>
                <a:gd name="T18" fmla="*/ 15 w 39"/>
                <a:gd name="T19" fmla="*/ 10 h 44"/>
                <a:gd name="T20" fmla="*/ 27 w 39"/>
                <a:gd name="T21" fmla="*/ 22 h 44"/>
                <a:gd name="T22" fmla="*/ 15 w 39"/>
                <a:gd name="T23" fmla="*/ 35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9" h="44">
                  <a:moveTo>
                    <a:pt x="1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7" y="44"/>
                    <a:pt x="17" y="44"/>
                    <a:pt x="17" y="44"/>
                  </a:cubicBezTo>
                  <a:cubicBezTo>
                    <a:pt x="29" y="44"/>
                    <a:pt x="39" y="35"/>
                    <a:pt x="39" y="22"/>
                  </a:cubicBezTo>
                  <a:cubicBezTo>
                    <a:pt x="39" y="10"/>
                    <a:pt x="29" y="0"/>
                    <a:pt x="17" y="0"/>
                  </a:cubicBezTo>
                  <a:moveTo>
                    <a:pt x="15" y="35"/>
                  </a:moveTo>
                  <a:cubicBezTo>
                    <a:pt x="12" y="35"/>
                    <a:pt x="12" y="35"/>
                    <a:pt x="12" y="35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2" y="10"/>
                    <a:pt x="27" y="14"/>
                    <a:pt x="27" y="22"/>
                  </a:cubicBezTo>
                  <a:cubicBezTo>
                    <a:pt x="27" y="31"/>
                    <a:pt x="22" y="35"/>
                    <a:pt x="15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0" name="Freeform 11"/>
            <p:cNvSpPr>
              <a:spLocks noEditPoints="1"/>
            </p:cNvSpPr>
            <p:nvPr/>
          </p:nvSpPr>
          <p:spPr bwMode="auto">
            <a:xfrm>
              <a:off x="-18783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69 w 109"/>
                <a:gd name="T15" fmla="*/ 0 h 106"/>
                <a:gd name="T16" fmla="*/ 40 w 109"/>
                <a:gd name="T17" fmla="*/ 0 h 106"/>
                <a:gd name="T18" fmla="*/ 43 w 109"/>
                <a:gd name="T19" fmla="*/ 67 h 106"/>
                <a:gd name="T20" fmla="*/ 55 w 109"/>
                <a:gd name="T21" fmla="*/ 34 h 106"/>
                <a:gd name="T22" fmla="*/ 55 w 109"/>
                <a:gd name="T23" fmla="*/ 34 h 106"/>
                <a:gd name="T24" fmla="*/ 67 w 109"/>
                <a:gd name="T25" fmla="*/ 67 h 106"/>
                <a:gd name="T26" fmla="*/ 43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69" y="0"/>
                  </a:lnTo>
                  <a:lnTo>
                    <a:pt x="40" y="0"/>
                  </a:lnTo>
                  <a:close/>
                  <a:moveTo>
                    <a:pt x="43" y="67"/>
                  </a:moveTo>
                  <a:lnTo>
                    <a:pt x="55" y="34"/>
                  </a:lnTo>
                  <a:lnTo>
                    <a:pt x="55" y="34"/>
                  </a:lnTo>
                  <a:lnTo>
                    <a:pt x="67" y="67"/>
                  </a:lnTo>
                  <a:lnTo>
                    <a:pt x="43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1" name="Freeform 12"/>
            <p:cNvSpPr>
              <a:spLocks/>
            </p:cNvSpPr>
            <p:nvPr/>
          </p:nvSpPr>
          <p:spPr bwMode="auto">
            <a:xfrm>
              <a:off x="-1692588" y="3903663"/>
              <a:ext cx="98425" cy="168275"/>
            </a:xfrm>
            <a:custGeom>
              <a:avLst/>
              <a:gdLst>
                <a:gd name="T0" fmla="*/ 28 w 62"/>
                <a:gd name="T1" fmla="*/ 0 h 106"/>
                <a:gd name="T2" fmla="*/ 0 w 62"/>
                <a:gd name="T3" fmla="*/ 0 h 106"/>
                <a:gd name="T4" fmla="*/ 0 w 62"/>
                <a:gd name="T5" fmla="*/ 106 h 106"/>
                <a:gd name="T6" fmla="*/ 62 w 62"/>
                <a:gd name="T7" fmla="*/ 106 h 106"/>
                <a:gd name="T8" fmla="*/ 62 w 62"/>
                <a:gd name="T9" fmla="*/ 84 h 106"/>
                <a:gd name="T10" fmla="*/ 28 w 62"/>
                <a:gd name="T11" fmla="*/ 84 h 106"/>
                <a:gd name="T12" fmla="*/ 28 w 62"/>
                <a:gd name="T13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2" h="106">
                  <a:moveTo>
                    <a:pt x="28" y="0"/>
                  </a:moveTo>
                  <a:lnTo>
                    <a:pt x="0" y="0"/>
                  </a:lnTo>
                  <a:lnTo>
                    <a:pt x="0" y="106"/>
                  </a:lnTo>
                  <a:lnTo>
                    <a:pt x="62" y="106"/>
                  </a:lnTo>
                  <a:lnTo>
                    <a:pt x="62" y="84"/>
                  </a:lnTo>
                  <a:lnTo>
                    <a:pt x="28" y="84"/>
                  </a:lnTo>
                  <a:lnTo>
                    <a:pt x="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2" name="Freeform 13"/>
            <p:cNvSpPr>
              <a:spLocks noEditPoints="1"/>
            </p:cNvSpPr>
            <p:nvPr/>
          </p:nvSpPr>
          <p:spPr bwMode="auto">
            <a:xfrm>
              <a:off x="-15862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71 w 109"/>
                <a:gd name="T15" fmla="*/ 0 h 106"/>
                <a:gd name="T16" fmla="*/ 40 w 109"/>
                <a:gd name="T17" fmla="*/ 0 h 106"/>
                <a:gd name="T18" fmla="*/ 42 w 109"/>
                <a:gd name="T19" fmla="*/ 67 h 106"/>
                <a:gd name="T20" fmla="*/ 54 w 109"/>
                <a:gd name="T21" fmla="*/ 34 h 106"/>
                <a:gd name="T22" fmla="*/ 54 w 109"/>
                <a:gd name="T23" fmla="*/ 34 h 106"/>
                <a:gd name="T24" fmla="*/ 66 w 109"/>
                <a:gd name="T25" fmla="*/ 67 h 106"/>
                <a:gd name="T26" fmla="*/ 42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71" y="0"/>
                  </a:lnTo>
                  <a:lnTo>
                    <a:pt x="40" y="0"/>
                  </a:lnTo>
                  <a:close/>
                  <a:moveTo>
                    <a:pt x="42" y="67"/>
                  </a:moveTo>
                  <a:lnTo>
                    <a:pt x="54" y="34"/>
                  </a:lnTo>
                  <a:lnTo>
                    <a:pt x="54" y="34"/>
                  </a:lnTo>
                  <a:lnTo>
                    <a:pt x="66" y="67"/>
                  </a:lnTo>
                  <a:lnTo>
                    <a:pt x="42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3" name="Freeform 14"/>
            <p:cNvSpPr>
              <a:spLocks noEditPoints="1"/>
            </p:cNvSpPr>
            <p:nvPr/>
          </p:nvSpPr>
          <p:spPr bwMode="auto">
            <a:xfrm>
              <a:off x="-1402075" y="3903663"/>
              <a:ext cx="141288" cy="168275"/>
            </a:xfrm>
            <a:custGeom>
              <a:avLst/>
              <a:gdLst>
                <a:gd name="T0" fmla="*/ 32 w 37"/>
                <a:gd name="T1" fmla="*/ 14 h 44"/>
                <a:gd name="T2" fmla="*/ 17 w 37"/>
                <a:gd name="T3" fmla="*/ 0 h 44"/>
                <a:gd name="T4" fmla="*/ 0 w 37"/>
                <a:gd name="T5" fmla="*/ 0 h 44"/>
                <a:gd name="T6" fmla="*/ 0 w 37"/>
                <a:gd name="T7" fmla="*/ 44 h 44"/>
                <a:gd name="T8" fmla="*/ 11 w 37"/>
                <a:gd name="T9" fmla="*/ 44 h 44"/>
                <a:gd name="T10" fmla="*/ 11 w 37"/>
                <a:gd name="T11" fmla="*/ 27 h 44"/>
                <a:gd name="T12" fmla="*/ 11 w 37"/>
                <a:gd name="T13" fmla="*/ 27 h 44"/>
                <a:gd name="T14" fmla="*/ 22 w 37"/>
                <a:gd name="T15" fmla="*/ 44 h 44"/>
                <a:gd name="T16" fmla="*/ 37 w 37"/>
                <a:gd name="T17" fmla="*/ 44 h 44"/>
                <a:gd name="T18" fmla="*/ 23 w 37"/>
                <a:gd name="T19" fmla="*/ 26 h 44"/>
                <a:gd name="T20" fmla="*/ 32 w 37"/>
                <a:gd name="T21" fmla="*/ 14 h 44"/>
                <a:gd name="T22" fmla="*/ 12 w 37"/>
                <a:gd name="T23" fmla="*/ 20 h 44"/>
                <a:gd name="T24" fmla="*/ 11 w 37"/>
                <a:gd name="T25" fmla="*/ 20 h 44"/>
                <a:gd name="T26" fmla="*/ 11 w 37"/>
                <a:gd name="T27" fmla="*/ 9 h 44"/>
                <a:gd name="T28" fmla="*/ 12 w 37"/>
                <a:gd name="T29" fmla="*/ 9 h 44"/>
                <a:gd name="T30" fmla="*/ 20 w 37"/>
                <a:gd name="T31" fmla="*/ 14 h 44"/>
                <a:gd name="T32" fmla="*/ 12 w 37"/>
                <a:gd name="T33" fmla="*/ 2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32" y="14"/>
                  </a:moveTo>
                  <a:cubicBezTo>
                    <a:pt x="32" y="4"/>
                    <a:pt x="26" y="0"/>
                    <a:pt x="1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9" y="25"/>
                    <a:pt x="32" y="20"/>
                    <a:pt x="32" y="14"/>
                  </a:cubicBezTo>
                  <a:moveTo>
                    <a:pt x="12" y="20"/>
                  </a:moveTo>
                  <a:cubicBezTo>
                    <a:pt x="11" y="20"/>
                    <a:pt x="11" y="20"/>
                    <a:pt x="11" y="20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6" y="9"/>
                    <a:pt x="20" y="10"/>
                    <a:pt x="20" y="14"/>
                  </a:cubicBezTo>
                  <a:cubicBezTo>
                    <a:pt x="20" y="19"/>
                    <a:pt x="16" y="20"/>
                    <a:pt x="12" y="2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4" name="Freeform 15"/>
            <p:cNvSpPr>
              <a:spLocks/>
            </p:cNvSpPr>
            <p:nvPr/>
          </p:nvSpPr>
          <p:spPr bwMode="auto">
            <a:xfrm>
              <a:off x="-1249675" y="3903663"/>
              <a:ext cx="166688" cy="168275"/>
            </a:xfrm>
            <a:custGeom>
              <a:avLst/>
              <a:gdLst>
                <a:gd name="T0" fmla="*/ 76 w 105"/>
                <a:gd name="T1" fmla="*/ 65 h 106"/>
                <a:gd name="T2" fmla="*/ 76 w 105"/>
                <a:gd name="T3" fmla="*/ 65 h 106"/>
                <a:gd name="T4" fmla="*/ 26 w 105"/>
                <a:gd name="T5" fmla="*/ 0 h 106"/>
                <a:gd name="T6" fmla="*/ 0 w 105"/>
                <a:gd name="T7" fmla="*/ 0 h 106"/>
                <a:gd name="T8" fmla="*/ 0 w 105"/>
                <a:gd name="T9" fmla="*/ 106 h 106"/>
                <a:gd name="T10" fmla="*/ 26 w 105"/>
                <a:gd name="T11" fmla="*/ 106 h 106"/>
                <a:gd name="T12" fmla="*/ 26 w 105"/>
                <a:gd name="T13" fmla="*/ 41 h 106"/>
                <a:gd name="T14" fmla="*/ 26 w 105"/>
                <a:gd name="T15" fmla="*/ 41 h 106"/>
                <a:gd name="T16" fmla="*/ 76 w 105"/>
                <a:gd name="T17" fmla="*/ 106 h 106"/>
                <a:gd name="T18" fmla="*/ 105 w 105"/>
                <a:gd name="T19" fmla="*/ 106 h 106"/>
                <a:gd name="T20" fmla="*/ 105 w 105"/>
                <a:gd name="T21" fmla="*/ 0 h 106"/>
                <a:gd name="T22" fmla="*/ 76 w 105"/>
                <a:gd name="T23" fmla="*/ 0 h 106"/>
                <a:gd name="T24" fmla="*/ 76 w 105"/>
                <a:gd name="T25" fmla="*/ 65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5" h="106">
                  <a:moveTo>
                    <a:pt x="76" y="65"/>
                  </a:moveTo>
                  <a:lnTo>
                    <a:pt x="76" y="6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6" y="106"/>
                  </a:lnTo>
                  <a:lnTo>
                    <a:pt x="26" y="41"/>
                  </a:lnTo>
                  <a:lnTo>
                    <a:pt x="26" y="41"/>
                  </a:lnTo>
                  <a:lnTo>
                    <a:pt x="76" y="106"/>
                  </a:lnTo>
                  <a:lnTo>
                    <a:pt x="105" y="106"/>
                  </a:lnTo>
                  <a:lnTo>
                    <a:pt x="105" y="0"/>
                  </a:lnTo>
                  <a:lnTo>
                    <a:pt x="76" y="0"/>
                  </a:lnTo>
                  <a:lnTo>
                    <a:pt x="76" y="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5" name="Freeform 16"/>
            <p:cNvSpPr>
              <a:spLocks noEditPoints="1"/>
            </p:cNvSpPr>
            <p:nvPr/>
          </p:nvSpPr>
          <p:spPr bwMode="auto">
            <a:xfrm>
              <a:off x="-1075050" y="3903663"/>
              <a:ext cx="177800" cy="168275"/>
            </a:xfrm>
            <a:custGeom>
              <a:avLst/>
              <a:gdLst>
                <a:gd name="T0" fmla="*/ 71 w 112"/>
                <a:gd name="T1" fmla="*/ 0 h 106"/>
                <a:gd name="T2" fmla="*/ 43 w 112"/>
                <a:gd name="T3" fmla="*/ 0 h 106"/>
                <a:gd name="T4" fmla="*/ 0 w 112"/>
                <a:gd name="T5" fmla="*/ 106 h 106"/>
                <a:gd name="T6" fmla="*/ 31 w 112"/>
                <a:gd name="T7" fmla="*/ 106 h 106"/>
                <a:gd name="T8" fmla="*/ 38 w 112"/>
                <a:gd name="T9" fmla="*/ 89 h 106"/>
                <a:gd name="T10" fmla="*/ 76 w 112"/>
                <a:gd name="T11" fmla="*/ 89 h 106"/>
                <a:gd name="T12" fmla="*/ 83 w 112"/>
                <a:gd name="T13" fmla="*/ 106 h 106"/>
                <a:gd name="T14" fmla="*/ 112 w 112"/>
                <a:gd name="T15" fmla="*/ 106 h 106"/>
                <a:gd name="T16" fmla="*/ 71 w 112"/>
                <a:gd name="T17" fmla="*/ 0 h 106"/>
                <a:gd name="T18" fmla="*/ 45 w 112"/>
                <a:gd name="T19" fmla="*/ 67 h 106"/>
                <a:gd name="T20" fmla="*/ 57 w 112"/>
                <a:gd name="T21" fmla="*/ 34 h 106"/>
                <a:gd name="T22" fmla="*/ 57 w 112"/>
                <a:gd name="T23" fmla="*/ 34 h 106"/>
                <a:gd name="T24" fmla="*/ 69 w 112"/>
                <a:gd name="T25" fmla="*/ 67 h 106"/>
                <a:gd name="T26" fmla="*/ 45 w 112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2" h="106">
                  <a:moveTo>
                    <a:pt x="71" y="0"/>
                  </a:moveTo>
                  <a:lnTo>
                    <a:pt x="43" y="0"/>
                  </a:lnTo>
                  <a:lnTo>
                    <a:pt x="0" y="106"/>
                  </a:lnTo>
                  <a:lnTo>
                    <a:pt x="31" y="106"/>
                  </a:lnTo>
                  <a:lnTo>
                    <a:pt x="38" y="89"/>
                  </a:lnTo>
                  <a:lnTo>
                    <a:pt x="76" y="89"/>
                  </a:lnTo>
                  <a:lnTo>
                    <a:pt x="83" y="106"/>
                  </a:lnTo>
                  <a:lnTo>
                    <a:pt x="112" y="106"/>
                  </a:lnTo>
                  <a:lnTo>
                    <a:pt x="71" y="0"/>
                  </a:lnTo>
                  <a:close/>
                  <a:moveTo>
                    <a:pt x="45" y="67"/>
                  </a:moveTo>
                  <a:lnTo>
                    <a:pt x="57" y="34"/>
                  </a:lnTo>
                  <a:lnTo>
                    <a:pt x="57" y="34"/>
                  </a:lnTo>
                  <a:lnTo>
                    <a:pt x="69" y="67"/>
                  </a:lnTo>
                  <a:lnTo>
                    <a:pt x="45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6" name="Freeform 17"/>
            <p:cNvSpPr>
              <a:spLocks/>
            </p:cNvSpPr>
            <p:nvPr/>
          </p:nvSpPr>
          <p:spPr bwMode="auto">
            <a:xfrm>
              <a:off x="-2576825" y="3432175"/>
              <a:ext cx="587375" cy="639763"/>
            </a:xfrm>
            <a:custGeom>
              <a:avLst/>
              <a:gdLst>
                <a:gd name="T0" fmla="*/ 155 w 155"/>
                <a:gd name="T1" fmla="*/ 46 h 167"/>
                <a:gd name="T2" fmla="*/ 139 w 155"/>
                <a:gd name="T3" fmla="*/ 16 h 167"/>
                <a:gd name="T4" fmla="*/ 139 w 155"/>
                <a:gd name="T5" fmla="*/ 0 h 167"/>
                <a:gd name="T6" fmla="*/ 125 w 155"/>
                <a:gd name="T7" fmla="*/ 8 h 167"/>
                <a:gd name="T8" fmla="*/ 116 w 155"/>
                <a:gd name="T9" fmla="*/ 8 h 167"/>
                <a:gd name="T10" fmla="*/ 73 w 155"/>
                <a:gd name="T11" fmla="*/ 33 h 167"/>
                <a:gd name="T12" fmla="*/ 73 w 155"/>
                <a:gd name="T13" fmla="*/ 33 h 167"/>
                <a:gd name="T14" fmla="*/ 65 w 155"/>
                <a:gd name="T15" fmla="*/ 49 h 167"/>
                <a:gd name="T16" fmla="*/ 26 w 155"/>
                <a:gd name="T17" fmla="*/ 51 h 167"/>
                <a:gd name="T18" fmla="*/ 0 w 155"/>
                <a:gd name="T19" fmla="*/ 77 h 167"/>
                <a:gd name="T20" fmla="*/ 0 w 155"/>
                <a:gd name="T21" fmla="*/ 167 h 167"/>
                <a:gd name="T22" fmla="*/ 16 w 155"/>
                <a:gd name="T23" fmla="*/ 167 h 167"/>
                <a:gd name="T24" fmla="*/ 28 w 155"/>
                <a:gd name="T25" fmla="*/ 117 h 167"/>
                <a:gd name="T26" fmla="*/ 59 w 155"/>
                <a:gd name="T27" fmla="*/ 118 h 167"/>
                <a:gd name="T28" fmla="*/ 92 w 155"/>
                <a:gd name="T29" fmla="*/ 116 h 167"/>
                <a:gd name="T30" fmla="*/ 98 w 155"/>
                <a:gd name="T31" fmla="*/ 167 h 167"/>
                <a:gd name="T32" fmla="*/ 114 w 155"/>
                <a:gd name="T33" fmla="*/ 167 h 167"/>
                <a:gd name="T34" fmla="*/ 131 w 155"/>
                <a:gd name="T35" fmla="*/ 53 h 167"/>
                <a:gd name="T36" fmla="*/ 147 w 155"/>
                <a:gd name="T37" fmla="*/ 56 h 167"/>
                <a:gd name="T38" fmla="*/ 155 w 155"/>
                <a:gd name="T39" fmla="*/ 46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5" h="167">
                  <a:moveTo>
                    <a:pt x="155" y="46"/>
                  </a:moveTo>
                  <a:cubicBezTo>
                    <a:pt x="139" y="16"/>
                    <a:pt x="139" y="16"/>
                    <a:pt x="139" y="16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2" y="8"/>
                    <a:pt x="119" y="8"/>
                    <a:pt x="116" y="8"/>
                  </a:cubicBezTo>
                  <a:cubicBezTo>
                    <a:pt x="98" y="8"/>
                    <a:pt x="82" y="18"/>
                    <a:pt x="73" y="33"/>
                  </a:cubicBezTo>
                  <a:cubicBezTo>
                    <a:pt x="73" y="33"/>
                    <a:pt x="73" y="33"/>
                    <a:pt x="73" y="33"/>
                  </a:cubicBezTo>
                  <a:cubicBezTo>
                    <a:pt x="65" y="49"/>
                    <a:pt x="65" y="49"/>
                    <a:pt x="65" y="49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12" y="51"/>
                    <a:pt x="0" y="63"/>
                    <a:pt x="0" y="77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16" y="167"/>
                    <a:pt x="16" y="167"/>
                    <a:pt x="16" y="167"/>
                  </a:cubicBezTo>
                  <a:cubicBezTo>
                    <a:pt x="16" y="134"/>
                    <a:pt x="28" y="117"/>
                    <a:pt x="28" y="117"/>
                  </a:cubicBezTo>
                  <a:cubicBezTo>
                    <a:pt x="38" y="118"/>
                    <a:pt x="48" y="118"/>
                    <a:pt x="59" y="118"/>
                  </a:cubicBezTo>
                  <a:cubicBezTo>
                    <a:pt x="70" y="118"/>
                    <a:pt x="81" y="118"/>
                    <a:pt x="92" y="116"/>
                  </a:cubicBezTo>
                  <a:cubicBezTo>
                    <a:pt x="98" y="167"/>
                    <a:pt x="98" y="167"/>
                    <a:pt x="98" y="167"/>
                  </a:cubicBezTo>
                  <a:cubicBezTo>
                    <a:pt x="114" y="167"/>
                    <a:pt x="114" y="167"/>
                    <a:pt x="114" y="167"/>
                  </a:cubicBezTo>
                  <a:cubicBezTo>
                    <a:pt x="114" y="80"/>
                    <a:pt x="131" y="53"/>
                    <a:pt x="131" y="53"/>
                  </a:cubicBezTo>
                  <a:cubicBezTo>
                    <a:pt x="147" y="56"/>
                    <a:pt x="147" y="56"/>
                    <a:pt x="147" y="56"/>
                  </a:cubicBezTo>
                  <a:cubicBezTo>
                    <a:pt x="150" y="54"/>
                    <a:pt x="153" y="50"/>
                    <a:pt x="155" y="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7" name="Freeform 18"/>
            <p:cNvSpPr>
              <a:spLocks noEditPoints="1"/>
            </p:cNvSpPr>
            <p:nvPr/>
          </p:nvSpPr>
          <p:spPr bwMode="auto">
            <a:xfrm>
              <a:off x="-2022788" y="3689350"/>
              <a:ext cx="139700" cy="168275"/>
            </a:xfrm>
            <a:custGeom>
              <a:avLst/>
              <a:gdLst>
                <a:gd name="T0" fmla="*/ 12 w 37"/>
                <a:gd name="T1" fmla="*/ 27 h 44"/>
                <a:gd name="T2" fmla="*/ 12 w 37"/>
                <a:gd name="T3" fmla="*/ 27 h 44"/>
                <a:gd name="T4" fmla="*/ 23 w 37"/>
                <a:gd name="T5" fmla="*/ 44 h 44"/>
                <a:gd name="T6" fmla="*/ 37 w 37"/>
                <a:gd name="T7" fmla="*/ 44 h 44"/>
                <a:gd name="T8" fmla="*/ 23 w 37"/>
                <a:gd name="T9" fmla="*/ 26 h 44"/>
                <a:gd name="T10" fmla="*/ 33 w 37"/>
                <a:gd name="T11" fmla="*/ 14 h 44"/>
                <a:gd name="T12" fmla="*/ 18 w 37"/>
                <a:gd name="T13" fmla="*/ 0 h 44"/>
                <a:gd name="T14" fmla="*/ 0 w 37"/>
                <a:gd name="T15" fmla="*/ 0 h 44"/>
                <a:gd name="T16" fmla="*/ 0 w 37"/>
                <a:gd name="T17" fmla="*/ 44 h 44"/>
                <a:gd name="T18" fmla="*/ 12 w 37"/>
                <a:gd name="T19" fmla="*/ 44 h 44"/>
                <a:gd name="T20" fmla="*/ 12 w 37"/>
                <a:gd name="T21" fmla="*/ 27 h 44"/>
                <a:gd name="T22" fmla="*/ 12 w 37"/>
                <a:gd name="T23" fmla="*/ 9 h 44"/>
                <a:gd name="T24" fmla="*/ 13 w 37"/>
                <a:gd name="T25" fmla="*/ 9 h 44"/>
                <a:gd name="T26" fmla="*/ 21 w 37"/>
                <a:gd name="T27" fmla="*/ 14 h 44"/>
                <a:gd name="T28" fmla="*/ 13 w 37"/>
                <a:gd name="T29" fmla="*/ 20 h 44"/>
                <a:gd name="T30" fmla="*/ 12 w 37"/>
                <a:gd name="T31" fmla="*/ 20 h 44"/>
                <a:gd name="T32" fmla="*/ 12 w 37"/>
                <a:gd name="T33" fmla="*/ 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12" y="27"/>
                  </a:moveTo>
                  <a:cubicBezTo>
                    <a:pt x="12" y="27"/>
                    <a:pt x="12" y="27"/>
                    <a:pt x="12" y="27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30" y="25"/>
                    <a:pt x="33" y="20"/>
                    <a:pt x="33" y="14"/>
                  </a:cubicBezTo>
                  <a:cubicBezTo>
                    <a:pt x="33" y="4"/>
                    <a:pt x="27" y="0"/>
                    <a:pt x="1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2" y="44"/>
                    <a:pt x="12" y="44"/>
                    <a:pt x="12" y="44"/>
                  </a:cubicBezTo>
                  <a:lnTo>
                    <a:pt x="12" y="27"/>
                  </a:lnTo>
                  <a:close/>
                  <a:moveTo>
                    <a:pt x="12" y="9"/>
                  </a:moveTo>
                  <a:cubicBezTo>
                    <a:pt x="13" y="9"/>
                    <a:pt x="13" y="9"/>
                    <a:pt x="13" y="9"/>
                  </a:cubicBezTo>
                  <a:cubicBezTo>
                    <a:pt x="17" y="9"/>
                    <a:pt x="21" y="10"/>
                    <a:pt x="21" y="14"/>
                  </a:cubicBezTo>
                  <a:cubicBezTo>
                    <a:pt x="21" y="19"/>
                    <a:pt x="17" y="20"/>
                    <a:pt x="13" y="20"/>
                  </a:cubicBezTo>
                  <a:cubicBezTo>
                    <a:pt x="12" y="20"/>
                    <a:pt x="12" y="20"/>
                    <a:pt x="12" y="20"/>
                  </a:cubicBezTo>
                  <a:lnTo>
                    <a:pt x="12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408681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95325" y="728663"/>
            <a:ext cx="10801349" cy="756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sv-SE" dirty="0"/>
              <a:t>Klicka här för att ändra format 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idx="1"/>
          </p:nvPr>
        </p:nvSpPr>
        <p:spPr>
          <a:xfrm>
            <a:off x="695325" y="1892809"/>
            <a:ext cx="10801350" cy="44159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701241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1" r:id="rId2"/>
    <p:sldLayoutId id="2147483690" r:id="rId3"/>
    <p:sldLayoutId id="2147483680" r:id="rId4"/>
    <p:sldLayoutId id="2147483682" r:id="rId5"/>
    <p:sldLayoutId id="2147483683" r:id="rId6"/>
    <p:sldLayoutId id="2147483684" r:id="rId7"/>
    <p:sldLayoutId id="2147483692" r:id="rId8"/>
    <p:sldLayoutId id="2147483693" r:id="rId9"/>
    <p:sldLayoutId id="2147483688" r:id="rId10"/>
    <p:sldLayoutId id="2147483696" r:id="rId11"/>
    <p:sldLayoutId id="2147483695" r:id="rId12"/>
    <p:sldLayoutId id="2147483685" r:id="rId13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15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59" userDrawn="1">
          <p15:clr>
            <a:srgbClr val="F26B43"/>
          </p15:clr>
        </p15:guide>
        <p15:guide id="2" orient="horz" pos="3974" userDrawn="1">
          <p15:clr>
            <a:srgbClr val="F26B43"/>
          </p15:clr>
        </p15:guide>
        <p15:guide id="3" pos="438" userDrawn="1">
          <p15:clr>
            <a:srgbClr val="F26B43"/>
          </p15:clr>
        </p15:guide>
        <p15:guide id="4" pos="72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trama.se/informations-utbildningsmaterial/strama-for-slutenvarden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giondalarna.se/plus/vard/vard-och-behandling/smittskydd/det-gyllene-aret/kad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regiondalarna.se/plus/vard/vard-och-behandling/smittskydd/det-gyllene-aret/kad/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smittskydd.dalarna@regiondalarna.se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"/>
          <p:cNvSpPr>
            <a:spLocks noGrp="1"/>
          </p:cNvSpPr>
          <p:nvPr>
            <p:ph type="ctrTitle"/>
          </p:nvPr>
        </p:nvSpPr>
        <p:spPr>
          <a:xfrm>
            <a:off x="646194" y="935607"/>
            <a:ext cx="10801349" cy="2306637"/>
          </a:xfrm>
        </p:spPr>
        <p:txBody>
          <a:bodyPr/>
          <a:lstStyle/>
          <a:p>
            <a:r>
              <a:rPr lang="sv-SE" dirty="0"/>
              <a:t>RONDKORT</a:t>
            </a:r>
            <a:br>
              <a:rPr lang="sv-SE" dirty="0"/>
            </a:br>
            <a:r>
              <a:rPr lang="sv-SE" sz="2200" dirty="0"/>
              <a:t>Antibiotikasmarta sjuksköterskor</a:t>
            </a:r>
            <a:br>
              <a:rPr lang="sv-SE" sz="2200" dirty="0"/>
            </a:br>
            <a:r>
              <a:rPr lang="sv-SE" sz="2200" dirty="0"/>
              <a:t>Katetersmarta sjuksköterskor/undersköterskor</a:t>
            </a:r>
          </a:p>
        </p:txBody>
      </p:sp>
      <p:sp>
        <p:nvSpPr>
          <p:cNvPr id="4" name="Underrubrik"/>
          <p:cNvSpPr>
            <a:spLocks noGrp="1"/>
          </p:cNvSpPr>
          <p:nvPr>
            <p:ph type="subTitle" idx="4294967295"/>
          </p:nvPr>
        </p:nvSpPr>
        <p:spPr>
          <a:xfrm>
            <a:off x="3821915" y="4207066"/>
            <a:ext cx="4950152" cy="900113"/>
          </a:xfrm>
        </p:spPr>
        <p:txBody>
          <a:bodyPr/>
          <a:lstStyle/>
          <a:p>
            <a:pPr marL="0" indent="0">
              <a:buNone/>
            </a:pPr>
            <a:r>
              <a:rPr lang="sv-SE" sz="2400" dirty="0">
                <a:solidFill>
                  <a:schemeClr val="bg1"/>
                </a:solidFill>
              </a:rPr>
              <a:t>Smittskydd och vårdhygien Dalarna</a:t>
            </a:r>
          </a:p>
        </p:txBody>
      </p:sp>
      <p:grpSp>
        <p:nvGrpSpPr>
          <p:cNvPr id="6" name="Logotyp" title="Region Dalarnas logotyp"/>
          <p:cNvGrpSpPr>
            <a:grpSpLocks noChangeAspect="1"/>
          </p:cNvGrpSpPr>
          <p:nvPr/>
        </p:nvGrpSpPr>
        <p:grpSpPr>
          <a:xfrm>
            <a:off x="4914611" y="5408725"/>
            <a:ext cx="2362778" cy="900000"/>
            <a:chOff x="-2576825" y="3432175"/>
            <a:chExt cx="1679575" cy="639763"/>
          </a:xfrm>
          <a:solidFill>
            <a:schemeClr val="bg1"/>
          </a:solidFill>
        </p:grpSpPr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-1871975" y="3689350"/>
              <a:ext cx="100013" cy="168275"/>
            </a:xfrm>
            <a:custGeom>
              <a:avLst/>
              <a:gdLst>
                <a:gd name="T0" fmla="*/ 63 w 63"/>
                <a:gd name="T1" fmla="*/ 84 h 106"/>
                <a:gd name="T2" fmla="*/ 29 w 63"/>
                <a:gd name="T3" fmla="*/ 84 h 106"/>
                <a:gd name="T4" fmla="*/ 29 w 63"/>
                <a:gd name="T5" fmla="*/ 65 h 106"/>
                <a:gd name="T6" fmla="*/ 60 w 63"/>
                <a:gd name="T7" fmla="*/ 65 h 106"/>
                <a:gd name="T8" fmla="*/ 60 w 63"/>
                <a:gd name="T9" fmla="*/ 41 h 106"/>
                <a:gd name="T10" fmla="*/ 29 w 63"/>
                <a:gd name="T11" fmla="*/ 41 h 106"/>
                <a:gd name="T12" fmla="*/ 29 w 63"/>
                <a:gd name="T13" fmla="*/ 24 h 106"/>
                <a:gd name="T14" fmla="*/ 63 w 63"/>
                <a:gd name="T15" fmla="*/ 24 h 106"/>
                <a:gd name="T16" fmla="*/ 63 w 63"/>
                <a:gd name="T17" fmla="*/ 0 h 106"/>
                <a:gd name="T18" fmla="*/ 0 w 63"/>
                <a:gd name="T19" fmla="*/ 0 h 106"/>
                <a:gd name="T20" fmla="*/ 0 w 63"/>
                <a:gd name="T21" fmla="*/ 106 h 106"/>
                <a:gd name="T22" fmla="*/ 63 w 63"/>
                <a:gd name="T23" fmla="*/ 106 h 106"/>
                <a:gd name="T24" fmla="*/ 63 w 63"/>
                <a:gd name="T25" fmla="*/ 84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3" h="106">
                  <a:moveTo>
                    <a:pt x="63" y="84"/>
                  </a:moveTo>
                  <a:lnTo>
                    <a:pt x="29" y="84"/>
                  </a:lnTo>
                  <a:lnTo>
                    <a:pt x="29" y="65"/>
                  </a:lnTo>
                  <a:lnTo>
                    <a:pt x="60" y="65"/>
                  </a:lnTo>
                  <a:lnTo>
                    <a:pt x="60" y="41"/>
                  </a:lnTo>
                  <a:lnTo>
                    <a:pt x="29" y="41"/>
                  </a:lnTo>
                  <a:lnTo>
                    <a:pt x="29" y="24"/>
                  </a:lnTo>
                  <a:lnTo>
                    <a:pt x="63" y="24"/>
                  </a:lnTo>
                  <a:lnTo>
                    <a:pt x="63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63" y="106"/>
                  </a:lnTo>
                  <a:lnTo>
                    <a:pt x="63" y="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-1757675" y="3681413"/>
              <a:ext cx="177800" cy="184150"/>
            </a:xfrm>
            <a:custGeom>
              <a:avLst/>
              <a:gdLst>
                <a:gd name="T0" fmla="*/ 24 w 47"/>
                <a:gd name="T1" fmla="*/ 48 h 48"/>
                <a:gd name="T2" fmla="*/ 42 w 47"/>
                <a:gd name="T3" fmla="*/ 39 h 48"/>
                <a:gd name="T4" fmla="*/ 47 w 47"/>
                <a:gd name="T5" fmla="*/ 22 h 48"/>
                <a:gd name="T6" fmla="*/ 24 w 47"/>
                <a:gd name="T7" fmla="*/ 22 h 48"/>
                <a:gd name="T8" fmla="*/ 24 w 47"/>
                <a:gd name="T9" fmla="*/ 31 h 48"/>
                <a:gd name="T10" fmla="*/ 33 w 47"/>
                <a:gd name="T11" fmla="*/ 31 h 48"/>
                <a:gd name="T12" fmla="*/ 24 w 47"/>
                <a:gd name="T13" fmla="*/ 38 h 48"/>
                <a:gd name="T14" fmla="*/ 12 w 47"/>
                <a:gd name="T15" fmla="*/ 25 h 48"/>
                <a:gd name="T16" fmla="*/ 24 w 47"/>
                <a:gd name="T17" fmla="*/ 10 h 48"/>
                <a:gd name="T18" fmla="*/ 33 w 47"/>
                <a:gd name="T19" fmla="*/ 18 h 48"/>
                <a:gd name="T20" fmla="*/ 44 w 47"/>
                <a:gd name="T21" fmla="*/ 13 h 48"/>
                <a:gd name="T22" fmla="*/ 24 w 47"/>
                <a:gd name="T23" fmla="*/ 0 h 48"/>
                <a:gd name="T24" fmla="*/ 0 w 47"/>
                <a:gd name="T25" fmla="*/ 24 h 48"/>
                <a:gd name="T26" fmla="*/ 24 w 47"/>
                <a:gd name="T27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7" h="48">
                  <a:moveTo>
                    <a:pt x="24" y="48"/>
                  </a:moveTo>
                  <a:cubicBezTo>
                    <a:pt x="31" y="48"/>
                    <a:pt x="38" y="45"/>
                    <a:pt x="42" y="39"/>
                  </a:cubicBezTo>
                  <a:cubicBezTo>
                    <a:pt x="46" y="34"/>
                    <a:pt x="46" y="28"/>
                    <a:pt x="47" y="22"/>
                  </a:cubicBezTo>
                  <a:cubicBezTo>
                    <a:pt x="24" y="22"/>
                    <a:pt x="24" y="22"/>
                    <a:pt x="24" y="22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33" y="31"/>
                    <a:pt x="33" y="31"/>
                    <a:pt x="33" y="31"/>
                  </a:cubicBezTo>
                  <a:cubicBezTo>
                    <a:pt x="33" y="36"/>
                    <a:pt x="29" y="38"/>
                    <a:pt x="24" y="38"/>
                  </a:cubicBezTo>
                  <a:cubicBezTo>
                    <a:pt x="16" y="38"/>
                    <a:pt x="12" y="31"/>
                    <a:pt x="12" y="25"/>
                  </a:cubicBezTo>
                  <a:cubicBezTo>
                    <a:pt x="12" y="18"/>
                    <a:pt x="16" y="10"/>
                    <a:pt x="24" y="10"/>
                  </a:cubicBezTo>
                  <a:cubicBezTo>
                    <a:pt x="28" y="10"/>
                    <a:pt x="32" y="13"/>
                    <a:pt x="33" y="18"/>
                  </a:cubicBezTo>
                  <a:cubicBezTo>
                    <a:pt x="44" y="13"/>
                    <a:pt x="44" y="13"/>
                    <a:pt x="44" y="13"/>
                  </a:cubicBezTo>
                  <a:cubicBezTo>
                    <a:pt x="40" y="5"/>
                    <a:pt x="33" y="0"/>
                    <a:pt x="24" y="0"/>
                  </a:cubicBezTo>
                  <a:cubicBezTo>
                    <a:pt x="10" y="0"/>
                    <a:pt x="0" y="10"/>
                    <a:pt x="0" y="24"/>
                  </a:cubicBezTo>
                  <a:cubicBezTo>
                    <a:pt x="0" y="38"/>
                    <a:pt x="10" y="48"/>
                    <a:pt x="24" y="4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-1564000" y="3689350"/>
              <a:ext cx="44450" cy="168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0" name="Freeform 8"/>
            <p:cNvSpPr>
              <a:spLocks noEditPoints="1"/>
            </p:cNvSpPr>
            <p:nvPr/>
          </p:nvSpPr>
          <p:spPr bwMode="auto">
            <a:xfrm>
              <a:off x="-1500500" y="3681413"/>
              <a:ext cx="185738" cy="184150"/>
            </a:xfrm>
            <a:custGeom>
              <a:avLst/>
              <a:gdLst>
                <a:gd name="T0" fmla="*/ 49 w 49"/>
                <a:gd name="T1" fmla="*/ 23 h 48"/>
                <a:gd name="T2" fmla="*/ 25 w 49"/>
                <a:gd name="T3" fmla="*/ 0 h 48"/>
                <a:gd name="T4" fmla="*/ 0 w 49"/>
                <a:gd name="T5" fmla="*/ 23 h 48"/>
                <a:gd name="T6" fmla="*/ 25 w 49"/>
                <a:gd name="T7" fmla="*/ 48 h 48"/>
                <a:gd name="T8" fmla="*/ 49 w 49"/>
                <a:gd name="T9" fmla="*/ 23 h 48"/>
                <a:gd name="T10" fmla="*/ 25 w 49"/>
                <a:gd name="T11" fmla="*/ 37 h 48"/>
                <a:gd name="T12" fmla="*/ 12 w 49"/>
                <a:gd name="T13" fmla="*/ 23 h 48"/>
                <a:gd name="T14" fmla="*/ 25 w 49"/>
                <a:gd name="T15" fmla="*/ 12 h 48"/>
                <a:gd name="T16" fmla="*/ 37 w 49"/>
                <a:gd name="T17" fmla="*/ 23 h 48"/>
                <a:gd name="T18" fmla="*/ 25 w 49"/>
                <a:gd name="T19" fmla="*/ 3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48">
                  <a:moveTo>
                    <a:pt x="49" y="23"/>
                  </a:moveTo>
                  <a:cubicBezTo>
                    <a:pt x="49" y="10"/>
                    <a:pt x="37" y="0"/>
                    <a:pt x="25" y="0"/>
                  </a:cubicBezTo>
                  <a:cubicBezTo>
                    <a:pt x="12" y="0"/>
                    <a:pt x="0" y="10"/>
                    <a:pt x="0" y="23"/>
                  </a:cubicBezTo>
                  <a:cubicBezTo>
                    <a:pt x="0" y="38"/>
                    <a:pt x="10" y="48"/>
                    <a:pt x="25" y="48"/>
                  </a:cubicBezTo>
                  <a:cubicBezTo>
                    <a:pt x="39" y="48"/>
                    <a:pt x="49" y="38"/>
                    <a:pt x="49" y="23"/>
                  </a:cubicBezTo>
                  <a:moveTo>
                    <a:pt x="25" y="37"/>
                  </a:moveTo>
                  <a:cubicBezTo>
                    <a:pt x="18" y="37"/>
                    <a:pt x="12" y="31"/>
                    <a:pt x="12" y="23"/>
                  </a:cubicBezTo>
                  <a:cubicBezTo>
                    <a:pt x="12" y="17"/>
                    <a:pt x="18" y="12"/>
                    <a:pt x="25" y="12"/>
                  </a:cubicBezTo>
                  <a:cubicBezTo>
                    <a:pt x="31" y="12"/>
                    <a:pt x="37" y="17"/>
                    <a:pt x="37" y="23"/>
                  </a:cubicBezTo>
                  <a:cubicBezTo>
                    <a:pt x="37" y="31"/>
                    <a:pt x="31" y="37"/>
                    <a:pt x="25" y="3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-1295713" y="3689350"/>
              <a:ext cx="171450" cy="168275"/>
            </a:xfrm>
            <a:custGeom>
              <a:avLst/>
              <a:gdLst>
                <a:gd name="T0" fmla="*/ 29 w 108"/>
                <a:gd name="T1" fmla="*/ 41 h 106"/>
                <a:gd name="T2" fmla="*/ 29 w 108"/>
                <a:gd name="T3" fmla="*/ 41 h 106"/>
                <a:gd name="T4" fmla="*/ 79 w 108"/>
                <a:gd name="T5" fmla="*/ 106 h 106"/>
                <a:gd name="T6" fmla="*/ 108 w 108"/>
                <a:gd name="T7" fmla="*/ 106 h 106"/>
                <a:gd name="T8" fmla="*/ 108 w 108"/>
                <a:gd name="T9" fmla="*/ 0 h 106"/>
                <a:gd name="T10" fmla="*/ 79 w 108"/>
                <a:gd name="T11" fmla="*/ 0 h 106"/>
                <a:gd name="T12" fmla="*/ 79 w 108"/>
                <a:gd name="T13" fmla="*/ 65 h 106"/>
                <a:gd name="T14" fmla="*/ 79 w 108"/>
                <a:gd name="T15" fmla="*/ 65 h 106"/>
                <a:gd name="T16" fmla="*/ 29 w 108"/>
                <a:gd name="T17" fmla="*/ 0 h 106"/>
                <a:gd name="T18" fmla="*/ 0 w 108"/>
                <a:gd name="T19" fmla="*/ 0 h 106"/>
                <a:gd name="T20" fmla="*/ 0 w 108"/>
                <a:gd name="T21" fmla="*/ 106 h 106"/>
                <a:gd name="T22" fmla="*/ 29 w 108"/>
                <a:gd name="T23" fmla="*/ 106 h 106"/>
                <a:gd name="T24" fmla="*/ 29 w 108"/>
                <a:gd name="T25" fmla="*/ 41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8" h="106">
                  <a:moveTo>
                    <a:pt x="29" y="41"/>
                  </a:moveTo>
                  <a:lnTo>
                    <a:pt x="29" y="41"/>
                  </a:lnTo>
                  <a:lnTo>
                    <a:pt x="79" y="106"/>
                  </a:lnTo>
                  <a:lnTo>
                    <a:pt x="108" y="106"/>
                  </a:lnTo>
                  <a:lnTo>
                    <a:pt x="108" y="0"/>
                  </a:lnTo>
                  <a:lnTo>
                    <a:pt x="79" y="0"/>
                  </a:lnTo>
                  <a:lnTo>
                    <a:pt x="79" y="65"/>
                  </a:lnTo>
                  <a:lnTo>
                    <a:pt x="79" y="65"/>
                  </a:lnTo>
                  <a:lnTo>
                    <a:pt x="29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9" y="106"/>
                  </a:lnTo>
                  <a:lnTo>
                    <a:pt x="29" y="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2" name="Freeform 10"/>
            <p:cNvSpPr>
              <a:spLocks noEditPoints="1"/>
            </p:cNvSpPr>
            <p:nvPr/>
          </p:nvSpPr>
          <p:spPr bwMode="auto">
            <a:xfrm>
              <a:off x="-2022788" y="3903663"/>
              <a:ext cx="147638" cy="168275"/>
            </a:xfrm>
            <a:custGeom>
              <a:avLst/>
              <a:gdLst>
                <a:gd name="T0" fmla="*/ 17 w 39"/>
                <a:gd name="T1" fmla="*/ 0 h 44"/>
                <a:gd name="T2" fmla="*/ 0 w 39"/>
                <a:gd name="T3" fmla="*/ 0 h 44"/>
                <a:gd name="T4" fmla="*/ 0 w 39"/>
                <a:gd name="T5" fmla="*/ 44 h 44"/>
                <a:gd name="T6" fmla="*/ 17 w 39"/>
                <a:gd name="T7" fmla="*/ 44 h 44"/>
                <a:gd name="T8" fmla="*/ 39 w 39"/>
                <a:gd name="T9" fmla="*/ 22 h 44"/>
                <a:gd name="T10" fmla="*/ 17 w 39"/>
                <a:gd name="T11" fmla="*/ 0 h 44"/>
                <a:gd name="T12" fmla="*/ 15 w 39"/>
                <a:gd name="T13" fmla="*/ 35 h 44"/>
                <a:gd name="T14" fmla="*/ 12 w 39"/>
                <a:gd name="T15" fmla="*/ 35 h 44"/>
                <a:gd name="T16" fmla="*/ 12 w 39"/>
                <a:gd name="T17" fmla="*/ 10 h 44"/>
                <a:gd name="T18" fmla="*/ 15 w 39"/>
                <a:gd name="T19" fmla="*/ 10 h 44"/>
                <a:gd name="T20" fmla="*/ 27 w 39"/>
                <a:gd name="T21" fmla="*/ 22 h 44"/>
                <a:gd name="T22" fmla="*/ 15 w 39"/>
                <a:gd name="T23" fmla="*/ 35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9" h="44">
                  <a:moveTo>
                    <a:pt x="1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7" y="44"/>
                    <a:pt x="17" y="44"/>
                    <a:pt x="17" y="44"/>
                  </a:cubicBezTo>
                  <a:cubicBezTo>
                    <a:pt x="29" y="44"/>
                    <a:pt x="39" y="35"/>
                    <a:pt x="39" y="22"/>
                  </a:cubicBezTo>
                  <a:cubicBezTo>
                    <a:pt x="39" y="10"/>
                    <a:pt x="29" y="0"/>
                    <a:pt x="17" y="0"/>
                  </a:cubicBezTo>
                  <a:moveTo>
                    <a:pt x="15" y="35"/>
                  </a:moveTo>
                  <a:cubicBezTo>
                    <a:pt x="12" y="35"/>
                    <a:pt x="12" y="35"/>
                    <a:pt x="12" y="35"/>
                  </a:cubicBezTo>
                  <a:cubicBezTo>
                    <a:pt x="12" y="10"/>
                    <a:pt x="12" y="10"/>
                    <a:pt x="12" y="10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2" y="10"/>
                    <a:pt x="27" y="14"/>
                    <a:pt x="27" y="22"/>
                  </a:cubicBezTo>
                  <a:cubicBezTo>
                    <a:pt x="27" y="31"/>
                    <a:pt x="22" y="35"/>
                    <a:pt x="15" y="3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3" name="Freeform 11"/>
            <p:cNvSpPr>
              <a:spLocks noEditPoints="1"/>
            </p:cNvSpPr>
            <p:nvPr/>
          </p:nvSpPr>
          <p:spPr bwMode="auto">
            <a:xfrm>
              <a:off x="-18783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69 w 109"/>
                <a:gd name="T15" fmla="*/ 0 h 106"/>
                <a:gd name="T16" fmla="*/ 40 w 109"/>
                <a:gd name="T17" fmla="*/ 0 h 106"/>
                <a:gd name="T18" fmla="*/ 43 w 109"/>
                <a:gd name="T19" fmla="*/ 67 h 106"/>
                <a:gd name="T20" fmla="*/ 55 w 109"/>
                <a:gd name="T21" fmla="*/ 34 h 106"/>
                <a:gd name="T22" fmla="*/ 55 w 109"/>
                <a:gd name="T23" fmla="*/ 34 h 106"/>
                <a:gd name="T24" fmla="*/ 67 w 109"/>
                <a:gd name="T25" fmla="*/ 67 h 106"/>
                <a:gd name="T26" fmla="*/ 43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69" y="0"/>
                  </a:lnTo>
                  <a:lnTo>
                    <a:pt x="40" y="0"/>
                  </a:lnTo>
                  <a:close/>
                  <a:moveTo>
                    <a:pt x="43" y="67"/>
                  </a:moveTo>
                  <a:lnTo>
                    <a:pt x="55" y="34"/>
                  </a:lnTo>
                  <a:lnTo>
                    <a:pt x="55" y="34"/>
                  </a:lnTo>
                  <a:lnTo>
                    <a:pt x="67" y="67"/>
                  </a:lnTo>
                  <a:lnTo>
                    <a:pt x="43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-1692588" y="3903663"/>
              <a:ext cx="98425" cy="168275"/>
            </a:xfrm>
            <a:custGeom>
              <a:avLst/>
              <a:gdLst>
                <a:gd name="T0" fmla="*/ 28 w 62"/>
                <a:gd name="T1" fmla="*/ 0 h 106"/>
                <a:gd name="T2" fmla="*/ 0 w 62"/>
                <a:gd name="T3" fmla="*/ 0 h 106"/>
                <a:gd name="T4" fmla="*/ 0 w 62"/>
                <a:gd name="T5" fmla="*/ 106 h 106"/>
                <a:gd name="T6" fmla="*/ 62 w 62"/>
                <a:gd name="T7" fmla="*/ 106 h 106"/>
                <a:gd name="T8" fmla="*/ 62 w 62"/>
                <a:gd name="T9" fmla="*/ 84 h 106"/>
                <a:gd name="T10" fmla="*/ 28 w 62"/>
                <a:gd name="T11" fmla="*/ 84 h 106"/>
                <a:gd name="T12" fmla="*/ 28 w 62"/>
                <a:gd name="T13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2" h="106">
                  <a:moveTo>
                    <a:pt x="28" y="0"/>
                  </a:moveTo>
                  <a:lnTo>
                    <a:pt x="0" y="0"/>
                  </a:lnTo>
                  <a:lnTo>
                    <a:pt x="0" y="106"/>
                  </a:lnTo>
                  <a:lnTo>
                    <a:pt x="62" y="106"/>
                  </a:lnTo>
                  <a:lnTo>
                    <a:pt x="62" y="84"/>
                  </a:lnTo>
                  <a:lnTo>
                    <a:pt x="28" y="84"/>
                  </a:lnTo>
                  <a:lnTo>
                    <a:pt x="2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5" name="Freeform 13"/>
            <p:cNvSpPr>
              <a:spLocks noEditPoints="1"/>
            </p:cNvSpPr>
            <p:nvPr/>
          </p:nvSpPr>
          <p:spPr bwMode="auto">
            <a:xfrm>
              <a:off x="-1586225" y="3903663"/>
              <a:ext cx="173038" cy="168275"/>
            </a:xfrm>
            <a:custGeom>
              <a:avLst/>
              <a:gdLst>
                <a:gd name="T0" fmla="*/ 40 w 109"/>
                <a:gd name="T1" fmla="*/ 0 h 106"/>
                <a:gd name="T2" fmla="*/ 0 w 109"/>
                <a:gd name="T3" fmla="*/ 106 h 106"/>
                <a:gd name="T4" fmla="*/ 28 w 109"/>
                <a:gd name="T5" fmla="*/ 106 h 106"/>
                <a:gd name="T6" fmla="*/ 35 w 109"/>
                <a:gd name="T7" fmla="*/ 89 h 106"/>
                <a:gd name="T8" fmla="*/ 74 w 109"/>
                <a:gd name="T9" fmla="*/ 89 h 106"/>
                <a:gd name="T10" fmla="*/ 81 w 109"/>
                <a:gd name="T11" fmla="*/ 106 h 106"/>
                <a:gd name="T12" fmla="*/ 109 w 109"/>
                <a:gd name="T13" fmla="*/ 106 h 106"/>
                <a:gd name="T14" fmla="*/ 71 w 109"/>
                <a:gd name="T15" fmla="*/ 0 h 106"/>
                <a:gd name="T16" fmla="*/ 40 w 109"/>
                <a:gd name="T17" fmla="*/ 0 h 106"/>
                <a:gd name="T18" fmla="*/ 42 w 109"/>
                <a:gd name="T19" fmla="*/ 67 h 106"/>
                <a:gd name="T20" fmla="*/ 54 w 109"/>
                <a:gd name="T21" fmla="*/ 34 h 106"/>
                <a:gd name="T22" fmla="*/ 54 w 109"/>
                <a:gd name="T23" fmla="*/ 34 h 106"/>
                <a:gd name="T24" fmla="*/ 66 w 109"/>
                <a:gd name="T25" fmla="*/ 67 h 106"/>
                <a:gd name="T26" fmla="*/ 42 w 109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06">
                  <a:moveTo>
                    <a:pt x="40" y="0"/>
                  </a:moveTo>
                  <a:lnTo>
                    <a:pt x="0" y="106"/>
                  </a:lnTo>
                  <a:lnTo>
                    <a:pt x="28" y="106"/>
                  </a:lnTo>
                  <a:lnTo>
                    <a:pt x="35" y="89"/>
                  </a:lnTo>
                  <a:lnTo>
                    <a:pt x="74" y="89"/>
                  </a:lnTo>
                  <a:lnTo>
                    <a:pt x="81" y="106"/>
                  </a:lnTo>
                  <a:lnTo>
                    <a:pt x="109" y="106"/>
                  </a:lnTo>
                  <a:lnTo>
                    <a:pt x="71" y="0"/>
                  </a:lnTo>
                  <a:lnTo>
                    <a:pt x="40" y="0"/>
                  </a:lnTo>
                  <a:close/>
                  <a:moveTo>
                    <a:pt x="42" y="67"/>
                  </a:moveTo>
                  <a:lnTo>
                    <a:pt x="54" y="34"/>
                  </a:lnTo>
                  <a:lnTo>
                    <a:pt x="54" y="34"/>
                  </a:lnTo>
                  <a:lnTo>
                    <a:pt x="66" y="67"/>
                  </a:lnTo>
                  <a:lnTo>
                    <a:pt x="42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6" name="Freeform 14"/>
            <p:cNvSpPr>
              <a:spLocks noEditPoints="1"/>
            </p:cNvSpPr>
            <p:nvPr/>
          </p:nvSpPr>
          <p:spPr bwMode="auto">
            <a:xfrm>
              <a:off x="-1402075" y="3903663"/>
              <a:ext cx="141288" cy="168275"/>
            </a:xfrm>
            <a:custGeom>
              <a:avLst/>
              <a:gdLst>
                <a:gd name="T0" fmla="*/ 32 w 37"/>
                <a:gd name="T1" fmla="*/ 14 h 44"/>
                <a:gd name="T2" fmla="*/ 17 w 37"/>
                <a:gd name="T3" fmla="*/ 0 h 44"/>
                <a:gd name="T4" fmla="*/ 0 w 37"/>
                <a:gd name="T5" fmla="*/ 0 h 44"/>
                <a:gd name="T6" fmla="*/ 0 w 37"/>
                <a:gd name="T7" fmla="*/ 44 h 44"/>
                <a:gd name="T8" fmla="*/ 11 w 37"/>
                <a:gd name="T9" fmla="*/ 44 h 44"/>
                <a:gd name="T10" fmla="*/ 11 w 37"/>
                <a:gd name="T11" fmla="*/ 27 h 44"/>
                <a:gd name="T12" fmla="*/ 11 w 37"/>
                <a:gd name="T13" fmla="*/ 27 h 44"/>
                <a:gd name="T14" fmla="*/ 22 w 37"/>
                <a:gd name="T15" fmla="*/ 44 h 44"/>
                <a:gd name="T16" fmla="*/ 37 w 37"/>
                <a:gd name="T17" fmla="*/ 44 h 44"/>
                <a:gd name="T18" fmla="*/ 23 w 37"/>
                <a:gd name="T19" fmla="*/ 26 h 44"/>
                <a:gd name="T20" fmla="*/ 32 w 37"/>
                <a:gd name="T21" fmla="*/ 14 h 44"/>
                <a:gd name="T22" fmla="*/ 12 w 37"/>
                <a:gd name="T23" fmla="*/ 20 h 44"/>
                <a:gd name="T24" fmla="*/ 11 w 37"/>
                <a:gd name="T25" fmla="*/ 20 h 44"/>
                <a:gd name="T26" fmla="*/ 11 w 37"/>
                <a:gd name="T27" fmla="*/ 9 h 44"/>
                <a:gd name="T28" fmla="*/ 12 w 37"/>
                <a:gd name="T29" fmla="*/ 9 h 44"/>
                <a:gd name="T30" fmla="*/ 20 w 37"/>
                <a:gd name="T31" fmla="*/ 14 h 44"/>
                <a:gd name="T32" fmla="*/ 12 w 37"/>
                <a:gd name="T33" fmla="*/ 2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32" y="14"/>
                  </a:moveTo>
                  <a:cubicBezTo>
                    <a:pt x="32" y="4"/>
                    <a:pt x="26" y="0"/>
                    <a:pt x="1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1" y="44"/>
                    <a:pt x="11" y="44"/>
                    <a:pt x="11" y="44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29" y="25"/>
                    <a:pt x="32" y="20"/>
                    <a:pt x="32" y="14"/>
                  </a:cubicBezTo>
                  <a:moveTo>
                    <a:pt x="12" y="20"/>
                  </a:moveTo>
                  <a:cubicBezTo>
                    <a:pt x="11" y="20"/>
                    <a:pt x="11" y="20"/>
                    <a:pt x="11" y="20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6" y="9"/>
                    <a:pt x="20" y="10"/>
                    <a:pt x="20" y="14"/>
                  </a:cubicBezTo>
                  <a:cubicBezTo>
                    <a:pt x="20" y="19"/>
                    <a:pt x="16" y="20"/>
                    <a:pt x="12" y="2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-1249675" y="3903663"/>
              <a:ext cx="166688" cy="168275"/>
            </a:xfrm>
            <a:custGeom>
              <a:avLst/>
              <a:gdLst>
                <a:gd name="T0" fmla="*/ 76 w 105"/>
                <a:gd name="T1" fmla="*/ 65 h 106"/>
                <a:gd name="T2" fmla="*/ 76 w 105"/>
                <a:gd name="T3" fmla="*/ 65 h 106"/>
                <a:gd name="T4" fmla="*/ 26 w 105"/>
                <a:gd name="T5" fmla="*/ 0 h 106"/>
                <a:gd name="T6" fmla="*/ 0 w 105"/>
                <a:gd name="T7" fmla="*/ 0 h 106"/>
                <a:gd name="T8" fmla="*/ 0 w 105"/>
                <a:gd name="T9" fmla="*/ 106 h 106"/>
                <a:gd name="T10" fmla="*/ 26 w 105"/>
                <a:gd name="T11" fmla="*/ 106 h 106"/>
                <a:gd name="T12" fmla="*/ 26 w 105"/>
                <a:gd name="T13" fmla="*/ 41 h 106"/>
                <a:gd name="T14" fmla="*/ 26 w 105"/>
                <a:gd name="T15" fmla="*/ 41 h 106"/>
                <a:gd name="T16" fmla="*/ 76 w 105"/>
                <a:gd name="T17" fmla="*/ 106 h 106"/>
                <a:gd name="T18" fmla="*/ 105 w 105"/>
                <a:gd name="T19" fmla="*/ 106 h 106"/>
                <a:gd name="T20" fmla="*/ 105 w 105"/>
                <a:gd name="T21" fmla="*/ 0 h 106"/>
                <a:gd name="T22" fmla="*/ 76 w 105"/>
                <a:gd name="T23" fmla="*/ 0 h 106"/>
                <a:gd name="T24" fmla="*/ 76 w 105"/>
                <a:gd name="T25" fmla="*/ 65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5" h="106">
                  <a:moveTo>
                    <a:pt x="76" y="65"/>
                  </a:moveTo>
                  <a:lnTo>
                    <a:pt x="76" y="6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106"/>
                  </a:lnTo>
                  <a:lnTo>
                    <a:pt x="26" y="106"/>
                  </a:lnTo>
                  <a:lnTo>
                    <a:pt x="26" y="41"/>
                  </a:lnTo>
                  <a:lnTo>
                    <a:pt x="26" y="41"/>
                  </a:lnTo>
                  <a:lnTo>
                    <a:pt x="76" y="106"/>
                  </a:lnTo>
                  <a:lnTo>
                    <a:pt x="105" y="106"/>
                  </a:lnTo>
                  <a:lnTo>
                    <a:pt x="105" y="0"/>
                  </a:lnTo>
                  <a:lnTo>
                    <a:pt x="76" y="0"/>
                  </a:lnTo>
                  <a:lnTo>
                    <a:pt x="76" y="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8" name="Freeform 16"/>
            <p:cNvSpPr>
              <a:spLocks noEditPoints="1"/>
            </p:cNvSpPr>
            <p:nvPr/>
          </p:nvSpPr>
          <p:spPr bwMode="auto">
            <a:xfrm>
              <a:off x="-1075050" y="3903663"/>
              <a:ext cx="177800" cy="168275"/>
            </a:xfrm>
            <a:custGeom>
              <a:avLst/>
              <a:gdLst>
                <a:gd name="T0" fmla="*/ 71 w 112"/>
                <a:gd name="T1" fmla="*/ 0 h 106"/>
                <a:gd name="T2" fmla="*/ 43 w 112"/>
                <a:gd name="T3" fmla="*/ 0 h 106"/>
                <a:gd name="T4" fmla="*/ 0 w 112"/>
                <a:gd name="T5" fmla="*/ 106 h 106"/>
                <a:gd name="T6" fmla="*/ 31 w 112"/>
                <a:gd name="T7" fmla="*/ 106 h 106"/>
                <a:gd name="T8" fmla="*/ 38 w 112"/>
                <a:gd name="T9" fmla="*/ 89 h 106"/>
                <a:gd name="T10" fmla="*/ 76 w 112"/>
                <a:gd name="T11" fmla="*/ 89 h 106"/>
                <a:gd name="T12" fmla="*/ 83 w 112"/>
                <a:gd name="T13" fmla="*/ 106 h 106"/>
                <a:gd name="T14" fmla="*/ 112 w 112"/>
                <a:gd name="T15" fmla="*/ 106 h 106"/>
                <a:gd name="T16" fmla="*/ 71 w 112"/>
                <a:gd name="T17" fmla="*/ 0 h 106"/>
                <a:gd name="T18" fmla="*/ 45 w 112"/>
                <a:gd name="T19" fmla="*/ 67 h 106"/>
                <a:gd name="T20" fmla="*/ 57 w 112"/>
                <a:gd name="T21" fmla="*/ 34 h 106"/>
                <a:gd name="T22" fmla="*/ 57 w 112"/>
                <a:gd name="T23" fmla="*/ 34 h 106"/>
                <a:gd name="T24" fmla="*/ 69 w 112"/>
                <a:gd name="T25" fmla="*/ 67 h 106"/>
                <a:gd name="T26" fmla="*/ 45 w 112"/>
                <a:gd name="T27" fmla="*/ 6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2" h="106">
                  <a:moveTo>
                    <a:pt x="71" y="0"/>
                  </a:moveTo>
                  <a:lnTo>
                    <a:pt x="43" y="0"/>
                  </a:lnTo>
                  <a:lnTo>
                    <a:pt x="0" y="106"/>
                  </a:lnTo>
                  <a:lnTo>
                    <a:pt x="31" y="106"/>
                  </a:lnTo>
                  <a:lnTo>
                    <a:pt x="38" y="89"/>
                  </a:lnTo>
                  <a:lnTo>
                    <a:pt x="76" y="89"/>
                  </a:lnTo>
                  <a:lnTo>
                    <a:pt x="83" y="106"/>
                  </a:lnTo>
                  <a:lnTo>
                    <a:pt x="112" y="106"/>
                  </a:lnTo>
                  <a:lnTo>
                    <a:pt x="71" y="0"/>
                  </a:lnTo>
                  <a:close/>
                  <a:moveTo>
                    <a:pt x="45" y="67"/>
                  </a:moveTo>
                  <a:lnTo>
                    <a:pt x="57" y="34"/>
                  </a:lnTo>
                  <a:lnTo>
                    <a:pt x="57" y="34"/>
                  </a:lnTo>
                  <a:lnTo>
                    <a:pt x="69" y="67"/>
                  </a:lnTo>
                  <a:lnTo>
                    <a:pt x="45" y="6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-2576825" y="3432175"/>
              <a:ext cx="587375" cy="639763"/>
            </a:xfrm>
            <a:custGeom>
              <a:avLst/>
              <a:gdLst>
                <a:gd name="T0" fmla="*/ 155 w 155"/>
                <a:gd name="T1" fmla="*/ 46 h 167"/>
                <a:gd name="T2" fmla="*/ 139 w 155"/>
                <a:gd name="T3" fmla="*/ 16 h 167"/>
                <a:gd name="T4" fmla="*/ 139 w 155"/>
                <a:gd name="T5" fmla="*/ 0 h 167"/>
                <a:gd name="T6" fmla="*/ 125 w 155"/>
                <a:gd name="T7" fmla="*/ 8 h 167"/>
                <a:gd name="T8" fmla="*/ 116 w 155"/>
                <a:gd name="T9" fmla="*/ 8 h 167"/>
                <a:gd name="T10" fmla="*/ 73 w 155"/>
                <a:gd name="T11" fmla="*/ 33 h 167"/>
                <a:gd name="T12" fmla="*/ 73 w 155"/>
                <a:gd name="T13" fmla="*/ 33 h 167"/>
                <a:gd name="T14" fmla="*/ 65 w 155"/>
                <a:gd name="T15" fmla="*/ 49 h 167"/>
                <a:gd name="T16" fmla="*/ 26 w 155"/>
                <a:gd name="T17" fmla="*/ 51 h 167"/>
                <a:gd name="T18" fmla="*/ 0 w 155"/>
                <a:gd name="T19" fmla="*/ 77 h 167"/>
                <a:gd name="T20" fmla="*/ 0 w 155"/>
                <a:gd name="T21" fmla="*/ 167 h 167"/>
                <a:gd name="T22" fmla="*/ 16 w 155"/>
                <a:gd name="T23" fmla="*/ 167 h 167"/>
                <a:gd name="T24" fmla="*/ 28 w 155"/>
                <a:gd name="T25" fmla="*/ 117 h 167"/>
                <a:gd name="T26" fmla="*/ 59 w 155"/>
                <a:gd name="T27" fmla="*/ 118 h 167"/>
                <a:gd name="T28" fmla="*/ 92 w 155"/>
                <a:gd name="T29" fmla="*/ 116 h 167"/>
                <a:gd name="T30" fmla="*/ 98 w 155"/>
                <a:gd name="T31" fmla="*/ 167 h 167"/>
                <a:gd name="T32" fmla="*/ 114 w 155"/>
                <a:gd name="T33" fmla="*/ 167 h 167"/>
                <a:gd name="T34" fmla="*/ 131 w 155"/>
                <a:gd name="T35" fmla="*/ 53 h 167"/>
                <a:gd name="T36" fmla="*/ 147 w 155"/>
                <a:gd name="T37" fmla="*/ 56 h 167"/>
                <a:gd name="T38" fmla="*/ 155 w 155"/>
                <a:gd name="T39" fmla="*/ 46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5" h="167">
                  <a:moveTo>
                    <a:pt x="155" y="46"/>
                  </a:moveTo>
                  <a:cubicBezTo>
                    <a:pt x="139" y="16"/>
                    <a:pt x="139" y="16"/>
                    <a:pt x="139" y="16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2" y="8"/>
                    <a:pt x="119" y="8"/>
                    <a:pt x="116" y="8"/>
                  </a:cubicBezTo>
                  <a:cubicBezTo>
                    <a:pt x="98" y="8"/>
                    <a:pt x="82" y="18"/>
                    <a:pt x="73" y="33"/>
                  </a:cubicBezTo>
                  <a:cubicBezTo>
                    <a:pt x="73" y="33"/>
                    <a:pt x="73" y="33"/>
                    <a:pt x="73" y="33"/>
                  </a:cubicBezTo>
                  <a:cubicBezTo>
                    <a:pt x="65" y="49"/>
                    <a:pt x="65" y="49"/>
                    <a:pt x="65" y="49"/>
                  </a:cubicBezTo>
                  <a:cubicBezTo>
                    <a:pt x="26" y="51"/>
                    <a:pt x="26" y="51"/>
                    <a:pt x="26" y="51"/>
                  </a:cubicBezTo>
                  <a:cubicBezTo>
                    <a:pt x="12" y="51"/>
                    <a:pt x="0" y="63"/>
                    <a:pt x="0" y="77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16" y="167"/>
                    <a:pt x="16" y="167"/>
                    <a:pt x="16" y="167"/>
                  </a:cubicBezTo>
                  <a:cubicBezTo>
                    <a:pt x="16" y="134"/>
                    <a:pt x="28" y="117"/>
                    <a:pt x="28" y="117"/>
                  </a:cubicBezTo>
                  <a:cubicBezTo>
                    <a:pt x="38" y="118"/>
                    <a:pt x="48" y="118"/>
                    <a:pt x="59" y="118"/>
                  </a:cubicBezTo>
                  <a:cubicBezTo>
                    <a:pt x="70" y="118"/>
                    <a:pt x="81" y="118"/>
                    <a:pt x="92" y="116"/>
                  </a:cubicBezTo>
                  <a:cubicBezTo>
                    <a:pt x="98" y="167"/>
                    <a:pt x="98" y="167"/>
                    <a:pt x="98" y="167"/>
                  </a:cubicBezTo>
                  <a:cubicBezTo>
                    <a:pt x="114" y="167"/>
                    <a:pt x="114" y="167"/>
                    <a:pt x="114" y="167"/>
                  </a:cubicBezTo>
                  <a:cubicBezTo>
                    <a:pt x="114" y="80"/>
                    <a:pt x="131" y="53"/>
                    <a:pt x="131" y="53"/>
                  </a:cubicBezTo>
                  <a:cubicBezTo>
                    <a:pt x="147" y="56"/>
                    <a:pt x="147" y="56"/>
                    <a:pt x="147" y="56"/>
                  </a:cubicBezTo>
                  <a:cubicBezTo>
                    <a:pt x="150" y="54"/>
                    <a:pt x="153" y="50"/>
                    <a:pt x="155" y="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auto">
            <a:xfrm>
              <a:off x="-2022788" y="3689350"/>
              <a:ext cx="139700" cy="168275"/>
            </a:xfrm>
            <a:custGeom>
              <a:avLst/>
              <a:gdLst>
                <a:gd name="T0" fmla="*/ 12 w 37"/>
                <a:gd name="T1" fmla="*/ 27 h 44"/>
                <a:gd name="T2" fmla="*/ 12 w 37"/>
                <a:gd name="T3" fmla="*/ 27 h 44"/>
                <a:gd name="T4" fmla="*/ 23 w 37"/>
                <a:gd name="T5" fmla="*/ 44 h 44"/>
                <a:gd name="T6" fmla="*/ 37 w 37"/>
                <a:gd name="T7" fmla="*/ 44 h 44"/>
                <a:gd name="T8" fmla="*/ 23 w 37"/>
                <a:gd name="T9" fmla="*/ 26 h 44"/>
                <a:gd name="T10" fmla="*/ 33 w 37"/>
                <a:gd name="T11" fmla="*/ 14 h 44"/>
                <a:gd name="T12" fmla="*/ 18 w 37"/>
                <a:gd name="T13" fmla="*/ 0 h 44"/>
                <a:gd name="T14" fmla="*/ 0 w 37"/>
                <a:gd name="T15" fmla="*/ 0 h 44"/>
                <a:gd name="T16" fmla="*/ 0 w 37"/>
                <a:gd name="T17" fmla="*/ 44 h 44"/>
                <a:gd name="T18" fmla="*/ 12 w 37"/>
                <a:gd name="T19" fmla="*/ 44 h 44"/>
                <a:gd name="T20" fmla="*/ 12 w 37"/>
                <a:gd name="T21" fmla="*/ 27 h 44"/>
                <a:gd name="T22" fmla="*/ 12 w 37"/>
                <a:gd name="T23" fmla="*/ 9 h 44"/>
                <a:gd name="T24" fmla="*/ 13 w 37"/>
                <a:gd name="T25" fmla="*/ 9 h 44"/>
                <a:gd name="T26" fmla="*/ 21 w 37"/>
                <a:gd name="T27" fmla="*/ 14 h 44"/>
                <a:gd name="T28" fmla="*/ 13 w 37"/>
                <a:gd name="T29" fmla="*/ 20 h 44"/>
                <a:gd name="T30" fmla="*/ 12 w 37"/>
                <a:gd name="T31" fmla="*/ 20 h 44"/>
                <a:gd name="T32" fmla="*/ 12 w 37"/>
                <a:gd name="T33" fmla="*/ 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44">
                  <a:moveTo>
                    <a:pt x="12" y="27"/>
                  </a:moveTo>
                  <a:cubicBezTo>
                    <a:pt x="12" y="27"/>
                    <a:pt x="12" y="27"/>
                    <a:pt x="12" y="27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30" y="25"/>
                    <a:pt x="33" y="20"/>
                    <a:pt x="33" y="14"/>
                  </a:cubicBezTo>
                  <a:cubicBezTo>
                    <a:pt x="33" y="4"/>
                    <a:pt x="27" y="0"/>
                    <a:pt x="1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2" y="44"/>
                    <a:pt x="12" y="44"/>
                    <a:pt x="12" y="44"/>
                  </a:cubicBezTo>
                  <a:lnTo>
                    <a:pt x="12" y="27"/>
                  </a:lnTo>
                  <a:close/>
                  <a:moveTo>
                    <a:pt x="12" y="9"/>
                  </a:moveTo>
                  <a:cubicBezTo>
                    <a:pt x="13" y="9"/>
                    <a:pt x="13" y="9"/>
                    <a:pt x="13" y="9"/>
                  </a:cubicBezTo>
                  <a:cubicBezTo>
                    <a:pt x="17" y="9"/>
                    <a:pt x="21" y="10"/>
                    <a:pt x="21" y="14"/>
                  </a:cubicBezTo>
                  <a:cubicBezTo>
                    <a:pt x="21" y="19"/>
                    <a:pt x="17" y="20"/>
                    <a:pt x="13" y="20"/>
                  </a:cubicBezTo>
                  <a:cubicBezTo>
                    <a:pt x="12" y="20"/>
                    <a:pt x="12" y="20"/>
                    <a:pt x="12" y="20"/>
                  </a:cubicBezTo>
                  <a:lnTo>
                    <a:pt x="12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856612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97FAEC-5C97-DAE9-3B0A-F29F79829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171450"/>
            <a:ext cx="10801350" cy="755650"/>
          </a:xfrm>
        </p:spPr>
        <p:txBody>
          <a:bodyPr/>
          <a:lstStyle/>
          <a:p>
            <a:r>
              <a:rPr lang="sv-SE" dirty="0"/>
              <a:t>Rondkort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AA24470-21D7-2091-A09F-42AFDC8475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1108391"/>
            <a:ext cx="4270375" cy="4824413"/>
          </a:xfrm>
        </p:spPr>
        <p:txBody>
          <a:bodyPr/>
          <a:lstStyle/>
          <a:p>
            <a:r>
              <a:rPr lang="sv-SE" dirty="0"/>
              <a:t>Rondkortet är ett praktiskt stöd för sjuksköterskor och undersköterskor i det dagliga arbetet och kan användas vid rondsamtal med läkare</a:t>
            </a:r>
          </a:p>
        </p:txBody>
      </p:sp>
      <p:pic>
        <p:nvPicPr>
          <p:cNvPr id="6" name="Platshållare för innehåll 4">
            <a:extLst>
              <a:ext uri="{FF2B5EF4-FFF2-40B4-BE49-F238E27FC236}">
                <a16:creationId xmlns:a16="http://schemas.microsoft.com/office/drawing/2014/main" id="{9D227B7C-22F4-9948-9864-C7DA07B9A69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6000" y="404823"/>
            <a:ext cx="3020973" cy="5306935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DB20B17D-6A9C-FF4C-DDAD-79E1A73FF3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2800" y="1332230"/>
            <a:ext cx="2853875" cy="4999027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27177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EFAA5E9-C889-D3C7-C444-060792259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171450"/>
            <a:ext cx="6480000" cy="755650"/>
          </a:xfrm>
        </p:spPr>
        <p:txBody>
          <a:bodyPr/>
          <a:lstStyle/>
          <a:p>
            <a:r>
              <a:rPr lang="sv-SE" dirty="0"/>
              <a:t>Antibiotikasmarta sjuksköterskor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4F0B511-8F5C-5BDB-9527-81356D2E71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953690"/>
            <a:ext cx="6843395" cy="3108007"/>
          </a:xfrm>
        </p:spPr>
        <p:txBody>
          <a:bodyPr>
            <a:normAutofit fontScale="85000" lnSpcReduction="10000"/>
          </a:bodyPr>
          <a:lstStyle/>
          <a:p>
            <a:r>
              <a:rPr lang="sv-SE" dirty="0"/>
              <a:t>Sjuksköterska kan använda rondkortet som en checklista vid rondsamtalet med läkare gällande uppföljning av antibiotikabehandling</a:t>
            </a:r>
          </a:p>
          <a:p>
            <a:r>
              <a:rPr lang="sv-SE" dirty="0"/>
              <a:t>Strama erbjuder en film som beskriver syftet med rondkortet och hur det kan användas i det dagliga arbetet. </a:t>
            </a:r>
            <a:r>
              <a:rPr lang="sv-SE" b="1" dirty="0"/>
              <a:t>Länk till filmen: </a:t>
            </a:r>
            <a:r>
              <a:rPr lang="sv-SE" b="1" u="sng" dirty="0">
                <a:hlinkClick r:id="rId3"/>
              </a:rPr>
              <a:t>Strama för slutenvården - Strama</a:t>
            </a:r>
            <a:endParaRPr lang="sv-SE" b="1" dirty="0"/>
          </a:p>
          <a:p>
            <a:endParaRPr lang="sv-SE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endParaRPr lang="en-US" dirty="0"/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Platshållare för innehåll 4">
            <a:extLst>
              <a:ext uri="{FF2B5EF4-FFF2-40B4-BE49-F238E27FC236}">
                <a16:creationId xmlns:a16="http://schemas.microsoft.com/office/drawing/2014/main" id="{55309F12-A1CE-7BF6-B8A7-1671F20219CF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4"/>
          <a:stretch/>
        </p:blipFill>
        <p:spPr>
          <a:xfrm>
            <a:off x="8282942" y="0"/>
            <a:ext cx="3909058" cy="68580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93B040ED-2984-3825-728F-40C63D4E7BB8}"/>
              </a:ext>
            </a:extLst>
          </p:cNvPr>
          <p:cNvSpPr txBox="1"/>
          <p:nvPr/>
        </p:nvSpPr>
        <p:spPr>
          <a:xfrm>
            <a:off x="906144" y="3054667"/>
            <a:ext cx="5860416" cy="3254693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sz="2000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Instruktioner för att öppna filmen: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v-SE" sz="2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Klicka på länken till filmen</a:t>
            </a:r>
            <a:endParaRPr lang="sv-SE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v-SE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Scrolla ned till </a:t>
            </a:r>
            <a:r>
              <a:rPr lang="sv-SE" sz="20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Antibiotikasmarta sjuksköterskor.</a:t>
            </a:r>
            <a:r>
              <a:rPr lang="sv-SE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Klicka på </a:t>
            </a:r>
            <a:r>
              <a:rPr lang="sv-SE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+</a:t>
            </a:r>
            <a:endParaRPr lang="sv-SE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v-SE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Scrolla ned till filmen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sv-SE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1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3" name="Bildobjekt 2" descr="En bild som visar skärmbild, dator, Multimedieprogram, Operativsystem&#10;&#10;AI-genererat innehåll kan vara felaktigt.">
            <a:extLst>
              <a:ext uri="{FF2B5EF4-FFF2-40B4-BE49-F238E27FC236}">
                <a16:creationId xmlns:a16="http://schemas.microsoft.com/office/drawing/2014/main" id="{7C37C8CD-AD54-16BB-7C09-461679D0FA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51668" y="5068728"/>
            <a:ext cx="1777612" cy="99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481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7A1D8-B71C-D909-62F6-66C0A6D85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6B7D8B-7B28-D083-8E22-35A60FD80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206" y="171450"/>
            <a:ext cx="6480000" cy="755650"/>
          </a:xfrm>
        </p:spPr>
        <p:txBody>
          <a:bodyPr anchor="t">
            <a:normAutofit/>
          </a:bodyPr>
          <a:lstStyle/>
          <a:p>
            <a:r>
              <a:rPr lang="sv-SE" sz="2700" dirty="0"/>
              <a:t>Katetersmarta sjuksköterskor och undersköterskor</a:t>
            </a:r>
            <a:endParaRPr lang="sv-SE" sz="2700" b="1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A4CEB1D-7307-D7D6-F442-EC67DE085B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6206" y="1331912"/>
            <a:ext cx="6985635" cy="4824413"/>
          </a:xfrm>
        </p:spPr>
        <p:txBody>
          <a:bodyPr/>
          <a:lstStyle/>
          <a:p>
            <a:r>
              <a:rPr lang="sv-SE" dirty="0"/>
              <a:t>Sjuksköterska och undersköterska kan använda rondkortet som hjälp i den dagliga bedömningen av förebyggande åtgärder (punkt 1-2), överväga RIK eller kvarliggande KAD (punkt 3) samt när kateterna kan tas bort (punkt 4)</a:t>
            </a:r>
          </a:p>
          <a:p>
            <a:r>
              <a:rPr lang="sv-SE" dirty="0"/>
              <a:t>Rondkortet är ett hjälpmedel vid dialog med läkare om kateterbehov och avveckling</a:t>
            </a:r>
          </a:p>
          <a:p>
            <a:r>
              <a:rPr lang="sv-SE" dirty="0"/>
              <a:t>För mer information gällande kvarliggande KAD se, </a:t>
            </a:r>
            <a:r>
              <a:rPr lang="sv-SE" dirty="0">
                <a:hlinkClick r:id="rId3"/>
              </a:rPr>
              <a:t>Kvarliggande urinkateter (KAD) - Region Dalarna Plus</a:t>
            </a: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2255467-4A80-45EC-1A24-E06CB36110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65795" y="0"/>
            <a:ext cx="3926205" cy="6858000"/>
          </a:xfrm>
          <a:prstGeom prst="rect">
            <a:avLst/>
          </a:prstGeom>
          <a:noFill/>
        </p:spPr>
      </p:pic>
      <p:sp>
        <p:nvSpPr>
          <p:cNvPr id="6" name="Platshållare för bildnummer 5" hidden="1">
            <a:extLst>
              <a:ext uri="{FF2B5EF4-FFF2-40B4-BE49-F238E27FC236}">
                <a16:creationId xmlns:a16="http://schemas.microsoft.com/office/drawing/2014/main" id="{6AD0B059-EACB-1CF1-53B2-A413F212500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130DDE8C-17E0-4539-9C15-C1E9D231907F}" type="slidenum">
              <a:rPr lang="sv-SE" smtClean="0"/>
              <a:pPr>
                <a:spcAft>
                  <a:spcPts val="600"/>
                </a:spcAft>
              </a:pPr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9728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3B011AF0-0E41-602C-AA52-1EC43A0B0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287599"/>
            <a:ext cx="10801350" cy="755650"/>
          </a:xfrm>
        </p:spPr>
        <p:txBody>
          <a:bodyPr/>
          <a:lstStyle/>
          <a:p>
            <a:r>
              <a:rPr lang="sv-SE" dirty="0"/>
              <a:t>Tillgång till rondkort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F45A087A-3AEF-2115-53CA-327F334B2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1150826"/>
            <a:ext cx="10801350" cy="4824411"/>
          </a:xfrm>
        </p:spPr>
        <p:txBody>
          <a:bodyPr/>
          <a:lstStyle/>
          <a:p>
            <a:r>
              <a:rPr lang="sv-SE" dirty="0"/>
              <a:t>Gyllene året, länk: </a:t>
            </a:r>
            <a:r>
              <a:rPr lang="sv-SE" dirty="0">
                <a:hlinkClick r:id="rId2"/>
              </a:rPr>
              <a:t>Kvarliggande urinkateter (KAD) - Region Dalarna Plus</a:t>
            </a:r>
            <a:endParaRPr lang="sv-SE" dirty="0"/>
          </a:p>
          <a:p>
            <a:endParaRPr lang="sv-SE" dirty="0"/>
          </a:p>
        </p:txBody>
      </p:sp>
      <p:pic>
        <p:nvPicPr>
          <p:cNvPr id="8" name="Bildobjekt 7" descr="En bild som visar text, skärmbild, Teckensnitt, nummer&#10;&#10;AI-genererat innehåll kan vara felaktigt.">
            <a:extLst>
              <a:ext uri="{FF2B5EF4-FFF2-40B4-BE49-F238E27FC236}">
                <a16:creationId xmlns:a16="http://schemas.microsoft.com/office/drawing/2014/main" id="{7031C2D9-4B44-B252-1778-E4AE21ECE3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8178" y="1819595"/>
            <a:ext cx="7212763" cy="48244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Rektangel: rundade hörn 8">
            <a:extLst>
              <a:ext uri="{FF2B5EF4-FFF2-40B4-BE49-F238E27FC236}">
                <a16:creationId xmlns:a16="http://schemas.microsoft.com/office/drawing/2014/main" id="{67C38AA0-92C1-C3D1-06B6-EFC11EDDC584}"/>
              </a:ext>
            </a:extLst>
          </p:cNvPr>
          <p:cNvSpPr/>
          <p:nvPr/>
        </p:nvSpPr>
        <p:spPr>
          <a:xfrm>
            <a:off x="5303520" y="5475642"/>
            <a:ext cx="2721685" cy="49959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4141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B7E4E8-4ADF-336B-144E-3FCAD28E1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251143"/>
            <a:ext cx="10801350" cy="755650"/>
          </a:xfrm>
        </p:spPr>
        <p:txBody>
          <a:bodyPr/>
          <a:lstStyle/>
          <a:p>
            <a:r>
              <a:rPr lang="sv-SE" dirty="0"/>
              <a:t>Övrig information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559D62F-2E81-CBD2-D8E5-79C5E4F1F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Vid frågor kontakta Smittskydd och vårdhygien. </a:t>
            </a:r>
          </a:p>
          <a:p>
            <a:pPr marL="0" indent="0">
              <a:buNone/>
            </a:pPr>
            <a:r>
              <a:rPr lang="sv-SE" dirty="0"/>
              <a:t>Mail: </a:t>
            </a:r>
            <a:r>
              <a:rPr lang="sv-SE" dirty="0">
                <a:hlinkClick r:id="rId2"/>
              </a:rPr>
              <a:t>smittskydd.dalarna@regiondalarna.se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Telefon: 023-490785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77436846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 - Röd">
  <a:themeElements>
    <a:clrScheme name="RD23">
      <a:dk1>
        <a:sysClr val="windowText" lastClr="000000"/>
      </a:dk1>
      <a:lt1>
        <a:sysClr val="window" lastClr="FFFFFF"/>
      </a:lt1>
      <a:dk2>
        <a:srgbClr val="595959"/>
      </a:dk2>
      <a:lt2>
        <a:srgbClr val="FBDCE2"/>
      </a:lt2>
      <a:accent1>
        <a:srgbClr val="DB3747"/>
      </a:accent1>
      <a:accent2>
        <a:srgbClr val="168DAF"/>
      </a:accent2>
      <a:accent3>
        <a:srgbClr val="178572"/>
      </a:accent3>
      <a:accent4>
        <a:srgbClr val="FED379"/>
      </a:accent4>
      <a:accent5>
        <a:srgbClr val="F4A9B6"/>
      </a:accent5>
      <a:accent6>
        <a:srgbClr val="93D3E5"/>
      </a:accent6>
      <a:hlink>
        <a:srgbClr val="03577B"/>
      </a:hlink>
      <a:folHlink>
        <a:srgbClr val="03577B"/>
      </a:folHlink>
    </a:clrScheme>
    <a:fontScheme name="RD2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25733c5-0f95-420a-bdd7-9e1f1bc4aabb">A3WFANPAHJDW-1421341398-928</_dlc_DocId>
    <_dlc_DocIdUrl xmlns="625733c5-0f95-420a-bdd7-9e1f1bc4aabb">
      <Url>https://ar.ltdalarna.se/arbetsrum/OHAR4G8V/publicerat/_layouts/15/DocIdRedir.aspx?ID=A3WFANPAHJDW-1421341398-928</Url>
      <Description>A3WFANPAHJDW-1421341398-928</Description>
    </_dlc_DocIdUrl>
    <LD_Dokumentstatus xmlns="2f901946-e264-40a9-b252-19c7dedd3add">Utkast</LD_Dokumentstatus>
    <j125def9988a4544907fddb4a09b1af5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mall</TermName>
          <TermId xmlns="http://schemas.microsoft.com/office/infopath/2007/PartnerControls">53b30309-b039-45d6-8033-f182646ac39a</TermId>
        </TermInfo>
        <TermInfo xmlns="http://schemas.microsoft.com/office/infopath/2007/PartnerControls">
          <TermName xmlns="http://schemas.microsoft.com/office/infopath/2007/PartnerControls">grafisk produktion</TermName>
          <TermId xmlns="http://schemas.microsoft.com/office/infopath/2007/PartnerControls">b8397e3e-bea1-44b5-bb19-b68d199fc022</TermId>
        </TermInfo>
        <TermInfo xmlns="http://schemas.microsoft.com/office/infopath/2007/PartnerControls">
          <TermName xmlns="http://schemas.microsoft.com/office/infopath/2007/PartnerControls">power point</TermName>
          <TermId xmlns="http://schemas.microsoft.com/office/infopath/2007/PartnerControls">ac085ffe-8bcc-4f06-b694-c37579bb604e</TermId>
        </TermInfo>
      </Terms>
    </j125def9988a4544907fddb4a09b1af5>
    <LD_OldPubliceringsstatus xmlns="2f901946-e264-40a9-b252-19c7dedd3add">Ej publicerat</LD_OldPubliceringsstatus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Grafisk produktion</TermName>
          <TermId xmlns="http://schemas.microsoft.com/office/infopath/2007/PartnerControls">916142d0-87d5-45a4-88e1-e3b297b5d7f3</TermId>
        </TermInfo>
      </Terms>
    </ib8be5378b304cd19503fe0f13c962e4>
    <LD_Version xmlns="2f901946-e264-40a9-b252-19c7dedd3add">1.0</LD_Version>
    <TaxCatchAll xmlns="2f901946-e264-40a9-b252-19c7dedd3add">
      <Value>31</Value>
      <Value>11</Value>
      <Value>1</Value>
      <Value>122</Value>
      <Value>141</Value>
      <Value>3</Value>
      <Value>54</Value>
    </TaxCatchAll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LD_Publiceringsstatus xmlns="2f901946-e264-40a9-b252-19c7dedd3add">Publicering pågår</LD_Publiceringsstatus>
    <LD_OldDokumentstatus xmlns="2f901946-e264-40a9-b252-19c7dedd3add" xsi:nil="true"/>
    <LD_DokumentID xmlns="2f901946-e264-40a9-b252-19c7dedd3add">
      <Url>https://ar.ltdalarna.se/arbetsrum/OHAR4G8V/_layouts/15/DocIdRedir.aspx?ID=A3WFANPAHJDW-649578785-299</Url>
      <Description>A3WFANPAHJDW-649578785-299</Description>
    </LD_DokumentID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nf66689e3cec4bcc9e3f4977582c706c xmlns="2f901946-e264-40a9-b252-19c7dedd3add">
      <Terms xmlns="http://schemas.microsoft.com/office/infopath/2007/PartnerControls"/>
    </nf66689e3cec4bcc9e3f4977582c706c>
    <LD_Dokumentansvarig xmlns="2f901946-e264-40a9-b252-19c7dedd3add">
      <UserInfo>
        <DisplayName>Jansson Markus /Regionstyrelsens förvaltning Kommunikationsenhet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SharedContentType xmlns="Microsoft.SharePoint.Taxonomy.ContentTypeSync" SourceId="e7769dcc-5dd1-4f02-a71f-f2e47d1eab4e" ContentTypeId="0x010100AC92CF2061C10240851FF38CAA99F4B80305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Standarddokument" ma:contentTypeID="0x010100AC92CF2061C10240851FF38CAA99F4B8030500FC1BF44D7FDED84490CEE4BC9A165B5A" ma:contentTypeVersion="303" ma:contentTypeDescription="Skapa ett nytt dokument." ma:contentTypeScope="" ma:versionID="e7ceab4b7a989c27d7f3c1fbdcb1af51">
  <xsd:schema xmlns:xsd="http://www.w3.org/2001/XMLSchema" xmlns:xs="http://www.w3.org/2001/XMLSchema" xmlns:p="http://schemas.microsoft.com/office/2006/metadata/properties" xmlns:ns2="2f901946-e264-40a9-b252-19c7dedd3add" xmlns:ns3="625733c5-0f95-420a-bdd7-9e1f1bc4aabb" targetNamespace="http://schemas.microsoft.com/office/2006/metadata/properties" ma:root="true" ma:fieldsID="e30543934a70761589ee6692cc323138" ns2:_="" ns3:_="">
    <xsd:import namespace="2f901946-e264-40a9-b252-19c7dedd3add"/>
    <xsd:import namespace="625733c5-0f95-420a-bdd7-9e1f1bc4aabb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OldPubliceringsstatus" minOccurs="0"/>
                <xsd:element ref="ns2:TaxCatchAll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ib626626c2604ac096d2606abc0b50e1" minOccurs="0"/>
                <xsd:element ref="ns2:j125def9988a4544907fddb4a09b1af5" minOccurs="0"/>
                <xsd:element ref="ns2:ib8be5378b304cd19503fe0f13c962e4" minOccurs="0"/>
                <xsd:element ref="ns2:LD_OldDokumentstatus" minOccurs="0"/>
                <xsd:element ref="ns2:nf66689e3cec4bcc9e3f4977582c706c" minOccurs="0"/>
                <xsd:element ref="ns2:TaxCatchAllLabe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OldPubliceringsstatus" ma:index="20" nillable="true" ma:displayName="Old Publiceringsstatus" ma:hidden="true" ma:internalName="LD_OldPubliceringsstatus" ma:readOnly="false">
      <xsd:simpleType>
        <xsd:restriction base="dms:Text"/>
      </xsd:simpleType>
    </xsd:element>
    <xsd:element name="TaxCatchAll" ma:index="21" nillable="true" ma:displayName="Taxonomy Catch All Column" ma:hidden="true" ma:list="{5f9eefa9-c519-4751-8e96-f509d56a63cf}" ma:internalName="TaxCatchAll" ma:showField="CatchAllData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b626626c2604ac096d2606abc0b50e1" ma:index="26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LD_OldDokumentstatus" ma:index="32" nillable="true" ma:displayName="Old Dokumentstatus" ma:hidden="true" ma:internalName="LD_OldDokumentstatus" ma:readOnly="false">
      <xsd:simpleType>
        <xsd:restriction base="dms:Text"/>
      </xsd:simpleType>
    </xsd:element>
    <xsd:element name="nf66689e3cec4bcc9e3f4977582c706c" ma:index="33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34" nillable="true" ma:displayName="Taxonomy Catch All Column1" ma:hidden="true" ma:list="{5f9eefa9-c519-4751-8e96-f509d56a63cf}" ma:internalName="TaxCatchAllLabel" ma:readOnly="true" ma:showField="CatchAllDataLabel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733c5-0f95-420a-bdd7-9e1f1bc4aabb" elementFormDefault="qualified">
    <xsd:import namespace="http://schemas.microsoft.com/office/2006/documentManagement/types"/>
    <xsd:import namespace="http://schemas.microsoft.com/office/infopath/2007/PartnerControls"/>
    <xsd:element name="_dlc_DocId" ma:index="35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36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7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92BFF9-82BB-445E-BE1D-BE3D555199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C8780B-3F8C-40A4-A45D-1529D097AC8B}">
  <ds:schemaRefs>
    <ds:schemaRef ds:uri="http://purl.org/dc/terms/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f901946-e264-40a9-b252-19c7dedd3add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EE9B88F-CCC6-4750-A1B7-AD539EBCF3AD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B93078EE-CA9E-4DA6-A341-26FB2031DCC4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B831E133-5904-4511-B44F-E6E68E975E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22098</TotalTime>
  <Words>219</Words>
  <Application>Microsoft Office PowerPoint</Application>
  <PresentationFormat>Bredbild</PresentationFormat>
  <Paragraphs>31</Paragraphs>
  <Slides>6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2" baseType="lpstr">
      <vt:lpstr>Aptos</vt:lpstr>
      <vt:lpstr>Arial</vt:lpstr>
      <vt:lpstr>Arial Black</vt:lpstr>
      <vt:lpstr>Calibri</vt:lpstr>
      <vt:lpstr>Symbol</vt:lpstr>
      <vt:lpstr>Standard - Röd</vt:lpstr>
      <vt:lpstr>RONDKORT Antibiotikasmarta sjuksköterskor Katetersmarta sjuksköterskor/undersköterskor</vt:lpstr>
      <vt:lpstr>Rondkort</vt:lpstr>
      <vt:lpstr>Antibiotikasmarta sjuksköterskor</vt:lpstr>
      <vt:lpstr>Katetersmarta sjuksköterskor och undersköterskor</vt:lpstr>
      <vt:lpstr>Tillgång till rondkort</vt:lpstr>
      <vt:lpstr>Övrig information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Wallenius Lawan /Smittskydd och vårdhygien Dalarna /Falun</cp:lastModifiedBy>
  <cp:revision>206</cp:revision>
  <dcterms:created xsi:type="dcterms:W3CDTF">2023-03-22T13:06:26Z</dcterms:created>
  <dcterms:modified xsi:type="dcterms:W3CDTF">2026-01-08T07:22:58Z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0x010100AC92CF2061C10240851FF38CAA99F4B8030500FC1BF44D7FDED84490CEE4BC9A165B5A</vt:lpwstr>
  </property>
  <property fmtid="{D5CDD505-2E9C-101B-9397-08002B2CF9AE}" pid="3" name="d35d67994db9475aa58636ebfce59533">
    <vt:lpwstr>sv - svenska|fc4bf42e-8ca5-492e-bdac-5e5e0115cfa8</vt:lpwstr>
  </property>
  <property fmtid="{D5CDD505-2E9C-101B-9397-08002B2CF9AE}" pid="4" name="TaxCatchAll">
    <vt:lpwstr>1;#sv - svenska</vt:lpwstr>
  </property>
  <property fmtid="{D5CDD505-2E9C-101B-9397-08002B2CF9AE}" pid="5" name="_dlc_DocIdItemGuid">
    <vt:lpwstr>606d0511-76fd-4c7a-ae94-5b4879eee71d</vt:lpwstr>
  </property>
  <property fmtid="{D5CDD505-2E9C-101B-9397-08002B2CF9AE}" pid="6" name="LD_GallerForVerksamhet">
    <vt:lpwstr>3;#LD|30ac7822-68c2-42d2-8d58-accf1e3539f2</vt:lpwstr>
  </property>
  <property fmtid="{D5CDD505-2E9C-101B-9397-08002B2CF9AE}" pid="7" name="LD_Process">
    <vt:lpwstr/>
  </property>
  <property fmtid="{D5CDD505-2E9C-101B-9397-08002B2CF9AE}" pid="8" name="LD_Nyckelord">
    <vt:lpwstr>31;#mall|53b30309-b039-45d6-8033-f182646ac39a;#54;#grafisk produktion|b8397e3e-bea1-44b5-bb19-b68d199fc022;#141;#power point|ac085ffe-8bcc-4f06-b694-c37579bb604e</vt:lpwstr>
  </property>
  <property fmtid="{D5CDD505-2E9C-101B-9397-08002B2CF9AE}" pid="9" name="LD_Dokumentsamling">
    <vt:lpwstr>122;#Grafisk produktion|916142d0-87d5-45a4-88e1-e3b297b5d7f3</vt:lpwstr>
  </property>
  <property fmtid="{D5CDD505-2E9C-101B-9397-08002B2CF9AE}" pid="10" name="LD_Dokumenttyp">
    <vt:lpwstr>11;#Standarddokument|4d12e0b9-1967-41ec-b4ec-5579d11176b8</vt:lpwstr>
  </property>
  <property fmtid="{D5CDD505-2E9C-101B-9397-08002B2CF9AE}" pid="11" name="LD_Ledningssytem">
    <vt:lpwstr/>
  </property>
  <property fmtid="{D5CDD505-2E9C-101B-9397-08002B2CF9AE}" pid="12" name="Granskning">
    <vt:lpwstr/>
  </property>
  <property fmtid="{D5CDD505-2E9C-101B-9397-08002B2CF9AE}" pid="13" name="LD_Sprak">
    <vt:lpwstr>1;#sv - svenska|fc4bf42e-8ca5-492e-bdac-5e5e0115cfa8</vt:lpwstr>
  </property>
</Properties>
</file>