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9"/>
  </p:notesMasterIdLst>
  <p:handoutMasterIdLst>
    <p:handoutMasterId r:id="rId20"/>
  </p:handoutMasterIdLst>
  <p:sldIdLst>
    <p:sldId id="256" r:id="rId7"/>
    <p:sldId id="257" r:id="rId8"/>
    <p:sldId id="264" r:id="rId9"/>
    <p:sldId id="275" r:id="rId10"/>
    <p:sldId id="262" r:id="rId11"/>
    <p:sldId id="276" r:id="rId12"/>
    <p:sldId id="265" r:id="rId13"/>
    <p:sldId id="278" r:id="rId14"/>
    <p:sldId id="279" r:id="rId15"/>
    <p:sldId id="271" r:id="rId16"/>
    <p:sldId id="263" r:id="rId17"/>
    <p:sldId id="277" r:id="rId18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57"/>
            <p14:sldId id="264"/>
            <p14:sldId id="275"/>
            <p14:sldId id="262"/>
            <p14:sldId id="276"/>
            <p14:sldId id="265"/>
            <p14:sldId id="278"/>
            <p14:sldId id="279"/>
            <p14:sldId id="271"/>
            <p14:sldId id="263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56355" autoAdjust="0"/>
  </p:normalViewPr>
  <p:slideViewPr>
    <p:cSldViewPr snapToGrid="0">
      <p:cViewPr varScale="1">
        <p:scale>
          <a:sx n="48" d="100"/>
          <a:sy n="48" d="100"/>
        </p:scale>
        <p:origin x="1368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2019-03-19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2019-03-19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97686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Platshållare för anteckninga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SUS-arbetsgrupp </a:t>
            </a:r>
          </a:p>
          <a:p>
            <a:pPr lvl="0"/>
            <a:endParaRPr lang="sv-SE" dirty="0"/>
          </a:p>
          <a:p>
            <a:pPr lvl="0"/>
            <a:r>
              <a:rPr lang="sv-SE" dirty="0" smtClean="0"/>
              <a:t>Karin Göras Rättviks kommun – ny</a:t>
            </a:r>
            <a:r>
              <a:rPr lang="sv-SE" baseline="0" dirty="0" smtClean="0"/>
              <a:t> deltagare i gruppen . Ersatt Eva-Lena Zachrisson</a:t>
            </a:r>
          </a:p>
          <a:p>
            <a:pPr lvl="0"/>
            <a:endParaRPr lang="sv-SE" baseline="0" dirty="0" smtClean="0"/>
          </a:p>
          <a:p>
            <a:pPr lvl="0"/>
            <a:r>
              <a:rPr lang="sv-SE" baseline="0" dirty="0" smtClean="0"/>
              <a:t>Malin Von Hoffsten /Anna Samuelsson – (Malin -</a:t>
            </a:r>
            <a:r>
              <a:rPr lang="sv-SE" baseline="0" dirty="0" err="1" smtClean="0"/>
              <a:t>Vchef</a:t>
            </a:r>
            <a:r>
              <a:rPr lang="sv-SE" baseline="0" dirty="0" smtClean="0"/>
              <a:t>  Sjukgymnastiken och Anna </a:t>
            </a:r>
            <a:r>
              <a:rPr lang="sv-SE" baseline="0" dirty="0" err="1" smtClean="0"/>
              <a:t>Vchef</a:t>
            </a:r>
            <a:r>
              <a:rPr lang="sv-SE" baseline="0" dirty="0" smtClean="0"/>
              <a:t> Arbetsterapin) Dessa alternerar i gruppen och representerar slutenvårds rehab – inte tidigare haft representation från </a:t>
            </a:r>
            <a:r>
              <a:rPr lang="sv-SE" baseline="0" dirty="0" err="1" smtClean="0"/>
              <a:t>Sv</a:t>
            </a:r>
            <a:r>
              <a:rPr lang="sv-SE" baseline="0" dirty="0" smtClean="0"/>
              <a:t> rehab – Efterfrågad förstärkning </a:t>
            </a:r>
          </a:p>
          <a:p>
            <a:pPr lvl="0"/>
            <a:endParaRPr lang="sv-SE" baseline="0" dirty="0" smtClean="0"/>
          </a:p>
          <a:p>
            <a:pPr lvl="0"/>
            <a:r>
              <a:rPr lang="sv-SE" baseline="0" dirty="0" smtClean="0"/>
              <a:t>Primärvården – behov av ytterligare en representant när Carina Morin slutar – förfrågan gått ut till PV om utse ersättare – dock ingen klart ännu</a:t>
            </a:r>
            <a:endParaRPr lang="sv-SE" dirty="0"/>
          </a:p>
        </p:txBody>
      </p:sp>
      <p:sp>
        <p:nvSpPr>
          <p:cNvPr id="4" name="Platshållare för bildnummer 3"/>
          <p:cNvSpPr txBox="1"/>
          <p:nvPr/>
        </p:nvSpPr>
        <p:spPr>
          <a:xfrm>
            <a:off x="3816568" y="10235575"/>
            <a:ext cx="2919746" cy="5406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8ADB626-DF89-4A48-8D8D-97987C9F7488}" type="slidenum">
              <a:t>11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0111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Detta tänker jag och Katarina beröra vid dagens information</a:t>
            </a:r>
            <a:r>
              <a:rPr lang="sv-SE" baseline="0" dirty="0" smtClean="0"/>
              <a:t>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17702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Workshops</a:t>
            </a:r>
          </a:p>
          <a:p>
            <a:endParaRPr lang="sv-SE" dirty="0" smtClean="0"/>
          </a:p>
          <a:p>
            <a:r>
              <a:rPr lang="sv-SE" dirty="0" smtClean="0"/>
              <a:t>Psykiatrin		16/4 	Område Mellersta Borlänge</a:t>
            </a:r>
          </a:p>
          <a:p>
            <a:r>
              <a:rPr lang="sv-SE" dirty="0" smtClean="0"/>
              <a:t>		7/5	Område Norr/Väster – Mora parken</a:t>
            </a:r>
          </a:p>
          <a:p>
            <a:r>
              <a:rPr lang="sv-SE" dirty="0" smtClean="0"/>
              <a:t>		21/5	Område S:a Dalarna - Falun</a:t>
            </a:r>
          </a:p>
          <a:p>
            <a:endParaRPr lang="sv-SE" dirty="0" smtClean="0"/>
          </a:p>
          <a:p>
            <a:r>
              <a:rPr lang="sv-SE" dirty="0" err="1" smtClean="0"/>
              <a:t>Somatiken</a:t>
            </a:r>
            <a:r>
              <a:rPr lang="sv-SE" dirty="0" smtClean="0"/>
              <a:t>		10/4	Norr/Väster –</a:t>
            </a:r>
            <a:r>
              <a:rPr lang="sv-SE" baseline="0" dirty="0" smtClean="0"/>
              <a:t> Mora lasarett</a:t>
            </a:r>
            <a:endParaRPr lang="sv-SE" dirty="0" smtClean="0"/>
          </a:p>
          <a:p>
            <a:r>
              <a:rPr lang="sv-SE" dirty="0" smtClean="0"/>
              <a:t>		15/5	Falun/Mellersta – Borlänge</a:t>
            </a:r>
            <a:r>
              <a:rPr lang="sv-SE" baseline="0" dirty="0" smtClean="0"/>
              <a:t> </a:t>
            </a:r>
            <a:endParaRPr lang="sv-SE" dirty="0" smtClean="0"/>
          </a:p>
          <a:p>
            <a:r>
              <a:rPr lang="sv-SE" dirty="0" smtClean="0"/>
              <a:t>		17/5	Väster</a:t>
            </a:r>
            <a:r>
              <a:rPr lang="sv-SE" baseline="0" dirty="0" smtClean="0"/>
              <a:t>bergslagen – Marnäsliden Ludvika</a:t>
            </a:r>
            <a:endParaRPr lang="sv-SE" dirty="0" smtClean="0"/>
          </a:p>
          <a:p>
            <a:r>
              <a:rPr lang="sv-SE" dirty="0" smtClean="0"/>
              <a:t>		17/4	S:a</a:t>
            </a:r>
            <a:r>
              <a:rPr lang="sv-SE" baseline="0" dirty="0" smtClean="0"/>
              <a:t> Dalarna -Avesta lasarett</a:t>
            </a:r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Rehab		20/5	Hela länet vid ett tillfälle - Borlänge	</a:t>
            </a:r>
          </a:p>
          <a:p>
            <a:endParaRPr lang="sv-SE" dirty="0" smtClean="0"/>
          </a:p>
          <a:p>
            <a:r>
              <a:rPr lang="sv-SE" dirty="0" smtClean="0"/>
              <a:t>Målgrupper för </a:t>
            </a:r>
            <a:r>
              <a:rPr lang="sv-SE" dirty="0" err="1" smtClean="0"/>
              <a:t>workshopsen</a:t>
            </a:r>
            <a:r>
              <a:rPr lang="sv-SE" dirty="0" smtClean="0"/>
              <a:t>: 	Personal som arbetar med SUS/Samverkansfrågor inom respektive huvudman exempelvis: Samordningssköterskor </a:t>
            </a:r>
            <a:r>
              <a:rPr lang="sv-SE" dirty="0" smtClean="0"/>
              <a:t>			PV/SV</a:t>
            </a:r>
            <a:r>
              <a:rPr lang="sv-SE" dirty="0" smtClean="0"/>
              <a:t>, MAS/MAR, Bistånd, Hemsjukvård SV-rehab </a:t>
            </a:r>
            <a:r>
              <a:rPr lang="sv-SE" dirty="0" err="1" smtClean="0"/>
              <a:t>Kommunrehab</a:t>
            </a:r>
            <a:r>
              <a:rPr lang="sv-SE" dirty="0" smtClean="0"/>
              <a:t> </a:t>
            </a:r>
            <a:r>
              <a:rPr lang="sv-SE" dirty="0" err="1" smtClean="0"/>
              <a:t>mfl</a:t>
            </a:r>
            <a:r>
              <a:rPr lang="sv-SE" dirty="0" smtClean="0"/>
              <a:t>.</a:t>
            </a:r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74122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 txBox="1"/>
          <p:nvPr/>
        </p:nvSpPr>
        <p:spPr>
          <a:xfrm>
            <a:off x="3850437" y="9428579"/>
            <a:ext cx="2945657" cy="49805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5FF9C3D-6DEE-4741-9EE9-ED1B8477403C}" type="slidenum">
              <a:t>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0083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Denna rekommendation</a:t>
            </a:r>
            <a:r>
              <a:rPr lang="sv-SE" baseline="0" dirty="0" smtClean="0"/>
              <a:t> tog jag/vi upp i höstas – SUS-gruppen vill gärna att chefsnätverket tar ställning till detta – Tanken är att kommunikationen i första hand skall genomföras via SIP-modulen – bra att under långa helger ha koll i </a:t>
            </a:r>
          </a:p>
          <a:p>
            <a:r>
              <a:rPr lang="sv-SE" baseline="0" dirty="0" smtClean="0"/>
              <a:t>SIP-modulen om det är några aktuella ärenden – tiderna för när bemannat spelar inte så jätte stor </a:t>
            </a:r>
            <a:r>
              <a:rPr lang="sv-SE" baseline="0" dirty="0" err="1" smtClean="0"/>
              <a:t>rolL</a:t>
            </a:r>
            <a:r>
              <a:rPr lang="sv-SE" baseline="0" dirty="0" smtClean="0"/>
              <a:t>. – kommunikation via SIP- modulen. Självklart bra även om det finns något/några telefonnummer för personliga kontakter.</a:t>
            </a:r>
          </a:p>
          <a:p>
            <a:endParaRPr lang="sv-SE" baseline="0" dirty="0" smtClean="0"/>
          </a:p>
          <a:p>
            <a:r>
              <a:rPr lang="sv-SE" baseline="0" dirty="0" smtClean="0"/>
              <a:t>Vid </a:t>
            </a:r>
            <a:r>
              <a:rPr lang="sv-SE" baseline="0" dirty="0" smtClean="0"/>
              <a:t>senaste </a:t>
            </a:r>
            <a:r>
              <a:rPr lang="sv-SE" baseline="0" dirty="0" smtClean="0"/>
              <a:t>nätverksträffen </a:t>
            </a:r>
            <a:r>
              <a:rPr lang="sv-SE" baseline="0" dirty="0" smtClean="0"/>
              <a:t>på SKL </a:t>
            </a:r>
            <a:r>
              <a:rPr lang="sv-SE" baseline="0" dirty="0" smtClean="0"/>
              <a:t>(4/3) tillfrågades </a:t>
            </a:r>
            <a:r>
              <a:rPr lang="sv-SE" baseline="0" dirty="0" smtClean="0"/>
              <a:t>några andra Regioner om hur de hanterar långhelger – de flesta hade en överenskommelse där öppenvården och kommunerna var bemannade.</a:t>
            </a:r>
          </a:p>
          <a:p>
            <a:endParaRPr lang="sv-SE" baseline="0" dirty="0" smtClean="0"/>
          </a:p>
          <a:p>
            <a:r>
              <a:rPr lang="sv-SE" baseline="0" dirty="0" smtClean="0"/>
              <a:t>Helger under 2019 där bemanning skulle behövas	Påskhelgen – Påskdagen </a:t>
            </a:r>
          </a:p>
          <a:p>
            <a:r>
              <a:rPr lang="sv-SE" baseline="0" dirty="0" smtClean="0"/>
              <a:t>				Midsommar (i den mån midsommarafton räknas som en helgdag)</a:t>
            </a:r>
          </a:p>
          <a:p>
            <a:r>
              <a:rPr lang="sv-SE" baseline="0" dirty="0" smtClean="0"/>
              <a:t>				Jul/Nyårshelgen	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0839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9604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Nätverkets uppdrag – tidigare fokus på samverkan vid utskrivning – vidgas till att även omfatta sammanhållen vård, omsorg och socialtjänst till personer med komplexa behov </a:t>
            </a:r>
          </a:p>
          <a:p>
            <a:endParaRPr lang="sv-SE" dirty="0" smtClean="0"/>
          </a:p>
          <a:p>
            <a:r>
              <a:rPr lang="sv-SE" dirty="0" smtClean="0"/>
              <a:t>Ekonomi – Troligen</a:t>
            </a:r>
            <a:r>
              <a:rPr lang="sv-SE" baseline="0" dirty="0" smtClean="0"/>
              <a:t> även under 2019 kommer regionerna att få medel för att arbeta med SUS – 400tkr/Region bortsett från Skåne, Västra </a:t>
            </a:r>
            <a:r>
              <a:rPr lang="sv-SE" baseline="0" dirty="0" err="1" smtClean="0"/>
              <a:t>götaland</a:t>
            </a:r>
            <a:r>
              <a:rPr lang="sv-SE" baseline="0" dirty="0" smtClean="0"/>
              <a:t> och Stockholm – 600 tkr</a:t>
            </a:r>
          </a:p>
          <a:p>
            <a:endParaRPr lang="sv-SE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850026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Saknas uppgift för Vansbro kommun under januari och februari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79870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Långliggare + 7 dagar.</a:t>
            </a:r>
          </a:p>
          <a:p>
            <a:endParaRPr lang="sv-SE" dirty="0" smtClean="0"/>
          </a:p>
          <a:p>
            <a:r>
              <a:rPr lang="sv-SE" dirty="0" smtClean="0"/>
              <a:t>Siffrorna till vänster visar antal patienter och siffran till höger totalt antal dagar som patienterna har legat kvar på</a:t>
            </a:r>
            <a:r>
              <a:rPr lang="sv-SE" baseline="0" dirty="0" smtClean="0"/>
              <a:t> slutenvårdsplats efter det att de blivit utskrivningsklara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8077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2019-03-19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kl.se/integrationsocialomsorg/socialomsorg/aldre/sammanhallenvardomsorgaldre/samverkanvidutskrivningfransjukhus.13624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egiondalarna.se/plus/vard/halsa-och-valfard/samverkan-vid-utskrivning-fran-sluten-halso--och-sjukvard/" TargetMode="External"/><Relationship Id="rId4" Type="http://schemas.openxmlformats.org/officeDocument/2006/relationships/hyperlink" Target="https://www.uppdragpsykiskhalsa.se/sip/implementering-och-utbildning/utbildningar-i-sip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Samverkan vid utskrivning från sluten hälso och sjukvård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4243754"/>
            <a:ext cx="9144000" cy="1385520"/>
          </a:xfrm>
        </p:spPr>
        <p:txBody>
          <a:bodyPr>
            <a:normAutofit/>
          </a:bodyPr>
          <a:lstStyle/>
          <a:p>
            <a:r>
              <a:rPr lang="sv-SE" sz="3200" dirty="0" smtClean="0"/>
              <a:t>Nulägesrapport 15/3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Bra länkar med information om Lagen, SIP, Fast vårdkontakt m.m.	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SKL </a:t>
            </a:r>
          </a:p>
          <a:p>
            <a:pPr lvl="2"/>
            <a:r>
              <a:rPr lang="sv-SE" sz="1800" u="sng" dirty="0" smtClean="0">
                <a:hlinkClick r:id="rId3"/>
              </a:rPr>
              <a:t>https</a:t>
            </a:r>
            <a:r>
              <a:rPr lang="sv-SE" sz="1800" u="sng" dirty="0">
                <a:hlinkClick r:id="rId3"/>
              </a:rPr>
              <a:t>://</a:t>
            </a:r>
            <a:r>
              <a:rPr lang="sv-SE" sz="1800" u="sng" dirty="0" smtClean="0">
                <a:hlinkClick r:id="rId3"/>
              </a:rPr>
              <a:t>skl.se/integrationsocialomsorg/socialomsorg/aldre/sammanhallenvardomsorgaldre/samverkanvidutskrivningfransjukhus.13624.html</a:t>
            </a:r>
            <a:endParaRPr lang="sv-SE" sz="1800" u="sng" dirty="0" smtClean="0"/>
          </a:p>
          <a:p>
            <a:pPr lvl="1"/>
            <a:endParaRPr lang="sv-SE" sz="1800" u="sng" dirty="0" smtClean="0"/>
          </a:p>
          <a:p>
            <a:pPr lvl="2"/>
            <a:r>
              <a:rPr lang="sv-SE" sz="1800" dirty="0">
                <a:hlinkClick r:id="rId4"/>
              </a:rPr>
              <a:t>https://www.uppdragpsykiskhalsa.se/sip/implementering-och-utbildning/utbildningar-i-sip/</a:t>
            </a:r>
            <a:endParaRPr lang="sv-SE" sz="1800" dirty="0"/>
          </a:p>
          <a:p>
            <a:pPr lvl="1"/>
            <a:endParaRPr lang="sv-SE" sz="1400" dirty="0" smtClean="0"/>
          </a:p>
          <a:p>
            <a:pPr marL="228600" lvl="1">
              <a:spcBef>
                <a:spcPts val="1000"/>
              </a:spcBef>
            </a:pPr>
            <a:r>
              <a:rPr lang="sv-SE" dirty="0"/>
              <a:t>Region </a:t>
            </a:r>
            <a:r>
              <a:rPr lang="sv-SE" dirty="0" smtClean="0"/>
              <a:t>Dalarna – Dokument kring </a:t>
            </a:r>
            <a:r>
              <a:rPr lang="sv-SE" dirty="0"/>
              <a:t>SUS på Region Dalarnas externa hemsida:</a:t>
            </a:r>
          </a:p>
          <a:p>
            <a:pPr lvl="2"/>
            <a:r>
              <a:rPr lang="sv-SE" sz="1800" dirty="0" smtClean="0">
                <a:hlinkClick r:id="rId5"/>
              </a:rPr>
              <a:t>https</a:t>
            </a:r>
            <a:r>
              <a:rPr lang="sv-SE" sz="1800" dirty="0">
                <a:hlinkClick r:id="rId5"/>
              </a:rPr>
              <a:t>://www.regiondalarna.se/plus/vard/halsa-och-valfard/samverkan-vid-utskrivning-fran-sluten-halso--och-sjukvard/</a:t>
            </a:r>
            <a:endParaRPr lang="sv-SE" sz="1800" dirty="0"/>
          </a:p>
          <a:p>
            <a:pPr marL="228600" lvl="1">
              <a:spcBef>
                <a:spcPts val="1000"/>
              </a:spcBef>
            </a:pPr>
            <a:endParaRPr lang="sv-SE" sz="18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2459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 noGrp="1"/>
          </p:cNvSpPr>
          <p:nvPr>
            <p:ph type="title"/>
          </p:nvPr>
        </p:nvSpPr>
        <p:spPr>
          <a:xfrm>
            <a:off x="638178" y="122236"/>
            <a:ext cx="10972800" cy="1031269"/>
          </a:xfrm>
        </p:spPr>
        <p:txBody>
          <a:bodyPr/>
          <a:lstStyle/>
          <a:p>
            <a:pPr lvl="0"/>
            <a:r>
              <a:rPr lang="sv-SE" sz="4000" dirty="0">
                <a:solidFill>
                  <a:srgbClr val="B509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sv-SE" sz="3600" dirty="0"/>
              <a:t>SUS-gruppen - ARBETSGRUPP 2019</a:t>
            </a:r>
          </a:p>
        </p:txBody>
      </p:sp>
      <p:sp>
        <p:nvSpPr>
          <p:cNvPr id="3" name="Platshållare för innehåll 2"/>
          <p:cNvSpPr txBox="1">
            <a:spLocks noGrp="1"/>
          </p:cNvSpPr>
          <p:nvPr>
            <p:ph idx="1"/>
          </p:nvPr>
        </p:nvSpPr>
        <p:spPr>
          <a:xfrm>
            <a:off x="619121" y="1216481"/>
            <a:ext cx="10972800" cy="4927143"/>
          </a:xfrm>
        </p:spPr>
        <p:txBody>
          <a:bodyPr>
            <a:normAutofit lnSpcReduction="10000"/>
          </a:bodyPr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>
                <a:latin typeface="Times New Roman" pitchFamily="18"/>
              </a:rPr>
              <a:t>Katarina </a:t>
            </a:r>
            <a:r>
              <a:rPr lang="sv-SE" sz="1500" dirty="0" smtClean="0">
                <a:latin typeface="Times New Roman" pitchFamily="18"/>
              </a:rPr>
              <a:t>Johansson, </a:t>
            </a:r>
            <a:r>
              <a:rPr lang="sv-SE" sz="1500" dirty="0">
                <a:latin typeface="Times New Roman" pitchFamily="18"/>
              </a:rPr>
              <a:t>Utvecklingsledare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 smtClean="0">
                <a:latin typeface="Times New Roman" pitchFamily="18"/>
              </a:rPr>
              <a:t>Karin Göras, Rättviks kommun (Ersatt Eva-Lena Zachrisson) 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 smtClean="0">
                <a:latin typeface="Times New Roman" pitchFamily="18"/>
              </a:rPr>
              <a:t>Ewa </a:t>
            </a:r>
            <a:r>
              <a:rPr lang="sv-SE" sz="1500" dirty="0" err="1" smtClean="0">
                <a:latin typeface="Times New Roman" pitchFamily="18"/>
              </a:rPr>
              <a:t>Wellén</a:t>
            </a:r>
            <a:r>
              <a:rPr lang="sv-SE" sz="1500" dirty="0" smtClean="0">
                <a:latin typeface="Times New Roman" pitchFamily="18"/>
              </a:rPr>
              <a:t>, Avesta kommun (Ersatt Moa Nordlund)</a:t>
            </a:r>
            <a:endParaRPr lang="sv-SE" sz="1500" dirty="0">
              <a:latin typeface="Times New Roman" pitchFamily="18"/>
            </a:endParaRP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>
                <a:latin typeface="Times New Roman" pitchFamily="18"/>
              </a:rPr>
              <a:t>Marie van </a:t>
            </a:r>
            <a:r>
              <a:rPr lang="sv-SE" sz="1500" dirty="0" smtClean="0">
                <a:latin typeface="Times New Roman" pitchFamily="18"/>
              </a:rPr>
              <a:t>Geffen, Leksands </a:t>
            </a:r>
            <a:r>
              <a:rPr lang="sv-SE" sz="1500" dirty="0">
                <a:latin typeface="Times New Roman" pitchFamily="18"/>
              </a:rPr>
              <a:t>kommun, Avdelningschef ordinärt boende VHC HSR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>
                <a:latin typeface="Times New Roman" pitchFamily="18"/>
              </a:rPr>
              <a:t>Cathrin </a:t>
            </a:r>
            <a:r>
              <a:rPr lang="sv-SE" sz="1500" dirty="0" smtClean="0">
                <a:latin typeface="Times New Roman" pitchFamily="18"/>
              </a:rPr>
              <a:t>Flodström, </a:t>
            </a:r>
            <a:r>
              <a:rPr lang="sv-SE" sz="1500" dirty="0">
                <a:latin typeface="Times New Roman" pitchFamily="18"/>
              </a:rPr>
              <a:t>Ludvika kommun, Verksamhetsutvecklare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 smtClean="0">
                <a:latin typeface="Times New Roman" pitchFamily="18"/>
              </a:rPr>
              <a:t>Hans </a:t>
            </a:r>
            <a:r>
              <a:rPr lang="sv-SE" sz="1500" dirty="0">
                <a:latin typeface="Times New Roman" pitchFamily="18"/>
              </a:rPr>
              <a:t>Liljeberg </a:t>
            </a:r>
            <a:r>
              <a:rPr lang="sv-SE" sz="1500" dirty="0" smtClean="0">
                <a:latin typeface="Times New Roman" pitchFamily="18"/>
              </a:rPr>
              <a:t>Region Dalarna (tidigare Landstinget), </a:t>
            </a:r>
            <a:r>
              <a:rPr lang="sv-SE" sz="1500" dirty="0">
                <a:latin typeface="Times New Roman" pitchFamily="18"/>
              </a:rPr>
              <a:t>Områdessamordnare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>
                <a:latin typeface="Times New Roman" pitchFamily="18"/>
              </a:rPr>
              <a:t>Åsa Gustafsson </a:t>
            </a:r>
            <a:r>
              <a:rPr lang="sv-SE" sz="1500" dirty="0" smtClean="0">
                <a:latin typeface="Times New Roman" pitchFamily="18"/>
              </a:rPr>
              <a:t>Region Dalarna (tidigare Landstinget), Slutenvårdspsykiatrin</a:t>
            </a:r>
            <a:r>
              <a:rPr lang="sv-SE" sz="1500" dirty="0">
                <a:latin typeface="Times New Roman" pitchFamily="18"/>
              </a:rPr>
              <a:t>, Vårdsamordnare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>
                <a:latin typeface="Times New Roman" pitchFamily="18"/>
              </a:rPr>
              <a:t>Marita Björkman, </a:t>
            </a:r>
            <a:r>
              <a:rPr lang="sv-SE" sz="1500" dirty="0" smtClean="0">
                <a:latin typeface="Times New Roman" pitchFamily="18"/>
              </a:rPr>
              <a:t>Region Dalarna (tidigare Landstinget), Öppenvårdspsykiatrin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 smtClean="0">
                <a:latin typeface="Times New Roman" pitchFamily="18"/>
              </a:rPr>
              <a:t>Angela </a:t>
            </a:r>
            <a:r>
              <a:rPr lang="sv-SE" sz="1500" dirty="0" err="1" smtClean="0">
                <a:latin typeface="Times New Roman" pitchFamily="18"/>
              </a:rPr>
              <a:t>Mannikkö</a:t>
            </a:r>
            <a:r>
              <a:rPr lang="sv-SE" sz="1500" dirty="0" smtClean="0">
                <a:latin typeface="Times New Roman" pitchFamily="18"/>
              </a:rPr>
              <a:t>, Region Dalarna (tidigare Landstinget) VC Grycksbo (ersatt Karolina Estman)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 smtClean="0">
                <a:latin typeface="Times New Roman" pitchFamily="18"/>
              </a:rPr>
              <a:t>Ammi Berglund, Kardiologkliniken och Monica Gabrielsson, Kirurgkliniken Mora (Ersatt Victoria Lindmo)</a:t>
            </a:r>
          </a:p>
          <a:p>
            <a:pPr>
              <a:spcBef>
                <a:spcPts val="500"/>
              </a:spcBef>
            </a:pPr>
            <a:r>
              <a:rPr lang="sv-SE" sz="1500">
                <a:latin typeface="Times New Roman" pitchFamily="18"/>
              </a:rPr>
              <a:t>Sonja Nilsson , Mora kommun 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endParaRPr lang="sv-SE" sz="1500" dirty="0">
              <a:latin typeface="Times New Roman" pitchFamily="18"/>
            </a:endParaRP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 smtClean="0">
                <a:latin typeface="Times New Roman" pitchFamily="18"/>
              </a:rPr>
              <a:t>Malin Von Hoffsten/Anna Samuelsson, </a:t>
            </a:r>
            <a:r>
              <a:rPr lang="sv-SE" sz="1500" dirty="0" err="1" smtClean="0">
                <a:latin typeface="Times New Roman" pitchFamily="18"/>
              </a:rPr>
              <a:t>Sv</a:t>
            </a:r>
            <a:r>
              <a:rPr lang="sv-SE" sz="1500" dirty="0" smtClean="0">
                <a:latin typeface="Times New Roman" pitchFamily="18"/>
              </a:rPr>
              <a:t> Rehab, Region Dalarna (tidigare Landstinget) – Nya representanter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 smtClean="0">
                <a:latin typeface="Times New Roman" pitchFamily="18"/>
              </a:rPr>
              <a:t>Carina Morin Landstinget, Primärvården, verksamhetsutvecklare – </a:t>
            </a:r>
            <a:r>
              <a:rPr lang="sv-SE" sz="1500" b="1" dirty="0" smtClean="0">
                <a:latin typeface="Times New Roman" pitchFamily="18"/>
              </a:rPr>
              <a:t>Slutar efter årsskiftet </a:t>
            </a:r>
            <a:r>
              <a:rPr lang="sv-SE" sz="1500" b="1" dirty="0" err="1" smtClean="0">
                <a:latin typeface="Times New Roman" pitchFamily="18"/>
              </a:rPr>
              <a:t>pga</a:t>
            </a:r>
            <a:r>
              <a:rPr lang="sv-SE" sz="1500" b="1" dirty="0" smtClean="0">
                <a:latin typeface="Times New Roman" pitchFamily="18"/>
              </a:rPr>
              <a:t> hård arbetsbelastning hemma – ersättare kommer att utses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endParaRPr lang="sv-SE" sz="1500" dirty="0">
              <a:latin typeface="Times New Roman" pitchFamily="18"/>
            </a:endParaRP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dirty="0">
                <a:latin typeface="Times New Roman" pitchFamily="18"/>
              </a:rPr>
              <a:t>Marie Jones Landstinget, MIT, Systemförvaltare (adjungerad till - gruppen vid behov av diskussioner kring IT-frågor)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endParaRPr lang="sv-SE" sz="1500" dirty="0">
              <a:latin typeface="Times New Roman" pitchFamily="18"/>
            </a:endParaRP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sv-SE" sz="1500" strike="sngStrike" dirty="0" smtClean="0">
                <a:latin typeface="Times New Roman" pitchFamily="18"/>
              </a:rPr>
              <a:t>Annika </a:t>
            </a:r>
            <a:r>
              <a:rPr lang="sv-SE" sz="1500" strike="sngStrike" dirty="0">
                <a:latin typeface="Times New Roman" pitchFamily="18"/>
              </a:rPr>
              <a:t>Olofsson Processtöd </a:t>
            </a:r>
            <a:r>
              <a:rPr lang="sv-SE" sz="1500" dirty="0">
                <a:latin typeface="Times New Roman" pitchFamily="18"/>
              </a:rPr>
              <a:t>Ej ersatt </a:t>
            </a:r>
          </a:p>
          <a:p>
            <a:pPr lvl="0">
              <a:lnSpc>
                <a:spcPct val="50000"/>
              </a:lnSpc>
              <a:spcBef>
                <a:spcPts val="500"/>
              </a:spcBef>
            </a:pPr>
            <a:endParaRPr lang="sv-SE" sz="1500" dirty="0">
              <a:latin typeface="Times New Roman" pitchFamily="18"/>
            </a:endParaRPr>
          </a:p>
          <a:p>
            <a:pPr marL="0" lvl="0" indent="0">
              <a:lnSpc>
                <a:spcPct val="50000"/>
              </a:lnSpc>
              <a:spcBef>
                <a:spcPts val="200"/>
              </a:spcBef>
              <a:buNone/>
            </a:pPr>
            <a:endParaRPr lang="sv-SE" sz="1500" dirty="0"/>
          </a:p>
        </p:txBody>
      </p:sp>
      <p:sp>
        <p:nvSpPr>
          <p:cNvPr id="4" name="Platshållare för datum 3"/>
          <p:cNvSpPr txBox="1"/>
          <p:nvPr/>
        </p:nvSpPr>
        <p:spPr>
          <a:xfrm>
            <a:off x="638178" y="6505480"/>
            <a:ext cx="1357938" cy="215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10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5" name="Platshållare för sidfot 4"/>
          <p:cNvSpPr txBox="1"/>
          <p:nvPr/>
        </p:nvSpPr>
        <p:spPr>
          <a:xfrm>
            <a:off x="2351580" y="6356351"/>
            <a:ext cx="53765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12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200081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mtClean="0"/>
              <a:t>Slut 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358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315093"/>
            <a:ext cx="11370906" cy="4861870"/>
          </a:xfrm>
        </p:spPr>
        <p:txBody>
          <a:bodyPr/>
          <a:lstStyle/>
          <a:p>
            <a:r>
              <a:rPr lang="sv-SE" dirty="0" smtClean="0"/>
              <a:t>SUS-grupp</a:t>
            </a:r>
          </a:p>
          <a:p>
            <a:pPr lvl="1"/>
            <a:r>
              <a:rPr lang="sv-SE" dirty="0" err="1" smtClean="0"/>
              <a:t>Work</a:t>
            </a:r>
            <a:r>
              <a:rPr lang="sv-SE" dirty="0" smtClean="0"/>
              <a:t> shops VT 2019 </a:t>
            </a:r>
          </a:p>
          <a:p>
            <a:pPr lvl="1"/>
            <a:r>
              <a:rPr lang="sv-SE" dirty="0" smtClean="0"/>
              <a:t>Lokal uppföljning av SUS-lagen/arbetet</a:t>
            </a:r>
          </a:p>
          <a:p>
            <a:pPr lvl="1"/>
            <a:r>
              <a:rPr lang="sv-SE" dirty="0" smtClean="0"/>
              <a:t>Bemanning långhelger</a:t>
            </a:r>
          </a:p>
          <a:p>
            <a:pPr lvl="1"/>
            <a:r>
              <a:rPr lang="sv-SE" dirty="0" smtClean="0"/>
              <a:t>Fortsättning efter halvårsskiftet ?</a:t>
            </a:r>
          </a:p>
          <a:p>
            <a:pPr lvl="1"/>
            <a:endParaRPr lang="sv-SE" dirty="0" smtClean="0"/>
          </a:p>
          <a:p>
            <a:r>
              <a:rPr lang="sv-SE" dirty="0" smtClean="0"/>
              <a:t>SKL</a:t>
            </a:r>
          </a:p>
          <a:p>
            <a:pPr lvl="1"/>
            <a:r>
              <a:rPr lang="sv-SE" dirty="0" smtClean="0"/>
              <a:t>Nätverksmöte 4/3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 smtClean="0"/>
              <a:t>2019-02-08	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781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Det fortsatta arbetet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SUS-gruppen planerar nya workshops under våren 2019</a:t>
            </a:r>
          </a:p>
          <a:p>
            <a:pPr lvl="1"/>
            <a:r>
              <a:rPr lang="sv-SE" dirty="0" smtClean="0"/>
              <a:t>Lokala möte där målgruppen är personer som arbetar med SUS-frågorna </a:t>
            </a:r>
          </a:p>
          <a:p>
            <a:pPr lvl="2"/>
            <a:r>
              <a:rPr lang="sv-SE" dirty="0" smtClean="0"/>
              <a:t>Psykiatrin 	3 mötesplatser i länet</a:t>
            </a:r>
          </a:p>
          <a:p>
            <a:pPr lvl="2"/>
            <a:r>
              <a:rPr lang="sv-SE" dirty="0" err="1" smtClean="0"/>
              <a:t>Somatiken</a:t>
            </a:r>
            <a:r>
              <a:rPr lang="sv-SE" dirty="0" smtClean="0"/>
              <a:t> 	4 mötesplatser i länet</a:t>
            </a:r>
          </a:p>
          <a:p>
            <a:pPr lvl="2"/>
            <a:r>
              <a:rPr lang="sv-SE" dirty="0" smtClean="0"/>
              <a:t>Rehab 	1 mötesplats i länet</a:t>
            </a:r>
          </a:p>
          <a:p>
            <a:r>
              <a:rPr lang="sv-SE" dirty="0" smtClean="0"/>
              <a:t>Upplägget planeras vara kort information om lagen, överens-</a:t>
            </a:r>
            <a:r>
              <a:rPr lang="sv-SE" dirty="0" err="1" smtClean="0"/>
              <a:t>kommelsen</a:t>
            </a:r>
            <a:r>
              <a:rPr lang="sv-SE" dirty="0" smtClean="0"/>
              <a:t> och riktlinjerna – Fokus blir hur skall vi samverka för att det skall bli bra för våra patienter. Goda exempel, exempel när det gått ”fel” – hur undvika upprepning.</a:t>
            </a:r>
          </a:p>
          <a:p>
            <a:r>
              <a:rPr lang="sv-SE" dirty="0" smtClean="0"/>
              <a:t>Mötena är tänkta som halvdagar</a:t>
            </a:r>
          </a:p>
          <a:p>
            <a:pPr lvl="1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288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 noGrp="1"/>
          </p:cNvSpPr>
          <p:nvPr>
            <p:ph type="title"/>
          </p:nvPr>
        </p:nvSpPr>
        <p:spPr>
          <a:xfrm>
            <a:off x="1981203" y="274640"/>
            <a:ext cx="8229600" cy="706090"/>
          </a:xfrm>
        </p:spPr>
        <p:txBody>
          <a:bodyPr>
            <a:normAutofit fontScale="90000"/>
          </a:bodyPr>
          <a:lstStyle/>
          <a:p>
            <a:pPr lvl="0"/>
            <a:r>
              <a:rPr lang="sv-SE" sz="3600" dirty="0"/>
              <a:t>Utvärdering av införande av SUS-lagen i Dalarna </a:t>
            </a:r>
            <a:r>
              <a:rPr lang="sv-SE" sz="3600" dirty="0" smtClean="0"/>
              <a:t>- SUS </a:t>
            </a:r>
            <a:r>
              <a:rPr lang="sv-SE" sz="3600" dirty="0"/>
              <a:t>föreslår att:</a:t>
            </a:r>
          </a:p>
        </p:txBody>
      </p:sp>
      <p:sp>
        <p:nvSpPr>
          <p:cNvPr id="3" name="Platshållare för innehåll 2"/>
          <p:cNvSpPr txBox="1">
            <a:spLocks noGrp="1"/>
          </p:cNvSpPr>
          <p:nvPr>
            <p:ph idx="1"/>
          </p:nvPr>
        </p:nvSpPr>
        <p:spPr>
          <a:xfrm>
            <a:off x="1026697" y="1100498"/>
            <a:ext cx="10635916" cy="5139878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600"/>
              </a:spcBef>
            </a:pPr>
            <a:endParaRPr lang="sv-SE" sz="2200" dirty="0" smtClean="0"/>
          </a:p>
          <a:p>
            <a:pPr lvl="0">
              <a:spcBef>
                <a:spcPts val="600"/>
              </a:spcBef>
            </a:pPr>
            <a:r>
              <a:rPr lang="sv-SE" sz="2200" dirty="0" smtClean="0"/>
              <a:t>6 </a:t>
            </a:r>
            <a:r>
              <a:rPr lang="sv-SE" sz="2200" dirty="0"/>
              <a:t>kommuner och en referensgrupp med externa, representation från landstingets fem områden, slutenvård, öppenvård och psykiatri. Kommunernas verksamheter </a:t>
            </a:r>
            <a:r>
              <a:rPr lang="sv-SE" sz="2200" dirty="0" err="1"/>
              <a:t>SoL</a:t>
            </a:r>
            <a:r>
              <a:rPr lang="sv-SE" sz="2200" dirty="0"/>
              <a:t>, LSS, HSL och IFO.</a:t>
            </a:r>
          </a:p>
          <a:p>
            <a:pPr lvl="0">
              <a:spcBef>
                <a:spcPts val="600"/>
              </a:spcBef>
            </a:pPr>
            <a:r>
              <a:rPr lang="sv-SE" sz="2200" dirty="0"/>
              <a:t>Att arbeta utifrån arbetssättet från senaste hemsjukvårdsutvärderingen men med ett mer strategiskt urval av personer.</a:t>
            </a:r>
          </a:p>
          <a:p>
            <a:pPr lvl="0">
              <a:spcBef>
                <a:spcPts val="600"/>
              </a:spcBef>
            </a:pPr>
            <a:r>
              <a:rPr lang="sv-SE" sz="2200" dirty="0"/>
              <a:t>Även den ekonomiska delen ska finnas med för att få en helhet i utvärderingen. Viktigt att följa nationella resultat och utvärderingar. </a:t>
            </a:r>
          </a:p>
          <a:p>
            <a:pPr lvl="0">
              <a:spcBef>
                <a:spcPts val="600"/>
              </a:spcBef>
            </a:pPr>
            <a:r>
              <a:rPr lang="sv-SE" sz="2200" dirty="0"/>
              <a:t>Det viktigaste att titta på är hur det blev för patienten?</a:t>
            </a:r>
          </a:p>
          <a:p>
            <a:pPr lvl="0">
              <a:spcBef>
                <a:spcPts val="600"/>
              </a:spcBef>
            </a:pPr>
            <a:r>
              <a:rPr lang="sv-SE" sz="2200" dirty="0"/>
              <a:t>Arbeta för att komma fram till en gemensam metod för utvärderingar och </a:t>
            </a:r>
            <a:r>
              <a:rPr lang="sv-SE" sz="2200" dirty="0" smtClean="0"/>
              <a:t>samverkan.</a:t>
            </a:r>
          </a:p>
          <a:p>
            <a:pPr lvl="0">
              <a:spcBef>
                <a:spcPts val="600"/>
              </a:spcBef>
            </a:pPr>
            <a:r>
              <a:rPr lang="sv-SE" sz="2200" dirty="0" smtClean="0"/>
              <a:t>Ta </a:t>
            </a:r>
            <a:r>
              <a:rPr lang="sv-SE" sz="2200" dirty="0"/>
              <a:t>fram en reproducerbar metodik för fortsatta </a:t>
            </a:r>
            <a:r>
              <a:rPr lang="sv-SE" sz="2200" dirty="0" smtClean="0"/>
              <a:t>uppföljningar</a:t>
            </a:r>
          </a:p>
          <a:p>
            <a:pPr lvl="0">
              <a:spcBef>
                <a:spcPts val="600"/>
              </a:spcBef>
            </a:pPr>
            <a:r>
              <a:rPr lang="sv-SE" sz="2200" dirty="0" smtClean="0"/>
              <a:t>Målsättningen </a:t>
            </a:r>
            <a:r>
              <a:rPr lang="sv-SE" sz="2200" dirty="0"/>
              <a:t>är fokusgruppsintervjuer chefer, medarbetare och patientnära </a:t>
            </a:r>
            <a:r>
              <a:rPr lang="sv-SE" sz="2200" dirty="0" smtClean="0"/>
              <a:t>personer</a:t>
            </a:r>
          </a:p>
          <a:p>
            <a:pPr lvl="0">
              <a:spcBef>
                <a:spcPts val="600"/>
              </a:spcBef>
            </a:pPr>
            <a:r>
              <a:rPr lang="sv-SE" sz="2200" dirty="0" smtClean="0"/>
              <a:t>Börja </a:t>
            </a:r>
            <a:r>
              <a:rPr lang="sv-SE" sz="2200" dirty="0"/>
              <a:t>med en baslinjemätning under </a:t>
            </a:r>
            <a:r>
              <a:rPr lang="sv-SE" sz="2200" dirty="0" smtClean="0"/>
              <a:t>våren 2019 </a:t>
            </a:r>
            <a:r>
              <a:rPr lang="sv-SE" sz="2200" dirty="0"/>
              <a:t>och en större, djupare utvärdering under 2019.</a:t>
            </a:r>
          </a:p>
          <a:p>
            <a:pPr lvl="0">
              <a:lnSpc>
                <a:spcPct val="80000"/>
              </a:lnSpc>
              <a:spcBef>
                <a:spcPts val="200"/>
              </a:spcBef>
            </a:pPr>
            <a:endParaRPr lang="sv-SE" sz="900" dirty="0"/>
          </a:p>
        </p:txBody>
      </p:sp>
      <p:sp>
        <p:nvSpPr>
          <p:cNvPr id="4" name="Platshållare för bildnummer 5"/>
          <p:cNvSpPr txBox="1"/>
          <p:nvPr/>
        </p:nvSpPr>
        <p:spPr>
          <a:xfrm>
            <a:off x="623392" y="6309341"/>
            <a:ext cx="1344149" cy="215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1000" b="0" i="0" u="none" strike="noStrike" kern="1200" cap="none" spc="0" baseline="0">
                <a:solidFill>
                  <a:srgbClr val="898989"/>
                </a:solidFill>
                <a:uFillTx/>
                <a:latin typeface="Arial" pitchFamily="34"/>
                <a:cs typeface="Arial" pitchFamily="34"/>
              </a:rPr>
              <a:t>2017-03-10 	</a:t>
            </a:r>
          </a:p>
        </p:txBody>
      </p:sp>
    </p:spTree>
    <p:extLst>
      <p:ext uri="{BB962C8B-B14F-4D97-AF65-F5344CB8AC3E}">
        <p14:creationId xmlns:p14="http://schemas.microsoft.com/office/powerpoint/2010/main" val="337645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Rekommendation från SUS-gruppen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endParaRPr lang="sv-SE" dirty="0"/>
          </a:p>
          <a:p>
            <a:r>
              <a:rPr lang="sv-SE" dirty="0" smtClean="0"/>
              <a:t>När </a:t>
            </a:r>
            <a:r>
              <a:rPr lang="sv-SE" dirty="0"/>
              <a:t>det gäller bemanning helger rekommenderar SUS-gruppen att kommunerna och öppenvården aldrig under året har stängt fler än två dagar i streck.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189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SUS-gruppen fortsättning ?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sv-SE" dirty="0" smtClean="0"/>
              <a:t>För närvarande har SUS-gruppen uppdrag till kommande halvårsskifte – fortsättning ?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66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SKL - Nätverk	 fortsättning 2019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0" lvl="2">
              <a:spcBef>
                <a:spcPts val="1000"/>
              </a:spcBef>
            </a:pPr>
            <a:r>
              <a:rPr lang="sv-SE" sz="2400" dirty="0" smtClean="0"/>
              <a:t>Nätverkets uppdrag </a:t>
            </a:r>
          </a:p>
          <a:p>
            <a:pPr marL="685800" lvl="2">
              <a:spcBef>
                <a:spcPts val="1000"/>
              </a:spcBef>
            </a:pPr>
            <a:r>
              <a:rPr lang="sv-SE" sz="2400" dirty="0" smtClean="0"/>
              <a:t>Ekonomi 2019 – statliga medel </a:t>
            </a:r>
          </a:p>
          <a:p>
            <a:pPr marL="685800" lvl="2">
              <a:spcBef>
                <a:spcPts val="1000"/>
              </a:spcBef>
            </a:pPr>
            <a:r>
              <a:rPr lang="sv-SE" sz="2400" dirty="0" smtClean="0"/>
              <a:t>Hur går det/fungerar SUS-arbetet i landet ?</a:t>
            </a:r>
          </a:p>
          <a:p>
            <a:pPr marL="685800" lvl="2">
              <a:spcBef>
                <a:spcPts val="1000"/>
              </a:spcBef>
            </a:pPr>
            <a:r>
              <a:rPr lang="sv-SE" sz="2400" dirty="0" smtClean="0"/>
              <a:t>Fokusområden 2019</a:t>
            </a:r>
          </a:p>
          <a:p>
            <a:pPr marL="1143000" lvl="3">
              <a:spcBef>
                <a:spcPts val="1000"/>
              </a:spcBef>
            </a:pPr>
            <a:r>
              <a:rPr lang="sv-SE" sz="2200" dirty="0" smtClean="0"/>
              <a:t>Proaktivt arbete – hur förebygga inskrivningar</a:t>
            </a:r>
          </a:p>
          <a:p>
            <a:pPr marL="1143000" lvl="3">
              <a:spcBef>
                <a:spcPts val="1000"/>
              </a:spcBef>
            </a:pPr>
            <a:r>
              <a:rPr lang="sv-SE" sz="2200" dirty="0" smtClean="0"/>
              <a:t>Psykiatri – särskild temadag </a:t>
            </a:r>
          </a:p>
          <a:p>
            <a:pPr marL="1143000" lvl="3">
              <a:spcBef>
                <a:spcPts val="1000"/>
              </a:spcBef>
            </a:pPr>
            <a:r>
              <a:rPr lang="sv-SE" sz="2200" dirty="0" smtClean="0"/>
              <a:t>Hur förhindra återinläggningar</a:t>
            </a:r>
          </a:p>
          <a:p>
            <a:pPr marL="1143000" lvl="3">
              <a:spcBef>
                <a:spcPts val="1000"/>
              </a:spcBef>
            </a:pPr>
            <a:r>
              <a:rPr lang="sv-SE" sz="2200" dirty="0" smtClean="0"/>
              <a:t>Hur får vi processen att fungera och hur håller vi i det som uppnåtts ?</a:t>
            </a:r>
          </a:p>
          <a:p>
            <a:pPr marL="1143000" lvl="3">
              <a:spcBef>
                <a:spcPts val="1000"/>
              </a:spcBef>
            </a:pPr>
            <a:r>
              <a:rPr lang="sv-SE" sz="2200" dirty="0" smtClean="0"/>
              <a:t>Metoder för att följa upp den enskildes upplevelser (Webbkollen m.m.)</a:t>
            </a:r>
            <a:endParaRPr lang="sv-SE" sz="2400" dirty="0"/>
          </a:p>
          <a:p>
            <a:pPr lvl="1"/>
            <a:endParaRPr lang="sv-SE" sz="1400" dirty="0" smtClean="0"/>
          </a:p>
          <a:p>
            <a:pPr lvl="1"/>
            <a:endParaRPr lang="sv-SE" sz="14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078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</a:t>
            </a:r>
            <a:endParaRPr lang="sv-SE" dirty="0"/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43000" y="1748118"/>
            <a:ext cx="8821271" cy="4144076"/>
          </a:xfrm>
          <a:prstGeom prst="rect">
            <a:avLst/>
          </a:prstGeom>
        </p:spPr>
      </p:pic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2971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</a:t>
            </a:r>
            <a:endParaRPr lang="sv-SE" dirty="0"/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42247" y="2209394"/>
            <a:ext cx="6979024" cy="3583800"/>
          </a:xfrm>
          <a:prstGeom prst="rect">
            <a:avLst/>
          </a:prstGeom>
        </p:spPr>
      </p:pic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2019-03-19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18588663"/>
      </p:ext>
    </p:extLst>
  </p:cSld>
  <p:clrMapOvr>
    <a:masterClrMapping/>
  </p:clrMapOvr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F310B003C35C654C864C96586056CDEC" ma:contentTypeVersion="305" ma:contentTypeDescription="Skapa ett nytt dokument." ma:contentTypeScope="" ma:versionID="688eb280b809ab19991f7e2a47c9eb34">
  <xsd:schema xmlns:xsd="http://www.w3.org/2001/XMLSchema" xmlns:xs="http://www.w3.org/2001/XMLSchema" xmlns:p="http://schemas.microsoft.com/office/2006/metadata/properties" xmlns:ns2="2f901946-e264-40a9-b252-19c7dedd3add" xmlns:ns3="c6056b2c-9b66-4941-ba4f-b114eec7ed26" targetNamespace="http://schemas.microsoft.com/office/2006/metadata/properties" ma:root="true" ma:fieldsID="d039476440dfb9f5cc80035c1206fafc" ns2:_="" ns3:_="">
    <xsd:import namespace="2f901946-e264-40a9-b252-19c7dedd3add"/>
    <xsd:import namespace="c6056b2c-9b66-4941-ba4f-b114eec7ed26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D_OldPubliceringsstatus" minOccurs="0"/>
                <xsd:element ref="ns2:TaxCatchAll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7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8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9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0" nillable="true" ma:displayName="Version" ma:internalName="LD_Version" ma:readOnly="false">
      <xsd:simpleType>
        <xsd:restriction base="dms:Text"/>
      </xsd:simpleType>
    </xsd:element>
    <xsd:element name="LD_GranskatAv" ma:index="11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2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3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5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6" nillable="true" ma:displayName="Godkänt datum" ma:internalName="LD_GodkantDatum" ma:readOnly="false">
      <xsd:simpleType>
        <xsd:restriction base="dms:DateTime"/>
      </xsd:simpleType>
    </xsd:element>
    <xsd:element name="LD_Diarienummer" ma:index="17" nillable="true" ma:displayName="Diarienummer" ma:internalName="LD_Diarienummer" ma:readOnly="false">
      <xsd:simpleType>
        <xsd:restriction base="dms:Text"/>
      </xsd:simpleType>
    </xsd:element>
    <xsd:element name="LD_Beslutsnummer" ma:index="18" nillable="true" ma:displayName="Beslutsnummer" ma:internalName="LD_Beslutsnummer" ma:readOnly="false">
      <xsd:simpleType>
        <xsd:restriction base="dms:Text"/>
      </xsd:simpleType>
    </xsd:element>
    <xsd:element name="LD_OldPubliceringsstatus" ma:index="20" nillable="true" ma:displayName="Old Publiceringsstatus" ma:hidden="true" ma:internalName="LD_OldPubliceringsstatus" ma:readOnly="false">
      <xsd:simpleType>
        <xsd:restriction base="dms:Text"/>
      </xsd:simpleType>
    </xsd:element>
    <xsd:element name="TaxCatchAll" ma:index="21" nillable="true" ma:displayName="Taxonomy Catch All Column" ma:hidden="true" ma:list="{590d8321-ec3a-46c9-8bb0-088c8a285ba7}" ma:internalName="TaxCatchAll" ma:showField="CatchAllData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90d8321-ec3a-46c9-8bb0-088c8a285ba7}" ma:internalName="TaxCatchAllLabel" ma:readOnly="true" ma:showField="CatchAllDataLabel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056b2c-9b66-4941-ba4f-b114eec7ed26" elementFormDefault="qualified">
    <xsd:import namespace="http://schemas.microsoft.com/office/2006/documentManagement/types"/>
    <xsd:import namespace="http://schemas.microsoft.com/office/infopath/2007/PartnerControls"/>
    <xsd:element name="_dlc_DocId" ma:index="37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38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9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33</Value>
      <Value>620</Value>
      <Value>24</Value>
      <Value>38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Personalenhet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Revidering pågår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http://ar.ltdalarna.se/arbetsrum/OHAR4G1Q/_layouts/15/DocIdRedir.aspx?ID=JHXJTDKSTMXR-638439718-50</Url>
      <Description>JHXJTDKSTMXR-638439718-50</Description>
    </LD_DokumentID>
    <LD_Dokumentstatus xmlns="2f901946-e264-40a9-b252-19c7dedd3add">Godkänt</LD_Dokumentstatus>
    <LD_OldDokumentstatus xmlns="2f901946-e264-40a9-b252-19c7dedd3add">Godkännande pågår</LD_OldDokumentstatus>
    <_dlc_DocId xmlns="c6056b2c-9b66-4941-ba4f-b114eec7ed26">JHXJTDKSTMXR-2145828690-717</_dlc_DocId>
    <_dlc_DocIdUrl xmlns="c6056b2c-9b66-4941-ba4f-b114eec7ed26">
      <Url>http://ar.ltdalarna.se/arbetsrum/OHAR4G1Q/publicerat/_layouts/15/DocIdRedir.aspx?ID=JHXJTDKSTMXR-2145828690-717</Url>
      <Description>JHXJTDKSTMXR-2145828690-717</Description>
    </_dlc_DocIdUrl>
    <LD_Diarienummer xmlns="2f901946-e264-40a9-b252-19c7dedd3add" xsi:nil="true"/>
    <LD_GodkantDatum xmlns="2f901946-e264-40a9-b252-19c7dedd3add">2019-01-14T13:10:16+00:00</LD_GodkantDatum>
    <LD_GodkantAv xmlns="2f901946-e264-40a9-b252-19c7dedd3add">
      <UserInfo>
        <DisplayName>Jansson Markus /Central förvaltning Personalenhet /Falun</DisplayName>
        <AccountId>34</AccountId>
        <AccountType/>
      </UserInfo>
    </LD_GodkantAv>
    <LD_Beslutsnummer xmlns="2f901946-e264-40a9-b252-19c7dedd3add" xsi:nil="true"/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48218D59-1F3B-40C0-8F5B-2AD81CBD95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c6056b2c-9b66-4941-ba4f-b114eec7ed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EFA16D-6D67-4242-869E-4B66269C396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C6FB3ADD-DCDF-4A07-9C45-CA476A044990}">
  <ds:schemaRefs>
    <ds:schemaRef ds:uri="http://purl.org/dc/elements/1.1/"/>
    <ds:schemaRef ds:uri="http://schemas.microsoft.com/office/2006/metadata/properties"/>
    <ds:schemaRef ds:uri="2f901946-e264-40a9-b252-19c7dedd3ad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6056b2c-9b66-4941-ba4f-b114eec7ed26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</TotalTime>
  <Words>826</Words>
  <Application>Microsoft Office PowerPoint</Application>
  <PresentationFormat>Bredbild</PresentationFormat>
  <Paragraphs>139</Paragraphs>
  <Slides>12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VCdag</vt:lpstr>
      <vt:lpstr>Samverkan vid utskrivning från sluten hälso och sjukvård</vt:lpstr>
      <vt:lpstr>PowerPoint-presentation</vt:lpstr>
      <vt:lpstr>Det fortsatta arbetet</vt:lpstr>
      <vt:lpstr>Utvärdering av införande av SUS-lagen i Dalarna - SUS föreslår att:</vt:lpstr>
      <vt:lpstr>Rekommendation från SUS-gruppen</vt:lpstr>
      <vt:lpstr>SUS-gruppen fortsättning ? </vt:lpstr>
      <vt:lpstr>SKL - Nätverk  fortsättning 2019</vt:lpstr>
      <vt:lpstr>Ekonomi</vt:lpstr>
      <vt:lpstr>Ekonomi</vt:lpstr>
      <vt:lpstr>Bra länkar med information om Lagen, SIP, Fast vårdkontakt m.m. </vt:lpstr>
      <vt:lpstr> SUS-gruppen - ARBETSGRUPP 2019</vt:lpstr>
      <vt:lpstr>Slut 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Liljeberg Hans /Central förvaltning Hälso- och sjukvårdsenhet /Falun</cp:lastModifiedBy>
  <cp:revision>47</cp:revision>
  <cp:lastPrinted>2019-03-12T10:02:20Z</cp:lastPrinted>
  <dcterms:created xsi:type="dcterms:W3CDTF">2016-11-14T14:16:14Z</dcterms:created>
  <dcterms:modified xsi:type="dcterms:W3CDTF">2019-03-19T10:40:44Z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0x010100AC92CF2061C10240851FF38CAA99F4B8020100F310B003C35C654C864C96586056CDEC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620;#powerpointmall|8a709a16-dce5-48c9-b324-adb936197cd8</vt:lpwstr>
  </property>
  <property fmtid="{D5CDD505-2E9C-101B-9397-08002B2CF9AE}" pid="10" name="LD_Dokumenttyp">
    <vt:lpwstr>24;#Standarddokument|4d12e0b9-1967-41ec-b4ec-5579d11176b8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478ac456-debb-4762-9ea7-ef009ac3d5d6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http://ar.ltdalarna.se/arbetsrum/OHAR4G1Q/_layouts/15/wrkstat.aspx?List=897c8b83-9ffe-46c2-b9b4-7cbdc1558ee9&amp;WorkflowInstanceName=23b98503-3154-493f-9ae5-e4c37136ec7d, Godkänt</vt:lpwstr>
  </property>
  <property fmtid="{D5CDD505-2E9C-101B-9397-08002B2CF9AE}" pid="24" name="LD_GiltigtTill">
    <vt:filetime>2022-01-14T13:12:34Z</vt:filetime>
  </property>
  <property fmtid="{D5CDD505-2E9C-101B-9397-08002B2CF9AE}" pid="25" name="LD_Gallringsfrist">
    <vt:lpwstr>38;#3 år|8a73ccd2-b425-41f1-973a-0e59e31951c0</vt:lpwstr>
  </property>
  <property fmtid="{D5CDD505-2E9C-101B-9397-08002B2CF9AE}" pid="26" name="maa9fd36c38347e1a5ddfad159d25a0c">
    <vt:lpwstr>3 år|8a73ccd2-b425-41f1-973a-0e59e31951c0</vt:lpwstr>
  </property>
</Properties>
</file>