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8"/>
  </p:notesMasterIdLst>
  <p:handoutMasterIdLst>
    <p:handoutMasterId r:id="rId19"/>
  </p:handoutMasterIdLst>
  <p:sldIdLst>
    <p:sldId id="256" r:id="rId7"/>
    <p:sldId id="258" r:id="rId8"/>
    <p:sldId id="266" r:id="rId9"/>
    <p:sldId id="260" r:id="rId10"/>
    <p:sldId id="270" r:id="rId11"/>
    <p:sldId id="271" r:id="rId12"/>
    <p:sldId id="269" r:id="rId13"/>
    <p:sldId id="273" r:id="rId14"/>
    <p:sldId id="272" r:id="rId15"/>
    <p:sldId id="274" r:id="rId16"/>
    <p:sldId id="275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8"/>
            <p14:sldId id="266"/>
            <p14:sldId id="260"/>
            <p14:sldId id="270"/>
            <p14:sldId id="271"/>
            <p14:sldId id="269"/>
            <p14:sldId id="273"/>
            <p14:sldId id="272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6265" autoAdjust="0"/>
  </p:normalViewPr>
  <p:slideViewPr>
    <p:cSldViewPr snapToGrid="0">
      <p:cViewPr varScale="1">
        <p:scale>
          <a:sx n="80" d="100"/>
          <a:sy n="80" d="100"/>
        </p:scale>
        <p:origin x="66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2020-12-15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2020-12-15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Tydliggörande: vad är det konkret vi talar om? Kunskapsstyrningens ”produkter”  </a:t>
            </a:r>
          </a:p>
          <a:p>
            <a:r>
              <a:rPr lang="sv-SE" dirty="0" smtClean="0"/>
              <a:t>Uppföljning </a:t>
            </a:r>
            <a:r>
              <a:rPr lang="sv-SE" dirty="0"/>
              <a:t>och </a:t>
            </a:r>
            <a:r>
              <a:rPr lang="sv-SE" dirty="0" smtClean="0"/>
              <a:t>analys: tex</a:t>
            </a:r>
            <a:endParaRPr lang="sv-SE" dirty="0"/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Individbaserad systematisk uppföljning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 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dokumentera arbetet med enskilda individer för att följa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upp, sammanställa på grupp- 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eller verksamhetsnivå i syfte att analysera och utveckla verksamheten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37BA6-2807-4542-9005-6A3B7B17888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96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7774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1667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8F395-8FD7-48FF-AEA7-8CB26C52A5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58267" y="696036"/>
            <a:ext cx="7875464" cy="530915"/>
          </a:xfrm>
        </p:spPr>
        <p:txBody>
          <a:bodyPr>
            <a:spAutoFit/>
          </a:bodyPr>
          <a:lstStyle>
            <a:lvl1pPr algn="ctr">
              <a:defRPr sz="3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7ED5926-DFD5-42BF-A67E-E46C7634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2020-12-15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4AFB699-DC22-4A7F-9650-0C229C0D4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D30C573-191C-4D7E-8993-A63D48D4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E3886E6-6358-2145-8A09-EE211CC09B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2" r="2848"/>
          <a:stretch/>
        </p:blipFill>
        <p:spPr>
          <a:xfrm>
            <a:off x="9048013" y="-15938"/>
            <a:ext cx="3143987" cy="362667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931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>
            <a:extLst>
              <a:ext uri="{FF2B5EF4-FFF2-40B4-BE49-F238E27FC236}">
                <a16:creationId xmlns:a16="http://schemas.microsoft.com/office/drawing/2014/main" id="{9795F843-3CE1-ED4D-A4D1-B27B6DB64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9144000" cy="60979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CF58C1CC-ECA4-5141-95FE-2805C6A2DC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9013" y="1422400"/>
            <a:ext cx="9144000" cy="41862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022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2020-12-15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59345" y="1084955"/>
            <a:ext cx="9144000" cy="149199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sv-SE" sz="3200" b="0" dirty="0"/>
              <a:t/>
            </a:r>
            <a:br>
              <a:rPr lang="sv-SE" sz="3200" b="0" dirty="0"/>
            </a:br>
            <a:r>
              <a:rPr lang="sv-SE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Rapport: Avdelningen </a:t>
            </a:r>
            <a:r>
              <a:rPr lang="sv-SE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för hälsa och välfärd och arbetet med kunskapsstyrning </a:t>
            </a:r>
            <a:endParaRPr lang="sv-SE" sz="3200" b="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1537854" y="3749645"/>
            <a:ext cx="9144000" cy="14919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Välfärdsrådet </a:t>
            </a:r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16 december 2020</a:t>
            </a:r>
            <a:endParaRPr lang="sv-SE" sz="1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Avdelningen för hälsa och välfärd (RSS Dalarna</a:t>
            </a:r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)</a:t>
            </a:r>
          </a:p>
          <a:p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Tanja Mårtensson</a:t>
            </a:r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endParaRPr lang="sv-SE" sz="1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9403" cy="121058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v-SE" dirty="0" smtClean="0"/>
              <a:t>Aktuella kunskapsstöd från nationell nivå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575707"/>
            <a:ext cx="10619403" cy="4351337"/>
          </a:xfrm>
        </p:spPr>
        <p:txBody>
          <a:bodyPr>
            <a:normAutofit lnSpcReduction="10000"/>
          </a:bodyPr>
          <a:lstStyle/>
          <a:p>
            <a:r>
              <a:rPr lang="sv-SE" b="1" dirty="0" smtClean="0"/>
              <a:t>Personcentrerade sammanhållna vårdförlopp</a:t>
            </a:r>
          </a:p>
          <a:p>
            <a:r>
              <a:rPr lang="sv-SE" b="1" dirty="0" smtClean="0"/>
              <a:t>Socialstyrelsens nationella riktlinjer (NR):</a:t>
            </a:r>
          </a:p>
          <a:p>
            <a:pPr marL="0" indent="0">
              <a:buNone/>
            </a:pPr>
            <a:r>
              <a:rPr lang="sv-SE" sz="2000" i="1" dirty="0" smtClean="0"/>
              <a:t>t.ex. Vård vid stroke (2019</a:t>
            </a:r>
            <a:r>
              <a:rPr lang="sv-SE" sz="2000" i="1" dirty="0"/>
              <a:t>) </a:t>
            </a:r>
            <a:r>
              <a:rPr lang="sv-SE" sz="2000" i="1" dirty="0" smtClean="0"/>
              <a:t>”Region </a:t>
            </a:r>
            <a:r>
              <a:rPr lang="sv-SE" sz="2000" i="1" dirty="0"/>
              <a:t>Dalarna antar de nationella riktlinjerna för vård vid </a:t>
            </a:r>
            <a:r>
              <a:rPr lang="sv-SE" sz="2000" i="1" dirty="0" smtClean="0"/>
              <a:t>stroke”.</a:t>
            </a:r>
            <a:r>
              <a:rPr lang="sv-SE" i="1" dirty="0"/>
              <a:t> </a:t>
            </a:r>
            <a:r>
              <a:rPr lang="sv-SE" sz="1900" i="1" dirty="0"/>
              <a:t>Region</a:t>
            </a:r>
            <a:r>
              <a:rPr lang="sv-SE" i="1" dirty="0"/>
              <a:t> </a:t>
            </a:r>
            <a:r>
              <a:rPr lang="sv-SE" sz="2000" i="1" dirty="0"/>
              <a:t>Dalarna fortsätter </a:t>
            </a:r>
            <a:r>
              <a:rPr lang="sv-SE" sz="2000" b="1" i="1" dirty="0"/>
              <a:t>utveckla samverkan med kommunerna </a:t>
            </a:r>
            <a:r>
              <a:rPr lang="sv-SE" sz="2000" i="1" dirty="0"/>
              <a:t>för att säkerställa en tidig initierad och uthållig rehabilitering, oavsett huvudmannaskap, med individuellt maximerad livskvalitet som </a:t>
            </a:r>
            <a:r>
              <a:rPr lang="sv-SE" sz="2000" i="1" dirty="0" smtClean="0"/>
              <a:t>målbild”</a:t>
            </a:r>
            <a:endParaRPr lang="sv-SE" sz="2000" i="1" dirty="0"/>
          </a:p>
          <a:p>
            <a:r>
              <a:rPr lang="sv-SE" b="1" dirty="0" smtClean="0"/>
              <a:t>Vård och insatsprogram (VIP): </a:t>
            </a:r>
          </a:p>
          <a:p>
            <a:pPr marL="0" indent="0">
              <a:buNone/>
            </a:pPr>
            <a:r>
              <a:rPr lang="sv-SE" sz="2000" i="1" dirty="0" smtClean="0"/>
              <a:t>Missbruk och beroende </a:t>
            </a:r>
          </a:p>
          <a:p>
            <a:pPr marL="0" indent="0">
              <a:buNone/>
            </a:pPr>
            <a:r>
              <a:rPr lang="sv-SE" sz="2000" i="1" dirty="0" smtClean="0"/>
              <a:t>Schizofreni (förstagångsinsjuknande) </a:t>
            </a:r>
          </a:p>
          <a:p>
            <a:pPr marL="0" indent="0">
              <a:buNone/>
            </a:pPr>
            <a:r>
              <a:rPr lang="sv-SE" sz="2000" i="1" dirty="0" smtClean="0"/>
              <a:t>Depression och ångestsyndrom</a:t>
            </a:r>
          </a:p>
          <a:p>
            <a:pPr marL="0" indent="0">
              <a:buNone/>
            </a:pPr>
            <a:r>
              <a:rPr lang="sv-SE" sz="2000" i="1" dirty="0" smtClean="0"/>
              <a:t>Självskadebeteende</a:t>
            </a:r>
          </a:p>
          <a:p>
            <a:pPr marL="0" indent="0">
              <a:buNone/>
            </a:pPr>
            <a:endParaRPr lang="sv-SE" sz="2000" i="1" dirty="0" smtClean="0"/>
          </a:p>
          <a:p>
            <a:pPr marL="0" indent="0">
              <a:buNone/>
            </a:pP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81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181253" cy="121058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3200" dirty="0" smtClean="0"/>
              <a:t>Överenskommelser staten- SKR med länsgemensamma medel 2021 (?)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575707"/>
            <a:ext cx="10619403" cy="4351337"/>
          </a:xfrm>
        </p:spPr>
        <p:txBody>
          <a:bodyPr>
            <a:normAutofit/>
          </a:bodyPr>
          <a:lstStyle/>
          <a:p>
            <a:r>
              <a:rPr lang="sv-SE" dirty="0"/>
              <a:t>ÖK Psykisk hälsa </a:t>
            </a:r>
            <a:r>
              <a:rPr lang="sv-SE" dirty="0" smtClean="0"/>
              <a:t>2021(brukarmedverkan, samsjuklighet, suicidprevention, ungdomsmottagningar)</a:t>
            </a:r>
            <a:endParaRPr lang="sv-SE" dirty="0"/>
          </a:p>
          <a:p>
            <a:r>
              <a:rPr lang="sv-SE" dirty="0"/>
              <a:t>ÖK </a:t>
            </a:r>
            <a:r>
              <a:rPr lang="sv-SE" dirty="0" smtClean="0"/>
              <a:t>stärka </a:t>
            </a:r>
            <a:r>
              <a:rPr lang="sv-SE" dirty="0"/>
              <a:t>jämställdhetsarbetet på lokal och regional nivå </a:t>
            </a:r>
            <a:r>
              <a:rPr lang="sv-SE" dirty="0" smtClean="0"/>
              <a:t>(Kvinnofrid) </a:t>
            </a:r>
          </a:p>
          <a:p>
            <a:r>
              <a:rPr lang="sv-SE" dirty="0" smtClean="0"/>
              <a:t>ÖK </a:t>
            </a:r>
            <a:r>
              <a:rPr lang="sv-SE" dirty="0"/>
              <a:t>God och nära </a:t>
            </a:r>
            <a:r>
              <a:rPr lang="sv-SE" dirty="0" smtClean="0"/>
              <a:t>vård- Vårdens medarbetare </a:t>
            </a:r>
          </a:p>
          <a:p>
            <a:r>
              <a:rPr lang="sv-SE" dirty="0" smtClean="0"/>
              <a:t>ÖK patientsäkerhet, kvalitetsregister m.m.- kunskapsstyrningsarbetet  </a:t>
            </a:r>
            <a:endParaRPr lang="sv-SE" dirty="0"/>
          </a:p>
          <a:p>
            <a:pPr marL="0" indent="0">
              <a:buNone/>
            </a:pPr>
            <a:endParaRPr lang="sv-SE" sz="2000" i="1" dirty="0" smtClean="0"/>
          </a:p>
          <a:p>
            <a:pPr marL="0" indent="0">
              <a:buNone/>
            </a:pP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353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9403" cy="121058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sv-SE" dirty="0" smtClean="0"/>
              <a:t>Rapport: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575707"/>
            <a:ext cx="10619403" cy="4351337"/>
          </a:xfrm>
        </p:spPr>
        <p:txBody>
          <a:bodyPr/>
          <a:lstStyle/>
          <a:p>
            <a:r>
              <a:rPr lang="sv-SE" dirty="0" smtClean="0"/>
              <a:t>Repetition RSS uppdrag och roll</a:t>
            </a:r>
            <a:r>
              <a:rPr lang="sv-SE" dirty="0" smtClean="0"/>
              <a:t>. Pågående och kommande uppdrag och arbete inom RSS Dalarna. </a:t>
            </a:r>
          </a:p>
          <a:p>
            <a:r>
              <a:rPr lang="sv-SE" dirty="0" smtClean="0"/>
              <a:t>Några aktuella kunskapsstöd från nationell nivå. </a:t>
            </a:r>
          </a:p>
          <a:p>
            <a:r>
              <a:rPr lang="sv-SE" dirty="0" smtClean="0"/>
              <a:t>Statliga stimulansmedel- aktuella överenskommelser med länsgemensamma medel 2021. </a:t>
            </a:r>
            <a:r>
              <a:rPr lang="sv-SE" i="1" dirty="0" smtClean="0"/>
              <a:t>PREL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698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v-SE" dirty="0" smtClean="0"/>
              <a:t>De regionala samverkans- och stödstrukturerna (RSS)</a:t>
            </a:r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0546" y="1971676"/>
            <a:ext cx="5705157" cy="3506898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10545" y="5578691"/>
            <a:ext cx="5705158" cy="492876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8" name="Rektangel 7"/>
          <p:cNvSpPr/>
          <p:nvPr/>
        </p:nvSpPr>
        <p:spPr>
          <a:xfrm>
            <a:off x="474437" y="5578691"/>
            <a:ext cx="55773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I </a:t>
            </a:r>
            <a:r>
              <a:rPr lang="sv-SE" dirty="0"/>
              <a:t>Sverige finns det 24 RSS i 21 län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6419851" y="1821539"/>
            <a:ext cx="4705350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600" b="1" dirty="0">
                <a:solidFill>
                  <a:schemeClr val="tx1"/>
                </a:solidFill>
              </a:rPr>
              <a:t>RSS</a:t>
            </a:r>
            <a:r>
              <a:rPr lang="sv-SE" sz="1600" dirty="0">
                <a:solidFill>
                  <a:schemeClr val="tx1"/>
                </a:solidFill>
              </a:rPr>
              <a:t> ska </a:t>
            </a:r>
            <a:r>
              <a:rPr lang="sv-SE" sz="1600" dirty="0" smtClean="0">
                <a:solidFill>
                  <a:schemeClr val="tx1"/>
                </a:solidFill>
              </a:rPr>
              <a:t>verka </a:t>
            </a:r>
            <a:r>
              <a:rPr lang="sv-SE" sz="1600" dirty="0">
                <a:solidFill>
                  <a:schemeClr val="tx1"/>
                </a:solidFill>
              </a:rPr>
              <a:t>för: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tx1"/>
                </a:solidFill>
              </a:rPr>
              <a:t>Är </a:t>
            </a:r>
            <a:r>
              <a:rPr lang="sv-SE" sz="1600" b="1" dirty="0">
                <a:solidFill>
                  <a:schemeClr val="tx1"/>
                </a:solidFill>
              </a:rPr>
              <a:t>nationell dialogpart </a:t>
            </a:r>
            <a:r>
              <a:rPr lang="sv-SE" sz="1600" dirty="0">
                <a:solidFill>
                  <a:schemeClr val="tx1"/>
                </a:solidFill>
              </a:rPr>
              <a:t>för att stödja huvudmännen om kunskapsutveckling och </a:t>
            </a:r>
            <a:r>
              <a:rPr lang="sv-SE" sz="1600" dirty="0" smtClean="0">
                <a:solidFill>
                  <a:schemeClr val="tx1"/>
                </a:solidFill>
              </a:rPr>
              <a:t>kunskapsstyrning.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 smtClean="0">
                <a:solidFill>
                  <a:schemeClr val="tx1"/>
                </a:solidFill>
              </a:rPr>
              <a:t>Samverkan</a:t>
            </a:r>
            <a:r>
              <a:rPr lang="sv-SE" sz="1600" dirty="0" smtClean="0">
                <a:solidFill>
                  <a:schemeClr val="tx1"/>
                </a:solidFill>
              </a:rPr>
              <a:t> i frågor som rör socialtjänsten och närliggande </a:t>
            </a:r>
            <a:r>
              <a:rPr lang="sv-SE" sz="1600" dirty="0" err="1" smtClean="0">
                <a:solidFill>
                  <a:schemeClr val="tx1"/>
                </a:solidFill>
              </a:rPr>
              <a:t>hälso-</a:t>
            </a:r>
            <a:r>
              <a:rPr lang="sv-SE" sz="1600" dirty="0" smtClean="0">
                <a:solidFill>
                  <a:schemeClr val="tx1"/>
                </a:solidFill>
              </a:rPr>
              <a:t> och sjukvård mellan kommuner och mellan kommuner och region.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 smtClean="0">
                <a:solidFill>
                  <a:schemeClr val="tx1"/>
                </a:solidFill>
              </a:rPr>
              <a:t>Stödja utvecklingen av evidensbaserad praktik </a:t>
            </a:r>
            <a:r>
              <a:rPr lang="sv-SE" sz="1600" dirty="0" smtClean="0">
                <a:solidFill>
                  <a:schemeClr val="tx1"/>
                </a:solidFill>
              </a:rPr>
              <a:t>på regional och lokal nivå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tx1"/>
                </a:solidFill>
              </a:rPr>
              <a:t>Identifiera </a:t>
            </a:r>
            <a:r>
              <a:rPr lang="sv-SE" sz="1600" b="1" dirty="0">
                <a:solidFill>
                  <a:schemeClr val="tx1"/>
                </a:solidFill>
              </a:rPr>
              <a:t>behov av kunskapsutveckling</a:t>
            </a:r>
            <a:r>
              <a:rPr lang="sv-SE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 smtClean="0">
                <a:solidFill>
                  <a:schemeClr val="tx1"/>
                </a:solidFill>
              </a:rPr>
              <a:t>Samla </a:t>
            </a:r>
            <a:r>
              <a:rPr lang="sv-SE" sz="1600" b="1" dirty="0">
                <a:solidFill>
                  <a:schemeClr val="tx1"/>
                </a:solidFill>
              </a:rPr>
              <a:t>och sprida </a:t>
            </a:r>
            <a:r>
              <a:rPr lang="sv-SE" sz="1600" dirty="0">
                <a:solidFill>
                  <a:schemeClr val="tx1"/>
                </a:solidFill>
              </a:rPr>
              <a:t>bästa tillgängliga kunskap och beprövad erfarenhet.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tx1"/>
                </a:solidFill>
              </a:rPr>
              <a:t>Stödja </a:t>
            </a:r>
            <a:r>
              <a:rPr lang="sv-SE" sz="1600" b="1" dirty="0">
                <a:solidFill>
                  <a:schemeClr val="tx1"/>
                </a:solidFill>
              </a:rPr>
              <a:t>systematisk uppföljning </a:t>
            </a:r>
            <a:r>
              <a:rPr lang="sv-SE" sz="1600" dirty="0">
                <a:solidFill>
                  <a:schemeClr val="tx1"/>
                </a:solidFill>
              </a:rPr>
              <a:t>och </a:t>
            </a:r>
            <a:r>
              <a:rPr lang="sv-SE" sz="1600" b="1" dirty="0">
                <a:solidFill>
                  <a:schemeClr val="tx1"/>
                </a:solidFill>
              </a:rPr>
              <a:t>analys</a:t>
            </a:r>
            <a:r>
              <a:rPr lang="sv-SE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tx1"/>
                </a:solidFill>
              </a:rPr>
              <a:t>Stödja </a:t>
            </a:r>
            <a:r>
              <a:rPr lang="sv-SE" sz="1600" dirty="0">
                <a:solidFill>
                  <a:schemeClr val="tx1"/>
                </a:solidFill>
              </a:rPr>
              <a:t>systematiskt förbättringsarbete och </a:t>
            </a:r>
            <a:r>
              <a:rPr lang="sv-SE" sz="1600" b="1" dirty="0">
                <a:solidFill>
                  <a:schemeClr val="tx1"/>
                </a:solidFill>
              </a:rPr>
              <a:t>implementering.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tx1"/>
                </a:solidFill>
              </a:rPr>
              <a:t>Stödja </a:t>
            </a:r>
            <a:r>
              <a:rPr lang="sv-SE" sz="1600" b="1" dirty="0">
                <a:solidFill>
                  <a:schemeClr val="tx1"/>
                </a:solidFill>
              </a:rPr>
              <a:t>kompetensutveckling</a:t>
            </a:r>
            <a:r>
              <a:rPr lang="sv-SE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tx1"/>
                </a:solidFill>
              </a:rPr>
              <a:t>Verka </a:t>
            </a:r>
            <a:r>
              <a:rPr lang="sv-SE" sz="1600" dirty="0">
                <a:solidFill>
                  <a:schemeClr val="tx1"/>
                </a:solidFill>
              </a:rPr>
              <a:t>för </a:t>
            </a:r>
            <a:r>
              <a:rPr lang="sv-SE" sz="1600" b="1" dirty="0">
                <a:solidFill>
                  <a:schemeClr val="tx1"/>
                </a:solidFill>
              </a:rPr>
              <a:t>brukarmedverkan </a:t>
            </a:r>
            <a:r>
              <a:rPr lang="sv-SE" sz="1600" dirty="0">
                <a:solidFill>
                  <a:schemeClr val="tx1"/>
                </a:solidFill>
              </a:rPr>
              <a:t>och brukarinflytande.</a:t>
            </a:r>
          </a:p>
        </p:txBody>
      </p:sp>
      <p:sp>
        <p:nvSpPr>
          <p:cNvPr id="10" name="Högerpil 9"/>
          <p:cNvSpPr/>
          <p:nvPr/>
        </p:nvSpPr>
        <p:spPr>
          <a:xfrm rot="19174908">
            <a:off x="4075911" y="2718982"/>
            <a:ext cx="2735055" cy="328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52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Bildobjekt 24">
            <a:extLst>
              <a:ext uri="{FF2B5EF4-FFF2-40B4-BE49-F238E27FC236}">
                <a16:creationId xmlns:a16="http://schemas.microsoft.com/office/drawing/2014/main" id="{93C49152-2D9A-47DB-8B10-8C6AF66472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715" y="1548406"/>
            <a:ext cx="9055290" cy="1454034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E39A553B-C9D8-4A71-B61A-DFDFA9114ACC}"/>
              </a:ext>
            </a:extLst>
          </p:cNvPr>
          <p:cNvGrpSpPr/>
          <p:nvPr/>
        </p:nvGrpSpPr>
        <p:grpSpPr>
          <a:xfrm>
            <a:off x="1761784" y="2035043"/>
            <a:ext cx="1260000" cy="1260000"/>
            <a:chOff x="1761784" y="2035043"/>
            <a:chExt cx="1260000" cy="1260000"/>
          </a:xfrm>
        </p:grpSpPr>
        <p:sp>
          <p:nvSpPr>
            <p:cNvPr id="4" name="Ellips 3">
              <a:extLst>
                <a:ext uri="{FF2B5EF4-FFF2-40B4-BE49-F238E27FC236}">
                  <a16:creationId xmlns:a16="http://schemas.microsoft.com/office/drawing/2014/main" id="{DBCD3970-04DA-4416-AB85-EC4EEAF127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61784" y="2035043"/>
              <a:ext cx="1260000" cy="1260000"/>
            </a:xfrm>
            <a:prstGeom prst="ellipse">
              <a:avLst/>
            </a:prstGeom>
            <a:solidFill>
              <a:schemeClr val="accent6"/>
            </a:solidFill>
            <a:ln w="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C2C1447D-6518-4116-A2F5-758B2186E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7576" y="2323116"/>
              <a:ext cx="628414" cy="679324"/>
            </a:xfrm>
            <a:prstGeom prst="rect">
              <a:avLst/>
            </a:prstGeom>
          </p:spPr>
        </p:pic>
      </p:grpSp>
      <p:grpSp>
        <p:nvGrpSpPr>
          <p:cNvPr id="14" name="Grupp 13">
            <a:extLst>
              <a:ext uri="{FF2B5EF4-FFF2-40B4-BE49-F238E27FC236}">
                <a16:creationId xmlns:a16="http://schemas.microsoft.com/office/drawing/2014/main" id="{233FEFA4-F02C-476A-BC67-740AC8984E31}"/>
              </a:ext>
            </a:extLst>
          </p:cNvPr>
          <p:cNvGrpSpPr/>
          <p:nvPr/>
        </p:nvGrpSpPr>
        <p:grpSpPr>
          <a:xfrm>
            <a:off x="9131575" y="2035043"/>
            <a:ext cx="1260000" cy="1260000"/>
            <a:chOff x="9131575" y="2035043"/>
            <a:chExt cx="1260000" cy="1260000"/>
          </a:xfrm>
        </p:grpSpPr>
        <p:sp>
          <p:nvSpPr>
            <p:cNvPr id="7" name="Ellips 6">
              <a:extLst>
                <a:ext uri="{FF2B5EF4-FFF2-40B4-BE49-F238E27FC236}">
                  <a16:creationId xmlns:a16="http://schemas.microsoft.com/office/drawing/2014/main" id="{B311D4D5-6AA5-4BF7-8470-0122C20E3D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31575" y="2035043"/>
              <a:ext cx="1260000" cy="1260000"/>
            </a:xfrm>
            <a:prstGeom prst="ellipse">
              <a:avLst/>
            </a:prstGeom>
            <a:solidFill>
              <a:schemeClr val="accent6"/>
            </a:solidFill>
            <a:ln w="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540445C6-B101-41D1-B0FA-13BA6EA3E6A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37277" y="2420381"/>
              <a:ext cx="848596" cy="522840"/>
            </a:xfrm>
            <a:prstGeom prst="rect">
              <a:avLst/>
            </a:prstGeom>
          </p:spPr>
        </p:pic>
      </p:grpSp>
      <p:grpSp>
        <p:nvGrpSpPr>
          <p:cNvPr id="12" name="Grupp 11">
            <a:extLst>
              <a:ext uri="{FF2B5EF4-FFF2-40B4-BE49-F238E27FC236}">
                <a16:creationId xmlns:a16="http://schemas.microsoft.com/office/drawing/2014/main" id="{42C92C33-4424-400E-8514-7CB96A7D8F80}"/>
              </a:ext>
            </a:extLst>
          </p:cNvPr>
          <p:cNvGrpSpPr/>
          <p:nvPr/>
        </p:nvGrpSpPr>
        <p:grpSpPr>
          <a:xfrm>
            <a:off x="4211557" y="2035043"/>
            <a:ext cx="1260000" cy="1260000"/>
            <a:chOff x="4211557" y="2035043"/>
            <a:chExt cx="1260000" cy="1260000"/>
          </a:xfrm>
        </p:grpSpPr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0F9244B3-B608-40C3-B531-5B0FDEA727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1557" y="2035043"/>
              <a:ext cx="1260000" cy="1260000"/>
            </a:xfrm>
            <a:prstGeom prst="ellipse">
              <a:avLst/>
            </a:prstGeom>
            <a:solidFill>
              <a:schemeClr val="accent6"/>
            </a:solidFill>
            <a:ln w="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6BCA2519-7647-479B-81AA-40FA8CD05E2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85445" y="2316708"/>
              <a:ext cx="725872" cy="600433"/>
            </a:xfrm>
            <a:prstGeom prst="rect">
              <a:avLst/>
            </a:prstGeom>
          </p:spPr>
        </p:pic>
      </p:grpSp>
      <p:grpSp>
        <p:nvGrpSpPr>
          <p:cNvPr id="13" name="Grupp 12">
            <a:extLst>
              <a:ext uri="{FF2B5EF4-FFF2-40B4-BE49-F238E27FC236}">
                <a16:creationId xmlns:a16="http://schemas.microsoft.com/office/drawing/2014/main" id="{B0B36E2A-F6EB-441B-8638-59F6CDB3F712}"/>
              </a:ext>
            </a:extLst>
          </p:cNvPr>
          <p:cNvGrpSpPr/>
          <p:nvPr/>
        </p:nvGrpSpPr>
        <p:grpSpPr>
          <a:xfrm>
            <a:off x="6654506" y="2035043"/>
            <a:ext cx="1260000" cy="1260000"/>
            <a:chOff x="6654506" y="2035043"/>
            <a:chExt cx="1260000" cy="1260000"/>
          </a:xfrm>
        </p:grpSpPr>
        <p:sp>
          <p:nvSpPr>
            <p:cNvPr id="6" name="Ellips 5">
              <a:extLst>
                <a:ext uri="{FF2B5EF4-FFF2-40B4-BE49-F238E27FC236}">
                  <a16:creationId xmlns:a16="http://schemas.microsoft.com/office/drawing/2014/main" id="{CF75D42C-36A1-4718-9AD6-33D8D67E89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54506" y="2035043"/>
              <a:ext cx="1260000" cy="1260000"/>
            </a:xfrm>
            <a:prstGeom prst="ellipse">
              <a:avLst/>
            </a:prstGeom>
            <a:solidFill>
              <a:schemeClr val="accent6"/>
            </a:solidFill>
            <a:ln w="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C7C4EF2F-D410-4EFE-8471-9359331BDD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6883" y="2402666"/>
              <a:ext cx="708894" cy="531670"/>
            </a:xfrm>
            <a:prstGeom prst="rect">
              <a:avLst/>
            </a:prstGeom>
          </p:spPr>
        </p:pic>
      </p:grpSp>
      <p:sp>
        <p:nvSpPr>
          <p:cNvPr id="26" name="Platshållare för innehåll 5">
            <a:extLst>
              <a:ext uri="{FF2B5EF4-FFF2-40B4-BE49-F238E27FC236}">
                <a16:creationId xmlns:a16="http://schemas.microsoft.com/office/drawing/2014/main" id="{3635B9EF-92C2-4D25-8555-8EAAE4F3A127}"/>
              </a:ext>
            </a:extLst>
          </p:cNvPr>
          <p:cNvSpPr txBox="1">
            <a:spLocks/>
          </p:cNvSpPr>
          <p:nvPr/>
        </p:nvSpPr>
        <p:spPr>
          <a:xfrm>
            <a:off x="1221784" y="3610311"/>
            <a:ext cx="2340000" cy="40011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587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63" indent="0" algn="ctr">
              <a:buFont typeface="Symbol" panose="05050102010706020507" pitchFamily="18" charset="2"/>
              <a:buNone/>
            </a:pPr>
            <a:r>
              <a:rPr lang="sv-SE" sz="2000" b="1" spc="-20" dirty="0"/>
              <a:t>Kunskapsstöd</a:t>
            </a:r>
          </a:p>
        </p:txBody>
      </p:sp>
      <p:sp>
        <p:nvSpPr>
          <p:cNvPr id="27" name="Platshållare för innehåll 5">
            <a:extLst>
              <a:ext uri="{FF2B5EF4-FFF2-40B4-BE49-F238E27FC236}">
                <a16:creationId xmlns:a16="http://schemas.microsoft.com/office/drawing/2014/main" id="{A5E707B8-5176-49C4-9AE9-8FD04DA001B3}"/>
              </a:ext>
            </a:extLst>
          </p:cNvPr>
          <p:cNvSpPr txBox="1">
            <a:spLocks/>
          </p:cNvSpPr>
          <p:nvPr/>
        </p:nvSpPr>
        <p:spPr>
          <a:xfrm>
            <a:off x="3671557" y="3610311"/>
            <a:ext cx="23400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587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63" indent="0" algn="ctr">
              <a:buNone/>
            </a:pPr>
            <a:r>
              <a:rPr lang="sv-SE" sz="2000" b="1" spc="-20" dirty="0"/>
              <a:t>Uppföljning</a:t>
            </a:r>
            <a:br>
              <a:rPr lang="sv-SE" sz="2000" b="1" spc="-20" dirty="0"/>
            </a:br>
            <a:r>
              <a:rPr lang="sv-SE" sz="2000" b="1" spc="-20" dirty="0"/>
              <a:t>&amp; analys</a:t>
            </a:r>
          </a:p>
        </p:txBody>
      </p:sp>
      <p:sp>
        <p:nvSpPr>
          <p:cNvPr id="28" name="Platshållare för innehåll 5">
            <a:extLst>
              <a:ext uri="{FF2B5EF4-FFF2-40B4-BE49-F238E27FC236}">
                <a16:creationId xmlns:a16="http://schemas.microsoft.com/office/drawing/2014/main" id="{E63C3918-71AA-446B-B759-7293D43A7581}"/>
              </a:ext>
            </a:extLst>
          </p:cNvPr>
          <p:cNvSpPr txBox="1">
            <a:spLocks/>
          </p:cNvSpPr>
          <p:nvPr/>
        </p:nvSpPr>
        <p:spPr>
          <a:xfrm>
            <a:off x="6114506" y="3610311"/>
            <a:ext cx="23400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587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63" indent="0" algn="ctr">
              <a:buNone/>
            </a:pPr>
            <a:r>
              <a:rPr lang="sv-SE" sz="2000" b="1" spc="-20" dirty="0"/>
              <a:t>Verksamhets-</a:t>
            </a:r>
            <a:br>
              <a:rPr lang="sv-SE" sz="2000" b="1" spc="-20" dirty="0"/>
            </a:br>
            <a:r>
              <a:rPr lang="sv-SE" sz="2000" b="1" spc="-20" dirty="0"/>
              <a:t>utveckling</a:t>
            </a:r>
          </a:p>
        </p:txBody>
      </p:sp>
      <p:sp>
        <p:nvSpPr>
          <p:cNvPr id="29" name="Platshållare för innehåll 5">
            <a:extLst>
              <a:ext uri="{FF2B5EF4-FFF2-40B4-BE49-F238E27FC236}">
                <a16:creationId xmlns:a16="http://schemas.microsoft.com/office/drawing/2014/main" id="{C445E1AE-AB9A-4D31-9ED9-99EBAC285B14}"/>
              </a:ext>
            </a:extLst>
          </p:cNvPr>
          <p:cNvSpPr txBox="1">
            <a:spLocks/>
          </p:cNvSpPr>
          <p:nvPr/>
        </p:nvSpPr>
        <p:spPr>
          <a:xfrm>
            <a:off x="8591575" y="3610311"/>
            <a:ext cx="2340000" cy="40011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587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63" indent="0" algn="ctr">
              <a:buNone/>
            </a:pPr>
            <a:r>
              <a:rPr lang="sv-SE" sz="2000" b="1" spc="-20" dirty="0"/>
              <a:t>Ledarskap</a:t>
            </a: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B00F1C98-868C-4663-A57C-46532C0D4814}"/>
              </a:ext>
            </a:extLst>
          </p:cNvPr>
          <p:cNvSpPr/>
          <p:nvPr/>
        </p:nvSpPr>
        <p:spPr>
          <a:xfrm>
            <a:off x="1221784" y="4318197"/>
            <a:ext cx="234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400" dirty="0"/>
              <a:t>Handböcker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400" dirty="0"/>
              <a:t>Riktlinjer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400" dirty="0"/>
              <a:t>Vägledningar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400" dirty="0"/>
              <a:t>Rekommendationer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400" dirty="0"/>
              <a:t>Beslutsstöd 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400" dirty="0"/>
              <a:t>Akademisk forskning</a:t>
            </a: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C51DF397-455D-4880-9C64-6FECB5AC8BBC}"/>
              </a:ext>
            </a:extLst>
          </p:cNvPr>
          <p:cNvSpPr/>
          <p:nvPr/>
        </p:nvSpPr>
        <p:spPr>
          <a:xfrm>
            <a:off x="3693970" y="4318197"/>
            <a:ext cx="240203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/>
              <a:t>Beskriva, mäta och dokumentera enskilda personers problem/behov, insatser och resultat och aggregera informationen och göra en analys av det som uppföljningen visar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182B4379-D0C5-43AE-BA5F-352DC1F2DDD7}"/>
              </a:ext>
            </a:extLst>
          </p:cNvPr>
          <p:cNvSpPr/>
          <p:nvPr/>
        </p:nvSpPr>
        <p:spPr>
          <a:xfrm>
            <a:off x="6287946" y="4355487"/>
            <a:ext cx="22191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/>
              <a:t>Åtgärder som syftar till att förbättra resultatet av en insats eller ett arbetssätt utifrån funna brister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CA8F0A22-888D-429F-8E2A-176AE2EDA4F8}"/>
              </a:ext>
            </a:extLst>
          </p:cNvPr>
          <p:cNvSpPr/>
          <p:nvPr/>
        </p:nvSpPr>
        <p:spPr>
          <a:xfrm>
            <a:off x="8822162" y="4355487"/>
            <a:ext cx="240203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/>
              <a:t>Se till att bästa tillgängliga kunskap används, att </a:t>
            </a:r>
            <a:br>
              <a:rPr lang="sv-SE" sz="1400" dirty="0"/>
            </a:br>
            <a:r>
              <a:rPr lang="sv-SE" sz="1400" dirty="0"/>
              <a:t>resultaten följs upp och analyseras och att verksamheten arbetar med kontinuerliga förbättringar utifrån funna brister</a:t>
            </a:r>
          </a:p>
        </p:txBody>
      </p:sp>
      <p:sp>
        <p:nvSpPr>
          <p:cNvPr id="34" name="Rubrik 1"/>
          <p:cNvSpPr>
            <a:spLocks noGrp="1"/>
          </p:cNvSpPr>
          <p:nvPr>
            <p:ph type="title"/>
          </p:nvPr>
        </p:nvSpPr>
        <p:spPr>
          <a:xfrm>
            <a:off x="857249" y="552355"/>
            <a:ext cx="9696451" cy="927947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sv-SE" b="1" dirty="0" smtClean="0">
                <a:solidFill>
                  <a:srgbClr val="FF0000"/>
                </a:solidFill>
              </a:rPr>
              <a:t>Kunskapsstyrningens beståndsdelar</a:t>
            </a:r>
            <a:endParaRPr lang="sv-S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69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4124802" y="1108995"/>
            <a:ext cx="3469068" cy="10817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Länsnätverket för förvaltningschefer (CHNV) region och kommun</a:t>
            </a:r>
            <a:endParaRPr lang="sv-SE" b="1" dirty="0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3921462" y="2271174"/>
            <a:ext cx="3672408" cy="673231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Styrgrupp CHNV</a:t>
            </a:r>
            <a:endParaRPr lang="sv-SE" dirty="0"/>
          </a:p>
        </p:txBody>
      </p: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49F8C9B-C7D9-4307-A52E-27DC0B99237E}"/>
              </a:ext>
            </a:extLst>
          </p:cNvPr>
          <p:cNvCxnSpPr>
            <a:cxnSpLocks/>
          </p:cNvCxnSpPr>
          <p:nvPr/>
        </p:nvCxnSpPr>
        <p:spPr>
          <a:xfrm>
            <a:off x="7396574" y="2935684"/>
            <a:ext cx="1394903" cy="1015398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</p:cNvCxnSpPr>
          <p:nvPr/>
        </p:nvCxnSpPr>
        <p:spPr>
          <a:xfrm>
            <a:off x="6201404" y="2959302"/>
            <a:ext cx="230306" cy="181331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0891AA-B499-4300-88FF-CBEDEA45283F}"/>
              </a:ext>
            </a:extLst>
          </p:cNvPr>
          <p:cNvCxnSpPr>
            <a:cxnSpLocks/>
          </p:cNvCxnSpPr>
          <p:nvPr/>
        </p:nvCxnSpPr>
        <p:spPr>
          <a:xfrm flipH="1">
            <a:off x="3073990" y="2980514"/>
            <a:ext cx="955493" cy="804386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</p:cNvCxnSpPr>
          <p:nvPr/>
        </p:nvCxnSpPr>
        <p:spPr>
          <a:xfrm>
            <a:off x="6428792" y="2974769"/>
            <a:ext cx="901354" cy="2004903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CEC43327-FDFA-4308-9A2F-BEA0F07FD2E1}"/>
              </a:ext>
            </a:extLst>
          </p:cNvPr>
          <p:cNvCxnSpPr>
            <a:cxnSpLocks/>
            <a:endCxn id="47" idx="3"/>
          </p:cNvCxnSpPr>
          <p:nvPr/>
        </p:nvCxnSpPr>
        <p:spPr>
          <a:xfrm flipH="1">
            <a:off x="3286617" y="2974769"/>
            <a:ext cx="2890248" cy="1534732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ubrik 1"/>
          <p:cNvSpPr txBox="1">
            <a:spLocks/>
          </p:cNvSpPr>
          <p:nvPr/>
        </p:nvSpPr>
        <p:spPr>
          <a:xfrm>
            <a:off x="590549" y="116884"/>
            <a:ext cx="10240477" cy="906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b="1" dirty="0" smtClean="0">
                <a:solidFill>
                  <a:schemeClr val="tx2"/>
                </a:solidFill>
              </a:rPr>
              <a:t>Strukturerna </a:t>
            </a:r>
            <a:r>
              <a:rPr lang="sv-SE" sz="4000" b="1" dirty="0">
                <a:solidFill>
                  <a:schemeClr val="tx2"/>
                </a:solidFill>
              </a:rPr>
              <a:t>i RSS </a:t>
            </a:r>
            <a:r>
              <a:rPr lang="sv-SE" sz="4000" b="1" dirty="0" smtClean="0">
                <a:solidFill>
                  <a:schemeClr val="tx2"/>
                </a:solidFill>
              </a:rPr>
              <a:t>Dalarna </a:t>
            </a:r>
            <a:endParaRPr lang="sv-SE" sz="4000" b="1" dirty="0">
              <a:solidFill>
                <a:schemeClr val="tx2"/>
              </a:solidFill>
            </a:endParaRPr>
          </a:p>
        </p:txBody>
      </p:sp>
      <p:sp>
        <p:nvSpPr>
          <p:cNvPr id="3" name="Rektangel med rundade hörn 2"/>
          <p:cNvSpPr/>
          <p:nvPr/>
        </p:nvSpPr>
        <p:spPr>
          <a:xfrm>
            <a:off x="1095381" y="2356269"/>
            <a:ext cx="2191236" cy="1000850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Avd. för hälsa och välfärd</a:t>
            </a:r>
          </a:p>
          <a:p>
            <a:pPr algn="ctr"/>
            <a:r>
              <a:rPr lang="sv-SE" sz="1400" dirty="0" smtClean="0"/>
              <a:t>RSS</a:t>
            </a:r>
          </a:p>
        </p:txBody>
      </p:sp>
      <p:sp>
        <p:nvSpPr>
          <p:cNvPr id="45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7661230" y="1123561"/>
            <a:ext cx="3375437" cy="1039193"/>
          </a:xfrm>
          <a:prstGeom prst="roundRect">
            <a:avLst>
              <a:gd name="adj" fmla="val 1337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Socialchefsnätverket (SCHNV)</a:t>
            </a:r>
          </a:p>
          <a:p>
            <a:pPr algn="ctr"/>
            <a:r>
              <a:rPr lang="sv-SE" b="1" dirty="0" smtClean="0"/>
              <a:t>18 socialchefer</a:t>
            </a:r>
            <a:endParaRPr lang="sv-SE" b="1" dirty="0"/>
          </a:p>
        </p:txBody>
      </p:sp>
      <p:cxnSp>
        <p:nvCxnSpPr>
          <p:cNvPr id="50" name="Rak koppling 49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</p:cNvCxnSpPr>
          <p:nvPr/>
        </p:nvCxnSpPr>
        <p:spPr>
          <a:xfrm>
            <a:off x="7593870" y="2878479"/>
            <a:ext cx="1117158" cy="210175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791571" y="1103619"/>
            <a:ext cx="3265872" cy="1087559"/>
          </a:xfrm>
          <a:prstGeom prst="roundRect">
            <a:avLst/>
          </a:prstGeom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Välfärdsrådet</a:t>
            </a:r>
            <a:endParaRPr lang="sv-SE" b="1" dirty="0" smtClean="0"/>
          </a:p>
        </p:txBody>
      </p: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</p:cNvCxnSpPr>
          <p:nvPr/>
        </p:nvCxnSpPr>
        <p:spPr>
          <a:xfrm flipH="1">
            <a:off x="4218523" y="2910329"/>
            <a:ext cx="603962" cy="2381193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ruta 27">
            <a:extLst>
              <a:ext uri="{FF2B5EF4-FFF2-40B4-BE49-F238E27FC236}">
                <a16:creationId xmlns:a16="http://schemas.microsoft.com/office/drawing/2014/main" id="{ECD286DD-927E-4CC0-B491-CAA421E653A5}"/>
              </a:ext>
            </a:extLst>
          </p:cNvPr>
          <p:cNvSpPr txBox="1"/>
          <p:nvPr/>
        </p:nvSpPr>
        <p:spPr>
          <a:xfrm>
            <a:off x="4349158" y="3226800"/>
            <a:ext cx="2718643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Arbetsgrupper</a:t>
            </a:r>
            <a:endParaRPr lang="sv-SE" b="1" dirty="0"/>
          </a:p>
        </p:txBody>
      </p:sp>
      <p:sp>
        <p:nvSpPr>
          <p:cNvPr id="26" name="Rektangel med rundade hörn på samma sida 25"/>
          <p:cNvSpPr/>
          <p:nvPr/>
        </p:nvSpPr>
        <p:spPr>
          <a:xfrm>
            <a:off x="8752732" y="3910048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/>
              <a:t>Implementering ÖK rehab, </a:t>
            </a:r>
            <a:r>
              <a:rPr lang="sv-SE" sz="1100" dirty="0" err="1" smtClean="0"/>
              <a:t>hab</a:t>
            </a:r>
            <a:r>
              <a:rPr lang="sv-SE" sz="1100" dirty="0" smtClean="0"/>
              <a:t>, hjälpmedel</a:t>
            </a:r>
            <a:endParaRPr lang="sv-SE" sz="1100" dirty="0"/>
          </a:p>
        </p:txBody>
      </p:sp>
      <p:sp>
        <p:nvSpPr>
          <p:cNvPr id="29" name="Rektangel med rundade hörn på samma sida 28"/>
          <p:cNvSpPr/>
          <p:nvPr/>
        </p:nvSpPr>
        <p:spPr>
          <a:xfrm>
            <a:off x="4124802" y="5083055"/>
            <a:ext cx="1063439" cy="95193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Utvärdering TN-platserna</a:t>
            </a:r>
            <a:endParaRPr lang="sv-SE" sz="1200" dirty="0"/>
          </a:p>
        </p:txBody>
      </p:sp>
      <p:sp>
        <p:nvSpPr>
          <p:cNvPr id="30" name="Rektangel med rundade hörn på samma sida 29"/>
          <p:cNvSpPr/>
          <p:nvPr/>
        </p:nvSpPr>
        <p:spPr>
          <a:xfrm>
            <a:off x="5910608" y="4806543"/>
            <a:ext cx="1036367" cy="1074222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Styrgrupp God och nära vård</a:t>
            </a:r>
            <a:endParaRPr lang="sv-SE" sz="1200" dirty="0"/>
          </a:p>
        </p:txBody>
      </p:sp>
      <p:sp>
        <p:nvSpPr>
          <p:cNvPr id="32" name="Rektangel med rundade hörn på samma sida 31"/>
          <p:cNvSpPr/>
          <p:nvPr/>
        </p:nvSpPr>
        <p:spPr>
          <a:xfrm>
            <a:off x="7330146" y="489760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missbruk/beroende</a:t>
            </a:r>
            <a:endParaRPr lang="sv-SE" sz="1200" dirty="0"/>
          </a:p>
        </p:txBody>
      </p:sp>
      <p:sp>
        <p:nvSpPr>
          <p:cNvPr id="35" name="Rektangel med rundade hörn på samma sida 34"/>
          <p:cNvSpPr/>
          <p:nvPr/>
        </p:nvSpPr>
        <p:spPr>
          <a:xfrm>
            <a:off x="2070381" y="3832302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Uppdrag kvinnofrid</a:t>
            </a:r>
            <a:endParaRPr lang="sv-SE" sz="1200" dirty="0"/>
          </a:p>
        </p:txBody>
      </p:sp>
      <p:sp>
        <p:nvSpPr>
          <p:cNvPr id="37" name="Rektangel med rundade hörn på samma sida 36"/>
          <p:cNvSpPr/>
          <p:nvPr/>
        </p:nvSpPr>
        <p:spPr>
          <a:xfrm>
            <a:off x="2954269" y="4465588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BISAM och vecka 41</a:t>
            </a:r>
            <a:endParaRPr lang="sv-SE" sz="1200" dirty="0"/>
          </a:p>
        </p:txBody>
      </p:sp>
      <p:sp>
        <p:nvSpPr>
          <p:cNvPr id="38" name="Rektangel med rundade hörn på samma sida 37"/>
          <p:cNvSpPr/>
          <p:nvPr/>
        </p:nvSpPr>
        <p:spPr>
          <a:xfrm>
            <a:off x="8196568" y="241064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HVB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3072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472" y="1323825"/>
            <a:ext cx="8819534" cy="496098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9" name="Rubrik 1"/>
          <p:cNvSpPr txBox="1">
            <a:spLocks/>
          </p:cNvSpPr>
          <p:nvPr/>
        </p:nvSpPr>
        <p:spPr>
          <a:xfrm>
            <a:off x="265472" y="177672"/>
            <a:ext cx="8819534" cy="9986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600" b="1" dirty="0" smtClean="0">
                <a:solidFill>
                  <a:schemeClr val="tx2"/>
                </a:solidFill>
              </a:rPr>
              <a:t>Regionernas nationella system för kunskapsstyrning</a:t>
            </a:r>
            <a:endParaRPr lang="sv-SE" sz="3600" b="1" dirty="0">
              <a:solidFill>
                <a:schemeClr val="tx2"/>
              </a:solidFill>
            </a:endParaRPr>
          </a:p>
        </p:txBody>
      </p:sp>
      <p:sp>
        <p:nvSpPr>
          <p:cNvPr id="5" name="Rektangel med rundade hörn 4"/>
          <p:cNvSpPr/>
          <p:nvPr/>
        </p:nvSpPr>
        <p:spPr>
          <a:xfrm>
            <a:off x="10160508" y="1176340"/>
            <a:ext cx="2031492" cy="439117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rgbClr val="FF0000"/>
                </a:solidFill>
              </a:rPr>
              <a:t>Representanter från regioner och kommuner samverkar i sex programområden på nationell sjukvårdsregional och lokal nivå.</a:t>
            </a:r>
            <a:endParaRPr lang="sv-SE" sz="1600" dirty="0">
              <a:solidFill>
                <a:srgbClr val="FF0000"/>
              </a:solidFill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0119" y="3804319"/>
            <a:ext cx="4419600" cy="2486025"/>
          </a:xfrm>
          <a:prstGeom prst="rect">
            <a:avLst/>
          </a:prstGeom>
        </p:spPr>
      </p:pic>
      <p:sp>
        <p:nvSpPr>
          <p:cNvPr id="8" name="Högerpil 7"/>
          <p:cNvSpPr/>
          <p:nvPr/>
        </p:nvSpPr>
        <p:spPr>
          <a:xfrm rot="9047393">
            <a:off x="9238144" y="3308164"/>
            <a:ext cx="978408" cy="4846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092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9008-A271-48C6-B77D-A5EBCC61C08A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418401" y="372051"/>
            <a:ext cx="10335324" cy="106066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Pågående och </a:t>
            </a:r>
            <a:r>
              <a:rPr lang="sv-SE" sz="3600" dirty="0" smtClean="0">
                <a:solidFill>
                  <a:srgbClr val="FF0000"/>
                </a:solidFill>
              </a:rPr>
              <a:t>(ev.) kommande uppdrag och arbete inom RSS Dalarna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5" name="Rektangel med rundade hörn på samma sida 4"/>
          <p:cNvSpPr/>
          <p:nvPr/>
        </p:nvSpPr>
        <p:spPr>
          <a:xfrm>
            <a:off x="2631313" y="3188101"/>
            <a:ext cx="1395452" cy="127403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Statliga stimulansmedel Vårdens medarbetare 2021</a:t>
            </a:r>
            <a:endParaRPr lang="sv-SE" sz="1200" dirty="0"/>
          </a:p>
        </p:txBody>
      </p:sp>
      <p:sp>
        <p:nvSpPr>
          <p:cNvPr id="23" name="Rektangel med rundade hörn på samma sida 22"/>
          <p:cNvSpPr/>
          <p:nvPr/>
        </p:nvSpPr>
        <p:spPr>
          <a:xfrm>
            <a:off x="8703135" y="3735392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/>
              <a:t>Implementering ÖK rehab, </a:t>
            </a:r>
            <a:r>
              <a:rPr lang="sv-SE" sz="1100" dirty="0" err="1" smtClean="0"/>
              <a:t>hab</a:t>
            </a:r>
            <a:r>
              <a:rPr lang="sv-SE" sz="1100" dirty="0" smtClean="0"/>
              <a:t>, hjälpmedel</a:t>
            </a:r>
            <a:endParaRPr lang="sv-SE" sz="1100" dirty="0"/>
          </a:p>
        </p:txBody>
      </p:sp>
      <p:sp>
        <p:nvSpPr>
          <p:cNvPr id="24" name="Rektangel med rundade hörn på samma sida 23"/>
          <p:cNvSpPr/>
          <p:nvPr/>
        </p:nvSpPr>
        <p:spPr>
          <a:xfrm>
            <a:off x="344402" y="2127734"/>
            <a:ext cx="1063439" cy="95193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Utvärdering TN-platserna</a:t>
            </a:r>
            <a:endParaRPr lang="sv-SE" sz="1200" dirty="0"/>
          </a:p>
        </p:txBody>
      </p:sp>
      <p:sp>
        <p:nvSpPr>
          <p:cNvPr id="25" name="Rektangel med rundade hörn på samma sida 24"/>
          <p:cNvSpPr/>
          <p:nvPr/>
        </p:nvSpPr>
        <p:spPr>
          <a:xfrm>
            <a:off x="2810625" y="208283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MHFA</a:t>
            </a:r>
            <a:endParaRPr lang="sv-SE" sz="1200" dirty="0"/>
          </a:p>
        </p:txBody>
      </p:sp>
      <p:sp>
        <p:nvSpPr>
          <p:cNvPr id="26" name="Rektangel med rundade hörn på samma sida 25"/>
          <p:cNvSpPr/>
          <p:nvPr/>
        </p:nvSpPr>
        <p:spPr>
          <a:xfrm>
            <a:off x="5260226" y="3555197"/>
            <a:ext cx="1036367" cy="1074222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Styrgrupp God och nära vård</a:t>
            </a:r>
            <a:endParaRPr lang="sv-SE" sz="1200" dirty="0"/>
          </a:p>
        </p:txBody>
      </p:sp>
      <p:sp>
        <p:nvSpPr>
          <p:cNvPr id="27" name="Rektangel med rundade hörn på samma sida 26"/>
          <p:cNvSpPr/>
          <p:nvPr/>
        </p:nvSpPr>
        <p:spPr>
          <a:xfrm>
            <a:off x="6389985" y="3698304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missbruk/beroende</a:t>
            </a:r>
            <a:endParaRPr lang="sv-SE" sz="1200" dirty="0"/>
          </a:p>
        </p:txBody>
      </p:sp>
      <p:sp>
        <p:nvSpPr>
          <p:cNvPr id="28" name="Rektangel med rundade hörn på samma sida 27"/>
          <p:cNvSpPr/>
          <p:nvPr/>
        </p:nvSpPr>
        <p:spPr>
          <a:xfrm>
            <a:off x="7512743" y="3717869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barn/unga</a:t>
            </a:r>
            <a:endParaRPr lang="sv-SE" sz="1200" dirty="0"/>
          </a:p>
        </p:txBody>
      </p:sp>
      <p:sp>
        <p:nvSpPr>
          <p:cNvPr id="29" name="Rektangel med rundade hörn på samma sida 28"/>
          <p:cNvSpPr/>
          <p:nvPr/>
        </p:nvSpPr>
        <p:spPr>
          <a:xfrm>
            <a:off x="5234473" y="2568268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psyk </a:t>
            </a:r>
            <a:r>
              <a:rPr lang="sv-SE" sz="1200" dirty="0" err="1" smtClean="0"/>
              <a:t>funktionsneds</a:t>
            </a:r>
            <a:r>
              <a:rPr lang="sv-SE" sz="1200" dirty="0" smtClean="0"/>
              <a:t>. </a:t>
            </a:r>
            <a:endParaRPr lang="sv-SE" sz="1200" dirty="0"/>
          </a:p>
        </p:txBody>
      </p:sp>
      <p:sp>
        <p:nvSpPr>
          <p:cNvPr id="30" name="Rektangel med rundade hörn på samma sida 29"/>
          <p:cNvSpPr/>
          <p:nvPr/>
        </p:nvSpPr>
        <p:spPr>
          <a:xfrm>
            <a:off x="9950138" y="3705881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Strategiskt arbete Länsstyrelsen</a:t>
            </a:r>
            <a:endParaRPr lang="sv-SE" sz="1200" dirty="0"/>
          </a:p>
        </p:txBody>
      </p:sp>
      <p:sp>
        <p:nvSpPr>
          <p:cNvPr id="31" name="Rektangel med rundade hörn på samma sida 30"/>
          <p:cNvSpPr/>
          <p:nvPr/>
        </p:nvSpPr>
        <p:spPr>
          <a:xfrm>
            <a:off x="11080319" y="3649554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Strategiskt arbete SUD</a:t>
            </a:r>
            <a:endParaRPr lang="sv-SE" sz="1200" dirty="0"/>
          </a:p>
        </p:txBody>
      </p:sp>
      <p:sp>
        <p:nvSpPr>
          <p:cNvPr id="32" name="Rektangel med rundade hörn på samma sida 31"/>
          <p:cNvSpPr/>
          <p:nvPr/>
        </p:nvSpPr>
        <p:spPr>
          <a:xfrm>
            <a:off x="9738415" y="1653339"/>
            <a:ext cx="1293543" cy="947931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Samordning KS-organisationen/RSS </a:t>
            </a:r>
            <a:r>
              <a:rPr lang="sv-SE" sz="1200" dirty="0" smtClean="0"/>
              <a:t>strukturen</a:t>
            </a:r>
            <a:endParaRPr lang="sv-SE" sz="1200" dirty="0"/>
          </a:p>
        </p:txBody>
      </p:sp>
      <p:sp>
        <p:nvSpPr>
          <p:cNvPr id="33" name="Rektangel med rundade hörn på samma sida 32"/>
          <p:cNvSpPr/>
          <p:nvPr/>
        </p:nvSpPr>
        <p:spPr>
          <a:xfrm>
            <a:off x="8454752" y="1634772"/>
            <a:ext cx="1161775" cy="98506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Strategiskt arbete Styrgrupp LCHNV+ VFR</a:t>
            </a:r>
            <a:endParaRPr lang="sv-SE" sz="1200" dirty="0"/>
          </a:p>
        </p:txBody>
      </p:sp>
      <p:sp>
        <p:nvSpPr>
          <p:cNvPr id="36" name="Rektangel med rundade hörn på samma sida 35"/>
          <p:cNvSpPr/>
          <p:nvPr/>
        </p:nvSpPr>
        <p:spPr>
          <a:xfrm>
            <a:off x="1357085" y="3460366"/>
            <a:ext cx="1213001" cy="1001771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Statliga stimulansmedel Kvinnofrid 2021</a:t>
            </a:r>
            <a:endParaRPr lang="sv-SE" sz="1200" dirty="0"/>
          </a:p>
        </p:txBody>
      </p:sp>
      <p:sp>
        <p:nvSpPr>
          <p:cNvPr id="39" name="Rektangel med rundade hörn på samma sida 38"/>
          <p:cNvSpPr/>
          <p:nvPr/>
        </p:nvSpPr>
        <p:spPr>
          <a:xfrm>
            <a:off x="9692873" y="4855442"/>
            <a:ext cx="1003609" cy="892098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Implementering övriga VIP psykisk </a:t>
            </a:r>
            <a:r>
              <a:rPr lang="sv-SE" sz="1200" dirty="0" smtClean="0"/>
              <a:t>hälsa</a:t>
            </a:r>
            <a:endParaRPr lang="sv-SE" sz="1200" dirty="0"/>
          </a:p>
        </p:txBody>
      </p:sp>
      <p:sp>
        <p:nvSpPr>
          <p:cNvPr id="41" name="Rektangel med rundade hörn på samma sida 40"/>
          <p:cNvSpPr/>
          <p:nvPr/>
        </p:nvSpPr>
        <p:spPr>
          <a:xfrm>
            <a:off x="7965075" y="4790389"/>
            <a:ext cx="1476120" cy="1021683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dirty="0" smtClean="0"/>
              <a:t>Implementering </a:t>
            </a:r>
            <a:r>
              <a:rPr lang="sv-SE" sz="1050" dirty="0" smtClean="0"/>
              <a:t>ÖK psyk </a:t>
            </a:r>
            <a:r>
              <a:rPr lang="sv-SE" sz="1050" dirty="0" smtClean="0"/>
              <a:t>funknedsättning</a:t>
            </a:r>
            <a:endParaRPr lang="sv-SE" sz="1050" dirty="0"/>
          </a:p>
        </p:txBody>
      </p:sp>
      <p:sp>
        <p:nvSpPr>
          <p:cNvPr id="42" name="Rektangel med rundade hörn på samma sida 41"/>
          <p:cNvSpPr/>
          <p:nvPr/>
        </p:nvSpPr>
        <p:spPr>
          <a:xfrm>
            <a:off x="271982" y="354815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Uppdrag kvinnofrid</a:t>
            </a:r>
            <a:endParaRPr lang="sv-SE" sz="1200" dirty="0"/>
          </a:p>
        </p:txBody>
      </p:sp>
      <p:sp>
        <p:nvSpPr>
          <p:cNvPr id="43" name="Rektangel med rundade hörn på samma sida 42"/>
          <p:cNvSpPr/>
          <p:nvPr/>
        </p:nvSpPr>
        <p:spPr>
          <a:xfrm>
            <a:off x="1597194" y="2173787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BISAM</a:t>
            </a:r>
            <a:endParaRPr lang="sv-SE" sz="1200" dirty="0"/>
          </a:p>
        </p:txBody>
      </p:sp>
      <p:sp>
        <p:nvSpPr>
          <p:cNvPr id="44" name="Rektangel med rundade hörn på samma sida 43"/>
          <p:cNvSpPr/>
          <p:nvPr/>
        </p:nvSpPr>
        <p:spPr>
          <a:xfrm>
            <a:off x="10858499" y="4836214"/>
            <a:ext cx="1152087" cy="866058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Yrkesresan</a:t>
            </a:r>
            <a:endParaRPr lang="sv-SE" sz="1200" dirty="0"/>
          </a:p>
        </p:txBody>
      </p:sp>
      <p:sp>
        <p:nvSpPr>
          <p:cNvPr id="45" name="Rektangel med rundade hörn på samma sida 44"/>
          <p:cNvSpPr/>
          <p:nvPr/>
        </p:nvSpPr>
        <p:spPr>
          <a:xfrm>
            <a:off x="7127146" y="2688013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Nationellt arbete KS</a:t>
            </a:r>
            <a:endParaRPr lang="sv-SE" sz="1200" dirty="0"/>
          </a:p>
        </p:txBody>
      </p:sp>
      <p:sp>
        <p:nvSpPr>
          <p:cNvPr id="46" name="Rektangel med rundade hörn på samma sida 45"/>
          <p:cNvSpPr/>
          <p:nvPr/>
        </p:nvSpPr>
        <p:spPr>
          <a:xfrm>
            <a:off x="11117490" y="1862472"/>
            <a:ext cx="1003609" cy="129166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Nationellt  </a:t>
            </a:r>
            <a:r>
              <a:rPr lang="sv-SE" sz="1200" dirty="0" smtClean="0"/>
              <a:t>arbete </a:t>
            </a:r>
            <a:r>
              <a:rPr lang="sv-SE" sz="1200" dirty="0" smtClean="0"/>
              <a:t>RSS</a:t>
            </a:r>
          </a:p>
          <a:p>
            <a:pPr algn="ctr"/>
            <a:r>
              <a:rPr lang="sv-SE" sz="1200" dirty="0" smtClean="0"/>
              <a:t>Partner-skapet</a:t>
            </a:r>
            <a:endParaRPr lang="sv-SE" sz="1200" dirty="0"/>
          </a:p>
        </p:txBody>
      </p:sp>
      <p:sp>
        <p:nvSpPr>
          <p:cNvPr id="48" name="Rektangel med rundade hörn på samma sida 47"/>
          <p:cNvSpPr/>
          <p:nvPr/>
        </p:nvSpPr>
        <p:spPr>
          <a:xfrm>
            <a:off x="3967549" y="2144464"/>
            <a:ext cx="1199930" cy="961013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Vårdförlopp remiss, införande, uppföljning. </a:t>
            </a:r>
            <a:endParaRPr lang="sv-SE" sz="1200" dirty="0"/>
          </a:p>
        </p:txBody>
      </p:sp>
      <p:sp>
        <p:nvSpPr>
          <p:cNvPr id="49" name="Rektangel med rundade hörn på samma sida 48"/>
          <p:cNvSpPr/>
          <p:nvPr/>
        </p:nvSpPr>
        <p:spPr>
          <a:xfrm>
            <a:off x="246474" y="4647188"/>
            <a:ext cx="1255437" cy="985102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/>
              <a:t>Behovsanalys missbruk psykisk hälsa</a:t>
            </a:r>
            <a:endParaRPr lang="sv-SE" sz="1100" dirty="0"/>
          </a:p>
        </p:txBody>
      </p:sp>
      <p:sp>
        <p:nvSpPr>
          <p:cNvPr id="50" name="Rektangel med rundade hörn på samma sida 49"/>
          <p:cNvSpPr/>
          <p:nvPr/>
        </p:nvSpPr>
        <p:spPr>
          <a:xfrm>
            <a:off x="5216502" y="4836214"/>
            <a:ext cx="1003609" cy="892098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Implementering handbok </a:t>
            </a:r>
            <a:r>
              <a:rPr lang="sv-SE" sz="1200" dirty="0" smtClean="0"/>
              <a:t>NSPH</a:t>
            </a:r>
            <a:endParaRPr lang="sv-SE" sz="1200" dirty="0"/>
          </a:p>
        </p:txBody>
      </p:sp>
      <p:sp>
        <p:nvSpPr>
          <p:cNvPr id="51" name="Rektangel med rundade hörn på samma sida 50"/>
          <p:cNvSpPr/>
          <p:nvPr/>
        </p:nvSpPr>
        <p:spPr>
          <a:xfrm>
            <a:off x="2810625" y="4721316"/>
            <a:ext cx="1084455" cy="915397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Fokus personer </a:t>
            </a:r>
            <a:r>
              <a:rPr lang="sv-SE" sz="1200" dirty="0" smtClean="0"/>
              <a:t>samsjuklig-het</a:t>
            </a:r>
            <a:endParaRPr lang="sv-SE" sz="1200" dirty="0"/>
          </a:p>
        </p:txBody>
      </p:sp>
      <p:sp>
        <p:nvSpPr>
          <p:cNvPr id="52" name="Rektangel med rundade hörn på samma sida 51"/>
          <p:cNvSpPr/>
          <p:nvPr/>
        </p:nvSpPr>
        <p:spPr>
          <a:xfrm>
            <a:off x="1612195" y="4753116"/>
            <a:ext cx="1003609" cy="892098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Fokus barn/unga missbruk</a:t>
            </a:r>
            <a:endParaRPr lang="sv-SE" sz="1200" dirty="0"/>
          </a:p>
        </p:txBody>
      </p:sp>
      <p:sp>
        <p:nvSpPr>
          <p:cNvPr id="53" name="Rektangel med rundade hörn på samma sida 52"/>
          <p:cNvSpPr/>
          <p:nvPr/>
        </p:nvSpPr>
        <p:spPr>
          <a:xfrm>
            <a:off x="4006362" y="4805946"/>
            <a:ext cx="1003609" cy="892098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Implementering ÖK missbruk/beroende+ VIP</a:t>
            </a:r>
            <a:endParaRPr lang="sv-SE" sz="1200" dirty="0"/>
          </a:p>
        </p:txBody>
      </p:sp>
      <p:sp>
        <p:nvSpPr>
          <p:cNvPr id="54" name="Rektangel med rundade hörn på samma sida 53"/>
          <p:cNvSpPr/>
          <p:nvPr/>
        </p:nvSpPr>
        <p:spPr>
          <a:xfrm>
            <a:off x="6486348" y="4862541"/>
            <a:ext cx="1365531" cy="892098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Implementering ÖK </a:t>
            </a:r>
            <a:r>
              <a:rPr lang="sv-SE" sz="1200" dirty="0" smtClean="0"/>
              <a:t>barn/unga</a:t>
            </a:r>
            <a:endParaRPr lang="sv-SE" sz="1200" dirty="0"/>
          </a:p>
        </p:txBody>
      </p:sp>
      <p:sp>
        <p:nvSpPr>
          <p:cNvPr id="63" name="Rektangel med rundade hörn på samma sida 62"/>
          <p:cNvSpPr/>
          <p:nvPr/>
        </p:nvSpPr>
        <p:spPr>
          <a:xfrm>
            <a:off x="6123537" y="1891001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HVB</a:t>
            </a:r>
            <a:endParaRPr lang="sv-SE" sz="1200" dirty="0"/>
          </a:p>
        </p:txBody>
      </p:sp>
      <p:sp>
        <p:nvSpPr>
          <p:cNvPr id="64" name="Rektangel med rundade hörn på samma sida 63"/>
          <p:cNvSpPr/>
          <p:nvPr/>
        </p:nvSpPr>
        <p:spPr>
          <a:xfrm>
            <a:off x="4087993" y="3555197"/>
            <a:ext cx="921978" cy="1128391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Statliga stimulansmedel Psykisk hälsa 2021</a:t>
            </a:r>
            <a:endParaRPr lang="sv-SE" sz="1200" dirty="0"/>
          </a:p>
        </p:txBody>
      </p:sp>
      <p:sp>
        <p:nvSpPr>
          <p:cNvPr id="65" name="Rektangel med rundade hörn på samma sida 64"/>
          <p:cNvSpPr/>
          <p:nvPr/>
        </p:nvSpPr>
        <p:spPr>
          <a:xfrm>
            <a:off x="8168114" y="2664720"/>
            <a:ext cx="1543825" cy="1046203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Internt utvecklingsarbet</a:t>
            </a:r>
            <a:r>
              <a:rPr lang="sv-SE" sz="1200" dirty="0"/>
              <a:t>e</a:t>
            </a:r>
            <a:r>
              <a:rPr lang="sv-SE" sz="1200" dirty="0" smtClean="0"/>
              <a:t> </a:t>
            </a:r>
            <a:r>
              <a:rPr lang="sv-SE" sz="1200" dirty="0" smtClean="0"/>
              <a:t>kommunikation, nationella nätverk </a:t>
            </a:r>
            <a:endParaRPr lang="sv-SE" sz="1200" dirty="0"/>
          </a:p>
        </p:txBody>
      </p:sp>
      <p:sp>
        <p:nvSpPr>
          <p:cNvPr id="66" name="Rektangel med rundade hörn på samma sida 65"/>
          <p:cNvSpPr/>
          <p:nvPr/>
        </p:nvSpPr>
        <p:spPr>
          <a:xfrm>
            <a:off x="9833636" y="2666547"/>
            <a:ext cx="1293543" cy="947931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Intern </a:t>
            </a:r>
            <a:r>
              <a:rPr lang="sv-SE" sz="1200" dirty="0" smtClean="0"/>
              <a:t>samorganisering </a:t>
            </a:r>
            <a:r>
              <a:rPr lang="sv-SE" sz="1200" dirty="0" smtClean="0"/>
              <a:t>inom regionen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262562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9403" cy="121058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v-SE" dirty="0" smtClean="0"/>
              <a:t>Aktuella kunskapsstöd från nationell nivå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575707"/>
            <a:ext cx="10619403" cy="4351337"/>
          </a:xfrm>
        </p:spPr>
        <p:txBody>
          <a:bodyPr/>
          <a:lstStyle/>
          <a:p>
            <a:r>
              <a:rPr lang="sv-SE" b="1" dirty="0" smtClean="0"/>
              <a:t>Personcentrerade sammanhållna vårdförlopp</a:t>
            </a:r>
          </a:p>
          <a:p>
            <a:r>
              <a:rPr lang="sv-SE" b="1" dirty="0" smtClean="0"/>
              <a:t>Nationella riktlinjer</a:t>
            </a:r>
            <a:endParaRPr lang="sv-SE" dirty="0" smtClean="0"/>
          </a:p>
          <a:p>
            <a:r>
              <a:rPr lang="sv-SE" b="1" dirty="0" smtClean="0"/>
              <a:t>Vård och insatsprogram</a:t>
            </a: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874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5" name="Ellips 4"/>
          <p:cNvSpPr/>
          <p:nvPr/>
        </p:nvSpPr>
        <p:spPr>
          <a:xfrm>
            <a:off x="4077205" y="1916048"/>
            <a:ext cx="2520000" cy="2520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Under etablering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b="1" dirty="0" smtClean="0">
                <a:solidFill>
                  <a:srgbClr val="FFFFFF"/>
                </a:solidFill>
                <a:latin typeface="Calibri" panose="020F0502020204030204"/>
              </a:rPr>
              <a:t>(12+7)</a:t>
            </a: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llips 5"/>
          <p:cNvSpPr/>
          <p:nvPr/>
        </p:nvSpPr>
        <p:spPr>
          <a:xfrm>
            <a:off x="5776609" y="1250085"/>
            <a:ext cx="1440000" cy="14400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Beslutade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b="1" dirty="0">
                <a:solidFill>
                  <a:srgbClr val="FFFFFF"/>
                </a:solidFill>
                <a:latin typeface="Calibri" panose="020F0502020204030204"/>
              </a:rPr>
              <a:t>6</a:t>
            </a: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 6"/>
          <p:cNvSpPr/>
          <p:nvPr/>
        </p:nvSpPr>
        <p:spPr>
          <a:xfrm>
            <a:off x="4874916" y="3932155"/>
            <a:ext cx="2160000" cy="21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Arbete med framtagande av innehåll pågår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835150" y="888938"/>
            <a:ext cx="348352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600" b="1" dirty="0" err="1" smtClean="0">
                <a:solidFill>
                  <a:srgbClr val="000000"/>
                </a:solidFill>
                <a:latin typeface="Calibri" panose="020F0502020204030204"/>
              </a:rPr>
              <a:t>Un</a:t>
            </a:r>
            <a:r>
              <a:rPr kumimoji="0" lang="sv-SE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der</a:t>
            </a:r>
            <a:r>
              <a:rPr kumimoji="0" lang="sv-SE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etablering (12+7)</a:t>
            </a:r>
          </a:p>
          <a:p>
            <a:pPr marR="0" lvl="0" algn="l" defTabSz="914400" rtl="0" eaLnBrk="1" fontAlgn="ctr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v-SE" sz="160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</a:rPr>
              <a:t>Intro-</a:t>
            </a:r>
            <a:r>
              <a:rPr lang="sv-SE" sz="1600" i="1" dirty="0" smtClean="0">
                <a:solidFill>
                  <a:srgbClr val="000000"/>
                </a:solidFill>
                <a:latin typeface="Calibri" panose="020F0502020204030204"/>
              </a:rPr>
              <a:t>uppstart </a:t>
            </a:r>
            <a:r>
              <a:rPr kumimoji="0" lang="sv-SE" sz="160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</a:rPr>
              <a:t>pågår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600" dirty="0">
                <a:solidFill>
                  <a:srgbClr val="000000"/>
                </a:solidFill>
              </a:rPr>
              <a:t>Diabetes </a:t>
            </a:r>
            <a:r>
              <a:rPr lang="sv-SE" sz="1600" dirty="0">
                <a:solidFill>
                  <a:srgbClr val="000000"/>
                </a:solidFill>
              </a:rPr>
              <a:t>med hög risk för </a:t>
            </a:r>
            <a:r>
              <a:rPr lang="sv-SE" sz="1600" dirty="0" err="1">
                <a:solidFill>
                  <a:srgbClr val="000000"/>
                </a:solidFill>
              </a:rPr>
              <a:t>fotsår</a:t>
            </a:r>
            <a:endParaRPr lang="sv-SE" sz="1600" dirty="0">
              <a:solidFill>
                <a:srgbClr val="000000"/>
              </a:solidFill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Grav hörselnedsättning</a:t>
            </a:r>
          </a:p>
          <a:p>
            <a:pPr marL="28575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 err="1">
                <a:solidFill>
                  <a:srgbClr val="000000"/>
                </a:solidFill>
              </a:rPr>
              <a:t>Jättecellsarterit</a:t>
            </a:r>
            <a:endParaRPr lang="sv-SE" sz="1600" dirty="0">
              <a:solidFill>
                <a:srgbClr val="000000"/>
              </a:solidFill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Knäledsartros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Långvarig icke-malign smärta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Palliativ vård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Traumatisk hjärnskada 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Ångest och depression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Höftledsartros, del 2</a:t>
            </a:r>
          </a:p>
          <a:p>
            <a:pPr marL="28575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Schizofreni, del 2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 smtClean="0">
                <a:solidFill>
                  <a:srgbClr val="000000"/>
                </a:solidFill>
              </a:rPr>
              <a:t>Svårläkta </a:t>
            </a:r>
            <a:r>
              <a:rPr lang="sv-SE" sz="1600" dirty="0">
                <a:solidFill>
                  <a:srgbClr val="000000"/>
                </a:solidFill>
              </a:rPr>
              <a:t>sår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>
                <a:solidFill>
                  <a:srgbClr val="000000"/>
                </a:solidFill>
              </a:rPr>
              <a:t>Sömnrelaterad andningsstörning och obstruktiv sömnapné</a:t>
            </a:r>
          </a:p>
          <a:p>
            <a:pPr marR="0" lvl="0" algn="l" defTabSz="914400" rtl="0" eaLnBrk="1" fontAlgn="ctr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v-SE" sz="160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Bemanning pågår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Epilepsi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Inflammatorisk </a:t>
            </a: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tarmsjukdom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Självskadebeteende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KOL</a:t>
            </a: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del 2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Sepsis</a:t>
            </a: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del </a:t>
            </a: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Levnadsvanor (generiskt modell</a:t>
            </a:r>
            <a:r>
              <a:rPr lang="sv-SE" sz="1600" dirty="0" smtClean="0">
                <a:solidFill>
                  <a:srgbClr val="000000"/>
                </a:solidFill>
                <a:latin typeface="Calibri" panose="020F0502020204030204"/>
              </a:rPr>
              <a:t>)</a:t>
            </a:r>
            <a:endParaRPr kumimoji="0" lang="sv-SE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  <a:defRPr/>
            </a:pPr>
            <a:r>
              <a:rPr lang="sv-SE" sz="1600" dirty="0" smtClean="0">
                <a:solidFill>
                  <a:srgbClr val="000000"/>
                </a:solidFill>
              </a:rPr>
              <a:t>(Lungfibros)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ubrik 2"/>
          <p:cNvSpPr txBox="1">
            <a:spLocks/>
          </p:cNvSpPr>
          <p:nvPr/>
        </p:nvSpPr>
        <p:spPr>
          <a:xfrm>
            <a:off x="818638" y="329090"/>
            <a:ext cx="11576793" cy="6097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1" i="0" u="none" strike="noStrike" kern="1200" cap="none" spc="0" normalizeH="0" baseline="0" noProof="0" smtClean="0">
                <a:ln>
                  <a:noFill/>
                </a:ln>
                <a:solidFill>
                  <a:srgbClr val="377D7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Samtliga personcentrerade och sammanhållna vårdförlopp</a:t>
            </a:r>
            <a:endParaRPr kumimoji="0" lang="sv-SE" sz="3400" b="1" i="0" u="none" strike="noStrike" kern="1200" cap="none" spc="0" normalizeH="0" baseline="0" noProof="0" dirty="0">
              <a:ln>
                <a:noFill/>
              </a:ln>
              <a:solidFill>
                <a:srgbClr val="377D7A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2" name="textruta 1"/>
          <p:cNvSpPr txBox="1"/>
          <p:nvPr/>
        </p:nvSpPr>
        <p:spPr>
          <a:xfrm>
            <a:off x="10133013" y="28001"/>
            <a:ext cx="1848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>
                <a:solidFill>
                  <a:schemeClr val="accent6"/>
                </a:solidFill>
              </a:rPr>
              <a:t>Uppdaterad 201117</a:t>
            </a:r>
            <a:endParaRPr lang="sv-SE" sz="1600" dirty="0">
              <a:solidFill>
                <a:schemeClr val="accent6"/>
              </a:solidFill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7516004" y="3499718"/>
            <a:ext cx="348352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  <a:r>
              <a:rPr kumimoji="0" lang="sv-SE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ramtagande pågår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Sepsis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Kognitiv svikt vid demenssjukdom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Osteoporos- </a:t>
            </a:r>
            <a:r>
              <a:rPr kumimoji="0" lang="sv-SE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sekundärprev</a:t>
            </a: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efter fraktur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Hjärtsvikt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Rehabilitering (generisk modell)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Reumatoid</a:t>
            </a: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artrit, del 2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Stroke, del 2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Varicer </a:t>
            </a: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 venösa bensår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7930680" y="1377439"/>
            <a:ext cx="34835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Beslutade (6)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Reumatoid</a:t>
            </a: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artrit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Höftledsartros – primärvård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Stroke och TIA 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KOL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Kritisk </a:t>
            </a:r>
            <a:r>
              <a:rPr kumimoji="0" lang="sv-S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benischemi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Schizofreni – förstagånginsjuknade</a:t>
            </a:r>
          </a:p>
          <a:p>
            <a:pPr marL="285750" marR="0" lvl="0" indent="-28575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Höger klammerparentes 20"/>
          <p:cNvSpPr/>
          <p:nvPr/>
        </p:nvSpPr>
        <p:spPr>
          <a:xfrm>
            <a:off x="10696344" y="3841041"/>
            <a:ext cx="180000" cy="14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ruta 21"/>
          <p:cNvSpPr txBox="1"/>
          <p:nvPr/>
        </p:nvSpPr>
        <p:spPr>
          <a:xfrm>
            <a:off x="10999529" y="3600435"/>
            <a:ext cx="1011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Beslut </a:t>
            </a:r>
            <a:b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 2020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0999528" y="4143672"/>
            <a:ext cx="1011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Remiss </a:t>
            </a:r>
            <a:b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 2020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Höger klammerparentes 23"/>
          <p:cNvSpPr/>
          <p:nvPr/>
        </p:nvSpPr>
        <p:spPr>
          <a:xfrm>
            <a:off x="10689254" y="4066281"/>
            <a:ext cx="180000" cy="86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5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784</Words>
  <Application>Microsoft Office PowerPoint</Application>
  <PresentationFormat>Bredbild</PresentationFormat>
  <Paragraphs>173</Paragraphs>
  <Slides>11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VCdag</vt:lpstr>
      <vt:lpstr> Rapport: Avdelningen för hälsa och välfärd och arbetet med kunskapsstyrning </vt:lpstr>
      <vt:lpstr>Rapport: </vt:lpstr>
      <vt:lpstr>De regionala samverkans- och stödstrukturerna (RSS)</vt:lpstr>
      <vt:lpstr>Kunskapsstyrningens beståndsdelar</vt:lpstr>
      <vt:lpstr>PowerPoint-presentation</vt:lpstr>
      <vt:lpstr>PowerPoint-presentation</vt:lpstr>
      <vt:lpstr>Pågående och (ev.) kommande uppdrag och arbete inom RSS Dalarna</vt:lpstr>
      <vt:lpstr>Aktuella kunskapsstöd från nationell nivå </vt:lpstr>
      <vt:lpstr>PowerPoint-presentation</vt:lpstr>
      <vt:lpstr>Aktuella kunskapsstöd från nationell nivå </vt:lpstr>
      <vt:lpstr>Överenskommelser staten- SKR med länsgemensamma medel 2021 (?)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/Central förvaltning Hälso- och sjukvårdsenhet /Falun</cp:lastModifiedBy>
  <cp:revision>16</cp:revision>
  <dcterms:created xsi:type="dcterms:W3CDTF">2016-11-14T14:16:14Z</dcterms:created>
  <dcterms:modified xsi:type="dcterms:W3CDTF">2020-12-15T20:08:58Z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