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92" r:id="rId6"/>
  </p:sldMasterIdLst>
  <p:notesMasterIdLst>
    <p:notesMasterId r:id="rId23"/>
  </p:notesMasterIdLst>
  <p:handoutMasterIdLst>
    <p:handoutMasterId r:id="rId24"/>
  </p:handoutMasterIdLst>
  <p:sldIdLst>
    <p:sldId id="256" r:id="rId7"/>
    <p:sldId id="286" r:id="rId8"/>
    <p:sldId id="278" r:id="rId9"/>
    <p:sldId id="279" r:id="rId10"/>
    <p:sldId id="277" r:id="rId11"/>
    <p:sldId id="282" r:id="rId12"/>
    <p:sldId id="283" r:id="rId13"/>
    <p:sldId id="266" r:id="rId14"/>
    <p:sldId id="267" r:id="rId15"/>
    <p:sldId id="268" r:id="rId16"/>
    <p:sldId id="262" r:id="rId17"/>
    <p:sldId id="264" r:id="rId18"/>
    <p:sldId id="281" r:id="rId19"/>
    <p:sldId id="280" r:id="rId20"/>
    <p:sldId id="284" r:id="rId21"/>
    <p:sldId id="285" r:id="rId22"/>
  </p:sldIdLst>
  <p:sldSz cx="12192000" cy="6858000"/>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2C1026F7-0088-4477-B73C-1312E64D82C6}">
          <p14:sldIdLst>
            <p14:sldId id="256"/>
            <p14:sldId id="286"/>
            <p14:sldId id="278"/>
            <p14:sldId id="279"/>
            <p14:sldId id="277"/>
            <p14:sldId id="282"/>
            <p14:sldId id="283"/>
            <p14:sldId id="266"/>
            <p14:sldId id="267"/>
            <p14:sldId id="268"/>
            <p14:sldId id="262"/>
            <p14:sldId id="264"/>
            <p14:sldId id="281"/>
            <p14:sldId id="280"/>
            <p14:sldId id="284"/>
            <p14:sldId id="28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433" autoAdjust="0"/>
  </p:normalViewPr>
  <p:slideViewPr>
    <p:cSldViewPr snapToGrid="0">
      <p:cViewPr varScale="1">
        <p:scale>
          <a:sx n="54" d="100"/>
          <a:sy n="54" d="100"/>
        </p:scale>
        <p:origin x="64" y="34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handoutMaster" Target="handoutMasters/handoutMaster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ers Haglund" userId="16ea66fcc8320bfb" providerId="LiveId" clId="{FF1C5EC1-58DD-4D21-A38E-8B578F52F4B5}"/>
    <pc:docChg chg="undo custSel addSld delSld modSection">
      <pc:chgData name="Anders Haglund" userId="16ea66fcc8320bfb" providerId="LiveId" clId="{FF1C5EC1-58DD-4D21-A38E-8B578F52F4B5}" dt="2022-08-25T09:01:58.354" v="1" actId="680"/>
      <pc:docMkLst>
        <pc:docMk/>
      </pc:docMkLst>
      <pc:sldChg chg="new del">
        <pc:chgData name="Anders Haglund" userId="16ea66fcc8320bfb" providerId="LiveId" clId="{FF1C5EC1-58DD-4D21-A38E-8B578F52F4B5}" dt="2022-08-25T09:01:58.354" v="1" actId="680"/>
        <pc:sldMkLst>
          <pc:docMk/>
          <pc:sldMk cId="3434518494" sldId="28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v-SE" dirty="0">
              <a:latin typeface="Arial" panose="020B0604020202020204" pitchFamily="34" charset="0"/>
              <a:cs typeface="Arial" panose="020B0604020202020204" pitchFamily="34" charset="0"/>
            </a:endParaRPr>
          </a:p>
        </p:txBody>
      </p:sp>
      <p:sp>
        <p:nvSpPr>
          <p:cNvPr id="3" name="Platshållare för datum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F2278FD9-274F-45DD-8681-13E82509E9F5}" type="datetimeFigureOut">
              <a:rPr lang="sv-SE" smtClean="0">
                <a:latin typeface="Arial" panose="020B0604020202020204" pitchFamily="34" charset="0"/>
                <a:cs typeface="Arial" panose="020B0604020202020204" pitchFamily="34" charset="0"/>
              </a:rPr>
              <a:t>2022-09-20</a:t>
            </a:fld>
            <a:endParaRPr lang="sv-SE" dirty="0">
              <a:latin typeface="Arial" panose="020B0604020202020204" pitchFamily="34" charset="0"/>
              <a:cs typeface="Arial" panose="020B0604020202020204" pitchFamily="34" charset="0"/>
            </a:endParaRPr>
          </a:p>
        </p:txBody>
      </p:sp>
      <p:sp>
        <p:nvSpPr>
          <p:cNvPr id="4" name="Platshållare för sidfot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sv-SE" dirty="0">
              <a:latin typeface="Arial" panose="020B0604020202020204" pitchFamily="34" charset="0"/>
              <a:cs typeface="Arial" panose="020B0604020202020204" pitchFamily="34" charset="0"/>
            </a:endParaRPr>
          </a:p>
        </p:txBody>
      </p:sp>
      <p:sp>
        <p:nvSpPr>
          <p:cNvPr id="5" name="Platshållare för bildnumm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38AD47A8-29E2-4799-924A-9047124D4761}" type="slidenum">
              <a:rPr lang="sv-SE" smtClean="0">
                <a:latin typeface="Arial" panose="020B0604020202020204" pitchFamily="34" charset="0"/>
                <a:cs typeface="Arial" panose="020B0604020202020204" pitchFamily="34" charset="0"/>
              </a:rPr>
              <a:t>‹#›</a:t>
            </a:fld>
            <a:endParaRPr lang="sv-S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10403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endParaRPr lang="sv-SE" dirty="0"/>
          </a:p>
        </p:txBody>
      </p:sp>
      <p:sp>
        <p:nvSpPr>
          <p:cNvPr id="3" name="Platshållare fö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fld id="{DDE94DB4-BC2A-49E2-AD0D-3F1E0B6714A7}" type="datetimeFigureOut">
              <a:rPr lang="sv-SE" smtClean="0"/>
              <a:pPr/>
              <a:t>2022-09-20</a:t>
            </a:fld>
            <a:endParaRPr lang="sv-SE" dirty="0"/>
          </a:p>
        </p:txBody>
      </p:sp>
      <p:sp>
        <p:nvSpPr>
          <p:cNvPr id="4" name="Platshållare för bildobjekt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Platshållare för sidfo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endParaRPr lang="sv-SE" dirty="0"/>
          </a:p>
        </p:txBody>
      </p:sp>
      <p:sp>
        <p:nvSpPr>
          <p:cNvPr id="7" name="Platshållare för bild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atin typeface="Arial" panose="020B0604020202020204" pitchFamily="34" charset="0"/>
                <a:cs typeface="Arial" panose="020B0604020202020204" pitchFamily="34" charset="0"/>
              </a:defRPr>
            </a:lvl1pPr>
          </a:lstStyle>
          <a:p>
            <a:fld id="{0F33D500-1297-4EDE-B9F8-A261B42E5E11}" type="slidenum">
              <a:rPr lang="sv-SE" smtClean="0"/>
              <a:pPr/>
              <a:t>‹#›</a:t>
            </a:fld>
            <a:endParaRPr lang="sv-SE" dirty="0"/>
          </a:p>
        </p:txBody>
      </p:sp>
    </p:spTree>
    <p:extLst>
      <p:ext uri="{BB962C8B-B14F-4D97-AF65-F5344CB8AC3E}">
        <p14:creationId xmlns:p14="http://schemas.microsoft.com/office/powerpoint/2010/main" val="3509042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latin typeface="Arial" panose="020B0604020202020204" pitchFamily="34" charset="0"/>
              <a:cs typeface="Arial" panose="020B0604020202020204" pitchFamily="34" charset="0"/>
            </a:endParaRPr>
          </a:p>
        </p:txBody>
      </p:sp>
      <p:sp>
        <p:nvSpPr>
          <p:cNvPr id="4" name="Platshållare för bildnummer 3"/>
          <p:cNvSpPr>
            <a:spLocks noGrp="1"/>
          </p:cNvSpPr>
          <p:nvPr>
            <p:ph type="sldNum" sz="quarter" idx="10"/>
          </p:nvPr>
        </p:nvSpPr>
        <p:spPr/>
        <p:txBody>
          <a:bodyPr/>
          <a:lstStyle/>
          <a:p>
            <a:fld id="{0F33D500-1297-4EDE-B9F8-A261B42E5E11}" type="slidenum">
              <a:rPr lang="sv-SE" smtClean="0"/>
              <a:t>1</a:t>
            </a:fld>
            <a:endParaRPr lang="sv-SE"/>
          </a:p>
        </p:txBody>
      </p:sp>
    </p:spTree>
    <p:extLst>
      <p:ext uri="{BB962C8B-B14F-4D97-AF65-F5344CB8AC3E}">
        <p14:creationId xmlns:p14="http://schemas.microsoft.com/office/powerpoint/2010/main" val="14841632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410701"/>
            <a:ext cx="9144000" cy="3241878"/>
          </a:xfrm>
        </p:spPr>
        <p:txBody>
          <a:bodyPr anchor="b"/>
          <a:lstStyle>
            <a:lvl1pPr algn="ctr">
              <a:defRPr sz="6000" b="1"/>
            </a:lvl1pPr>
          </a:lstStyle>
          <a:p>
            <a:r>
              <a:rPr lang="sv-SE"/>
              <a:t>Klicka här för att ändra format</a:t>
            </a:r>
            <a:endParaRPr lang="sv-SE" dirty="0"/>
          </a:p>
        </p:txBody>
      </p:sp>
      <p:sp>
        <p:nvSpPr>
          <p:cNvPr id="3" name="Underrubrik 2"/>
          <p:cNvSpPr>
            <a:spLocks noGrp="1"/>
          </p:cNvSpPr>
          <p:nvPr>
            <p:ph type="subTitle" idx="1"/>
          </p:nvPr>
        </p:nvSpPr>
        <p:spPr>
          <a:xfrm>
            <a:off x="1524000" y="3838575"/>
            <a:ext cx="9144000" cy="179069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endParaRPr lang="sv-SE" dirty="0"/>
          </a:p>
        </p:txBody>
      </p:sp>
      <p:cxnSp>
        <p:nvCxnSpPr>
          <p:cNvPr id="13" name="Rak 12"/>
          <p:cNvCxnSpPr/>
          <p:nvPr userDrawn="1"/>
        </p:nvCxnSpPr>
        <p:spPr>
          <a:xfrm>
            <a:off x="1524000" y="3710861"/>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17" name="Bildobjekt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65307" y="390071"/>
            <a:ext cx="1016146" cy="969723"/>
          </a:xfrm>
          <a:prstGeom prst="rect">
            <a:avLst/>
          </a:prstGeom>
        </p:spPr>
      </p:pic>
      <p:sp>
        <p:nvSpPr>
          <p:cNvPr id="11" name="Platshållare för datum 3"/>
          <p:cNvSpPr>
            <a:spLocks noGrp="1"/>
          </p:cNvSpPr>
          <p:nvPr>
            <p:ph type="dt" sz="half" idx="10"/>
          </p:nvPr>
        </p:nvSpPr>
        <p:spPr>
          <a:xfrm>
            <a:off x="410547" y="6356350"/>
            <a:ext cx="2743200" cy="492876"/>
          </a:xfrm>
        </p:spPr>
        <p:txBody>
          <a:bodyPr/>
          <a:lstStyle>
            <a:lvl1pPr>
              <a:defRPr sz="1050">
                <a:solidFill>
                  <a:schemeClr val="tx1"/>
                </a:solidFill>
              </a:defRPr>
            </a:lvl1pPr>
          </a:lstStyle>
          <a:p>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tx1"/>
                </a:solidFill>
              </a:defRPr>
            </a:lvl1pPr>
          </a:lstStyle>
          <a:p>
            <a:endParaRPr lang="sv-SE" dirty="0"/>
          </a:p>
        </p:txBody>
      </p:sp>
      <p:sp>
        <p:nvSpPr>
          <p:cNvPr id="14" name="Platshållare för bildnummer 5"/>
          <p:cNvSpPr>
            <a:spLocks noGrp="1"/>
          </p:cNvSpPr>
          <p:nvPr>
            <p:ph type="sldNum" sz="quarter" idx="12"/>
          </p:nvPr>
        </p:nvSpPr>
        <p:spPr>
          <a:xfrm>
            <a:off x="9038253" y="6356350"/>
            <a:ext cx="2743200" cy="492876"/>
          </a:xfrm>
        </p:spPr>
        <p:txBody>
          <a:bodyPr/>
          <a:lstStyle>
            <a:lvl1pPr>
              <a:defRPr sz="1050">
                <a:solidFill>
                  <a:schemeClr val="tx1"/>
                </a:solidFill>
              </a:defRPr>
            </a:lvl1pPr>
          </a:lstStyle>
          <a:p>
            <a:fld id="{130DDE8C-17E0-4539-9C15-C1E9D231907F}" type="slidenum">
              <a:rPr lang="sv-SE" smtClean="0"/>
              <a:pPr/>
              <a:t>‹#›</a:t>
            </a:fld>
            <a:endParaRPr lang="sv-SE" dirty="0">
              <a:solidFill>
                <a:schemeClr val="bg2">
                  <a:lumMod val="40000"/>
                  <a:lumOff val="60000"/>
                </a:schemeClr>
              </a:solidFill>
            </a:endParaRPr>
          </a:p>
        </p:txBody>
      </p:sp>
    </p:spTree>
    <p:extLst>
      <p:ext uri="{BB962C8B-B14F-4D97-AF65-F5344CB8AC3E}">
        <p14:creationId xmlns:p14="http://schemas.microsoft.com/office/powerpoint/2010/main" val="103017858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8" name="Rektangel 7"/>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p:cNvSpPr>
            <a:spLocks noGrp="1"/>
          </p:cNvSpPr>
          <p:nvPr>
            <p:ph type="title"/>
          </p:nvPr>
        </p:nvSpPr>
        <p:spPr>
          <a:xfrm>
            <a:off x="410548" y="365126"/>
            <a:ext cx="10619402" cy="1210581"/>
          </a:xfrm>
        </p:spPr>
        <p:txBody>
          <a:bodyPr/>
          <a:lstStyle>
            <a:lvl1pPr>
              <a:defRPr b="1">
                <a:solidFill>
                  <a:schemeClr val="tx2"/>
                </a:solidFill>
              </a:defRPr>
            </a:lvl1pPr>
          </a:lstStyle>
          <a:p>
            <a:r>
              <a:rPr lang="sv-SE"/>
              <a:t>Klicka här för att ändra format</a:t>
            </a:r>
            <a:endParaRPr lang="sv-SE" dirty="0"/>
          </a:p>
        </p:txBody>
      </p:sp>
      <p:sp>
        <p:nvSpPr>
          <p:cNvPr id="3" name="Platshållare för innehåll 2"/>
          <p:cNvSpPr>
            <a:spLocks noGrp="1"/>
          </p:cNvSpPr>
          <p:nvPr>
            <p:ph idx="1"/>
          </p:nvPr>
        </p:nvSpPr>
        <p:spPr>
          <a:xfrm>
            <a:off x="410547" y="1825625"/>
            <a:ext cx="11370906" cy="4351337"/>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endParaRPr lang="sv-SE" dirty="0"/>
          </a:p>
        </p:txBody>
      </p:sp>
      <p:sp>
        <p:nvSpPr>
          <p:cNvPr id="5"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6"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4" name="Rektangel 13"/>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708237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1709738"/>
            <a:ext cx="11358206" cy="2852737"/>
          </a:xfrm>
        </p:spPr>
        <p:txBody>
          <a:bodyPr anchor="b"/>
          <a:lstStyle>
            <a:lvl1pPr>
              <a:defRPr sz="6000" b="1">
                <a:solidFill>
                  <a:schemeClr val="tx2"/>
                </a:solidFill>
              </a:defRPr>
            </a:lvl1pPr>
          </a:lstStyle>
          <a:p>
            <a:r>
              <a:rPr lang="sv-SE"/>
              <a:t>Klicka här för att ändra format</a:t>
            </a:r>
            <a:endParaRPr lang="sv-SE" dirty="0"/>
          </a:p>
        </p:txBody>
      </p:sp>
      <p:sp>
        <p:nvSpPr>
          <p:cNvPr id="3" name="Platshållare för text 2"/>
          <p:cNvSpPr>
            <a:spLocks noGrp="1"/>
          </p:cNvSpPr>
          <p:nvPr>
            <p:ph type="body" idx="1"/>
          </p:nvPr>
        </p:nvSpPr>
        <p:spPr>
          <a:xfrm>
            <a:off x="410547" y="4589463"/>
            <a:ext cx="11358206"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11" name="Rektangel 10"/>
          <p:cNvSpPr/>
          <p:nvPr userDrawn="1"/>
        </p:nvSpPr>
        <p:spPr>
          <a:xfrm>
            <a:off x="1" y="6356350"/>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endParaRPr lang="sv-SE" dirty="0"/>
          </a:p>
        </p:txBody>
      </p:sp>
      <p:sp>
        <p:nvSpPr>
          <p:cNvPr id="13"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4"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0" name="Rektangel 9"/>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7" name="Bildobjekt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118051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410548" y="365125"/>
            <a:ext cx="10603074" cy="1206500"/>
          </a:xfrm>
        </p:spPr>
        <p:txBody>
          <a:bodyPr/>
          <a:lstStyle>
            <a:lvl1pPr>
              <a:defRPr b="1">
                <a:solidFill>
                  <a:schemeClr val="tx2"/>
                </a:solidFill>
              </a:defRPr>
            </a:lvl1pPr>
          </a:lstStyle>
          <a:p>
            <a:r>
              <a:rPr lang="sv-SE"/>
              <a:t>Klicka här för att ändra format</a:t>
            </a:r>
            <a:endParaRPr lang="sv-SE" dirty="0"/>
          </a:p>
        </p:txBody>
      </p:sp>
      <p:sp>
        <p:nvSpPr>
          <p:cNvPr id="3" name="Platshållare för innehåll 2"/>
          <p:cNvSpPr>
            <a:spLocks noGrp="1"/>
          </p:cNvSpPr>
          <p:nvPr>
            <p:ph sz="half" idx="1"/>
          </p:nvPr>
        </p:nvSpPr>
        <p:spPr>
          <a:xfrm>
            <a:off x="410547" y="1825625"/>
            <a:ext cx="5609253"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199" y="1825625"/>
            <a:ext cx="5609253"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3622771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10548" y="365125"/>
            <a:ext cx="10619402" cy="1235075"/>
          </a:xfrm>
        </p:spPr>
        <p:txBody>
          <a:bodyPr/>
          <a:lstStyle>
            <a:lvl1pPr>
              <a:defRPr b="1">
                <a:solidFill>
                  <a:schemeClr val="tx2"/>
                </a:solidFill>
              </a:defRPr>
            </a:lvl1pPr>
          </a:lstStyle>
          <a:p>
            <a:r>
              <a:rPr lang="sv-SE"/>
              <a:t>Klicka här för att ändra format</a:t>
            </a:r>
            <a:endParaRPr lang="sv-SE" dirty="0"/>
          </a:p>
        </p:txBody>
      </p:sp>
      <p:sp>
        <p:nvSpPr>
          <p:cNvPr id="3" name="Platshållare för text 2"/>
          <p:cNvSpPr>
            <a:spLocks noGrp="1"/>
          </p:cNvSpPr>
          <p:nvPr>
            <p:ph type="body" idx="1"/>
          </p:nvPr>
        </p:nvSpPr>
        <p:spPr>
          <a:xfrm>
            <a:off x="410548" y="1690687"/>
            <a:ext cx="5587028"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10548" y="2505075"/>
            <a:ext cx="558702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90687"/>
            <a:ext cx="5609252" cy="8143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172199" y="2505075"/>
            <a:ext cx="5609253"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4" name="Rektangel 13"/>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endParaRPr lang="sv-SE" dirty="0"/>
          </a:p>
        </p:txBody>
      </p:sp>
      <p:sp>
        <p:nvSpPr>
          <p:cNvPr id="16"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7"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3" name="Rektangel 12"/>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20" name="Bildobjekt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119049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365126"/>
            <a:ext cx="10611239" cy="1216024"/>
          </a:xfrm>
        </p:spPr>
        <p:txBody>
          <a:bodyPr/>
          <a:lstStyle>
            <a:lvl1pPr>
              <a:defRPr b="1">
                <a:solidFill>
                  <a:schemeClr val="tx2"/>
                </a:solidFill>
              </a:defRPr>
            </a:lvl1pPr>
          </a:lstStyle>
          <a:p>
            <a:r>
              <a:rPr lang="sv-SE"/>
              <a:t>Klicka här för att ändra format</a:t>
            </a:r>
            <a:endParaRPr lang="sv-SE" dirty="0"/>
          </a:p>
        </p:txBody>
      </p:sp>
      <p:sp>
        <p:nvSpPr>
          <p:cNvPr id="10" name="Rektangel 9"/>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3"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9" name="Rektangel 8"/>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6" name="Bildobjekt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4248399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9" name="Rektangel 8"/>
          <p:cNvSpPr/>
          <p:nvPr userDrawn="1"/>
        </p:nvSpPr>
        <p:spPr>
          <a:xfrm>
            <a:off x="1" y="6356350"/>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endParaRPr lang="sv-SE" dirty="0"/>
          </a:p>
        </p:txBody>
      </p:sp>
      <p:sp>
        <p:nvSpPr>
          <p:cNvPr id="11"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2"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8" name="Rektangel 7"/>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3925062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457200"/>
            <a:ext cx="4361478" cy="1600200"/>
          </a:xfrm>
        </p:spPr>
        <p:txBody>
          <a:bodyPr anchor="b"/>
          <a:lstStyle>
            <a:lvl1pPr>
              <a:defRPr sz="3200" b="1">
                <a:solidFill>
                  <a:schemeClr val="tx2"/>
                </a:solidFill>
              </a:defRPr>
            </a:lvl1pPr>
          </a:lstStyle>
          <a:p>
            <a:r>
              <a:rPr lang="sv-SE"/>
              <a:t>Klicka här för att ändra format</a:t>
            </a:r>
            <a:endParaRPr lang="sv-SE" dirty="0"/>
          </a:p>
        </p:txBody>
      </p:sp>
      <p:sp>
        <p:nvSpPr>
          <p:cNvPr id="3" name="Platshållare för innehåll 2"/>
          <p:cNvSpPr>
            <a:spLocks noGrp="1"/>
          </p:cNvSpPr>
          <p:nvPr>
            <p:ph idx="1"/>
          </p:nvPr>
        </p:nvSpPr>
        <p:spPr>
          <a:xfrm>
            <a:off x="5183188" y="1085851"/>
            <a:ext cx="5675312" cy="5019674"/>
          </a:xfrm>
        </p:spPr>
        <p:txBody>
          <a:bodyPr/>
          <a:lstStyle>
            <a:lvl1pPr>
              <a:defRPr sz="3200" b="1"/>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text 3"/>
          <p:cNvSpPr>
            <a:spLocks noGrp="1"/>
          </p:cNvSpPr>
          <p:nvPr>
            <p:ph type="body" sz="half" idx="2"/>
          </p:nvPr>
        </p:nvSpPr>
        <p:spPr>
          <a:xfrm>
            <a:off x="410548" y="2057401"/>
            <a:ext cx="4361478" cy="404812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628354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457200"/>
            <a:ext cx="4361478" cy="1600200"/>
          </a:xfrm>
        </p:spPr>
        <p:txBody>
          <a:bodyPr anchor="b"/>
          <a:lstStyle>
            <a:lvl1pPr>
              <a:defRPr sz="3200" b="1">
                <a:solidFill>
                  <a:schemeClr val="tx2"/>
                </a:solidFill>
              </a:defRPr>
            </a:lvl1pPr>
          </a:lstStyle>
          <a:p>
            <a:r>
              <a:rPr lang="sv-SE"/>
              <a:t>Klicka här för att ändra format</a:t>
            </a:r>
            <a:endParaRPr lang="sv-SE" dirty="0"/>
          </a:p>
        </p:txBody>
      </p:sp>
      <p:sp>
        <p:nvSpPr>
          <p:cNvPr id="3" name="Platshållare för bild 2"/>
          <p:cNvSpPr>
            <a:spLocks noGrp="1"/>
          </p:cNvSpPr>
          <p:nvPr>
            <p:ph type="pic" idx="1"/>
          </p:nvPr>
        </p:nvSpPr>
        <p:spPr>
          <a:xfrm>
            <a:off x="5183188" y="1085850"/>
            <a:ext cx="5658984" cy="5029200"/>
          </a:xfrm>
        </p:spPr>
        <p:txBody>
          <a:bodyPr/>
          <a:lstStyle>
            <a:lvl1pPr marL="0" indent="0">
              <a:buNone/>
              <a:defRPr sz="32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sv-SE" dirty="0"/>
          </a:p>
        </p:txBody>
      </p:sp>
      <p:sp>
        <p:nvSpPr>
          <p:cNvPr id="4" name="Platshållare för text 3"/>
          <p:cNvSpPr>
            <a:spLocks noGrp="1"/>
          </p:cNvSpPr>
          <p:nvPr>
            <p:ph type="body" sz="half" idx="2"/>
          </p:nvPr>
        </p:nvSpPr>
        <p:spPr>
          <a:xfrm>
            <a:off x="410548" y="2057400"/>
            <a:ext cx="4361478" cy="405023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1345207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DDE8C-17E0-4539-9C15-C1E9D231907F}" type="slidenum">
              <a:rPr lang="sv-SE" smtClean="0"/>
              <a:t>‹#›</a:t>
            </a:fld>
            <a:endParaRPr lang="sv-SE"/>
          </a:p>
        </p:txBody>
      </p:sp>
    </p:spTree>
    <p:extLst>
      <p:ext uri="{BB962C8B-B14F-4D97-AF65-F5344CB8AC3E}">
        <p14:creationId xmlns:p14="http://schemas.microsoft.com/office/powerpoint/2010/main" val="2069200675"/>
      </p:ext>
    </p:extLst>
  </p:cSld>
  <p:clrMap bg1="lt1" tx1="dk1" bg2="lt2" tx2="dk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a:t>Kommunal samverkan</a:t>
            </a:r>
            <a:br>
              <a:rPr lang="sv-SE" dirty="0"/>
            </a:br>
            <a:r>
              <a:rPr lang="sv-SE" sz="4800" dirty="0"/>
              <a:t>Tjänstemannanivå</a:t>
            </a:r>
            <a:endParaRPr lang="sv-SE" sz="3200" dirty="0"/>
          </a:p>
        </p:txBody>
      </p:sp>
      <p:sp>
        <p:nvSpPr>
          <p:cNvPr id="3" name="Underrubrik 2"/>
          <p:cNvSpPr>
            <a:spLocks noGrp="1"/>
          </p:cNvSpPr>
          <p:nvPr>
            <p:ph type="subTitle" idx="1"/>
          </p:nvPr>
        </p:nvSpPr>
        <p:spPr/>
        <p:txBody>
          <a:bodyPr/>
          <a:lstStyle/>
          <a:p>
            <a:r>
              <a:rPr lang="sv-SE" dirty="0"/>
              <a:t>2022-06-22</a:t>
            </a:r>
          </a:p>
          <a:p>
            <a:r>
              <a:rPr lang="sv-SE" dirty="0"/>
              <a:t>Uppdatering av inventeringen </a:t>
            </a:r>
          </a:p>
          <a:p>
            <a:r>
              <a:rPr lang="sv-SE" dirty="0"/>
              <a:t>som genomfördes våren 2020</a:t>
            </a:r>
          </a:p>
          <a:p>
            <a:endParaRPr lang="sv-SE" dirty="0"/>
          </a:p>
        </p:txBody>
      </p:sp>
      <p:sp>
        <p:nvSpPr>
          <p:cNvPr id="4" name="textruta 3"/>
          <p:cNvSpPr txBox="1"/>
          <p:nvPr/>
        </p:nvSpPr>
        <p:spPr>
          <a:xfrm rot="20569476">
            <a:off x="5619403" y="4680066"/>
            <a:ext cx="6492240" cy="584775"/>
          </a:xfrm>
          <a:prstGeom prst="rect">
            <a:avLst/>
          </a:prstGeom>
          <a:noFill/>
        </p:spPr>
        <p:txBody>
          <a:bodyPr wrap="square" rtlCol="0">
            <a:spAutoFit/>
          </a:bodyPr>
          <a:lstStyle/>
          <a:p>
            <a:r>
              <a:rPr lang="sv-SE" sz="3200" b="1" dirty="0" err="1">
                <a:solidFill>
                  <a:srgbClr val="FFFF00"/>
                </a:solidFill>
              </a:rPr>
              <a:t>Exkl</a:t>
            </a:r>
            <a:r>
              <a:rPr lang="sv-SE" sz="3200" b="1" dirty="0">
                <a:solidFill>
                  <a:srgbClr val="FFFF00"/>
                </a:solidFill>
              </a:rPr>
              <a:t> hälso- och sjukvården</a:t>
            </a:r>
          </a:p>
        </p:txBody>
      </p:sp>
    </p:spTree>
    <p:extLst>
      <p:ext uri="{BB962C8B-B14F-4D97-AF65-F5344CB8AC3E}">
        <p14:creationId xmlns:p14="http://schemas.microsoft.com/office/powerpoint/2010/main" val="3988373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FV 51 Hörsel och syn</a:t>
            </a:r>
          </a:p>
        </p:txBody>
      </p:sp>
      <p:sp>
        <p:nvSpPr>
          <p:cNvPr id="4" name="Platshållare för datum 3"/>
          <p:cNvSpPr>
            <a:spLocks noGrp="1"/>
          </p:cNvSpPr>
          <p:nvPr>
            <p:ph type="dt" sz="half" idx="10"/>
          </p:nvPr>
        </p:nvSpPr>
        <p:spPr/>
        <p:txBody>
          <a:bodyPr/>
          <a:lstStyle/>
          <a:p>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10</a:t>
            </a:fld>
            <a:endParaRPr lang="sv-SE" dirty="0"/>
          </a:p>
        </p:txBody>
      </p:sp>
      <p:graphicFrame>
        <p:nvGraphicFramePr>
          <p:cNvPr id="6" name="Platshållare för innehåll 5"/>
          <p:cNvGraphicFramePr>
            <a:graphicFrameLocks noGrp="1"/>
          </p:cNvGraphicFramePr>
          <p:nvPr>
            <p:ph idx="1"/>
            <p:extLst>
              <p:ext uri="{D42A27DB-BD31-4B8C-83A1-F6EECF244321}">
                <p14:modId xmlns:p14="http://schemas.microsoft.com/office/powerpoint/2010/main" val="1979592902"/>
              </p:ext>
            </p:extLst>
          </p:nvPr>
        </p:nvGraphicFramePr>
        <p:xfrm>
          <a:off x="411163" y="1825625"/>
          <a:ext cx="11369673" cy="4531360"/>
        </p:xfrm>
        <a:graphic>
          <a:graphicData uri="http://schemas.openxmlformats.org/drawingml/2006/table">
            <a:tbl>
              <a:tblPr firstRow="1" bandRow="1">
                <a:tableStyleId>{5C22544A-7EE6-4342-B048-85BDC9FD1C3A}</a:tableStyleId>
              </a:tblPr>
              <a:tblGrid>
                <a:gridCol w="1624239">
                  <a:extLst>
                    <a:ext uri="{9D8B030D-6E8A-4147-A177-3AD203B41FA5}">
                      <a16:colId xmlns:a16="http://schemas.microsoft.com/office/drawing/2014/main" val="4259798525"/>
                    </a:ext>
                  </a:extLst>
                </a:gridCol>
                <a:gridCol w="1624239">
                  <a:extLst>
                    <a:ext uri="{9D8B030D-6E8A-4147-A177-3AD203B41FA5}">
                      <a16:colId xmlns:a16="http://schemas.microsoft.com/office/drawing/2014/main" val="2313203667"/>
                    </a:ext>
                  </a:extLst>
                </a:gridCol>
                <a:gridCol w="1624239">
                  <a:extLst>
                    <a:ext uri="{9D8B030D-6E8A-4147-A177-3AD203B41FA5}">
                      <a16:colId xmlns:a16="http://schemas.microsoft.com/office/drawing/2014/main" val="1266313779"/>
                    </a:ext>
                  </a:extLst>
                </a:gridCol>
                <a:gridCol w="1624239">
                  <a:extLst>
                    <a:ext uri="{9D8B030D-6E8A-4147-A177-3AD203B41FA5}">
                      <a16:colId xmlns:a16="http://schemas.microsoft.com/office/drawing/2014/main" val="3560380640"/>
                    </a:ext>
                  </a:extLst>
                </a:gridCol>
                <a:gridCol w="1624239">
                  <a:extLst>
                    <a:ext uri="{9D8B030D-6E8A-4147-A177-3AD203B41FA5}">
                      <a16:colId xmlns:a16="http://schemas.microsoft.com/office/drawing/2014/main" val="2219524579"/>
                    </a:ext>
                  </a:extLst>
                </a:gridCol>
                <a:gridCol w="1624239">
                  <a:extLst>
                    <a:ext uri="{9D8B030D-6E8A-4147-A177-3AD203B41FA5}">
                      <a16:colId xmlns:a16="http://schemas.microsoft.com/office/drawing/2014/main" val="3902753882"/>
                    </a:ext>
                  </a:extLst>
                </a:gridCol>
                <a:gridCol w="1624239">
                  <a:extLst>
                    <a:ext uri="{9D8B030D-6E8A-4147-A177-3AD203B41FA5}">
                      <a16:colId xmlns:a16="http://schemas.microsoft.com/office/drawing/2014/main" val="4032107003"/>
                    </a:ext>
                  </a:extLst>
                </a:gridCol>
              </a:tblGrid>
              <a:tr h="370840">
                <a:tc>
                  <a:txBody>
                    <a:bodyPr/>
                    <a:lstStyle/>
                    <a:p>
                      <a:r>
                        <a:rPr lang="sv-SE" sz="1400" dirty="0"/>
                        <a:t>Namn</a:t>
                      </a:r>
                    </a:p>
                  </a:txBody>
                  <a:tcPr/>
                </a:tc>
                <a:tc>
                  <a:txBody>
                    <a:bodyPr/>
                    <a:lstStyle/>
                    <a:p>
                      <a:r>
                        <a:rPr lang="sv-SE" sz="1400" dirty="0"/>
                        <a:t>Område</a:t>
                      </a:r>
                    </a:p>
                  </a:txBody>
                  <a:tcPr/>
                </a:tc>
                <a:tc>
                  <a:txBody>
                    <a:bodyPr/>
                    <a:lstStyle/>
                    <a:p>
                      <a:r>
                        <a:rPr lang="sv-SE" sz="1400" dirty="0"/>
                        <a:t>Deltagare</a:t>
                      </a:r>
                    </a:p>
                  </a:txBody>
                  <a:tcPr/>
                </a:tc>
                <a:tc>
                  <a:txBody>
                    <a:bodyPr/>
                    <a:lstStyle/>
                    <a:p>
                      <a:r>
                        <a:rPr lang="sv-SE" sz="1400" dirty="0"/>
                        <a:t>Syfte</a:t>
                      </a:r>
                    </a:p>
                  </a:txBody>
                  <a:tcPr/>
                </a:tc>
                <a:tc>
                  <a:txBody>
                    <a:bodyPr/>
                    <a:lstStyle/>
                    <a:p>
                      <a:r>
                        <a:rPr lang="sv-SE" sz="1400" dirty="0"/>
                        <a:t>Mötesfrekvens</a:t>
                      </a:r>
                    </a:p>
                  </a:txBody>
                  <a:tcPr/>
                </a:tc>
                <a:tc>
                  <a:txBody>
                    <a:bodyPr/>
                    <a:lstStyle/>
                    <a:p>
                      <a:r>
                        <a:rPr lang="sv-SE" sz="1400" dirty="0"/>
                        <a:t>Koppling</a:t>
                      </a:r>
                    </a:p>
                  </a:txBody>
                  <a:tcPr/>
                </a:tc>
                <a:tc>
                  <a:txBody>
                    <a:bodyPr/>
                    <a:lstStyle/>
                    <a:p>
                      <a:r>
                        <a:rPr lang="sv-SE" sz="1400" dirty="0"/>
                        <a:t>Övrigt</a:t>
                      </a:r>
                    </a:p>
                  </a:txBody>
                  <a:tcPr/>
                </a:tc>
                <a:extLst>
                  <a:ext uri="{0D108BD9-81ED-4DB2-BD59-A6C34878D82A}">
                    <a16:rowId xmlns:a16="http://schemas.microsoft.com/office/drawing/2014/main" val="2484581089"/>
                  </a:ext>
                </a:extLst>
              </a:tr>
              <a:tr h="370840">
                <a:tc>
                  <a:txBody>
                    <a:bodyPr/>
                    <a:lstStyle/>
                    <a:p>
                      <a:r>
                        <a:rPr lang="sv-SE" sz="1100" kern="1200" dirty="0">
                          <a:solidFill>
                            <a:schemeClr val="dk1"/>
                          </a:solidFill>
                          <a:effectLst/>
                          <a:latin typeface="+mn-lt"/>
                          <a:ea typeface="+mn-ea"/>
                          <a:cs typeface="+mn-cs"/>
                        </a:rPr>
                        <a:t>Syn och hörselinstruktörer</a:t>
                      </a:r>
                      <a:endParaRPr lang="sv-SE" sz="1100" dirty="0"/>
                    </a:p>
                  </a:txBody>
                  <a:tcPr/>
                </a:tc>
                <a:tc>
                  <a:txBody>
                    <a:bodyPr/>
                    <a:lstStyle/>
                    <a:p>
                      <a:r>
                        <a:rPr lang="sv-SE" sz="1100" kern="1200" dirty="0">
                          <a:solidFill>
                            <a:schemeClr val="dk1"/>
                          </a:solidFill>
                          <a:effectLst/>
                          <a:latin typeface="+mn-lt"/>
                          <a:ea typeface="+mn-ea"/>
                          <a:cs typeface="+mn-cs"/>
                        </a:rPr>
                        <a:t>Syn och hörsel</a:t>
                      </a:r>
                      <a:endParaRPr lang="sv-SE" sz="1100" dirty="0"/>
                    </a:p>
                  </a:txBody>
                  <a:tcPr/>
                </a:tc>
                <a:tc>
                  <a:txBody>
                    <a:bodyPr/>
                    <a:lstStyle/>
                    <a:p>
                      <a:r>
                        <a:rPr lang="sv-SE" sz="1100" kern="1200" dirty="0">
                          <a:solidFill>
                            <a:schemeClr val="dk1"/>
                          </a:solidFill>
                          <a:effectLst/>
                          <a:latin typeface="+mn-lt"/>
                          <a:ea typeface="+mn-ea"/>
                          <a:cs typeface="+mn-cs"/>
                        </a:rPr>
                        <a:t>Syn- och hörselinstruktörer, audionom, arbetsterapeut och ibland chefer</a:t>
                      </a:r>
                      <a:endParaRPr lang="sv-SE" sz="1100" dirty="0"/>
                    </a:p>
                  </a:txBody>
                  <a:tcPr/>
                </a:tc>
                <a:tc>
                  <a:txBody>
                    <a:bodyPr/>
                    <a:lstStyle/>
                    <a:p>
                      <a:pPr>
                        <a:spcAft>
                          <a:spcPts val="600"/>
                        </a:spcAft>
                      </a:pPr>
                      <a:r>
                        <a:rPr lang="sv-SE" sz="1100" dirty="0">
                          <a:effectLst/>
                          <a:latin typeface="Arial" panose="020B0604020202020204" pitchFamily="34" charset="0"/>
                          <a:ea typeface="Times New Roman" panose="02020603050405020304" pitchFamily="18" charset="0"/>
                          <a:cs typeface="Times New Roman" panose="02020603050405020304" pitchFamily="18" charset="0"/>
                        </a:rPr>
                        <a:t>Dela kunskap och information</a:t>
                      </a:r>
                    </a:p>
                  </a:txBody>
                  <a:tcPr marL="68580" marR="68580" marT="0" marB="0"/>
                </a:tc>
                <a:tc>
                  <a:txBody>
                    <a:bodyPr/>
                    <a:lstStyle/>
                    <a:p>
                      <a:r>
                        <a:rPr lang="sv-SE" sz="1100" kern="1200" dirty="0">
                          <a:solidFill>
                            <a:schemeClr val="dk1"/>
                          </a:solidFill>
                          <a:effectLst/>
                          <a:latin typeface="+mn-lt"/>
                          <a:ea typeface="+mn-ea"/>
                          <a:cs typeface="+mn-cs"/>
                        </a:rPr>
                        <a:t>1-2 gånger/år</a:t>
                      </a:r>
                      <a:endParaRPr lang="sv-SE" sz="1100" dirty="0"/>
                    </a:p>
                  </a:txBody>
                  <a:tcPr/>
                </a:tc>
                <a:tc>
                  <a:txBody>
                    <a:bodyPr/>
                    <a:lstStyle/>
                    <a:p>
                      <a:r>
                        <a:rPr lang="sv-SE" sz="1100" kern="1200" dirty="0">
                          <a:solidFill>
                            <a:schemeClr val="dk1"/>
                          </a:solidFill>
                          <a:effectLst/>
                          <a:latin typeface="+mn-lt"/>
                          <a:ea typeface="+mn-ea"/>
                          <a:cs typeface="+mn-cs"/>
                        </a:rPr>
                        <a:t>Koppling till förvaltningens verksamheter</a:t>
                      </a:r>
                      <a:endParaRPr lang="sv-SE" sz="1100" dirty="0"/>
                    </a:p>
                  </a:txBody>
                  <a:tcPr/>
                </a:tc>
                <a:tc>
                  <a:txBody>
                    <a:bodyPr/>
                    <a:lstStyle/>
                    <a:p>
                      <a:endParaRPr lang="sv-SE" sz="1100" dirty="0"/>
                    </a:p>
                  </a:txBody>
                  <a:tcPr/>
                </a:tc>
                <a:extLst>
                  <a:ext uri="{0D108BD9-81ED-4DB2-BD59-A6C34878D82A}">
                    <a16:rowId xmlns:a16="http://schemas.microsoft.com/office/drawing/2014/main" val="2902480064"/>
                  </a:ext>
                </a:extLst>
              </a:tr>
              <a:tr h="370840">
                <a:tc>
                  <a:txBody>
                    <a:bodyPr/>
                    <a:lstStyle/>
                    <a:p>
                      <a:r>
                        <a:rPr lang="sv-SE" sz="1100" kern="1200" dirty="0">
                          <a:solidFill>
                            <a:schemeClr val="dk1"/>
                          </a:solidFill>
                          <a:effectLst/>
                          <a:latin typeface="+mn-lt"/>
                          <a:ea typeface="+mn-ea"/>
                          <a:cs typeface="+mn-cs"/>
                        </a:rPr>
                        <a:t>Nätverk elevhälsa</a:t>
                      </a:r>
                      <a:endParaRPr lang="sv-SE" sz="1100" dirty="0"/>
                    </a:p>
                  </a:txBody>
                  <a:tcPr/>
                </a:tc>
                <a:tc>
                  <a:txBody>
                    <a:bodyPr/>
                    <a:lstStyle/>
                    <a:p>
                      <a:r>
                        <a:rPr lang="sv-SE" sz="1100" kern="1200" dirty="0">
                          <a:solidFill>
                            <a:schemeClr val="dk1"/>
                          </a:solidFill>
                          <a:effectLst/>
                          <a:latin typeface="+mn-lt"/>
                          <a:ea typeface="+mn-ea"/>
                          <a:cs typeface="+mn-cs"/>
                        </a:rPr>
                        <a:t>För förvaltningens del, hörselområdet</a:t>
                      </a:r>
                      <a:endParaRPr lang="sv-SE" sz="1100" dirty="0"/>
                    </a:p>
                  </a:txBody>
                  <a:tcPr/>
                </a:tc>
                <a:tc>
                  <a:txBody>
                    <a:bodyPr/>
                    <a:lstStyle/>
                    <a:p>
                      <a:r>
                        <a:rPr lang="sv-SE" sz="1100" kern="1200" dirty="0">
                          <a:solidFill>
                            <a:schemeClr val="dk1"/>
                          </a:solidFill>
                          <a:effectLst/>
                          <a:latin typeface="+mn-lt"/>
                          <a:ea typeface="+mn-ea"/>
                          <a:cs typeface="+mn-cs"/>
                        </a:rPr>
                        <a:t>Chefer från kommun och region, representant från SPSM</a:t>
                      </a:r>
                      <a:endParaRPr lang="sv-SE" sz="1100" dirty="0"/>
                    </a:p>
                  </a:txBody>
                  <a:tcPr/>
                </a:tc>
                <a:tc>
                  <a:txBody>
                    <a:bodyPr/>
                    <a:lstStyle/>
                    <a:p>
                      <a:pPr>
                        <a:spcAft>
                          <a:spcPts val="600"/>
                        </a:spcAft>
                      </a:pPr>
                      <a:r>
                        <a:rPr lang="sv-SE" sz="1100" dirty="0">
                          <a:effectLst/>
                          <a:latin typeface="Arial" panose="020B0604020202020204" pitchFamily="34" charset="0"/>
                          <a:ea typeface="Times New Roman" panose="02020603050405020304" pitchFamily="18" charset="0"/>
                          <a:cs typeface="Times New Roman" panose="02020603050405020304" pitchFamily="18" charset="0"/>
                        </a:rPr>
                        <a:t>Dela kunskap och information</a:t>
                      </a:r>
                    </a:p>
                  </a:txBody>
                  <a:tcPr marL="68580" marR="68580" marT="0" marB="0"/>
                </a:tc>
                <a:tc>
                  <a:txBody>
                    <a:bodyPr/>
                    <a:lstStyle/>
                    <a:p>
                      <a:r>
                        <a:rPr lang="sv-SE" sz="1100" kern="1200" dirty="0">
                          <a:solidFill>
                            <a:schemeClr val="dk1"/>
                          </a:solidFill>
                          <a:effectLst/>
                          <a:latin typeface="+mn-lt"/>
                          <a:ea typeface="+mn-ea"/>
                          <a:cs typeface="+mn-cs"/>
                        </a:rPr>
                        <a:t>2 gånger/ år</a:t>
                      </a:r>
                      <a:endParaRPr lang="sv-SE" sz="1100" dirty="0"/>
                    </a:p>
                  </a:txBody>
                  <a:tcPr/>
                </a:tc>
                <a:tc>
                  <a:txBody>
                    <a:bodyPr/>
                    <a:lstStyle/>
                    <a:p>
                      <a:endParaRPr lang="sv-SE"/>
                    </a:p>
                  </a:txBody>
                  <a:tcPr/>
                </a:tc>
                <a:tc>
                  <a:txBody>
                    <a:bodyPr/>
                    <a:lstStyle/>
                    <a:p>
                      <a:endParaRPr lang="sv-SE"/>
                    </a:p>
                  </a:txBody>
                  <a:tcPr/>
                </a:tc>
                <a:extLst>
                  <a:ext uri="{0D108BD9-81ED-4DB2-BD59-A6C34878D82A}">
                    <a16:rowId xmlns:a16="http://schemas.microsoft.com/office/drawing/2014/main" val="2690793172"/>
                  </a:ext>
                </a:extLst>
              </a:tr>
              <a:tr h="370840">
                <a:tc>
                  <a:txBody>
                    <a:bodyPr/>
                    <a:lstStyle/>
                    <a:p>
                      <a:r>
                        <a:rPr lang="sv-SE" sz="900" dirty="0"/>
                        <a:t>Regional styrgrupp</a:t>
                      </a:r>
                      <a:r>
                        <a:rPr lang="sv-SE" sz="900" baseline="0" dirty="0"/>
                        <a:t> för välfärdsteknik och digitalisering</a:t>
                      </a:r>
                      <a:endParaRPr lang="sv-SE" sz="900" dirty="0"/>
                    </a:p>
                  </a:txBody>
                  <a:tcPr/>
                </a:tc>
                <a:tc>
                  <a:txBody>
                    <a:bodyPr/>
                    <a:lstStyle/>
                    <a:p>
                      <a:r>
                        <a:rPr lang="sv-SE" sz="900" dirty="0"/>
                        <a:t>Styrgrupp</a:t>
                      </a:r>
                      <a:r>
                        <a:rPr lang="sv-SE" sz="900" baseline="0" dirty="0"/>
                        <a:t> </a:t>
                      </a:r>
                      <a:r>
                        <a:rPr lang="sv-SE" sz="900" dirty="0"/>
                        <a:t>för</a:t>
                      </a:r>
                      <a:r>
                        <a:rPr lang="sv-SE" sz="900" baseline="0" dirty="0"/>
                        <a:t> samverkan gällande digitalisering och välfärdsteknik inom region och kommun</a:t>
                      </a:r>
                      <a:endParaRPr lang="sv-SE" sz="900" dirty="0"/>
                    </a:p>
                  </a:txBody>
                  <a:tcPr/>
                </a:tc>
                <a:tc>
                  <a:txBody>
                    <a:bodyPr/>
                    <a:lstStyle/>
                    <a:p>
                      <a:r>
                        <a:rPr lang="sv-SE" sz="900" dirty="0"/>
                        <a:t>Nominerade tjänstepersoner från</a:t>
                      </a:r>
                      <a:r>
                        <a:rPr lang="sv-SE" sz="900" baseline="0" dirty="0"/>
                        <a:t> verksamheter inom region och kommun</a:t>
                      </a:r>
                      <a:endParaRPr lang="sv-SE" sz="900" dirty="0"/>
                    </a:p>
                  </a:txBody>
                  <a:tcPr/>
                </a:tc>
                <a:tc>
                  <a:txBody>
                    <a:bodyPr/>
                    <a:lstStyle/>
                    <a:p>
                      <a:r>
                        <a:rPr lang="sv-SE" sz="900" dirty="0"/>
                        <a:t>Verka för samverkan och informationsutbyte inom regionen och nationellt</a:t>
                      </a:r>
                    </a:p>
                  </a:txBody>
                  <a:tcPr/>
                </a:tc>
                <a:tc>
                  <a:txBody>
                    <a:bodyPr/>
                    <a:lstStyle/>
                    <a:p>
                      <a:r>
                        <a:rPr lang="sv-SE" sz="900" dirty="0"/>
                        <a:t>8 ggr/år</a:t>
                      </a:r>
                    </a:p>
                  </a:txBody>
                  <a:tcPr/>
                </a:tc>
                <a:tc>
                  <a:txBody>
                    <a:bodyPr/>
                    <a:lstStyle/>
                    <a:p>
                      <a:r>
                        <a:rPr lang="sv-SE" sz="900" dirty="0"/>
                        <a:t>Länsnätverket för förvaltningschefer</a:t>
                      </a:r>
                      <a:r>
                        <a:rPr lang="sv-SE" sz="900" baseline="0" dirty="0"/>
                        <a:t> och V</a:t>
                      </a:r>
                      <a:r>
                        <a:rPr lang="sv-SE" sz="900" dirty="0"/>
                        <a:t>älfärdsrådet</a:t>
                      </a:r>
                    </a:p>
                  </a:txBody>
                  <a:tcPr/>
                </a:tc>
                <a:tc>
                  <a:txBody>
                    <a:bodyPr/>
                    <a:lstStyle/>
                    <a:p>
                      <a:endParaRPr lang="sv-SE"/>
                    </a:p>
                  </a:txBody>
                  <a:tcPr/>
                </a:tc>
                <a:extLst>
                  <a:ext uri="{0D108BD9-81ED-4DB2-BD59-A6C34878D82A}">
                    <a16:rowId xmlns:a16="http://schemas.microsoft.com/office/drawing/2014/main" val="3669382882"/>
                  </a:ext>
                </a:extLst>
              </a:tr>
              <a:tr h="370840">
                <a:tc>
                  <a:txBody>
                    <a:bodyPr/>
                    <a:lstStyle/>
                    <a:p>
                      <a:r>
                        <a:rPr lang="sv-SE" sz="900" dirty="0"/>
                        <a:t>Regional referensgrupp för välfärdsteknik och digitalisering</a:t>
                      </a:r>
                    </a:p>
                  </a:txBody>
                  <a:tcPr/>
                </a:tc>
                <a:tc>
                  <a:txBody>
                    <a:bodyPr/>
                    <a:lstStyle/>
                    <a:p>
                      <a:r>
                        <a:rPr lang="sv-SE" sz="900" dirty="0"/>
                        <a:t>Samverkan</a:t>
                      </a:r>
                      <a:r>
                        <a:rPr lang="sv-SE" sz="900" baseline="0" dirty="0"/>
                        <a:t> för digitalisering och välfärdsteknik inom region och kommun</a:t>
                      </a:r>
                      <a:endParaRPr lang="sv-SE" sz="900" dirty="0"/>
                    </a:p>
                  </a:txBody>
                  <a:tcPr/>
                </a:tc>
                <a:tc>
                  <a:txBody>
                    <a:bodyPr/>
                    <a:lstStyle/>
                    <a:p>
                      <a:r>
                        <a:rPr lang="sv-SE" sz="900" dirty="0"/>
                        <a:t>Tjänstepersoner från verksamheter inom region och kommun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Verka för samverkan och informationsutbyte inom regionen och nationellt</a:t>
                      </a:r>
                    </a:p>
                  </a:txBody>
                  <a:tcPr/>
                </a:tc>
                <a:tc>
                  <a:txBody>
                    <a:bodyPr/>
                    <a:lstStyle/>
                    <a:p>
                      <a:r>
                        <a:rPr lang="sv-SE" sz="900" dirty="0"/>
                        <a:t>4-5 ggr/år</a:t>
                      </a:r>
                    </a:p>
                  </a:txBody>
                  <a:tcPr/>
                </a:tc>
                <a:tc>
                  <a:txBody>
                    <a:bodyPr/>
                    <a:lstStyle/>
                    <a:p>
                      <a:r>
                        <a:rPr lang="sv-SE" sz="900" dirty="0"/>
                        <a:t>Regional</a:t>
                      </a:r>
                      <a:r>
                        <a:rPr lang="sv-SE" sz="900" baseline="0" dirty="0"/>
                        <a:t> styrgrupp för välfärdsteknik och digitalisering</a:t>
                      </a:r>
                      <a:endParaRPr lang="sv-SE" sz="900" dirty="0"/>
                    </a:p>
                  </a:txBody>
                  <a:tcPr/>
                </a:tc>
                <a:tc>
                  <a:txBody>
                    <a:bodyPr/>
                    <a:lstStyle/>
                    <a:p>
                      <a:endParaRPr lang="sv-SE" dirty="0"/>
                    </a:p>
                  </a:txBody>
                  <a:tcPr/>
                </a:tc>
                <a:extLst>
                  <a:ext uri="{0D108BD9-81ED-4DB2-BD59-A6C34878D82A}">
                    <a16:rowId xmlns:a16="http://schemas.microsoft.com/office/drawing/2014/main" val="2947248376"/>
                  </a:ext>
                </a:extLst>
              </a:tr>
              <a:tr h="370840">
                <a:tc>
                  <a:txBody>
                    <a:bodyPr/>
                    <a:lstStyle/>
                    <a:p>
                      <a:r>
                        <a:rPr lang="sv-SE" sz="900" dirty="0"/>
                        <a:t>Länschefsnätverket</a:t>
                      </a:r>
                    </a:p>
                  </a:txBody>
                  <a:tcPr/>
                </a:tc>
                <a:tc>
                  <a:txBody>
                    <a:bodyPr/>
                    <a:lstStyle/>
                    <a:p>
                      <a:r>
                        <a:rPr lang="sv-SE" sz="900" dirty="0"/>
                        <a:t>Ett </a:t>
                      </a:r>
                      <a:r>
                        <a:rPr lang="sv-SE" sz="900" dirty="0" err="1"/>
                        <a:t>samverkansforum</a:t>
                      </a:r>
                      <a:r>
                        <a:rPr lang="sv-SE" sz="900" dirty="0"/>
                        <a:t> på högsta tjänsteledningsnivå mellan kommunerna och regionen i frågor som rör kunskapsstyrning och kunskapsutveckling av socialtjänsten och näraliggande hälso- och sjukvård.</a:t>
                      </a:r>
                    </a:p>
                  </a:txBody>
                  <a:tcPr/>
                </a:tc>
                <a:tc>
                  <a:txBody>
                    <a:bodyPr/>
                    <a:lstStyle/>
                    <a:p>
                      <a:r>
                        <a:rPr lang="sv-SE" sz="900" dirty="0"/>
                        <a:t>Tjänstepersoner från verksamheter inom region och kommun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kern="1200" dirty="0">
                          <a:solidFill>
                            <a:schemeClr val="dk1"/>
                          </a:solidFill>
                          <a:latin typeface="+mn-lt"/>
                          <a:ea typeface="+mn-ea"/>
                          <a:cs typeface="+mn-cs"/>
                        </a:rPr>
                        <a:t>Att ansvara för länsövergripande dokument och överenskommelser.</a:t>
                      </a:r>
                    </a:p>
                  </a:txBody>
                  <a:tcPr/>
                </a:tc>
                <a:tc>
                  <a:txBody>
                    <a:bodyPr/>
                    <a:lstStyle/>
                    <a:p>
                      <a:r>
                        <a:rPr lang="sv-SE" sz="900" dirty="0"/>
                        <a:t>9 gånger/år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kern="1200" dirty="0">
                          <a:solidFill>
                            <a:schemeClr val="dk1"/>
                          </a:solidFill>
                          <a:latin typeface="+mn-lt"/>
                          <a:ea typeface="+mn-ea"/>
                          <a:cs typeface="+mn-cs"/>
                        </a:rPr>
                        <a:t>Välfärdsråd, LPO: er</a:t>
                      </a:r>
                    </a:p>
                  </a:txBody>
                  <a:tcPr/>
                </a:tc>
                <a:tc>
                  <a:txBody>
                    <a:bodyPr/>
                    <a:lstStyle/>
                    <a:p>
                      <a:endParaRPr lang="sv-SE" dirty="0"/>
                    </a:p>
                  </a:txBody>
                  <a:tcPr/>
                </a:tc>
                <a:extLst>
                  <a:ext uri="{0D108BD9-81ED-4DB2-BD59-A6C34878D82A}">
                    <a16:rowId xmlns:a16="http://schemas.microsoft.com/office/drawing/2014/main" val="3184543066"/>
                  </a:ext>
                </a:extLst>
              </a:tr>
            </a:tbl>
          </a:graphicData>
        </a:graphic>
      </p:graphicFrame>
    </p:spTree>
    <p:extLst>
      <p:ext uri="{BB962C8B-B14F-4D97-AF65-F5344CB8AC3E}">
        <p14:creationId xmlns:p14="http://schemas.microsoft.com/office/powerpoint/2010/main" val="958733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FV 80 Kollektivtrafik</a:t>
            </a:r>
          </a:p>
        </p:txBody>
      </p:sp>
      <p:sp>
        <p:nvSpPr>
          <p:cNvPr id="4" name="Platshållare för datum 3"/>
          <p:cNvSpPr>
            <a:spLocks noGrp="1"/>
          </p:cNvSpPr>
          <p:nvPr>
            <p:ph type="dt" sz="half" idx="10"/>
          </p:nvPr>
        </p:nvSpPr>
        <p:spPr/>
        <p:txBody>
          <a:bodyPr/>
          <a:lstStyle/>
          <a:p>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11</a:t>
            </a:fld>
            <a:endParaRPr lang="sv-SE" dirty="0"/>
          </a:p>
        </p:txBody>
      </p:sp>
      <p:graphicFrame>
        <p:nvGraphicFramePr>
          <p:cNvPr id="6" name="Platshållare för innehåll 5"/>
          <p:cNvGraphicFramePr>
            <a:graphicFrameLocks noGrp="1"/>
          </p:cNvGraphicFramePr>
          <p:nvPr>
            <p:ph idx="1"/>
            <p:extLst>
              <p:ext uri="{D42A27DB-BD31-4B8C-83A1-F6EECF244321}">
                <p14:modId xmlns:p14="http://schemas.microsoft.com/office/powerpoint/2010/main" val="1934445339"/>
              </p:ext>
            </p:extLst>
          </p:nvPr>
        </p:nvGraphicFramePr>
        <p:xfrm>
          <a:off x="411163" y="1825625"/>
          <a:ext cx="11369673" cy="4180840"/>
        </p:xfrm>
        <a:graphic>
          <a:graphicData uri="http://schemas.openxmlformats.org/drawingml/2006/table">
            <a:tbl>
              <a:tblPr firstRow="1" bandRow="1">
                <a:tableStyleId>{5C22544A-7EE6-4342-B048-85BDC9FD1C3A}</a:tableStyleId>
              </a:tblPr>
              <a:tblGrid>
                <a:gridCol w="1624239">
                  <a:extLst>
                    <a:ext uri="{9D8B030D-6E8A-4147-A177-3AD203B41FA5}">
                      <a16:colId xmlns:a16="http://schemas.microsoft.com/office/drawing/2014/main" val="4259798525"/>
                    </a:ext>
                  </a:extLst>
                </a:gridCol>
                <a:gridCol w="1624239">
                  <a:extLst>
                    <a:ext uri="{9D8B030D-6E8A-4147-A177-3AD203B41FA5}">
                      <a16:colId xmlns:a16="http://schemas.microsoft.com/office/drawing/2014/main" val="2313203667"/>
                    </a:ext>
                  </a:extLst>
                </a:gridCol>
                <a:gridCol w="1624239">
                  <a:extLst>
                    <a:ext uri="{9D8B030D-6E8A-4147-A177-3AD203B41FA5}">
                      <a16:colId xmlns:a16="http://schemas.microsoft.com/office/drawing/2014/main" val="1266313779"/>
                    </a:ext>
                  </a:extLst>
                </a:gridCol>
                <a:gridCol w="1624239">
                  <a:extLst>
                    <a:ext uri="{9D8B030D-6E8A-4147-A177-3AD203B41FA5}">
                      <a16:colId xmlns:a16="http://schemas.microsoft.com/office/drawing/2014/main" val="3560380640"/>
                    </a:ext>
                  </a:extLst>
                </a:gridCol>
                <a:gridCol w="1624239">
                  <a:extLst>
                    <a:ext uri="{9D8B030D-6E8A-4147-A177-3AD203B41FA5}">
                      <a16:colId xmlns:a16="http://schemas.microsoft.com/office/drawing/2014/main" val="2219524579"/>
                    </a:ext>
                  </a:extLst>
                </a:gridCol>
                <a:gridCol w="1624239">
                  <a:extLst>
                    <a:ext uri="{9D8B030D-6E8A-4147-A177-3AD203B41FA5}">
                      <a16:colId xmlns:a16="http://schemas.microsoft.com/office/drawing/2014/main" val="3902753882"/>
                    </a:ext>
                  </a:extLst>
                </a:gridCol>
                <a:gridCol w="1624239">
                  <a:extLst>
                    <a:ext uri="{9D8B030D-6E8A-4147-A177-3AD203B41FA5}">
                      <a16:colId xmlns:a16="http://schemas.microsoft.com/office/drawing/2014/main" val="4032107003"/>
                    </a:ext>
                  </a:extLst>
                </a:gridCol>
              </a:tblGrid>
              <a:tr h="370840">
                <a:tc>
                  <a:txBody>
                    <a:bodyPr/>
                    <a:lstStyle/>
                    <a:p>
                      <a:r>
                        <a:rPr lang="sv-SE" sz="1600" dirty="0"/>
                        <a:t>Namn</a:t>
                      </a:r>
                    </a:p>
                  </a:txBody>
                  <a:tcPr/>
                </a:tc>
                <a:tc>
                  <a:txBody>
                    <a:bodyPr/>
                    <a:lstStyle/>
                    <a:p>
                      <a:r>
                        <a:rPr lang="sv-SE" sz="1600" dirty="0"/>
                        <a:t>Område</a:t>
                      </a:r>
                    </a:p>
                  </a:txBody>
                  <a:tcPr/>
                </a:tc>
                <a:tc>
                  <a:txBody>
                    <a:bodyPr/>
                    <a:lstStyle/>
                    <a:p>
                      <a:r>
                        <a:rPr lang="sv-SE" sz="1600" dirty="0"/>
                        <a:t>Deltagare</a:t>
                      </a:r>
                    </a:p>
                  </a:txBody>
                  <a:tcPr/>
                </a:tc>
                <a:tc>
                  <a:txBody>
                    <a:bodyPr/>
                    <a:lstStyle/>
                    <a:p>
                      <a:r>
                        <a:rPr lang="sv-SE" sz="1600" dirty="0"/>
                        <a:t>Syfte</a:t>
                      </a:r>
                    </a:p>
                  </a:txBody>
                  <a:tcPr/>
                </a:tc>
                <a:tc>
                  <a:txBody>
                    <a:bodyPr/>
                    <a:lstStyle/>
                    <a:p>
                      <a:r>
                        <a:rPr lang="sv-SE" sz="1600" dirty="0"/>
                        <a:t>Mötesfrekvens</a:t>
                      </a:r>
                    </a:p>
                  </a:txBody>
                  <a:tcPr/>
                </a:tc>
                <a:tc>
                  <a:txBody>
                    <a:bodyPr/>
                    <a:lstStyle/>
                    <a:p>
                      <a:r>
                        <a:rPr lang="sv-SE" sz="1600" dirty="0"/>
                        <a:t>Koppling</a:t>
                      </a:r>
                    </a:p>
                  </a:txBody>
                  <a:tcPr/>
                </a:tc>
                <a:tc>
                  <a:txBody>
                    <a:bodyPr/>
                    <a:lstStyle/>
                    <a:p>
                      <a:r>
                        <a:rPr lang="sv-SE" sz="1600" dirty="0"/>
                        <a:t>Övrigt</a:t>
                      </a:r>
                    </a:p>
                  </a:txBody>
                  <a:tcPr/>
                </a:tc>
                <a:extLst>
                  <a:ext uri="{0D108BD9-81ED-4DB2-BD59-A6C34878D82A}">
                    <a16:rowId xmlns:a16="http://schemas.microsoft.com/office/drawing/2014/main" val="2484581089"/>
                  </a:ext>
                </a:extLst>
              </a:tr>
              <a:tr h="370840">
                <a:tc>
                  <a:txBody>
                    <a:bodyPr/>
                    <a:lstStyle/>
                    <a:p>
                      <a:r>
                        <a:rPr lang="sv-SE" sz="1100" b="0" dirty="0"/>
                        <a:t>Lokala </a:t>
                      </a:r>
                      <a:r>
                        <a:rPr lang="sv-SE" sz="1100" b="0" dirty="0" err="1"/>
                        <a:t>driftforum</a:t>
                      </a:r>
                      <a:endParaRPr lang="sv-SE" sz="1100" b="0" dirty="0"/>
                    </a:p>
                  </a:txBody>
                  <a:tcPr/>
                </a:tc>
                <a:tc>
                  <a:txBody>
                    <a:bodyPr/>
                    <a:lstStyle/>
                    <a:p>
                      <a:r>
                        <a:rPr lang="sv-SE" sz="1100" b="0" kern="1200" dirty="0">
                          <a:solidFill>
                            <a:schemeClr val="dk1"/>
                          </a:solidFill>
                          <a:effectLst/>
                          <a:latin typeface="+mn-lt"/>
                          <a:ea typeface="+mn-ea"/>
                          <a:cs typeface="+mn-cs"/>
                        </a:rPr>
                        <a:t>Lokal kollektivtrafik, indelat i trafikområden.</a:t>
                      </a:r>
                      <a:endParaRPr lang="sv-SE" sz="1100" b="0" dirty="0"/>
                    </a:p>
                  </a:txBody>
                  <a:tcPr/>
                </a:tc>
                <a:tc>
                  <a:txBody>
                    <a:bodyPr/>
                    <a:lstStyle/>
                    <a:p>
                      <a:r>
                        <a:rPr lang="sv-SE" sz="1100" b="0" kern="1200" dirty="0">
                          <a:solidFill>
                            <a:schemeClr val="dk1"/>
                          </a:solidFill>
                          <a:effectLst/>
                          <a:latin typeface="+mn-lt"/>
                          <a:ea typeface="+mn-ea"/>
                          <a:cs typeface="+mn-cs"/>
                        </a:rPr>
                        <a:t>Trafikplanerare kommun samt Kollektivtrafikförvaltning samt representant trafikföretag</a:t>
                      </a:r>
                      <a:endParaRPr lang="sv-SE" sz="1100" b="0" dirty="0"/>
                    </a:p>
                  </a:txBody>
                  <a:tcPr/>
                </a:tc>
                <a:tc>
                  <a:txBody>
                    <a:bodyPr/>
                    <a:lstStyle/>
                    <a:p>
                      <a:pPr>
                        <a:spcAft>
                          <a:spcPts val="600"/>
                        </a:spcAft>
                      </a:pPr>
                      <a:r>
                        <a:rPr lang="sv-SE" sz="1100" b="0" i="0" dirty="0">
                          <a:effectLst/>
                          <a:latin typeface="Arial" panose="020B0604020202020204" pitchFamily="34" charset="0"/>
                          <a:ea typeface="Times New Roman" panose="02020603050405020304" pitchFamily="18" charset="0"/>
                          <a:cs typeface="Times New Roman" panose="02020603050405020304" pitchFamily="18" charset="0"/>
                        </a:rPr>
                        <a:t>Information, dialog, samråd och planering  </a:t>
                      </a:r>
                    </a:p>
                  </a:txBody>
                  <a:tcPr marL="68580" marR="68580" marT="0" marB="0"/>
                </a:tc>
                <a:tc>
                  <a:txBody>
                    <a:bodyPr/>
                    <a:lstStyle/>
                    <a:p>
                      <a:r>
                        <a:rPr lang="sv-SE" sz="1100" b="0" kern="1200" dirty="0">
                          <a:solidFill>
                            <a:schemeClr val="dk1"/>
                          </a:solidFill>
                          <a:effectLst/>
                          <a:latin typeface="+mn-lt"/>
                          <a:ea typeface="+mn-ea"/>
                          <a:cs typeface="+mn-cs"/>
                        </a:rPr>
                        <a:t>Vid behov</a:t>
                      </a:r>
                      <a:endParaRPr lang="sv-SE" sz="1100" b="0" dirty="0"/>
                    </a:p>
                  </a:txBody>
                  <a:tcPr/>
                </a:tc>
                <a:tc>
                  <a:txBody>
                    <a:bodyPr/>
                    <a:lstStyle/>
                    <a:p>
                      <a:r>
                        <a:rPr lang="sv-SE" sz="1100" b="0" kern="1200" dirty="0">
                          <a:solidFill>
                            <a:schemeClr val="dk1"/>
                          </a:solidFill>
                          <a:effectLst/>
                          <a:latin typeface="+mn-lt"/>
                          <a:ea typeface="+mn-ea"/>
                          <a:cs typeface="+mn-cs"/>
                        </a:rPr>
                        <a:t>Skolskjutshandläggar-möten</a:t>
                      </a:r>
                      <a:endParaRPr lang="sv-SE" sz="1100" b="0" dirty="0"/>
                    </a:p>
                  </a:txBody>
                  <a:tcPr/>
                </a:tc>
                <a:tc>
                  <a:txBody>
                    <a:bodyPr/>
                    <a:lstStyle/>
                    <a:p>
                      <a:endParaRPr lang="sv-SE" sz="1100"/>
                    </a:p>
                  </a:txBody>
                  <a:tcPr/>
                </a:tc>
                <a:extLst>
                  <a:ext uri="{0D108BD9-81ED-4DB2-BD59-A6C34878D82A}">
                    <a16:rowId xmlns:a16="http://schemas.microsoft.com/office/drawing/2014/main" val="2902480064"/>
                  </a:ext>
                </a:extLst>
              </a:tr>
              <a:tr h="370840">
                <a:tc>
                  <a:txBody>
                    <a:bodyPr/>
                    <a:lstStyle/>
                    <a:p>
                      <a:r>
                        <a:rPr lang="sv-SE" sz="1100" b="0" kern="1200" dirty="0">
                          <a:solidFill>
                            <a:schemeClr val="dk1"/>
                          </a:solidFill>
                          <a:effectLst/>
                          <a:latin typeface="+mn-lt"/>
                          <a:ea typeface="+mn-ea"/>
                          <a:cs typeface="+mn-cs"/>
                        </a:rPr>
                        <a:t>Skolskjutshandläggar-möten</a:t>
                      </a:r>
                      <a:endParaRPr lang="sv-SE" sz="1100" b="0" dirty="0"/>
                    </a:p>
                  </a:txBody>
                  <a:tcPr/>
                </a:tc>
                <a:tc>
                  <a:txBody>
                    <a:bodyPr/>
                    <a:lstStyle/>
                    <a:p>
                      <a:r>
                        <a:rPr lang="sv-SE" sz="1100" b="0" kern="1200" dirty="0">
                          <a:solidFill>
                            <a:schemeClr val="dk1"/>
                          </a:solidFill>
                          <a:effectLst/>
                          <a:latin typeface="+mn-lt"/>
                          <a:ea typeface="+mn-ea"/>
                          <a:cs typeface="+mn-cs"/>
                        </a:rPr>
                        <a:t>Regionalt / alla kommuner</a:t>
                      </a:r>
                      <a:endParaRPr lang="sv-SE" sz="1100" b="0" dirty="0"/>
                    </a:p>
                  </a:txBody>
                  <a:tcPr/>
                </a:tc>
                <a:tc>
                  <a:txBody>
                    <a:bodyPr/>
                    <a:lstStyle/>
                    <a:p>
                      <a:r>
                        <a:rPr lang="sv-SE" sz="1100" b="0" kern="1200" dirty="0">
                          <a:solidFill>
                            <a:schemeClr val="dk1"/>
                          </a:solidFill>
                          <a:effectLst/>
                          <a:latin typeface="+mn-lt"/>
                          <a:ea typeface="+mn-ea"/>
                          <a:cs typeface="+mn-cs"/>
                        </a:rPr>
                        <a:t>Skolskjutshandläggare</a:t>
                      </a:r>
                      <a:endParaRPr lang="sv-SE" sz="1100" b="0" dirty="0"/>
                    </a:p>
                  </a:txBody>
                  <a:tcPr/>
                </a:tc>
                <a:tc>
                  <a:txBody>
                    <a:bodyPr/>
                    <a:lstStyle/>
                    <a:p>
                      <a:r>
                        <a:rPr lang="sv-SE" sz="1100" b="0" kern="1200" dirty="0">
                          <a:solidFill>
                            <a:schemeClr val="dk1"/>
                          </a:solidFill>
                          <a:effectLst/>
                          <a:latin typeface="+mn-lt"/>
                          <a:ea typeface="+mn-ea"/>
                          <a:cs typeface="+mn-cs"/>
                        </a:rPr>
                        <a:t>Information, dialog, samråd </a:t>
                      </a:r>
                      <a:endParaRPr lang="sv-SE" sz="1100" b="0" dirty="0"/>
                    </a:p>
                  </a:txBody>
                  <a:tcPr/>
                </a:tc>
                <a:tc>
                  <a:txBody>
                    <a:bodyPr/>
                    <a:lstStyle/>
                    <a:p>
                      <a:r>
                        <a:rPr lang="sv-SE" sz="1100" b="0" kern="1200" dirty="0">
                          <a:solidFill>
                            <a:schemeClr val="dk1"/>
                          </a:solidFill>
                          <a:effectLst/>
                          <a:latin typeface="+mn-lt"/>
                          <a:ea typeface="+mn-ea"/>
                          <a:cs typeface="+mn-cs"/>
                        </a:rPr>
                        <a:t>4 gånger per år</a:t>
                      </a:r>
                      <a:endParaRPr lang="sv-SE" sz="1100" b="0" dirty="0"/>
                    </a:p>
                  </a:txBody>
                  <a:tcPr/>
                </a:tc>
                <a:tc>
                  <a:txBody>
                    <a:bodyPr/>
                    <a:lstStyle/>
                    <a:p>
                      <a:r>
                        <a:rPr lang="sv-SE" sz="1100" b="0" kern="1200" dirty="0">
                          <a:solidFill>
                            <a:schemeClr val="dk1"/>
                          </a:solidFill>
                          <a:effectLst/>
                          <a:latin typeface="+mn-lt"/>
                          <a:ea typeface="+mn-ea"/>
                          <a:cs typeface="+mn-cs"/>
                        </a:rPr>
                        <a:t>Lokala </a:t>
                      </a:r>
                      <a:r>
                        <a:rPr lang="sv-SE" sz="1100" b="0" kern="1200" dirty="0" err="1">
                          <a:solidFill>
                            <a:schemeClr val="dk1"/>
                          </a:solidFill>
                          <a:effectLst/>
                          <a:latin typeface="+mn-lt"/>
                          <a:ea typeface="+mn-ea"/>
                          <a:cs typeface="+mn-cs"/>
                        </a:rPr>
                        <a:t>driftforum</a:t>
                      </a:r>
                      <a:endParaRPr lang="sv-SE" sz="1100" b="0" dirty="0"/>
                    </a:p>
                  </a:txBody>
                  <a:tcPr/>
                </a:tc>
                <a:tc>
                  <a:txBody>
                    <a:bodyPr/>
                    <a:lstStyle/>
                    <a:p>
                      <a:endParaRPr lang="sv-SE" sz="1100"/>
                    </a:p>
                  </a:txBody>
                  <a:tcPr/>
                </a:tc>
                <a:extLst>
                  <a:ext uri="{0D108BD9-81ED-4DB2-BD59-A6C34878D82A}">
                    <a16:rowId xmlns:a16="http://schemas.microsoft.com/office/drawing/2014/main" val="2690793172"/>
                  </a:ext>
                </a:extLst>
              </a:tr>
              <a:tr h="370840">
                <a:tc>
                  <a:txBody>
                    <a:bodyPr/>
                    <a:lstStyle/>
                    <a:p>
                      <a:pPr>
                        <a:spcAft>
                          <a:spcPts val="600"/>
                        </a:spcAft>
                      </a:pPr>
                      <a:r>
                        <a:rPr lang="sv-SE" sz="1100" b="0" dirty="0">
                          <a:effectLst/>
                          <a:latin typeface="Arial" panose="020B0604020202020204" pitchFamily="34" charset="0"/>
                          <a:ea typeface="Times New Roman" panose="02020603050405020304" pitchFamily="18" charset="0"/>
                          <a:cs typeface="Times New Roman" panose="02020603050405020304" pitchFamily="18" charset="0"/>
                        </a:rPr>
                        <a:t>Trafikutvecklingsmöten</a:t>
                      </a:r>
                    </a:p>
                  </a:txBody>
                  <a:tcPr marL="68580" marR="68580" marT="0" marB="0"/>
                </a:tc>
                <a:tc>
                  <a:txBody>
                    <a:bodyPr/>
                    <a:lstStyle/>
                    <a:p>
                      <a:r>
                        <a:rPr lang="sv-SE" sz="1100" b="0" kern="1200" dirty="0">
                          <a:solidFill>
                            <a:schemeClr val="dk1"/>
                          </a:solidFill>
                          <a:effectLst/>
                          <a:latin typeface="+mn-lt"/>
                          <a:ea typeface="+mn-ea"/>
                          <a:cs typeface="+mn-cs"/>
                        </a:rPr>
                        <a:t>Utveckling</a:t>
                      </a:r>
                      <a:endParaRPr lang="sv-SE" sz="1100" b="0" dirty="0"/>
                    </a:p>
                  </a:txBody>
                  <a:tcPr/>
                </a:tc>
                <a:tc>
                  <a:txBody>
                    <a:bodyPr/>
                    <a:lstStyle/>
                    <a:p>
                      <a:r>
                        <a:rPr lang="sv-SE" sz="1100" b="0" kern="1200" dirty="0">
                          <a:solidFill>
                            <a:schemeClr val="dk1"/>
                          </a:solidFill>
                          <a:effectLst/>
                          <a:latin typeface="+mn-lt"/>
                          <a:ea typeface="+mn-ea"/>
                          <a:cs typeface="+mn-cs"/>
                        </a:rPr>
                        <a:t>Trafikplanerare kommun samt trafikutvecklare fr. Kollektivtrafikförvaltningen</a:t>
                      </a:r>
                      <a:endParaRPr lang="sv-SE" sz="1100" b="0" dirty="0"/>
                    </a:p>
                  </a:txBody>
                  <a:tcPr/>
                </a:tc>
                <a:tc>
                  <a:txBody>
                    <a:bodyPr/>
                    <a:lstStyle/>
                    <a:p>
                      <a:r>
                        <a:rPr lang="sv-SE" sz="1100" b="0" kern="1200" dirty="0">
                          <a:solidFill>
                            <a:schemeClr val="dk1"/>
                          </a:solidFill>
                          <a:effectLst/>
                          <a:latin typeface="+mn-lt"/>
                          <a:ea typeface="+mn-ea"/>
                          <a:cs typeface="+mn-cs"/>
                        </a:rPr>
                        <a:t>Information, dialog, samråd </a:t>
                      </a:r>
                      <a:endParaRPr lang="sv-SE" sz="1100" b="0" dirty="0"/>
                    </a:p>
                  </a:txBody>
                  <a:tcPr/>
                </a:tc>
                <a:tc>
                  <a:txBody>
                    <a:bodyPr/>
                    <a:lstStyle/>
                    <a:p>
                      <a:r>
                        <a:rPr lang="sv-SE" sz="1100" b="0" kern="1200" dirty="0">
                          <a:solidFill>
                            <a:schemeClr val="dk1"/>
                          </a:solidFill>
                          <a:effectLst/>
                          <a:latin typeface="+mn-lt"/>
                          <a:ea typeface="+mn-ea"/>
                          <a:cs typeface="+mn-cs"/>
                        </a:rPr>
                        <a:t>Vid behov</a:t>
                      </a:r>
                      <a:endParaRPr lang="sv-SE" sz="1100" b="0" dirty="0"/>
                    </a:p>
                  </a:txBody>
                  <a:tcPr/>
                </a:tc>
                <a:tc>
                  <a:txBody>
                    <a:bodyPr/>
                    <a:lstStyle/>
                    <a:p>
                      <a:r>
                        <a:rPr lang="sv-SE" sz="1100" b="0" kern="1200" dirty="0">
                          <a:solidFill>
                            <a:schemeClr val="dk1"/>
                          </a:solidFill>
                          <a:effectLst/>
                          <a:latin typeface="+mn-lt"/>
                          <a:ea typeface="+mn-ea"/>
                          <a:cs typeface="+mn-cs"/>
                        </a:rPr>
                        <a:t>Lokala </a:t>
                      </a:r>
                      <a:r>
                        <a:rPr lang="sv-SE" sz="1100" b="0" kern="1200" dirty="0" err="1">
                          <a:solidFill>
                            <a:schemeClr val="dk1"/>
                          </a:solidFill>
                          <a:effectLst/>
                          <a:latin typeface="+mn-lt"/>
                          <a:ea typeface="+mn-ea"/>
                          <a:cs typeface="+mn-cs"/>
                        </a:rPr>
                        <a:t>driftforum</a:t>
                      </a:r>
                      <a:r>
                        <a:rPr lang="sv-SE" sz="1100" b="0" kern="1200" dirty="0">
                          <a:solidFill>
                            <a:schemeClr val="dk1"/>
                          </a:solidFill>
                          <a:effectLst/>
                          <a:latin typeface="+mn-lt"/>
                          <a:ea typeface="+mn-ea"/>
                          <a:cs typeface="+mn-cs"/>
                        </a:rPr>
                        <a:t> </a:t>
                      </a:r>
                      <a:endParaRPr lang="sv-SE" sz="1100" b="0" dirty="0"/>
                    </a:p>
                  </a:txBody>
                  <a:tcPr/>
                </a:tc>
                <a:tc>
                  <a:txBody>
                    <a:bodyPr/>
                    <a:lstStyle/>
                    <a:p>
                      <a:endParaRPr lang="sv-SE" sz="1100" dirty="0"/>
                    </a:p>
                  </a:txBody>
                  <a:tcPr/>
                </a:tc>
                <a:extLst>
                  <a:ext uri="{0D108BD9-81ED-4DB2-BD59-A6C34878D82A}">
                    <a16:rowId xmlns:a16="http://schemas.microsoft.com/office/drawing/2014/main" val="3669382882"/>
                  </a:ext>
                </a:extLst>
              </a:tr>
              <a:tr h="370840">
                <a:tc>
                  <a:txBody>
                    <a:bodyPr/>
                    <a:lstStyle/>
                    <a:p>
                      <a:r>
                        <a:rPr lang="sv-SE" sz="1100" b="0" kern="1200" dirty="0">
                          <a:solidFill>
                            <a:schemeClr val="dk1"/>
                          </a:solidFill>
                          <a:effectLst/>
                          <a:latin typeface="+mn-lt"/>
                          <a:ea typeface="+mn-ea"/>
                          <a:cs typeface="+mn-cs"/>
                        </a:rPr>
                        <a:t>Projektarbeten rörande kollektivtrafik</a:t>
                      </a:r>
                      <a:endParaRPr lang="sv-SE" sz="1100" b="0" dirty="0"/>
                    </a:p>
                  </a:txBody>
                  <a:tcPr/>
                </a:tc>
                <a:tc>
                  <a:txBody>
                    <a:bodyPr/>
                    <a:lstStyle/>
                    <a:p>
                      <a:r>
                        <a:rPr lang="sv-SE" sz="1100" b="0" kern="1200" dirty="0">
                          <a:solidFill>
                            <a:schemeClr val="dk1"/>
                          </a:solidFill>
                          <a:effectLst/>
                          <a:latin typeface="+mn-lt"/>
                          <a:ea typeface="+mn-ea"/>
                          <a:cs typeface="+mn-cs"/>
                        </a:rPr>
                        <a:t>Regional samt lokal kollektivtrafik</a:t>
                      </a:r>
                      <a:endParaRPr lang="sv-SE" sz="1100" b="0" dirty="0"/>
                    </a:p>
                  </a:txBody>
                  <a:tcPr/>
                </a:tc>
                <a:tc>
                  <a:txBody>
                    <a:bodyPr/>
                    <a:lstStyle/>
                    <a:p>
                      <a:r>
                        <a:rPr lang="sv-SE" sz="1100" b="0" kern="1200" dirty="0">
                          <a:solidFill>
                            <a:schemeClr val="dk1"/>
                          </a:solidFill>
                          <a:effectLst/>
                          <a:latin typeface="+mn-lt"/>
                          <a:ea typeface="+mn-ea"/>
                          <a:cs typeface="+mn-cs"/>
                        </a:rPr>
                        <a:t>Tjänstepersoner från kommuner samt Kollektivtrafikförvaltningen</a:t>
                      </a:r>
                      <a:endParaRPr lang="sv-SE" sz="1100" b="0" dirty="0"/>
                    </a:p>
                  </a:txBody>
                  <a:tcPr/>
                </a:tc>
                <a:tc>
                  <a:txBody>
                    <a:bodyPr/>
                    <a:lstStyle/>
                    <a:p>
                      <a:r>
                        <a:rPr lang="sv-SE" sz="1100" b="0" kern="1200" dirty="0">
                          <a:solidFill>
                            <a:schemeClr val="dk1"/>
                          </a:solidFill>
                          <a:effectLst/>
                          <a:latin typeface="+mn-lt"/>
                          <a:ea typeface="+mn-ea"/>
                          <a:cs typeface="+mn-cs"/>
                        </a:rPr>
                        <a:t>Gemensamt projektarbete</a:t>
                      </a:r>
                      <a:endParaRPr lang="sv-SE" sz="1100" b="0" dirty="0"/>
                    </a:p>
                  </a:txBody>
                  <a:tcPr/>
                </a:tc>
                <a:tc>
                  <a:txBody>
                    <a:bodyPr/>
                    <a:lstStyle/>
                    <a:p>
                      <a:pPr>
                        <a:spcAft>
                          <a:spcPts val="600"/>
                        </a:spcAft>
                      </a:pPr>
                      <a:r>
                        <a:rPr lang="sv-SE" sz="1100" b="0" dirty="0">
                          <a:effectLst/>
                          <a:latin typeface="Arial" panose="020B0604020202020204" pitchFamily="34" charset="0"/>
                          <a:ea typeface="Times New Roman" panose="02020603050405020304" pitchFamily="18" charset="0"/>
                          <a:cs typeface="Times New Roman" panose="02020603050405020304" pitchFamily="18" charset="0"/>
                        </a:rPr>
                        <a:t>Vid behov</a:t>
                      </a:r>
                    </a:p>
                  </a:txBody>
                  <a:tcPr marL="68580" marR="68580" marT="0" marB="0"/>
                </a:tc>
                <a:tc>
                  <a:txBody>
                    <a:bodyPr/>
                    <a:lstStyle/>
                    <a:p>
                      <a:r>
                        <a:rPr lang="sv-SE" sz="1100" b="0" kern="1200" dirty="0">
                          <a:solidFill>
                            <a:schemeClr val="dk1"/>
                          </a:solidFill>
                          <a:effectLst/>
                          <a:latin typeface="+mn-lt"/>
                          <a:ea typeface="+mn-ea"/>
                          <a:cs typeface="+mn-cs"/>
                        </a:rPr>
                        <a:t>Alla övriga forum för kollektivtrafik</a:t>
                      </a:r>
                      <a:endParaRPr lang="sv-SE" sz="1100" b="0" dirty="0"/>
                    </a:p>
                  </a:txBody>
                  <a:tcPr/>
                </a:tc>
                <a:tc>
                  <a:txBody>
                    <a:bodyPr/>
                    <a:lstStyle/>
                    <a:p>
                      <a:endParaRPr lang="sv-SE" sz="1100" dirty="0"/>
                    </a:p>
                  </a:txBody>
                  <a:tcPr/>
                </a:tc>
                <a:extLst>
                  <a:ext uri="{0D108BD9-81ED-4DB2-BD59-A6C34878D82A}">
                    <a16:rowId xmlns:a16="http://schemas.microsoft.com/office/drawing/2014/main" val="3184543066"/>
                  </a:ext>
                </a:extLst>
              </a:tr>
              <a:tr h="370840">
                <a:tc>
                  <a:txBody>
                    <a:bodyPr/>
                    <a:lstStyle/>
                    <a:p>
                      <a:r>
                        <a:rPr lang="sv-SE" sz="1100" b="0" dirty="0"/>
                        <a:t>Nytt samverkansavtal</a:t>
                      </a:r>
                      <a:r>
                        <a:rPr lang="sv-SE" sz="1100" b="0" baseline="0" dirty="0"/>
                        <a:t> </a:t>
                      </a:r>
                    </a:p>
                    <a:p>
                      <a:r>
                        <a:rPr lang="sv-SE" sz="1100" b="0" baseline="0" dirty="0"/>
                        <a:t>(ej beslutat ännu)</a:t>
                      </a:r>
                      <a:endParaRPr lang="sv-SE" sz="1100" b="0" dirty="0"/>
                    </a:p>
                  </a:txBody>
                  <a:tcPr/>
                </a:tc>
                <a:tc>
                  <a:txBody>
                    <a:bodyPr/>
                    <a:lstStyle/>
                    <a:p>
                      <a:r>
                        <a:rPr lang="sv-SE" sz="1100" b="0" dirty="0"/>
                        <a:t>Politisk och tjänstemanna-samverkan</a:t>
                      </a:r>
                    </a:p>
                  </a:txBody>
                  <a:tcPr/>
                </a:tc>
                <a:tc>
                  <a:txBody>
                    <a:bodyPr/>
                    <a:lstStyle/>
                    <a:p>
                      <a:r>
                        <a:rPr lang="sv-SE" sz="1100" b="0" dirty="0"/>
                        <a:t>Politik, kommun och förvaltning</a:t>
                      </a:r>
                    </a:p>
                  </a:txBody>
                  <a:tcPr/>
                </a:tc>
                <a:tc>
                  <a:txBody>
                    <a:bodyPr/>
                    <a:lstStyle/>
                    <a:p>
                      <a:r>
                        <a:rPr lang="sv-SE" sz="1100" b="0" dirty="0"/>
                        <a:t>Att förtydliga dialogen mellan kollektivtrafik-förvaltningen</a:t>
                      </a:r>
                      <a:r>
                        <a:rPr lang="sv-SE" sz="1100" b="0" baseline="0" dirty="0"/>
                        <a:t> och kommuner</a:t>
                      </a:r>
                      <a:endParaRPr lang="sv-SE" sz="1100" b="0" dirty="0"/>
                    </a:p>
                  </a:txBody>
                  <a:tcPr/>
                </a:tc>
                <a:tc>
                  <a:txBody>
                    <a:bodyPr/>
                    <a:lstStyle/>
                    <a:p>
                      <a:pPr>
                        <a:spcAft>
                          <a:spcPts val="600"/>
                        </a:spcAft>
                      </a:pPr>
                      <a:r>
                        <a:rPr lang="sv-SE" sz="1100" b="0" dirty="0">
                          <a:effectLst/>
                          <a:latin typeface="Arial" panose="020B0604020202020204" pitchFamily="34" charset="0"/>
                          <a:ea typeface="Times New Roman" panose="02020603050405020304" pitchFamily="18" charset="0"/>
                          <a:cs typeface="Times New Roman" panose="02020603050405020304" pitchFamily="18" charset="0"/>
                        </a:rPr>
                        <a:t>Vid behov (oklart vad som beslutas)</a:t>
                      </a:r>
                    </a:p>
                  </a:txBody>
                  <a:tcPr marL="68580" marR="68580" marT="0" marB="0"/>
                </a:tc>
                <a:tc>
                  <a:txBody>
                    <a:bodyPr/>
                    <a:lstStyle/>
                    <a:p>
                      <a:r>
                        <a:rPr lang="sv-SE" sz="1100" b="0" dirty="0"/>
                        <a:t>Trafikutbud, förändringar</a:t>
                      </a:r>
                      <a:r>
                        <a:rPr lang="sv-SE" sz="1100" b="0" baseline="0" dirty="0"/>
                        <a:t> </a:t>
                      </a:r>
                      <a:r>
                        <a:rPr lang="sv-SE" sz="1100" b="0" baseline="0" dirty="0" err="1"/>
                        <a:t>etc</a:t>
                      </a:r>
                      <a:r>
                        <a:rPr lang="sv-SE" sz="1100" b="0" baseline="0" dirty="0"/>
                        <a:t> </a:t>
                      </a:r>
                      <a:endParaRPr lang="sv-SE" sz="1100" b="0" dirty="0"/>
                    </a:p>
                  </a:txBody>
                  <a:tcPr/>
                </a:tc>
                <a:tc>
                  <a:txBody>
                    <a:bodyPr/>
                    <a:lstStyle/>
                    <a:p>
                      <a:endParaRPr lang="sv-SE" sz="1100" dirty="0"/>
                    </a:p>
                  </a:txBody>
                  <a:tcPr/>
                </a:tc>
                <a:extLst>
                  <a:ext uri="{0D108BD9-81ED-4DB2-BD59-A6C34878D82A}">
                    <a16:rowId xmlns:a16="http://schemas.microsoft.com/office/drawing/2014/main" val="2537753735"/>
                  </a:ext>
                </a:extLst>
              </a:tr>
            </a:tbl>
          </a:graphicData>
        </a:graphic>
      </p:graphicFrame>
    </p:spTree>
    <p:extLst>
      <p:ext uri="{BB962C8B-B14F-4D97-AF65-F5344CB8AC3E}">
        <p14:creationId xmlns:p14="http://schemas.microsoft.com/office/powerpoint/2010/main" val="1540632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FV 82 Regionservice</a:t>
            </a:r>
          </a:p>
        </p:txBody>
      </p:sp>
      <p:sp>
        <p:nvSpPr>
          <p:cNvPr id="4" name="Platshållare för datum 3"/>
          <p:cNvSpPr>
            <a:spLocks noGrp="1"/>
          </p:cNvSpPr>
          <p:nvPr>
            <p:ph type="dt" sz="half" idx="10"/>
          </p:nvPr>
        </p:nvSpPr>
        <p:spPr/>
        <p:txBody>
          <a:bodyPr/>
          <a:lstStyle/>
          <a:p>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12</a:t>
            </a:fld>
            <a:endParaRPr lang="sv-SE" dirty="0"/>
          </a:p>
        </p:txBody>
      </p:sp>
      <p:graphicFrame>
        <p:nvGraphicFramePr>
          <p:cNvPr id="6" name="Platshållare för innehåll 5"/>
          <p:cNvGraphicFramePr>
            <a:graphicFrameLocks noGrp="1"/>
          </p:cNvGraphicFramePr>
          <p:nvPr>
            <p:ph idx="1"/>
            <p:extLst>
              <p:ext uri="{D42A27DB-BD31-4B8C-83A1-F6EECF244321}">
                <p14:modId xmlns:p14="http://schemas.microsoft.com/office/powerpoint/2010/main" val="3548464679"/>
              </p:ext>
            </p:extLst>
          </p:nvPr>
        </p:nvGraphicFramePr>
        <p:xfrm>
          <a:off x="141314" y="1825625"/>
          <a:ext cx="11903829" cy="3982720"/>
        </p:xfrm>
        <a:graphic>
          <a:graphicData uri="http://schemas.openxmlformats.org/drawingml/2006/table">
            <a:tbl>
              <a:tblPr firstRow="1" bandRow="1">
                <a:tableStyleId>{5C22544A-7EE6-4342-B048-85BDC9FD1C3A}</a:tableStyleId>
              </a:tblPr>
              <a:tblGrid>
                <a:gridCol w="1122221">
                  <a:extLst>
                    <a:ext uri="{9D8B030D-6E8A-4147-A177-3AD203B41FA5}">
                      <a16:colId xmlns:a16="http://schemas.microsoft.com/office/drawing/2014/main" val="4259798525"/>
                    </a:ext>
                  </a:extLst>
                </a:gridCol>
                <a:gridCol w="1213658">
                  <a:extLst>
                    <a:ext uri="{9D8B030D-6E8A-4147-A177-3AD203B41FA5}">
                      <a16:colId xmlns:a16="http://schemas.microsoft.com/office/drawing/2014/main" val="2313203667"/>
                    </a:ext>
                  </a:extLst>
                </a:gridCol>
                <a:gridCol w="1812174">
                  <a:extLst>
                    <a:ext uri="{9D8B030D-6E8A-4147-A177-3AD203B41FA5}">
                      <a16:colId xmlns:a16="http://schemas.microsoft.com/office/drawing/2014/main" val="1266313779"/>
                    </a:ext>
                  </a:extLst>
                </a:gridCol>
                <a:gridCol w="2654135">
                  <a:extLst>
                    <a:ext uri="{9D8B030D-6E8A-4147-A177-3AD203B41FA5}">
                      <a16:colId xmlns:a16="http://schemas.microsoft.com/office/drawing/2014/main" val="3560380640"/>
                    </a:ext>
                  </a:extLst>
                </a:gridCol>
                <a:gridCol w="1700547">
                  <a:extLst>
                    <a:ext uri="{9D8B030D-6E8A-4147-A177-3AD203B41FA5}">
                      <a16:colId xmlns:a16="http://schemas.microsoft.com/office/drawing/2014/main" val="2219524579"/>
                    </a:ext>
                  </a:extLst>
                </a:gridCol>
                <a:gridCol w="1700547">
                  <a:extLst>
                    <a:ext uri="{9D8B030D-6E8A-4147-A177-3AD203B41FA5}">
                      <a16:colId xmlns:a16="http://schemas.microsoft.com/office/drawing/2014/main" val="3902753882"/>
                    </a:ext>
                  </a:extLst>
                </a:gridCol>
                <a:gridCol w="1700547">
                  <a:extLst>
                    <a:ext uri="{9D8B030D-6E8A-4147-A177-3AD203B41FA5}">
                      <a16:colId xmlns:a16="http://schemas.microsoft.com/office/drawing/2014/main" val="4032107003"/>
                    </a:ext>
                  </a:extLst>
                </a:gridCol>
              </a:tblGrid>
              <a:tr h="370840">
                <a:tc>
                  <a:txBody>
                    <a:bodyPr/>
                    <a:lstStyle/>
                    <a:p>
                      <a:r>
                        <a:rPr lang="sv-SE" sz="1600" dirty="0"/>
                        <a:t>Namn</a:t>
                      </a:r>
                    </a:p>
                  </a:txBody>
                  <a:tcPr/>
                </a:tc>
                <a:tc>
                  <a:txBody>
                    <a:bodyPr/>
                    <a:lstStyle/>
                    <a:p>
                      <a:r>
                        <a:rPr lang="sv-SE" sz="1600" dirty="0"/>
                        <a:t>Område</a:t>
                      </a:r>
                    </a:p>
                  </a:txBody>
                  <a:tcPr/>
                </a:tc>
                <a:tc>
                  <a:txBody>
                    <a:bodyPr/>
                    <a:lstStyle/>
                    <a:p>
                      <a:r>
                        <a:rPr lang="sv-SE" sz="1600" dirty="0"/>
                        <a:t>Deltagare</a:t>
                      </a:r>
                    </a:p>
                  </a:txBody>
                  <a:tcPr/>
                </a:tc>
                <a:tc>
                  <a:txBody>
                    <a:bodyPr/>
                    <a:lstStyle/>
                    <a:p>
                      <a:r>
                        <a:rPr lang="sv-SE" sz="1600" dirty="0"/>
                        <a:t>Syfte</a:t>
                      </a:r>
                    </a:p>
                  </a:txBody>
                  <a:tcPr/>
                </a:tc>
                <a:tc>
                  <a:txBody>
                    <a:bodyPr/>
                    <a:lstStyle/>
                    <a:p>
                      <a:r>
                        <a:rPr lang="sv-SE" sz="1600" dirty="0"/>
                        <a:t>Mötesfrekvens</a:t>
                      </a:r>
                    </a:p>
                  </a:txBody>
                  <a:tcPr/>
                </a:tc>
                <a:tc>
                  <a:txBody>
                    <a:bodyPr/>
                    <a:lstStyle/>
                    <a:p>
                      <a:r>
                        <a:rPr lang="sv-SE" sz="1600" dirty="0"/>
                        <a:t>Koppling</a:t>
                      </a:r>
                    </a:p>
                  </a:txBody>
                  <a:tcPr/>
                </a:tc>
                <a:tc>
                  <a:txBody>
                    <a:bodyPr/>
                    <a:lstStyle/>
                    <a:p>
                      <a:r>
                        <a:rPr lang="sv-SE" sz="1600" dirty="0"/>
                        <a:t>Övrigt</a:t>
                      </a:r>
                    </a:p>
                  </a:txBody>
                  <a:tcPr/>
                </a:tc>
                <a:extLst>
                  <a:ext uri="{0D108BD9-81ED-4DB2-BD59-A6C34878D82A}">
                    <a16:rowId xmlns:a16="http://schemas.microsoft.com/office/drawing/2014/main" val="2484581089"/>
                  </a:ext>
                </a:extLst>
              </a:tr>
              <a:tr h="370840">
                <a:tc>
                  <a:txBody>
                    <a:bodyPr/>
                    <a:lstStyle/>
                    <a:p>
                      <a:r>
                        <a:rPr lang="sv-SE" sz="1100" kern="1200" dirty="0">
                          <a:solidFill>
                            <a:schemeClr val="dk1"/>
                          </a:solidFill>
                          <a:effectLst/>
                          <a:latin typeface="+mn-lt"/>
                          <a:ea typeface="+mn-ea"/>
                          <a:cs typeface="+mn-cs"/>
                        </a:rPr>
                        <a:t>Tjänsteutbyte</a:t>
                      </a:r>
                      <a:endParaRPr lang="sv-SE" sz="1100" dirty="0"/>
                    </a:p>
                  </a:txBody>
                  <a:tcPr/>
                </a:tc>
                <a:tc>
                  <a:txBody>
                    <a:bodyPr/>
                    <a:lstStyle/>
                    <a:p>
                      <a:r>
                        <a:rPr lang="sv-SE" sz="1100" kern="1200" dirty="0">
                          <a:solidFill>
                            <a:schemeClr val="dk1"/>
                          </a:solidFill>
                          <a:effectLst/>
                          <a:latin typeface="+mn-lt"/>
                          <a:ea typeface="+mn-ea"/>
                          <a:cs typeface="+mn-cs"/>
                        </a:rPr>
                        <a:t>Servicetjänster inom ex. lokalvård, kost, logistik och fastighetsdrift.</a:t>
                      </a:r>
                      <a:endParaRPr lang="sv-SE" sz="1100" dirty="0"/>
                    </a:p>
                  </a:txBody>
                  <a:tcPr/>
                </a:tc>
                <a:tc>
                  <a:txBody>
                    <a:bodyPr/>
                    <a:lstStyle/>
                    <a:p>
                      <a:r>
                        <a:rPr lang="sv-SE" sz="1100" kern="1200" dirty="0">
                          <a:solidFill>
                            <a:schemeClr val="dk1"/>
                          </a:solidFill>
                          <a:effectLst/>
                          <a:latin typeface="+mn-lt"/>
                          <a:ea typeface="+mn-ea"/>
                          <a:cs typeface="+mn-cs"/>
                        </a:rPr>
                        <a:t>I huvudsak Förvaltningschef, Verksamhetschefer och processägare. </a:t>
                      </a:r>
                      <a:endParaRPr lang="sv-SE" sz="1100" dirty="0"/>
                    </a:p>
                  </a:txBody>
                  <a:tcPr/>
                </a:tc>
                <a:tc>
                  <a:txBody>
                    <a:bodyPr/>
                    <a:lstStyle/>
                    <a:p>
                      <a:r>
                        <a:rPr lang="sv-SE" sz="1100" kern="1200" dirty="0">
                          <a:solidFill>
                            <a:schemeClr val="dk1"/>
                          </a:solidFill>
                          <a:effectLst/>
                          <a:latin typeface="+mn-lt"/>
                          <a:ea typeface="+mn-ea"/>
                          <a:cs typeface="+mn-cs"/>
                        </a:rPr>
                        <a:t>Samarbete kring servicetjänster, huvudsyftet är finna värdeskapande och kostnadseffektiva servicelösningar genom att samverkan med varandra. </a:t>
                      </a:r>
                    </a:p>
                    <a:p>
                      <a:r>
                        <a:rPr lang="sv-SE" sz="1100" kern="1200" dirty="0">
                          <a:solidFill>
                            <a:schemeClr val="dk1"/>
                          </a:solidFill>
                          <a:effectLst/>
                          <a:latin typeface="+mn-lt"/>
                          <a:ea typeface="+mn-ea"/>
                          <a:cs typeface="+mn-cs"/>
                        </a:rPr>
                        <a:t>Kund- och leverantörsuppföljning görs löpande eller i enlighet med avtal och överenskommelser. </a:t>
                      </a:r>
                    </a:p>
                    <a:p>
                      <a:r>
                        <a:rPr lang="sv-SE" sz="1100" kern="1200" dirty="0">
                          <a:solidFill>
                            <a:schemeClr val="dk1"/>
                          </a:solidFill>
                          <a:effectLst/>
                          <a:latin typeface="+mn-lt"/>
                          <a:ea typeface="+mn-ea"/>
                          <a:cs typeface="+mn-cs"/>
                        </a:rPr>
                        <a:t>I huvudsak finns inga formaliserade grupperingar eftersom mellanhavandena i regel är i mindre omfattning.</a:t>
                      </a:r>
                    </a:p>
                    <a:p>
                      <a:r>
                        <a:rPr lang="sv-SE" sz="1100" kern="1200" dirty="0">
                          <a:solidFill>
                            <a:schemeClr val="dk1"/>
                          </a:solidFill>
                          <a:effectLst/>
                          <a:latin typeface="+mn-lt"/>
                          <a:ea typeface="+mn-ea"/>
                          <a:cs typeface="+mn-cs"/>
                        </a:rPr>
                        <a:t>Tjänsteutbytena är åt båda håll så till vida att i vissa samarbeten är Regionservice leverantör till kommun medan i andra samarbeten är kommun leverantör till Regionservice.  </a:t>
                      </a:r>
                    </a:p>
                    <a:p>
                      <a:r>
                        <a:rPr lang="sv-SE" sz="1100" u="sng" kern="1200" dirty="0">
                          <a:solidFill>
                            <a:schemeClr val="dk1"/>
                          </a:solidFill>
                          <a:effectLst/>
                          <a:latin typeface="+mn-lt"/>
                          <a:ea typeface="+mn-ea"/>
                          <a:cs typeface="+mn-cs"/>
                        </a:rPr>
                        <a:t>Etablerade samarbeten och överenskommelser om tjänsteutbyte finns med kommunerna i:</a:t>
                      </a:r>
                      <a:endParaRPr lang="sv-SE" sz="1100" kern="1200" dirty="0">
                        <a:solidFill>
                          <a:schemeClr val="dk1"/>
                        </a:solidFill>
                        <a:effectLst/>
                        <a:latin typeface="+mn-lt"/>
                        <a:ea typeface="+mn-ea"/>
                        <a:cs typeface="+mn-cs"/>
                      </a:endParaRPr>
                    </a:p>
                    <a:p>
                      <a:r>
                        <a:rPr lang="sv-SE" sz="1100" kern="1200" dirty="0">
                          <a:solidFill>
                            <a:schemeClr val="dk1"/>
                          </a:solidFill>
                          <a:effectLst/>
                          <a:latin typeface="+mn-lt"/>
                          <a:ea typeface="+mn-ea"/>
                          <a:cs typeface="+mn-cs"/>
                        </a:rPr>
                        <a:t>Mora, Orsa, Vansbro, Malung/sälen</a:t>
                      </a:r>
                    </a:p>
                    <a:p>
                      <a:r>
                        <a:rPr lang="sv-SE" sz="1100" kern="1200" dirty="0">
                          <a:solidFill>
                            <a:schemeClr val="dk1"/>
                          </a:solidFill>
                          <a:effectLst/>
                          <a:latin typeface="+mn-lt"/>
                          <a:ea typeface="+mn-ea"/>
                          <a:cs typeface="+mn-cs"/>
                        </a:rPr>
                        <a:t>Avesta, Ludvika, Borlänge, Falun</a:t>
                      </a:r>
                      <a:endParaRPr lang="sv-SE" sz="1100" dirty="0"/>
                    </a:p>
                  </a:txBody>
                  <a:tcPr/>
                </a:tc>
                <a:tc>
                  <a:txBody>
                    <a:bodyPr/>
                    <a:lstStyle/>
                    <a:p>
                      <a:pPr>
                        <a:spcAft>
                          <a:spcPts val="600"/>
                        </a:spcAft>
                      </a:pPr>
                      <a:r>
                        <a:rPr lang="sv-SE" sz="1100" dirty="0">
                          <a:effectLst/>
                          <a:latin typeface="Arial" panose="020B0604020202020204" pitchFamily="34" charset="0"/>
                          <a:ea typeface="Times New Roman" panose="02020603050405020304" pitchFamily="18" charset="0"/>
                          <a:cs typeface="Times New Roman" panose="02020603050405020304" pitchFamily="18" charset="0"/>
                        </a:rPr>
                        <a:t>I huvudsak löpande avstämningar utifrån upprättade avtal och överenskommelser.</a:t>
                      </a:r>
                    </a:p>
                  </a:txBody>
                  <a:tcPr marL="68580" marR="68580" marT="0" marB="0"/>
                </a:tc>
                <a:tc>
                  <a:txBody>
                    <a:bodyPr/>
                    <a:lstStyle/>
                    <a:p>
                      <a:r>
                        <a:rPr lang="sv-SE" sz="1100" kern="1200" dirty="0">
                          <a:solidFill>
                            <a:schemeClr val="dk1"/>
                          </a:solidFill>
                          <a:effectLst/>
                          <a:latin typeface="+mn-lt"/>
                          <a:ea typeface="+mn-ea"/>
                          <a:cs typeface="+mn-cs"/>
                        </a:rPr>
                        <a:t>Servicenämnden</a:t>
                      </a:r>
                      <a:endParaRPr lang="sv-SE" sz="1100" dirty="0"/>
                    </a:p>
                  </a:txBody>
                  <a:tcPr/>
                </a:tc>
                <a:tc>
                  <a:txBody>
                    <a:bodyPr/>
                    <a:lstStyle/>
                    <a:p>
                      <a:endParaRPr lang="sv-SE" sz="1100" dirty="0"/>
                    </a:p>
                  </a:txBody>
                  <a:tcPr/>
                </a:tc>
                <a:extLst>
                  <a:ext uri="{0D108BD9-81ED-4DB2-BD59-A6C34878D82A}">
                    <a16:rowId xmlns:a16="http://schemas.microsoft.com/office/drawing/2014/main" val="2902480064"/>
                  </a:ext>
                </a:extLst>
              </a:tr>
            </a:tbl>
          </a:graphicData>
        </a:graphic>
      </p:graphicFrame>
    </p:spTree>
    <p:extLst>
      <p:ext uri="{BB962C8B-B14F-4D97-AF65-F5344CB8AC3E}">
        <p14:creationId xmlns:p14="http://schemas.microsoft.com/office/powerpoint/2010/main" val="1930095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18858" y="30076"/>
            <a:ext cx="10619402" cy="1210581"/>
          </a:xfrm>
        </p:spPr>
        <p:txBody>
          <a:bodyPr/>
          <a:lstStyle/>
          <a:p>
            <a:r>
              <a:rPr lang="sv-SE" dirty="0"/>
              <a:t>FV 86 Hjälpmedel</a:t>
            </a:r>
          </a:p>
        </p:txBody>
      </p:sp>
      <p:sp>
        <p:nvSpPr>
          <p:cNvPr id="4" name="Platshållare för datum 3"/>
          <p:cNvSpPr>
            <a:spLocks noGrp="1"/>
          </p:cNvSpPr>
          <p:nvPr>
            <p:ph type="dt" sz="half" idx="10"/>
          </p:nvPr>
        </p:nvSpPr>
        <p:spPr/>
        <p:txBody>
          <a:bodyPr/>
          <a:lstStyle/>
          <a:p>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13</a:t>
            </a:fld>
            <a:endParaRPr lang="sv-SE" dirty="0"/>
          </a:p>
        </p:txBody>
      </p:sp>
      <p:graphicFrame>
        <p:nvGraphicFramePr>
          <p:cNvPr id="6" name="Platshållare för innehåll 5"/>
          <p:cNvGraphicFramePr>
            <a:graphicFrameLocks noGrp="1"/>
          </p:cNvGraphicFramePr>
          <p:nvPr>
            <p:ph idx="1"/>
            <p:extLst>
              <p:ext uri="{D42A27DB-BD31-4B8C-83A1-F6EECF244321}">
                <p14:modId xmlns:p14="http://schemas.microsoft.com/office/powerpoint/2010/main" val="1187773912"/>
              </p:ext>
            </p:extLst>
          </p:nvPr>
        </p:nvGraphicFramePr>
        <p:xfrm>
          <a:off x="1" y="1139306"/>
          <a:ext cx="12192000" cy="5608320"/>
        </p:xfrm>
        <a:graphic>
          <a:graphicData uri="http://schemas.openxmlformats.org/drawingml/2006/table">
            <a:tbl>
              <a:tblPr firstRow="1" bandRow="1">
                <a:tableStyleId>{5C22544A-7EE6-4342-B048-85BDC9FD1C3A}</a:tableStyleId>
              </a:tblPr>
              <a:tblGrid>
                <a:gridCol w="1197032">
                  <a:extLst>
                    <a:ext uri="{9D8B030D-6E8A-4147-A177-3AD203B41FA5}">
                      <a16:colId xmlns:a16="http://schemas.microsoft.com/office/drawing/2014/main" val="4259798525"/>
                    </a:ext>
                  </a:extLst>
                </a:gridCol>
                <a:gridCol w="1437383">
                  <a:extLst>
                    <a:ext uri="{9D8B030D-6E8A-4147-A177-3AD203B41FA5}">
                      <a16:colId xmlns:a16="http://schemas.microsoft.com/office/drawing/2014/main" val="2313203667"/>
                    </a:ext>
                  </a:extLst>
                </a:gridCol>
                <a:gridCol w="2029024">
                  <a:extLst>
                    <a:ext uri="{9D8B030D-6E8A-4147-A177-3AD203B41FA5}">
                      <a16:colId xmlns:a16="http://schemas.microsoft.com/office/drawing/2014/main" val="1266313779"/>
                    </a:ext>
                  </a:extLst>
                </a:gridCol>
                <a:gridCol w="4156364">
                  <a:extLst>
                    <a:ext uri="{9D8B030D-6E8A-4147-A177-3AD203B41FA5}">
                      <a16:colId xmlns:a16="http://schemas.microsoft.com/office/drawing/2014/main" val="3560380640"/>
                    </a:ext>
                  </a:extLst>
                </a:gridCol>
                <a:gridCol w="1005840">
                  <a:extLst>
                    <a:ext uri="{9D8B030D-6E8A-4147-A177-3AD203B41FA5}">
                      <a16:colId xmlns:a16="http://schemas.microsoft.com/office/drawing/2014/main" val="2219524579"/>
                    </a:ext>
                  </a:extLst>
                </a:gridCol>
                <a:gridCol w="1271847">
                  <a:extLst>
                    <a:ext uri="{9D8B030D-6E8A-4147-A177-3AD203B41FA5}">
                      <a16:colId xmlns:a16="http://schemas.microsoft.com/office/drawing/2014/main" val="3902753882"/>
                    </a:ext>
                  </a:extLst>
                </a:gridCol>
                <a:gridCol w="1094510">
                  <a:extLst>
                    <a:ext uri="{9D8B030D-6E8A-4147-A177-3AD203B41FA5}">
                      <a16:colId xmlns:a16="http://schemas.microsoft.com/office/drawing/2014/main" val="4032107003"/>
                    </a:ext>
                  </a:extLst>
                </a:gridCol>
              </a:tblGrid>
              <a:tr h="370840">
                <a:tc>
                  <a:txBody>
                    <a:bodyPr/>
                    <a:lstStyle/>
                    <a:p>
                      <a:r>
                        <a:rPr lang="sv-SE" sz="1400" dirty="0"/>
                        <a:t>Namn</a:t>
                      </a:r>
                    </a:p>
                  </a:txBody>
                  <a:tcPr/>
                </a:tc>
                <a:tc>
                  <a:txBody>
                    <a:bodyPr/>
                    <a:lstStyle/>
                    <a:p>
                      <a:r>
                        <a:rPr lang="sv-SE" sz="1400" dirty="0"/>
                        <a:t>Område</a:t>
                      </a:r>
                    </a:p>
                  </a:txBody>
                  <a:tcPr/>
                </a:tc>
                <a:tc>
                  <a:txBody>
                    <a:bodyPr/>
                    <a:lstStyle/>
                    <a:p>
                      <a:r>
                        <a:rPr lang="sv-SE" sz="1400" dirty="0"/>
                        <a:t>Deltagare</a:t>
                      </a:r>
                    </a:p>
                  </a:txBody>
                  <a:tcPr/>
                </a:tc>
                <a:tc>
                  <a:txBody>
                    <a:bodyPr/>
                    <a:lstStyle/>
                    <a:p>
                      <a:r>
                        <a:rPr lang="sv-SE" sz="1400" dirty="0"/>
                        <a:t>Syfte</a:t>
                      </a:r>
                    </a:p>
                  </a:txBody>
                  <a:tcPr/>
                </a:tc>
                <a:tc>
                  <a:txBody>
                    <a:bodyPr/>
                    <a:lstStyle/>
                    <a:p>
                      <a:r>
                        <a:rPr lang="sv-SE" sz="1100" dirty="0"/>
                        <a:t>Mötes-frekvens</a:t>
                      </a:r>
                    </a:p>
                  </a:txBody>
                  <a:tcPr/>
                </a:tc>
                <a:tc>
                  <a:txBody>
                    <a:bodyPr/>
                    <a:lstStyle/>
                    <a:p>
                      <a:r>
                        <a:rPr lang="sv-SE" sz="1400" dirty="0"/>
                        <a:t>Koppling</a:t>
                      </a:r>
                    </a:p>
                  </a:txBody>
                  <a:tcPr/>
                </a:tc>
                <a:tc>
                  <a:txBody>
                    <a:bodyPr/>
                    <a:lstStyle/>
                    <a:p>
                      <a:r>
                        <a:rPr lang="sv-SE" sz="1400" dirty="0"/>
                        <a:t>Övrigt</a:t>
                      </a:r>
                    </a:p>
                  </a:txBody>
                  <a:tcPr/>
                </a:tc>
                <a:extLst>
                  <a:ext uri="{0D108BD9-81ED-4DB2-BD59-A6C34878D82A}">
                    <a16:rowId xmlns:a16="http://schemas.microsoft.com/office/drawing/2014/main" val="2484581089"/>
                  </a:ext>
                </a:extLst>
              </a:tr>
              <a:tr h="370840">
                <a:tc>
                  <a:txBody>
                    <a:bodyPr/>
                    <a:lstStyle/>
                    <a:p>
                      <a:r>
                        <a:rPr lang="sv-SE" sz="1000" kern="12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Beredningsgrupp Hjälpmedel</a:t>
                      </a:r>
                    </a:p>
                  </a:txBody>
                  <a:tcPr/>
                </a:tc>
                <a:tc>
                  <a:txBody>
                    <a:bodyPr/>
                    <a:lstStyle/>
                    <a:p>
                      <a:r>
                        <a:rPr lang="sv-SE" sz="1000" kern="12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Gruppen har i uppdrag att handlägga och bereda ärenden till nämnden inom hjälpmedels-området.</a:t>
                      </a:r>
                    </a:p>
                  </a:txBody>
                  <a:tcPr/>
                </a:tc>
                <a:tc>
                  <a:txBody>
                    <a:bodyPr/>
                    <a:lstStyle/>
                    <a:p>
                      <a:pPr>
                        <a:spcAft>
                          <a:spcPts val="600"/>
                        </a:spcAft>
                      </a:pPr>
                      <a:r>
                        <a:rPr lang="sv-SE" sz="10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Beredningsgruppen består av tjänstemän med chefsbefattning från kommuner och region. </a:t>
                      </a:r>
                      <a:endParaRPr lang="sv-SE"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lvl="0" indent="0">
                        <a:spcAft>
                          <a:spcPts val="0"/>
                        </a:spcAft>
                        <a:buFont typeface="Symbol" panose="05050102010706020507" pitchFamily="18" charset="2"/>
                        <a:buNone/>
                      </a:pPr>
                      <a:r>
                        <a:rPr lang="sv-SE" sz="1000" dirty="0">
                          <a:effectLst/>
                          <a:latin typeface="Arial" panose="020B0604020202020204" pitchFamily="34" charset="0"/>
                          <a:ea typeface="Times New Roman" panose="02020603050405020304" pitchFamily="18" charset="0"/>
                          <a:cs typeface="Times New Roman" panose="02020603050405020304" pitchFamily="18" charset="0"/>
                        </a:rPr>
                        <a:t>- ansvara för omvärldsbevakning och information till berörda</a:t>
                      </a:r>
                    </a:p>
                    <a:p>
                      <a:pPr marL="0" lvl="0" indent="0">
                        <a:spcAft>
                          <a:spcPts val="0"/>
                        </a:spcAft>
                        <a:buFont typeface="Symbol" panose="05050102010706020507" pitchFamily="18" charset="2"/>
                        <a:buNone/>
                      </a:pPr>
                      <a:r>
                        <a:rPr lang="sv-SE" sz="1000" dirty="0">
                          <a:effectLst/>
                          <a:latin typeface="Arial" panose="020B0604020202020204" pitchFamily="34" charset="0"/>
                          <a:ea typeface="Times New Roman" panose="02020603050405020304" pitchFamily="18" charset="0"/>
                          <a:cs typeface="Times New Roman" panose="02020603050405020304" pitchFamily="18" charset="0"/>
                        </a:rPr>
                        <a:t>-</a:t>
                      </a:r>
                      <a:r>
                        <a:rPr lang="sv-SE" sz="1000" baseline="0" dirty="0">
                          <a:effectLst/>
                          <a:latin typeface="Arial" panose="020B0604020202020204" pitchFamily="34" charset="0"/>
                          <a:ea typeface="Times New Roman" panose="02020603050405020304" pitchFamily="18" charset="0"/>
                          <a:cs typeface="Times New Roman" panose="02020603050405020304" pitchFamily="18" charset="0"/>
                        </a:rPr>
                        <a:t> </a:t>
                      </a:r>
                      <a:r>
                        <a:rPr lang="sv-SE" sz="1000" dirty="0">
                          <a:effectLst/>
                          <a:latin typeface="Arial" panose="020B0604020202020204" pitchFamily="34" charset="0"/>
                          <a:ea typeface="Times New Roman" panose="02020603050405020304" pitchFamily="18" charset="0"/>
                          <a:cs typeface="Times New Roman" panose="02020603050405020304" pitchFamily="18" charset="0"/>
                        </a:rPr>
                        <a:t>ta fram tjänstekatalog och hålla denna aktuell</a:t>
                      </a:r>
                    </a:p>
                    <a:p>
                      <a:pPr marL="0" lvl="0" indent="0">
                        <a:spcAft>
                          <a:spcPts val="0"/>
                        </a:spcAft>
                        <a:buFont typeface="Symbol" panose="05050102010706020507" pitchFamily="18" charset="2"/>
                        <a:buNone/>
                      </a:pPr>
                      <a:r>
                        <a:rPr lang="sv-SE" sz="1000" dirty="0">
                          <a:effectLst/>
                          <a:latin typeface="Arial" panose="020B0604020202020204" pitchFamily="34" charset="0"/>
                          <a:ea typeface="Times New Roman" panose="02020603050405020304" pitchFamily="18" charset="0"/>
                          <a:cs typeface="Times New Roman" panose="02020603050405020304" pitchFamily="18" charset="0"/>
                        </a:rPr>
                        <a:t>- initiera behov av nya tjänster, hjälpmedel och utvecklingsområden</a:t>
                      </a:r>
                    </a:p>
                    <a:p>
                      <a:pPr marL="0" lvl="0" indent="0">
                        <a:spcAft>
                          <a:spcPts val="0"/>
                        </a:spcAft>
                        <a:buFont typeface="Symbol" panose="05050102010706020507" pitchFamily="18" charset="2"/>
                        <a:buNone/>
                      </a:pPr>
                      <a:r>
                        <a:rPr lang="sv-SE" sz="1000" dirty="0">
                          <a:effectLst/>
                          <a:latin typeface="Arial" panose="020B0604020202020204" pitchFamily="34" charset="0"/>
                          <a:ea typeface="Times New Roman" panose="02020603050405020304" pitchFamily="18" charset="0"/>
                          <a:cs typeface="Times New Roman" panose="02020603050405020304" pitchFamily="18" charset="0"/>
                        </a:rPr>
                        <a:t>- besluta om riktlinjer inom ramen för befintlig verksamhet, ekonomisk ram och fastställd policy</a:t>
                      </a:r>
                    </a:p>
                    <a:p>
                      <a:pPr marL="0" lvl="0" indent="0">
                        <a:spcAft>
                          <a:spcPts val="0"/>
                        </a:spcAft>
                        <a:buFont typeface="Symbol" panose="05050102010706020507" pitchFamily="18" charset="2"/>
                        <a:buNone/>
                      </a:pPr>
                      <a:r>
                        <a:rPr lang="sv-SE" sz="1000" dirty="0">
                          <a:effectLst/>
                          <a:latin typeface="Arial" panose="020B0604020202020204" pitchFamily="34" charset="0"/>
                          <a:ea typeface="Times New Roman" panose="02020603050405020304" pitchFamily="18" charset="0"/>
                          <a:cs typeface="Times New Roman" panose="02020603050405020304" pitchFamily="18" charset="0"/>
                        </a:rPr>
                        <a:t>- genomföra analyser av </a:t>
                      </a:r>
                      <a:r>
                        <a:rPr lang="sv-SE" sz="1000" dirty="0" err="1">
                          <a:effectLst/>
                          <a:latin typeface="Arial" panose="020B0604020202020204" pitchFamily="34" charset="0"/>
                          <a:ea typeface="Times New Roman" panose="02020603050405020304" pitchFamily="18" charset="0"/>
                          <a:cs typeface="Times New Roman" panose="02020603050405020304" pitchFamily="18" charset="0"/>
                        </a:rPr>
                        <a:t>bl</a:t>
                      </a:r>
                      <a:r>
                        <a:rPr lang="sv-SE" sz="1000" dirty="0">
                          <a:effectLst/>
                          <a:latin typeface="Arial" panose="020B0604020202020204" pitchFamily="34" charset="0"/>
                          <a:ea typeface="Times New Roman" panose="02020603050405020304" pitchFamily="18" charset="0"/>
                          <a:cs typeface="Times New Roman" panose="02020603050405020304" pitchFamily="18" charset="0"/>
                        </a:rPr>
                        <a:t> a volymer och kostnadsutveckling</a:t>
                      </a:r>
                    </a:p>
                    <a:p>
                      <a:r>
                        <a:rPr lang="sv-SE" sz="1000" dirty="0">
                          <a:effectLst/>
                          <a:latin typeface="Arial" panose="020B0604020202020204" pitchFamily="34" charset="0"/>
                          <a:ea typeface="Times New Roman" panose="02020603050405020304" pitchFamily="18" charset="0"/>
                          <a:cs typeface="Times New Roman" panose="02020603050405020304" pitchFamily="18" charset="0"/>
                        </a:rPr>
                        <a:t>- stödja Medlemsrådet i deras arbete</a:t>
                      </a:r>
                      <a:endParaRPr lang="sv-SE" sz="1000" dirty="0"/>
                    </a:p>
                  </a:txBody>
                  <a:tcPr/>
                </a:tc>
                <a:tc>
                  <a:txBody>
                    <a:bodyPr/>
                    <a:lstStyle/>
                    <a:p>
                      <a:r>
                        <a:rPr lang="sv-SE" sz="1000" kern="12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Minst 4ggr/år eller innan Hjälpmedels-nämnden sammanträder.</a:t>
                      </a:r>
                    </a:p>
                  </a:txBody>
                  <a:tcPr/>
                </a:tc>
                <a:tc>
                  <a:txBody>
                    <a:bodyPr/>
                    <a:lstStyle/>
                    <a:p>
                      <a:r>
                        <a:rPr lang="sv-SE" sz="1000" kern="12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Hjälpmedelsnämnd, Medlemsråd och Sortimentsgrupper</a:t>
                      </a:r>
                    </a:p>
                  </a:txBody>
                  <a:tcPr/>
                </a:tc>
                <a:tc>
                  <a:txBody>
                    <a:bodyPr/>
                    <a:lstStyle/>
                    <a:p>
                      <a:endParaRPr lang="sv-SE" sz="1000"/>
                    </a:p>
                  </a:txBody>
                  <a:tcPr/>
                </a:tc>
                <a:extLst>
                  <a:ext uri="{0D108BD9-81ED-4DB2-BD59-A6C34878D82A}">
                    <a16:rowId xmlns:a16="http://schemas.microsoft.com/office/drawing/2014/main" val="2902480064"/>
                  </a:ext>
                </a:extLst>
              </a:tr>
              <a:tr h="370840">
                <a:tc>
                  <a:txBody>
                    <a:bodyPr/>
                    <a:lstStyle/>
                    <a:p>
                      <a:r>
                        <a:rPr lang="sv-SE" sz="1000" kern="12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Medlemsråd</a:t>
                      </a:r>
                    </a:p>
                  </a:txBody>
                  <a:tcPr/>
                </a:tc>
                <a:tc>
                  <a:txBody>
                    <a:bodyPr/>
                    <a:lstStyle/>
                    <a:p>
                      <a:r>
                        <a:rPr lang="sv-SE" sz="1000" kern="12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Hjälpmedels-frågor</a:t>
                      </a:r>
                    </a:p>
                  </a:txBody>
                  <a:tcPr/>
                </a:tc>
                <a:tc>
                  <a:txBody>
                    <a:bodyPr/>
                    <a:lstStyle/>
                    <a:p>
                      <a:r>
                        <a:rPr lang="sv-SE" sz="1000" kern="12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Kommuner och Region Dalarna väljer representanter till rådet. Förskrivare, MAS/MAR, Avd Chefer…</a:t>
                      </a:r>
                    </a:p>
                  </a:txBody>
                  <a:tcPr/>
                </a:tc>
                <a:tc>
                  <a:txBody>
                    <a:bodyPr/>
                    <a:lstStyle/>
                    <a:p>
                      <a:r>
                        <a:rPr lang="sv-SE" sz="1000" kern="12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Medlemsrådet är ett forum för:</a:t>
                      </a:r>
                    </a:p>
                    <a:p>
                      <a:pPr lvl="0"/>
                      <a:r>
                        <a:rPr lang="sv-SE" sz="1000" kern="12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 Löpande hantering av praktiska frågor avseende riktlinjer, servicenivå, utbildningsbehov mm</a:t>
                      </a:r>
                    </a:p>
                    <a:p>
                      <a:pPr lvl="0"/>
                      <a:r>
                        <a:rPr lang="sv-SE" sz="1000" kern="12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 Synpunkter och förslag som kan förbättra hjälpmedelsverksamheten</a:t>
                      </a:r>
                    </a:p>
                    <a:p>
                      <a:r>
                        <a:rPr lang="sv-SE" sz="1000" kern="12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 Stöd till sortimentsgrupperna i deras arbete</a:t>
                      </a:r>
                    </a:p>
                  </a:txBody>
                  <a:tcPr/>
                </a:tc>
                <a:tc>
                  <a:txBody>
                    <a:bodyPr/>
                    <a:lstStyle/>
                    <a:p>
                      <a:r>
                        <a:rPr lang="sv-SE" sz="1000" kern="12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4ggr/år</a:t>
                      </a:r>
                    </a:p>
                  </a:txBody>
                  <a:tcPr/>
                </a:tc>
                <a:tc>
                  <a:txBody>
                    <a:bodyPr/>
                    <a:lstStyle/>
                    <a:p>
                      <a:r>
                        <a:rPr lang="sv-SE" sz="1000" kern="12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Hjälpmedelsnämnd, Beredningsgrupp, Sortimentsgrupper</a:t>
                      </a:r>
                    </a:p>
                  </a:txBody>
                  <a:tcPr/>
                </a:tc>
                <a:tc>
                  <a:txBody>
                    <a:bodyPr/>
                    <a:lstStyle/>
                    <a:p>
                      <a:endParaRPr lang="sv-SE" sz="1000" dirty="0"/>
                    </a:p>
                  </a:txBody>
                  <a:tcPr/>
                </a:tc>
                <a:extLst>
                  <a:ext uri="{0D108BD9-81ED-4DB2-BD59-A6C34878D82A}">
                    <a16:rowId xmlns:a16="http://schemas.microsoft.com/office/drawing/2014/main" val="2690793172"/>
                  </a:ext>
                </a:extLst>
              </a:tr>
              <a:tr h="370840">
                <a:tc>
                  <a:txBody>
                    <a:bodyPr/>
                    <a:lstStyle/>
                    <a:p>
                      <a:r>
                        <a:rPr lang="sv-SE" sz="1000" kern="1200" dirty="0">
                          <a:solidFill>
                            <a:schemeClr val="dk1"/>
                          </a:solidFill>
                          <a:effectLst/>
                          <a:latin typeface="+mn-lt"/>
                          <a:ea typeface="+mn-ea"/>
                          <a:cs typeface="+mn-cs"/>
                        </a:rPr>
                        <a:t>Sortiments-grupper (11 </a:t>
                      </a:r>
                      <a:r>
                        <a:rPr lang="sv-SE" sz="1000" kern="1200" dirty="0" err="1">
                          <a:solidFill>
                            <a:schemeClr val="dk1"/>
                          </a:solidFill>
                          <a:effectLst/>
                          <a:latin typeface="+mn-lt"/>
                          <a:ea typeface="+mn-ea"/>
                          <a:cs typeface="+mn-cs"/>
                        </a:rPr>
                        <a:t>st</a:t>
                      </a:r>
                      <a:r>
                        <a:rPr lang="sv-SE" sz="1000" kern="1200" dirty="0">
                          <a:solidFill>
                            <a:schemeClr val="dk1"/>
                          </a:solidFill>
                          <a:effectLst/>
                          <a:latin typeface="+mn-lt"/>
                          <a:ea typeface="+mn-ea"/>
                          <a:cs typeface="+mn-cs"/>
                        </a:rPr>
                        <a:t>) </a:t>
                      </a:r>
                      <a:endParaRPr lang="sv-SE" sz="1000" dirty="0"/>
                    </a:p>
                  </a:txBody>
                  <a:tcPr/>
                </a:tc>
                <a:tc>
                  <a:txBody>
                    <a:bodyPr/>
                    <a:lstStyle/>
                    <a:p>
                      <a:r>
                        <a:rPr lang="sv-SE" sz="1000" dirty="0"/>
                        <a:t>Hjälpmedel</a:t>
                      </a:r>
                    </a:p>
                  </a:txBody>
                  <a:tcPr/>
                </a:tc>
                <a:tc>
                  <a:txBody>
                    <a:bodyPr/>
                    <a:lstStyle/>
                    <a:p>
                      <a:r>
                        <a:rPr lang="sv-SE" sz="1000" kern="1200" dirty="0">
                          <a:solidFill>
                            <a:schemeClr val="dk1"/>
                          </a:solidFill>
                          <a:effectLst/>
                          <a:latin typeface="+mn-lt"/>
                          <a:ea typeface="+mn-ea"/>
                          <a:cs typeface="+mn-cs"/>
                        </a:rPr>
                        <a:t>Förskrivare Region och Kommuner, Hjälpmedelskonsulenter. </a:t>
                      </a:r>
                    </a:p>
                    <a:p>
                      <a:r>
                        <a:rPr lang="sv-SE" sz="1000" kern="1200" dirty="0">
                          <a:solidFill>
                            <a:schemeClr val="dk1"/>
                          </a:solidFill>
                          <a:effectLst/>
                          <a:latin typeface="+mn-lt"/>
                          <a:ea typeface="+mn-ea"/>
                          <a:cs typeface="+mn-cs"/>
                        </a:rPr>
                        <a:t>Gruppernas arbete och sammansättning är utformad så att det bidrar till att vi har ett väl fungerande hjälpmedels-sortiment i Dalarna. Hjälpmedel Dalarna utser representanter i samråd med Medlemsrådet.</a:t>
                      </a:r>
                      <a:endParaRPr lang="sv-SE" sz="1000" dirty="0"/>
                    </a:p>
                  </a:txBody>
                  <a:tcPr/>
                </a:tc>
                <a:tc>
                  <a:txBody>
                    <a:bodyPr/>
                    <a:lstStyle/>
                    <a:p>
                      <a:r>
                        <a:rPr lang="sv-SE" sz="1000" kern="1200" dirty="0">
                          <a:solidFill>
                            <a:schemeClr val="dk1"/>
                          </a:solidFill>
                          <a:effectLst/>
                          <a:latin typeface="+mn-lt"/>
                          <a:ea typeface="+mn-ea"/>
                          <a:cs typeface="+mn-cs"/>
                        </a:rPr>
                        <a:t>Sortimentsgrupperna arbetar på uppdrag av Beredningsgrupp Hjälpmedel. </a:t>
                      </a:r>
                    </a:p>
                    <a:p>
                      <a:r>
                        <a:rPr lang="sv-SE" sz="1000" kern="1200" dirty="0">
                          <a:solidFill>
                            <a:schemeClr val="dk1"/>
                          </a:solidFill>
                          <a:effectLst/>
                          <a:latin typeface="+mn-lt"/>
                          <a:ea typeface="+mn-ea"/>
                          <a:cs typeface="+mn-cs"/>
                        </a:rPr>
                        <a:t>Deras uppdrag i ett länsperspektiv är att</a:t>
                      </a:r>
                    </a:p>
                    <a:p>
                      <a:pPr lvl="0"/>
                      <a:r>
                        <a:rPr lang="sv-SE" sz="1000" kern="1200" dirty="0">
                          <a:solidFill>
                            <a:schemeClr val="dk1"/>
                          </a:solidFill>
                          <a:effectLst/>
                          <a:latin typeface="+mn-lt"/>
                          <a:ea typeface="+mn-ea"/>
                          <a:cs typeface="+mn-cs"/>
                        </a:rPr>
                        <a:t>- utarbeta förslag till riktlinjer</a:t>
                      </a:r>
                    </a:p>
                    <a:p>
                      <a:pPr lvl="0"/>
                      <a:r>
                        <a:rPr lang="sv-SE" sz="1000" kern="1200" dirty="0">
                          <a:solidFill>
                            <a:schemeClr val="dk1"/>
                          </a:solidFill>
                          <a:effectLst/>
                          <a:latin typeface="+mn-lt"/>
                          <a:ea typeface="+mn-ea"/>
                          <a:cs typeface="+mn-cs"/>
                        </a:rPr>
                        <a:t>- beskriva både hjälpmedel/produkter och ny teknik samt dess konsekvenser för hälso- och sjukvården</a:t>
                      </a:r>
                    </a:p>
                    <a:p>
                      <a:r>
                        <a:rPr lang="sv-SE" sz="1000" kern="1200" dirty="0">
                          <a:solidFill>
                            <a:schemeClr val="dk1"/>
                          </a:solidFill>
                          <a:effectLst/>
                          <a:latin typeface="+mn-lt"/>
                          <a:ea typeface="+mn-ea"/>
                          <a:cs typeface="+mn-cs"/>
                        </a:rPr>
                        <a:t>- säkra att sortimentet på bästa möjliga sätt tillgodoser patienternas/brukarnas behov inom ramen för lagstiftning och ekonomi</a:t>
                      </a:r>
                      <a:endParaRPr lang="sv-SE" sz="1000" dirty="0"/>
                    </a:p>
                  </a:txBody>
                  <a:tcPr/>
                </a:tc>
                <a:tc>
                  <a:txBody>
                    <a:bodyPr/>
                    <a:lstStyle/>
                    <a:p>
                      <a:r>
                        <a:rPr lang="sv-SE" sz="1000" kern="1200" dirty="0">
                          <a:solidFill>
                            <a:schemeClr val="dk1"/>
                          </a:solidFill>
                          <a:effectLst/>
                          <a:latin typeface="+mn-lt"/>
                          <a:ea typeface="+mn-ea"/>
                          <a:cs typeface="+mn-cs"/>
                        </a:rPr>
                        <a:t>Varierat beroende på område och förestående upphandlingar</a:t>
                      </a:r>
                    </a:p>
                  </a:txBody>
                  <a:tcPr/>
                </a:tc>
                <a:tc>
                  <a:txBody>
                    <a:bodyPr/>
                    <a:lstStyle/>
                    <a:p>
                      <a:r>
                        <a:rPr lang="sv-SE" sz="1000" kern="1200" dirty="0">
                          <a:solidFill>
                            <a:schemeClr val="dk1"/>
                          </a:solidFill>
                          <a:effectLst/>
                          <a:latin typeface="+mn-lt"/>
                          <a:ea typeface="+mn-ea"/>
                          <a:cs typeface="+mn-cs"/>
                        </a:rPr>
                        <a:t>Medlemsråd, Beredningsgrupp och Hjälpmedelsnämnd</a:t>
                      </a:r>
                    </a:p>
                  </a:txBody>
                  <a:tcPr/>
                </a:tc>
                <a:tc>
                  <a:txBody>
                    <a:bodyPr/>
                    <a:lstStyle/>
                    <a:p>
                      <a:r>
                        <a:rPr lang="sv-SE" sz="1000" dirty="0"/>
                        <a:t>11 grupper som har representation från kommunerna i</a:t>
                      </a:r>
                      <a:r>
                        <a:rPr lang="sv-SE" sz="1000" baseline="0" dirty="0"/>
                        <a:t> länet (varierande antal från kommunerna)</a:t>
                      </a:r>
                      <a:endParaRPr lang="sv-SE" sz="1000" dirty="0"/>
                    </a:p>
                  </a:txBody>
                  <a:tcPr/>
                </a:tc>
                <a:extLst>
                  <a:ext uri="{0D108BD9-81ED-4DB2-BD59-A6C34878D82A}">
                    <a16:rowId xmlns:a16="http://schemas.microsoft.com/office/drawing/2014/main" val="3669382882"/>
                  </a:ext>
                </a:extLst>
              </a:tr>
              <a:tr h="370840">
                <a:tc>
                  <a:txBody>
                    <a:bodyPr/>
                    <a:lstStyle/>
                    <a:p>
                      <a:r>
                        <a:rPr lang="sv-SE" sz="1000" dirty="0"/>
                        <a:t>Regional styrgrupp</a:t>
                      </a:r>
                      <a:r>
                        <a:rPr lang="sv-SE" sz="1000" baseline="0" dirty="0"/>
                        <a:t> för välfärdsteknik och digitalisering</a:t>
                      </a:r>
                      <a:endParaRPr lang="sv-SE" sz="1000" dirty="0"/>
                    </a:p>
                  </a:txBody>
                  <a:tcPr/>
                </a:tc>
                <a:tc>
                  <a:txBody>
                    <a:bodyPr/>
                    <a:lstStyle/>
                    <a:p>
                      <a:r>
                        <a:rPr lang="sv-SE" sz="1000" dirty="0"/>
                        <a:t>Styrgrupp</a:t>
                      </a:r>
                      <a:r>
                        <a:rPr lang="sv-SE" sz="1000" baseline="0" dirty="0"/>
                        <a:t> </a:t>
                      </a:r>
                      <a:r>
                        <a:rPr lang="sv-SE" sz="1000" dirty="0"/>
                        <a:t>för</a:t>
                      </a:r>
                      <a:r>
                        <a:rPr lang="sv-SE" sz="1000" baseline="0" dirty="0"/>
                        <a:t> samverkan gällande digitalisering och välfärdsteknik inom region och kommun</a:t>
                      </a:r>
                      <a:endParaRPr lang="sv-SE" sz="1000" dirty="0"/>
                    </a:p>
                  </a:txBody>
                  <a:tcPr/>
                </a:tc>
                <a:tc>
                  <a:txBody>
                    <a:bodyPr/>
                    <a:lstStyle/>
                    <a:p>
                      <a:r>
                        <a:rPr lang="sv-SE" sz="1000" dirty="0"/>
                        <a:t>Nominerade tjänstepersoner från</a:t>
                      </a:r>
                      <a:r>
                        <a:rPr lang="sv-SE" sz="1000" baseline="0" dirty="0"/>
                        <a:t> verksamheter inom region och kommun</a:t>
                      </a:r>
                      <a:endParaRPr lang="sv-SE" sz="1000" dirty="0"/>
                    </a:p>
                  </a:txBody>
                  <a:tcPr/>
                </a:tc>
                <a:tc>
                  <a:txBody>
                    <a:bodyPr/>
                    <a:lstStyle/>
                    <a:p>
                      <a:r>
                        <a:rPr lang="sv-SE" sz="1000" dirty="0"/>
                        <a:t>Verka för samverkan och informationsutbyte inom regionen och nationellt</a:t>
                      </a:r>
                    </a:p>
                  </a:txBody>
                  <a:tcPr/>
                </a:tc>
                <a:tc>
                  <a:txBody>
                    <a:bodyPr/>
                    <a:lstStyle/>
                    <a:p>
                      <a:r>
                        <a:rPr lang="sv-SE" sz="1000" dirty="0"/>
                        <a:t>8 ggr/år</a:t>
                      </a:r>
                    </a:p>
                  </a:txBody>
                  <a:tcPr/>
                </a:tc>
                <a:tc>
                  <a:txBody>
                    <a:bodyPr/>
                    <a:lstStyle/>
                    <a:p>
                      <a:r>
                        <a:rPr lang="sv-SE" sz="1000" dirty="0"/>
                        <a:t>Länsnätverket för förvaltningschefer</a:t>
                      </a:r>
                      <a:r>
                        <a:rPr lang="sv-SE" sz="1000" baseline="0" dirty="0"/>
                        <a:t> och V</a:t>
                      </a:r>
                      <a:r>
                        <a:rPr lang="sv-SE" sz="1000" dirty="0"/>
                        <a:t>älfärdsrådet</a:t>
                      </a:r>
                    </a:p>
                  </a:txBody>
                  <a:tcPr/>
                </a:tc>
                <a:tc>
                  <a:txBody>
                    <a:bodyPr/>
                    <a:lstStyle/>
                    <a:p>
                      <a:endParaRPr lang="sv-SE" sz="1000" dirty="0"/>
                    </a:p>
                  </a:txBody>
                  <a:tcPr/>
                </a:tc>
                <a:extLst>
                  <a:ext uri="{0D108BD9-81ED-4DB2-BD59-A6C34878D82A}">
                    <a16:rowId xmlns:a16="http://schemas.microsoft.com/office/drawing/2014/main" val="3184543066"/>
                  </a:ext>
                </a:extLst>
              </a:tr>
              <a:tr h="370840">
                <a:tc>
                  <a:txBody>
                    <a:bodyPr/>
                    <a:lstStyle/>
                    <a:p>
                      <a:r>
                        <a:rPr lang="sv-SE" sz="1000" dirty="0"/>
                        <a:t>Regional referensgrupp för välfärdsteknik och digitalisering</a:t>
                      </a:r>
                    </a:p>
                  </a:txBody>
                  <a:tcPr/>
                </a:tc>
                <a:tc>
                  <a:txBody>
                    <a:bodyPr/>
                    <a:lstStyle/>
                    <a:p>
                      <a:r>
                        <a:rPr lang="sv-SE" sz="1000" dirty="0"/>
                        <a:t>Samverkan</a:t>
                      </a:r>
                      <a:r>
                        <a:rPr lang="sv-SE" sz="1000" baseline="0" dirty="0"/>
                        <a:t> för digitalisering och välfärdsteknik inom region och kommun</a:t>
                      </a:r>
                      <a:endParaRPr lang="sv-SE" sz="1000" dirty="0"/>
                    </a:p>
                  </a:txBody>
                  <a:tcPr/>
                </a:tc>
                <a:tc>
                  <a:txBody>
                    <a:bodyPr/>
                    <a:lstStyle/>
                    <a:p>
                      <a:r>
                        <a:rPr lang="sv-SE" sz="1000" dirty="0"/>
                        <a:t>Tjänstepersoner från verksamheter inom region och kommun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00" dirty="0"/>
                        <a:t>Verka för samverkan och informationsutbyte inom regionen och nationellt</a:t>
                      </a:r>
                    </a:p>
                  </a:txBody>
                  <a:tcPr/>
                </a:tc>
                <a:tc>
                  <a:txBody>
                    <a:bodyPr/>
                    <a:lstStyle/>
                    <a:p>
                      <a:r>
                        <a:rPr lang="sv-SE" sz="1000" dirty="0"/>
                        <a:t>4-5 ggr/år</a:t>
                      </a:r>
                    </a:p>
                  </a:txBody>
                  <a:tcPr/>
                </a:tc>
                <a:tc>
                  <a:txBody>
                    <a:bodyPr/>
                    <a:lstStyle/>
                    <a:p>
                      <a:r>
                        <a:rPr lang="sv-SE" sz="1000" dirty="0"/>
                        <a:t>Regional</a:t>
                      </a:r>
                      <a:r>
                        <a:rPr lang="sv-SE" sz="1000" baseline="0" dirty="0"/>
                        <a:t> styrgrupp för välfärdsteknik och digitalisering</a:t>
                      </a:r>
                      <a:endParaRPr lang="sv-SE" sz="1000" dirty="0"/>
                    </a:p>
                  </a:txBody>
                  <a:tcPr/>
                </a:tc>
                <a:tc>
                  <a:txBody>
                    <a:bodyPr/>
                    <a:lstStyle/>
                    <a:p>
                      <a:endParaRPr lang="sv-SE" sz="1000" dirty="0"/>
                    </a:p>
                  </a:txBody>
                  <a:tcPr/>
                </a:tc>
                <a:extLst>
                  <a:ext uri="{0D108BD9-81ED-4DB2-BD59-A6C34878D82A}">
                    <a16:rowId xmlns:a16="http://schemas.microsoft.com/office/drawing/2014/main" val="849589709"/>
                  </a:ext>
                </a:extLst>
              </a:tr>
            </a:tbl>
          </a:graphicData>
        </a:graphic>
      </p:graphicFrame>
    </p:spTree>
    <p:extLst>
      <p:ext uri="{BB962C8B-B14F-4D97-AF65-F5344CB8AC3E}">
        <p14:creationId xmlns:p14="http://schemas.microsoft.com/office/powerpoint/2010/main" val="1737670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18858" y="30076"/>
            <a:ext cx="10619402" cy="1210581"/>
          </a:xfrm>
        </p:spPr>
        <p:txBody>
          <a:bodyPr/>
          <a:lstStyle/>
          <a:p>
            <a:r>
              <a:rPr lang="sv-SE" dirty="0"/>
              <a:t>FV 86 Hjälpmedel, forts</a:t>
            </a:r>
          </a:p>
        </p:txBody>
      </p:sp>
      <p:sp>
        <p:nvSpPr>
          <p:cNvPr id="4" name="Platshållare för datum 3"/>
          <p:cNvSpPr>
            <a:spLocks noGrp="1"/>
          </p:cNvSpPr>
          <p:nvPr>
            <p:ph type="dt" sz="half" idx="10"/>
          </p:nvPr>
        </p:nvSpPr>
        <p:spPr/>
        <p:txBody>
          <a:bodyPr/>
          <a:lstStyle/>
          <a:p>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14</a:t>
            </a:fld>
            <a:endParaRPr lang="sv-SE" dirty="0"/>
          </a:p>
        </p:txBody>
      </p:sp>
      <p:graphicFrame>
        <p:nvGraphicFramePr>
          <p:cNvPr id="6" name="Platshållare för innehåll 5"/>
          <p:cNvGraphicFramePr>
            <a:graphicFrameLocks noGrp="1"/>
          </p:cNvGraphicFramePr>
          <p:nvPr>
            <p:ph idx="1"/>
            <p:extLst>
              <p:ext uri="{D42A27DB-BD31-4B8C-83A1-F6EECF244321}">
                <p14:modId xmlns:p14="http://schemas.microsoft.com/office/powerpoint/2010/main" val="2683262311"/>
              </p:ext>
            </p:extLst>
          </p:nvPr>
        </p:nvGraphicFramePr>
        <p:xfrm>
          <a:off x="157941" y="1139306"/>
          <a:ext cx="11878888" cy="3357880"/>
        </p:xfrm>
        <a:graphic>
          <a:graphicData uri="http://schemas.openxmlformats.org/drawingml/2006/table">
            <a:tbl>
              <a:tblPr firstRow="1" bandRow="1">
                <a:tableStyleId>{5C22544A-7EE6-4342-B048-85BDC9FD1C3A}</a:tableStyleId>
              </a:tblPr>
              <a:tblGrid>
                <a:gridCol w="1324799">
                  <a:extLst>
                    <a:ext uri="{9D8B030D-6E8A-4147-A177-3AD203B41FA5}">
                      <a16:colId xmlns:a16="http://schemas.microsoft.com/office/drawing/2014/main" val="4259798525"/>
                    </a:ext>
                  </a:extLst>
                </a:gridCol>
                <a:gridCol w="1241959">
                  <a:extLst>
                    <a:ext uri="{9D8B030D-6E8A-4147-A177-3AD203B41FA5}">
                      <a16:colId xmlns:a16="http://schemas.microsoft.com/office/drawing/2014/main" val="2313203667"/>
                    </a:ext>
                  </a:extLst>
                </a:gridCol>
                <a:gridCol w="2193105">
                  <a:extLst>
                    <a:ext uri="{9D8B030D-6E8A-4147-A177-3AD203B41FA5}">
                      <a16:colId xmlns:a16="http://schemas.microsoft.com/office/drawing/2014/main" val="1266313779"/>
                    </a:ext>
                  </a:extLst>
                </a:gridCol>
                <a:gridCol w="3226355">
                  <a:extLst>
                    <a:ext uri="{9D8B030D-6E8A-4147-A177-3AD203B41FA5}">
                      <a16:colId xmlns:a16="http://schemas.microsoft.com/office/drawing/2014/main" val="3560380640"/>
                    </a:ext>
                  </a:extLst>
                </a:gridCol>
                <a:gridCol w="1425100">
                  <a:extLst>
                    <a:ext uri="{9D8B030D-6E8A-4147-A177-3AD203B41FA5}">
                      <a16:colId xmlns:a16="http://schemas.microsoft.com/office/drawing/2014/main" val="2219524579"/>
                    </a:ext>
                  </a:extLst>
                </a:gridCol>
                <a:gridCol w="1401169">
                  <a:extLst>
                    <a:ext uri="{9D8B030D-6E8A-4147-A177-3AD203B41FA5}">
                      <a16:colId xmlns:a16="http://schemas.microsoft.com/office/drawing/2014/main" val="3902753882"/>
                    </a:ext>
                  </a:extLst>
                </a:gridCol>
                <a:gridCol w="1066401">
                  <a:extLst>
                    <a:ext uri="{9D8B030D-6E8A-4147-A177-3AD203B41FA5}">
                      <a16:colId xmlns:a16="http://schemas.microsoft.com/office/drawing/2014/main" val="4032107003"/>
                    </a:ext>
                  </a:extLst>
                </a:gridCol>
              </a:tblGrid>
              <a:tr h="370840">
                <a:tc>
                  <a:txBody>
                    <a:bodyPr/>
                    <a:lstStyle/>
                    <a:p>
                      <a:r>
                        <a:rPr lang="sv-SE" sz="1400" dirty="0"/>
                        <a:t>Namn</a:t>
                      </a:r>
                    </a:p>
                  </a:txBody>
                  <a:tcPr/>
                </a:tc>
                <a:tc>
                  <a:txBody>
                    <a:bodyPr/>
                    <a:lstStyle/>
                    <a:p>
                      <a:r>
                        <a:rPr lang="sv-SE" sz="1400" dirty="0"/>
                        <a:t>Område</a:t>
                      </a:r>
                    </a:p>
                  </a:txBody>
                  <a:tcPr/>
                </a:tc>
                <a:tc>
                  <a:txBody>
                    <a:bodyPr/>
                    <a:lstStyle/>
                    <a:p>
                      <a:r>
                        <a:rPr lang="sv-SE" sz="1400" dirty="0"/>
                        <a:t>Deltagare</a:t>
                      </a:r>
                    </a:p>
                  </a:txBody>
                  <a:tcPr/>
                </a:tc>
                <a:tc>
                  <a:txBody>
                    <a:bodyPr/>
                    <a:lstStyle/>
                    <a:p>
                      <a:r>
                        <a:rPr lang="sv-SE" sz="1400" dirty="0"/>
                        <a:t>Syfte</a:t>
                      </a:r>
                    </a:p>
                  </a:txBody>
                  <a:tcPr/>
                </a:tc>
                <a:tc>
                  <a:txBody>
                    <a:bodyPr/>
                    <a:lstStyle/>
                    <a:p>
                      <a:r>
                        <a:rPr lang="sv-SE" sz="1400" dirty="0"/>
                        <a:t>Mötesfrekvens</a:t>
                      </a:r>
                    </a:p>
                  </a:txBody>
                  <a:tcPr/>
                </a:tc>
                <a:tc>
                  <a:txBody>
                    <a:bodyPr/>
                    <a:lstStyle/>
                    <a:p>
                      <a:r>
                        <a:rPr lang="sv-SE" sz="1400" dirty="0"/>
                        <a:t>Koppling</a:t>
                      </a:r>
                    </a:p>
                  </a:txBody>
                  <a:tcPr/>
                </a:tc>
                <a:tc>
                  <a:txBody>
                    <a:bodyPr/>
                    <a:lstStyle/>
                    <a:p>
                      <a:r>
                        <a:rPr lang="sv-SE" sz="1400" dirty="0"/>
                        <a:t>Övrigt</a:t>
                      </a:r>
                    </a:p>
                  </a:txBody>
                  <a:tcPr/>
                </a:tc>
                <a:extLst>
                  <a:ext uri="{0D108BD9-81ED-4DB2-BD59-A6C34878D82A}">
                    <a16:rowId xmlns:a16="http://schemas.microsoft.com/office/drawing/2014/main" val="2484581089"/>
                  </a:ext>
                </a:extLst>
              </a:tr>
              <a:tr h="370840">
                <a:tc>
                  <a:txBody>
                    <a:bodyPr/>
                    <a:lstStyle/>
                    <a:p>
                      <a:r>
                        <a:rPr lang="sv-SE" sz="900" dirty="0"/>
                        <a:t>Länschefsnätverket</a:t>
                      </a:r>
                    </a:p>
                  </a:txBody>
                  <a:tcPr/>
                </a:tc>
                <a:tc>
                  <a:txBody>
                    <a:bodyPr/>
                    <a:lstStyle/>
                    <a:p>
                      <a:r>
                        <a:rPr lang="sv-SE" sz="900" dirty="0"/>
                        <a:t>Ett </a:t>
                      </a:r>
                      <a:r>
                        <a:rPr lang="sv-SE" sz="900" dirty="0" err="1"/>
                        <a:t>samverkansforum</a:t>
                      </a:r>
                      <a:r>
                        <a:rPr lang="sv-SE" sz="900" dirty="0"/>
                        <a:t> på högsta tjänsteledningsnivå mellan kommunerna och regionen i frågor som rör kunskapsstyrning och kunskapsutveckling av socialtjänsten och näraliggande hälso- och sjukvård.</a:t>
                      </a:r>
                    </a:p>
                  </a:txBody>
                  <a:tcPr/>
                </a:tc>
                <a:tc>
                  <a:txBody>
                    <a:bodyPr/>
                    <a:lstStyle/>
                    <a:p>
                      <a:r>
                        <a:rPr lang="sv-SE" sz="900" dirty="0"/>
                        <a:t>Tjänstepersoner från verksamheter inom region och kommun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kern="1200" dirty="0">
                          <a:solidFill>
                            <a:schemeClr val="dk1"/>
                          </a:solidFill>
                          <a:latin typeface="+mn-lt"/>
                          <a:ea typeface="+mn-ea"/>
                          <a:cs typeface="+mn-cs"/>
                        </a:rPr>
                        <a:t>Att ansvara för länsövergripande dokument och överenskommelser.</a:t>
                      </a:r>
                    </a:p>
                  </a:txBody>
                  <a:tcPr/>
                </a:tc>
                <a:tc>
                  <a:txBody>
                    <a:bodyPr/>
                    <a:lstStyle/>
                    <a:p>
                      <a:r>
                        <a:rPr lang="sv-SE" sz="900" dirty="0"/>
                        <a:t>9 gånger/år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kern="1200" dirty="0">
                          <a:solidFill>
                            <a:schemeClr val="dk1"/>
                          </a:solidFill>
                          <a:latin typeface="+mn-lt"/>
                          <a:ea typeface="+mn-ea"/>
                          <a:cs typeface="+mn-cs"/>
                        </a:rPr>
                        <a:t>Välfärdsråd, LPO: er</a:t>
                      </a:r>
                    </a:p>
                  </a:txBody>
                  <a:tcPr/>
                </a:tc>
                <a:tc>
                  <a:txBody>
                    <a:bodyPr/>
                    <a:lstStyle/>
                    <a:p>
                      <a:endParaRPr lang="sv-SE" sz="900" dirty="0"/>
                    </a:p>
                  </a:txBody>
                  <a:tcPr/>
                </a:tc>
                <a:extLst>
                  <a:ext uri="{0D108BD9-81ED-4DB2-BD59-A6C34878D82A}">
                    <a16:rowId xmlns:a16="http://schemas.microsoft.com/office/drawing/2014/main" val="2690793172"/>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kern="1200" dirty="0">
                        <a:solidFill>
                          <a:schemeClr val="dk1"/>
                        </a:solidFill>
                        <a:effectLst/>
                        <a:latin typeface="+mn-lt"/>
                        <a:ea typeface="+mn-ea"/>
                        <a:cs typeface="+mn-cs"/>
                      </a:endParaRPr>
                    </a:p>
                  </a:txBody>
                  <a:tcPr/>
                </a:tc>
                <a:tc>
                  <a:txBody>
                    <a:bodyPr/>
                    <a:lstStyle/>
                    <a:p>
                      <a:endParaRPr lang="sv-SE" sz="1100" kern="1200" dirty="0">
                        <a:solidFill>
                          <a:schemeClr val="dk1"/>
                        </a:solidFill>
                        <a:effectLst/>
                        <a:latin typeface="+mn-lt"/>
                        <a:ea typeface="+mn-ea"/>
                        <a:cs typeface="+mn-cs"/>
                      </a:endParaRPr>
                    </a:p>
                  </a:txBody>
                  <a:tcPr/>
                </a:tc>
                <a:tc>
                  <a:txBody>
                    <a:bodyPr/>
                    <a:lstStyle/>
                    <a:p>
                      <a:endParaRPr lang="sv-SE" sz="1100" dirty="0"/>
                    </a:p>
                  </a:txBody>
                  <a:tcPr/>
                </a:tc>
                <a:extLst>
                  <a:ext uri="{0D108BD9-81ED-4DB2-BD59-A6C34878D82A}">
                    <a16:rowId xmlns:a16="http://schemas.microsoft.com/office/drawing/2014/main" val="3669382882"/>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200" dirty="0"/>
                    </a:p>
                  </a:txBody>
                  <a:tcPr/>
                </a:tc>
                <a:tc>
                  <a:txBody>
                    <a:bodyPr/>
                    <a:lstStyle/>
                    <a:p>
                      <a:endParaRPr lang="sv-SE" sz="1100" dirty="0"/>
                    </a:p>
                  </a:txBody>
                  <a:tcPr/>
                </a:tc>
                <a:tc>
                  <a:txBody>
                    <a:bodyPr/>
                    <a:lstStyle/>
                    <a:p>
                      <a:endParaRPr lang="sv-SE" dirty="0"/>
                    </a:p>
                  </a:txBody>
                  <a:tcPr/>
                </a:tc>
                <a:extLst>
                  <a:ext uri="{0D108BD9-81ED-4DB2-BD59-A6C34878D82A}">
                    <a16:rowId xmlns:a16="http://schemas.microsoft.com/office/drawing/2014/main" val="3184543066"/>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dirty="0"/>
                    </a:p>
                  </a:txBody>
                  <a:tcPr/>
                </a:tc>
                <a:extLst>
                  <a:ext uri="{0D108BD9-81ED-4DB2-BD59-A6C34878D82A}">
                    <a16:rowId xmlns:a16="http://schemas.microsoft.com/office/drawing/2014/main" val="849589709"/>
                  </a:ext>
                </a:extLst>
              </a:tr>
            </a:tbl>
          </a:graphicData>
        </a:graphic>
      </p:graphicFrame>
    </p:spTree>
    <p:extLst>
      <p:ext uri="{BB962C8B-B14F-4D97-AF65-F5344CB8AC3E}">
        <p14:creationId xmlns:p14="http://schemas.microsoft.com/office/powerpoint/2010/main" val="26201116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23462" y="-139337"/>
            <a:ext cx="10619402" cy="1210581"/>
          </a:xfrm>
        </p:spPr>
        <p:txBody>
          <a:bodyPr/>
          <a:lstStyle/>
          <a:p>
            <a:r>
              <a:rPr lang="sv-SE" dirty="0"/>
              <a:t>FV 87 Regional utveckling</a:t>
            </a:r>
          </a:p>
        </p:txBody>
      </p:sp>
      <p:sp>
        <p:nvSpPr>
          <p:cNvPr id="4" name="Platshållare för datum 3"/>
          <p:cNvSpPr>
            <a:spLocks noGrp="1"/>
          </p:cNvSpPr>
          <p:nvPr>
            <p:ph type="dt" sz="half" idx="10"/>
          </p:nvPr>
        </p:nvSpPr>
        <p:spPr/>
        <p:txBody>
          <a:bodyPr/>
          <a:lstStyle/>
          <a:p>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15</a:t>
            </a:fld>
            <a:endParaRPr lang="sv-SE" dirty="0"/>
          </a:p>
        </p:txBody>
      </p:sp>
      <p:graphicFrame>
        <p:nvGraphicFramePr>
          <p:cNvPr id="6" name="Platshållare för innehåll 5"/>
          <p:cNvGraphicFramePr>
            <a:graphicFrameLocks noGrp="1"/>
          </p:cNvGraphicFramePr>
          <p:nvPr>
            <p:ph idx="1"/>
          </p:nvPr>
        </p:nvGraphicFramePr>
        <p:xfrm>
          <a:off x="78378" y="952137"/>
          <a:ext cx="12009117" cy="5354320"/>
        </p:xfrm>
        <a:graphic>
          <a:graphicData uri="http://schemas.openxmlformats.org/drawingml/2006/table">
            <a:tbl>
              <a:tblPr firstRow="1" bandRow="1">
                <a:tableStyleId>{5C22544A-7EE6-4342-B048-85BDC9FD1C3A}</a:tableStyleId>
              </a:tblPr>
              <a:tblGrid>
                <a:gridCol w="1629556">
                  <a:extLst>
                    <a:ext uri="{9D8B030D-6E8A-4147-A177-3AD203B41FA5}">
                      <a16:colId xmlns:a16="http://schemas.microsoft.com/office/drawing/2014/main" val="4259798525"/>
                    </a:ext>
                  </a:extLst>
                </a:gridCol>
                <a:gridCol w="1183312">
                  <a:extLst>
                    <a:ext uri="{9D8B030D-6E8A-4147-A177-3AD203B41FA5}">
                      <a16:colId xmlns:a16="http://schemas.microsoft.com/office/drawing/2014/main" val="2313203667"/>
                    </a:ext>
                  </a:extLst>
                </a:gridCol>
                <a:gridCol w="2740021">
                  <a:extLst>
                    <a:ext uri="{9D8B030D-6E8A-4147-A177-3AD203B41FA5}">
                      <a16:colId xmlns:a16="http://schemas.microsoft.com/office/drawing/2014/main" val="1266313779"/>
                    </a:ext>
                  </a:extLst>
                </a:gridCol>
                <a:gridCol w="2692309">
                  <a:extLst>
                    <a:ext uri="{9D8B030D-6E8A-4147-A177-3AD203B41FA5}">
                      <a16:colId xmlns:a16="http://schemas.microsoft.com/office/drawing/2014/main" val="3560380640"/>
                    </a:ext>
                  </a:extLst>
                </a:gridCol>
                <a:gridCol w="1549849">
                  <a:extLst>
                    <a:ext uri="{9D8B030D-6E8A-4147-A177-3AD203B41FA5}">
                      <a16:colId xmlns:a16="http://schemas.microsoft.com/office/drawing/2014/main" val="2219524579"/>
                    </a:ext>
                  </a:extLst>
                </a:gridCol>
                <a:gridCol w="1461287">
                  <a:extLst>
                    <a:ext uri="{9D8B030D-6E8A-4147-A177-3AD203B41FA5}">
                      <a16:colId xmlns:a16="http://schemas.microsoft.com/office/drawing/2014/main" val="3902753882"/>
                    </a:ext>
                  </a:extLst>
                </a:gridCol>
                <a:gridCol w="752783">
                  <a:extLst>
                    <a:ext uri="{9D8B030D-6E8A-4147-A177-3AD203B41FA5}">
                      <a16:colId xmlns:a16="http://schemas.microsoft.com/office/drawing/2014/main" val="4032107003"/>
                    </a:ext>
                  </a:extLst>
                </a:gridCol>
              </a:tblGrid>
              <a:tr h="370840">
                <a:tc>
                  <a:txBody>
                    <a:bodyPr/>
                    <a:lstStyle/>
                    <a:p>
                      <a:r>
                        <a:rPr lang="sv-SE" sz="1400" dirty="0"/>
                        <a:t>Namn</a:t>
                      </a:r>
                    </a:p>
                  </a:txBody>
                  <a:tcPr/>
                </a:tc>
                <a:tc>
                  <a:txBody>
                    <a:bodyPr/>
                    <a:lstStyle/>
                    <a:p>
                      <a:r>
                        <a:rPr lang="sv-SE" sz="1400" dirty="0"/>
                        <a:t>Område</a:t>
                      </a:r>
                    </a:p>
                  </a:txBody>
                  <a:tcPr/>
                </a:tc>
                <a:tc>
                  <a:txBody>
                    <a:bodyPr/>
                    <a:lstStyle/>
                    <a:p>
                      <a:r>
                        <a:rPr lang="sv-SE" sz="1400" dirty="0"/>
                        <a:t>Deltagare</a:t>
                      </a:r>
                    </a:p>
                  </a:txBody>
                  <a:tcPr/>
                </a:tc>
                <a:tc>
                  <a:txBody>
                    <a:bodyPr/>
                    <a:lstStyle/>
                    <a:p>
                      <a:r>
                        <a:rPr lang="sv-SE" sz="1400" dirty="0"/>
                        <a:t>Syfte</a:t>
                      </a:r>
                    </a:p>
                  </a:txBody>
                  <a:tcPr/>
                </a:tc>
                <a:tc>
                  <a:txBody>
                    <a:bodyPr/>
                    <a:lstStyle/>
                    <a:p>
                      <a:r>
                        <a:rPr lang="sv-SE" sz="1400" dirty="0"/>
                        <a:t>Mötesfrekvens</a:t>
                      </a:r>
                    </a:p>
                  </a:txBody>
                  <a:tcPr/>
                </a:tc>
                <a:tc>
                  <a:txBody>
                    <a:bodyPr/>
                    <a:lstStyle/>
                    <a:p>
                      <a:r>
                        <a:rPr lang="sv-SE" sz="1400" dirty="0"/>
                        <a:t>Koppling</a:t>
                      </a:r>
                    </a:p>
                  </a:txBody>
                  <a:tcPr/>
                </a:tc>
                <a:tc>
                  <a:txBody>
                    <a:bodyPr/>
                    <a:lstStyle/>
                    <a:p>
                      <a:r>
                        <a:rPr lang="sv-SE" sz="1400" dirty="0"/>
                        <a:t>Övrigt</a:t>
                      </a:r>
                    </a:p>
                  </a:txBody>
                  <a:tcPr/>
                </a:tc>
                <a:extLst>
                  <a:ext uri="{0D108BD9-81ED-4DB2-BD59-A6C34878D82A}">
                    <a16:rowId xmlns:a16="http://schemas.microsoft.com/office/drawing/2014/main" val="2484581089"/>
                  </a:ext>
                </a:extLst>
              </a:tr>
              <a:tr h="370840">
                <a:tc>
                  <a:txBody>
                    <a:bodyPr/>
                    <a:lstStyle/>
                    <a:p>
                      <a:r>
                        <a:rPr lang="sv-SE" sz="1100" kern="1200" dirty="0">
                          <a:solidFill>
                            <a:schemeClr val="dk1"/>
                          </a:solidFill>
                          <a:effectLst/>
                          <a:latin typeface="+mn-lt"/>
                          <a:ea typeface="+mn-ea"/>
                          <a:cs typeface="+mn-cs"/>
                        </a:rPr>
                        <a:t>LTP-gruppen </a:t>
                      </a:r>
                    </a:p>
                    <a:p>
                      <a:r>
                        <a:rPr lang="sv-SE" sz="1100" kern="1200" dirty="0" err="1">
                          <a:solidFill>
                            <a:schemeClr val="dk1"/>
                          </a:solidFill>
                          <a:effectLst/>
                          <a:latin typeface="+mn-lt"/>
                          <a:ea typeface="+mn-ea"/>
                          <a:cs typeface="+mn-cs"/>
                        </a:rPr>
                        <a:t>Länsplaneupprättare</a:t>
                      </a:r>
                      <a:r>
                        <a:rPr lang="sv-SE" sz="1100" kern="1200" dirty="0">
                          <a:solidFill>
                            <a:schemeClr val="dk1"/>
                          </a:solidFill>
                          <a:effectLst/>
                          <a:latin typeface="+mn-lt"/>
                          <a:ea typeface="+mn-ea"/>
                          <a:cs typeface="+mn-cs"/>
                        </a:rPr>
                        <a:t> för transportinfrastruktur </a:t>
                      </a:r>
                      <a:endParaRPr lang="sv-SE" sz="1100" dirty="0"/>
                    </a:p>
                  </a:txBody>
                  <a:tcPr/>
                </a:tc>
                <a:tc>
                  <a:txBody>
                    <a:bodyPr/>
                    <a:lstStyle/>
                    <a:p>
                      <a:r>
                        <a:rPr lang="sv-SE" sz="1100" kern="1200" dirty="0">
                          <a:solidFill>
                            <a:schemeClr val="dk1"/>
                          </a:solidFill>
                          <a:effectLst/>
                          <a:latin typeface="+mn-lt"/>
                          <a:ea typeface="+mn-ea"/>
                          <a:cs typeface="+mn-cs"/>
                        </a:rPr>
                        <a:t>Infrastruktur </a:t>
                      </a:r>
                      <a:endParaRPr lang="sv-SE" sz="1100" dirty="0"/>
                    </a:p>
                  </a:txBody>
                  <a:tcPr/>
                </a:tc>
                <a:tc>
                  <a:txBody>
                    <a:bodyPr/>
                    <a:lstStyle/>
                    <a:p>
                      <a:r>
                        <a:rPr lang="sv-SE" sz="1100" kern="1200" dirty="0">
                          <a:solidFill>
                            <a:schemeClr val="dk1"/>
                          </a:solidFill>
                          <a:effectLst/>
                          <a:latin typeface="+mn-lt"/>
                          <a:ea typeface="+mn-ea"/>
                          <a:cs typeface="+mn-cs"/>
                        </a:rPr>
                        <a:t>Kommuner: Samhällsbyggnadschefer, gatuchefer eller annan ansvarig för infrastruktur. </a:t>
                      </a:r>
                      <a:br>
                        <a:rPr lang="sv-SE" sz="1100" kern="1200" dirty="0">
                          <a:solidFill>
                            <a:schemeClr val="dk1"/>
                          </a:solidFill>
                          <a:effectLst/>
                          <a:latin typeface="+mn-lt"/>
                          <a:ea typeface="+mn-ea"/>
                          <a:cs typeface="+mn-cs"/>
                        </a:rPr>
                      </a:br>
                      <a:r>
                        <a:rPr lang="sv-SE" sz="1100" kern="1200" dirty="0">
                          <a:solidFill>
                            <a:schemeClr val="dk1"/>
                          </a:solidFill>
                          <a:effectLst/>
                          <a:latin typeface="+mn-lt"/>
                          <a:ea typeface="+mn-ea"/>
                          <a:cs typeface="+mn-cs"/>
                        </a:rPr>
                        <a:t>Kollektivtrafikförvaltningen: Strateg TFP </a:t>
                      </a:r>
                      <a:br>
                        <a:rPr lang="sv-SE" sz="1100" kern="1200" dirty="0">
                          <a:solidFill>
                            <a:schemeClr val="dk1"/>
                          </a:solidFill>
                          <a:effectLst/>
                          <a:latin typeface="+mn-lt"/>
                          <a:ea typeface="+mn-ea"/>
                          <a:cs typeface="+mn-cs"/>
                        </a:rPr>
                      </a:br>
                      <a:r>
                        <a:rPr lang="sv-SE" sz="1100" kern="1200" dirty="0">
                          <a:solidFill>
                            <a:schemeClr val="dk1"/>
                          </a:solidFill>
                          <a:effectLst/>
                          <a:latin typeface="+mn-lt"/>
                          <a:ea typeface="+mn-ea"/>
                          <a:cs typeface="+mn-cs"/>
                        </a:rPr>
                        <a:t>Trafikverket: Samhällsplanerare</a:t>
                      </a:r>
                      <a:br>
                        <a:rPr lang="sv-SE" sz="1100" kern="1200" dirty="0">
                          <a:solidFill>
                            <a:schemeClr val="dk1"/>
                          </a:solidFill>
                          <a:effectLst/>
                          <a:latin typeface="+mn-lt"/>
                          <a:ea typeface="+mn-ea"/>
                          <a:cs typeface="+mn-cs"/>
                        </a:rPr>
                      </a:br>
                      <a:r>
                        <a:rPr lang="sv-SE" sz="1100" kern="1200" dirty="0">
                          <a:solidFill>
                            <a:schemeClr val="dk1"/>
                          </a:solidFill>
                          <a:effectLst/>
                          <a:latin typeface="+mn-lt"/>
                          <a:ea typeface="+mn-ea"/>
                          <a:cs typeface="+mn-cs"/>
                        </a:rPr>
                        <a:t>Mellansvenska Handelskammaren:   </a:t>
                      </a:r>
                    </a:p>
                    <a:p>
                      <a:r>
                        <a:rPr lang="sv-SE" sz="1100" kern="1200" dirty="0">
                          <a:solidFill>
                            <a:schemeClr val="dk1"/>
                          </a:solidFill>
                          <a:effectLst/>
                          <a:latin typeface="+mn-lt"/>
                          <a:ea typeface="+mn-ea"/>
                          <a:cs typeface="+mn-cs"/>
                        </a:rPr>
                        <a:t>RUF: Enhetschef Samhällsbyggnad, strateg  samhällsplanering- och infrastruktur. </a:t>
                      </a:r>
                      <a:endParaRPr lang="sv-SE" sz="1100" dirty="0"/>
                    </a:p>
                  </a:txBody>
                  <a:tcPr/>
                </a:tc>
                <a:tc>
                  <a:txBody>
                    <a:bodyPr/>
                    <a:lstStyle/>
                    <a:p>
                      <a:r>
                        <a:rPr lang="sv-SE" sz="1100" kern="1200" dirty="0">
                          <a:solidFill>
                            <a:schemeClr val="dk1"/>
                          </a:solidFill>
                          <a:effectLst/>
                          <a:latin typeface="+mn-lt"/>
                          <a:ea typeface="+mn-ea"/>
                          <a:cs typeface="+mn-cs"/>
                        </a:rPr>
                        <a:t>Information, dialog, samråd, kunskapsförmedling och utveckling</a:t>
                      </a:r>
                      <a:endParaRPr lang="sv-SE" sz="1100" dirty="0"/>
                    </a:p>
                  </a:txBody>
                  <a:tcPr/>
                </a:tc>
                <a:tc>
                  <a:txBody>
                    <a:bodyPr/>
                    <a:lstStyle/>
                    <a:p>
                      <a:r>
                        <a:rPr lang="sv-SE" sz="1100" kern="1200" dirty="0">
                          <a:solidFill>
                            <a:schemeClr val="dk1"/>
                          </a:solidFill>
                          <a:effectLst/>
                          <a:latin typeface="+mn-lt"/>
                          <a:ea typeface="+mn-ea"/>
                          <a:cs typeface="+mn-cs"/>
                        </a:rPr>
                        <a:t>3-4 gånger per år</a:t>
                      </a:r>
                      <a:endParaRPr lang="sv-SE" sz="1100" dirty="0"/>
                    </a:p>
                  </a:txBody>
                  <a:tcPr/>
                </a:tc>
                <a:tc>
                  <a:txBody>
                    <a:bodyPr/>
                    <a:lstStyle/>
                    <a:p>
                      <a:r>
                        <a:rPr lang="sv-SE" sz="1100" kern="1200" dirty="0">
                          <a:solidFill>
                            <a:schemeClr val="dk1"/>
                          </a:solidFill>
                          <a:effectLst/>
                          <a:latin typeface="+mn-lt"/>
                          <a:ea typeface="+mn-ea"/>
                          <a:cs typeface="+mn-cs"/>
                        </a:rPr>
                        <a:t>Möten med enskilda kommuner 2ggr/år .</a:t>
                      </a:r>
                    </a:p>
                    <a:p>
                      <a:r>
                        <a:rPr lang="sv-SE" sz="1100" kern="1200" dirty="0">
                          <a:solidFill>
                            <a:schemeClr val="dk1"/>
                          </a:solidFill>
                          <a:effectLst/>
                          <a:latin typeface="+mn-lt"/>
                          <a:ea typeface="+mn-ea"/>
                          <a:cs typeface="+mn-cs"/>
                        </a:rPr>
                        <a:t>Nationellt nätverk </a:t>
                      </a:r>
                      <a:endParaRPr lang="sv-SE" sz="1100" dirty="0"/>
                    </a:p>
                  </a:txBody>
                  <a:tcPr/>
                </a:tc>
                <a:tc>
                  <a:txBody>
                    <a:bodyPr/>
                    <a:lstStyle/>
                    <a:p>
                      <a:endParaRPr lang="sv-SE" sz="1100" dirty="0"/>
                    </a:p>
                  </a:txBody>
                  <a:tcPr/>
                </a:tc>
                <a:extLst>
                  <a:ext uri="{0D108BD9-81ED-4DB2-BD59-A6C34878D82A}">
                    <a16:rowId xmlns:a16="http://schemas.microsoft.com/office/drawing/2014/main" val="2902480064"/>
                  </a:ext>
                </a:extLst>
              </a:tr>
              <a:tr h="370840">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sv-SE" sz="1100" kern="1200" dirty="0">
                          <a:solidFill>
                            <a:schemeClr val="dk1"/>
                          </a:solidFill>
                          <a:effectLst/>
                          <a:latin typeface="+mn-lt"/>
                          <a:ea typeface="+mn-ea"/>
                          <a:cs typeface="+mn-cs"/>
                        </a:rPr>
                        <a:t>Energi och klimatrådgivare i kommunerna</a:t>
                      </a:r>
                    </a:p>
                    <a:p>
                      <a:pPr>
                        <a:spcAft>
                          <a:spcPts val="600"/>
                        </a:spcAft>
                      </a:pPr>
                      <a:r>
                        <a:rPr lang="sv-SE" sz="1100" dirty="0">
                          <a:effectLst/>
                          <a:latin typeface="Arial" panose="020B0604020202020204" pitchFamily="34" charset="0"/>
                          <a:ea typeface="Times New Roman" panose="02020603050405020304" pitchFamily="18" charset="0"/>
                          <a:cs typeface="Times New Roman" panose="02020603050405020304" pitchFamily="18" charset="0"/>
                        </a:rPr>
                        <a:t>(</a:t>
                      </a:r>
                      <a:r>
                        <a:rPr lang="sv-SE" sz="1100" dirty="0" err="1">
                          <a:effectLst/>
                          <a:latin typeface="Arial" panose="020B0604020202020204" pitchFamily="34" charset="0"/>
                          <a:ea typeface="Times New Roman" panose="02020603050405020304" pitchFamily="18" charset="0"/>
                          <a:cs typeface="Times New Roman" panose="02020603050405020304" pitchFamily="18" charset="0"/>
                        </a:rPr>
                        <a:t>EKRarna</a:t>
                      </a:r>
                      <a:r>
                        <a:rPr lang="sv-SE" sz="1100" dirty="0">
                          <a:effectLst/>
                          <a:latin typeface="Arial" panose="020B0604020202020204" pitchFamily="34" charset="0"/>
                          <a:ea typeface="Times New Roman" panose="02020603050405020304" pitchFamily="18" charset="0"/>
                          <a:cs typeface="Times New Roman" panose="02020603050405020304" pitchFamily="18" charset="0"/>
                        </a:rPr>
                        <a:t>)</a:t>
                      </a:r>
                    </a:p>
                  </a:txBody>
                  <a:tcPr marL="68580" marR="68580" marT="0" marB="0"/>
                </a:tc>
                <a:tc>
                  <a:txBody>
                    <a:bodyPr/>
                    <a:lstStyle/>
                    <a:p>
                      <a:r>
                        <a:rPr lang="sv-SE" sz="1100" kern="1200" dirty="0">
                          <a:solidFill>
                            <a:schemeClr val="dk1"/>
                          </a:solidFill>
                          <a:effectLst/>
                          <a:latin typeface="+mn-lt"/>
                          <a:ea typeface="+mn-ea"/>
                          <a:cs typeface="+mn-cs"/>
                        </a:rPr>
                        <a:t>Energi, klimat och transporter</a:t>
                      </a:r>
                      <a:endParaRPr lang="sv-SE" sz="1100" dirty="0"/>
                    </a:p>
                  </a:txBody>
                  <a:tcPr/>
                </a:tc>
                <a:tc>
                  <a:txBody>
                    <a:bodyPr/>
                    <a:lstStyle/>
                    <a:p>
                      <a:r>
                        <a:rPr lang="sv-SE" sz="1100" kern="1200" dirty="0">
                          <a:solidFill>
                            <a:schemeClr val="dk1"/>
                          </a:solidFill>
                          <a:effectLst/>
                          <a:latin typeface="+mn-lt"/>
                          <a:ea typeface="+mn-ea"/>
                          <a:cs typeface="+mn-cs"/>
                        </a:rPr>
                        <a:t>Energi och klimatrådgivare i kommunerna</a:t>
                      </a:r>
                    </a:p>
                    <a:p>
                      <a:r>
                        <a:rPr lang="sv-SE" sz="1100" kern="1200" dirty="0">
                          <a:solidFill>
                            <a:schemeClr val="dk1"/>
                          </a:solidFill>
                          <a:effectLst/>
                          <a:latin typeface="+mn-lt"/>
                          <a:ea typeface="+mn-ea"/>
                          <a:cs typeface="+mn-cs"/>
                        </a:rPr>
                        <a:t>RUF: Projektledare inom Energikontor Dalarna</a:t>
                      </a:r>
                      <a:endParaRPr lang="sv-SE" sz="1100" dirty="0"/>
                    </a:p>
                  </a:txBody>
                  <a:tcPr/>
                </a:tc>
                <a:tc>
                  <a:txBody>
                    <a:bodyPr/>
                    <a:lstStyle/>
                    <a:p>
                      <a:r>
                        <a:rPr lang="sv-SE" sz="1100" kern="1200" dirty="0">
                          <a:solidFill>
                            <a:schemeClr val="dk1"/>
                          </a:solidFill>
                          <a:effectLst/>
                          <a:latin typeface="+mn-lt"/>
                          <a:ea typeface="+mn-ea"/>
                          <a:cs typeface="+mn-cs"/>
                        </a:rPr>
                        <a:t>Samordning och fortbildning av kommunernas energi- och klimatrådgivarna. </a:t>
                      </a:r>
                      <a:endParaRPr lang="sv-SE" sz="1100" dirty="0"/>
                    </a:p>
                  </a:txBody>
                  <a:tcPr/>
                </a:tc>
                <a:tc>
                  <a:txBody>
                    <a:bodyPr/>
                    <a:lstStyle/>
                    <a:p>
                      <a:r>
                        <a:rPr lang="sv-SE" sz="1100" kern="1200" dirty="0">
                          <a:solidFill>
                            <a:schemeClr val="dk1"/>
                          </a:solidFill>
                          <a:effectLst/>
                          <a:latin typeface="+mn-lt"/>
                          <a:ea typeface="+mn-ea"/>
                          <a:cs typeface="+mn-cs"/>
                        </a:rPr>
                        <a:t>4 ggr/år</a:t>
                      </a:r>
                      <a:endParaRPr lang="sv-SE" sz="1100" dirty="0"/>
                    </a:p>
                  </a:txBody>
                  <a:tcPr/>
                </a:tc>
                <a:tc>
                  <a:txBody>
                    <a:bodyPr/>
                    <a:lstStyle/>
                    <a:p>
                      <a:r>
                        <a:rPr lang="sv-SE" sz="1100" kern="1200" dirty="0">
                          <a:solidFill>
                            <a:schemeClr val="dk1"/>
                          </a:solidFill>
                          <a:effectLst/>
                          <a:latin typeface="+mn-lt"/>
                          <a:ea typeface="+mn-ea"/>
                          <a:cs typeface="+mn-cs"/>
                        </a:rPr>
                        <a:t>Region Gävleborg</a:t>
                      </a:r>
                      <a:br>
                        <a:rPr lang="sv-SE" sz="1100" kern="1200" dirty="0">
                          <a:solidFill>
                            <a:schemeClr val="dk1"/>
                          </a:solidFill>
                          <a:effectLst/>
                          <a:latin typeface="+mn-lt"/>
                          <a:ea typeface="+mn-ea"/>
                          <a:cs typeface="+mn-cs"/>
                        </a:rPr>
                      </a:br>
                      <a:r>
                        <a:rPr lang="sv-SE" sz="1100" kern="1200" dirty="0">
                          <a:solidFill>
                            <a:schemeClr val="dk1"/>
                          </a:solidFill>
                          <a:effectLst/>
                          <a:latin typeface="+mn-lt"/>
                          <a:ea typeface="+mn-ea"/>
                          <a:cs typeface="+mn-cs"/>
                        </a:rPr>
                        <a:t>Energimyndigheten </a:t>
                      </a:r>
                      <a:br>
                        <a:rPr lang="sv-SE" sz="1100" kern="1200" dirty="0">
                          <a:solidFill>
                            <a:schemeClr val="dk1"/>
                          </a:solidFill>
                          <a:effectLst/>
                          <a:latin typeface="+mn-lt"/>
                          <a:ea typeface="+mn-ea"/>
                          <a:cs typeface="+mn-cs"/>
                        </a:rPr>
                      </a:br>
                      <a:r>
                        <a:rPr lang="sv-SE" sz="1100" kern="1200" dirty="0">
                          <a:solidFill>
                            <a:schemeClr val="dk1"/>
                          </a:solidFill>
                          <a:effectLst/>
                          <a:latin typeface="+mn-lt"/>
                          <a:ea typeface="+mn-ea"/>
                          <a:cs typeface="+mn-cs"/>
                        </a:rPr>
                        <a:t>Energikontoren Sverige </a:t>
                      </a:r>
                      <a:endParaRPr lang="sv-SE" sz="1100" dirty="0"/>
                    </a:p>
                  </a:txBody>
                  <a:tcPr/>
                </a:tc>
                <a:tc>
                  <a:txBody>
                    <a:bodyPr/>
                    <a:lstStyle/>
                    <a:p>
                      <a:endParaRPr lang="sv-SE" sz="1100" dirty="0"/>
                    </a:p>
                  </a:txBody>
                  <a:tcPr/>
                </a:tc>
                <a:extLst>
                  <a:ext uri="{0D108BD9-81ED-4DB2-BD59-A6C34878D82A}">
                    <a16:rowId xmlns:a16="http://schemas.microsoft.com/office/drawing/2014/main" val="3729991082"/>
                  </a:ext>
                </a:extLst>
              </a:tr>
              <a:tr h="370840">
                <a:tc>
                  <a:txBody>
                    <a:bodyPr/>
                    <a:lstStyle/>
                    <a:p>
                      <a:r>
                        <a:rPr lang="sv-SE" sz="1100" dirty="0">
                          <a:effectLst/>
                          <a:latin typeface="Arial" panose="020B0604020202020204" pitchFamily="34" charset="0"/>
                          <a:ea typeface="Times New Roman" panose="02020603050405020304" pitchFamily="18" charset="0"/>
                          <a:cs typeface="Times New Roman" panose="02020603050405020304" pitchFamily="18" charset="0"/>
                        </a:rPr>
                        <a:t>Landsbygdsutvecklare</a:t>
                      </a:r>
                      <a:br>
                        <a:rPr lang="sv-SE" sz="1100" dirty="0">
                          <a:effectLst/>
                          <a:latin typeface="Arial" panose="020B0604020202020204" pitchFamily="34" charset="0"/>
                          <a:ea typeface="Times New Roman" panose="02020603050405020304" pitchFamily="18" charset="0"/>
                          <a:cs typeface="Times New Roman" panose="02020603050405020304" pitchFamily="18" charset="0"/>
                        </a:rPr>
                      </a:br>
                      <a:endParaRPr lang="sv-SE" sz="1100" dirty="0"/>
                    </a:p>
                  </a:txBody>
                  <a:tcPr/>
                </a:tc>
                <a:tc>
                  <a:txBody>
                    <a:bodyPr/>
                    <a:lstStyle/>
                    <a:p>
                      <a:r>
                        <a:rPr lang="sv-SE" sz="1100" kern="1200" dirty="0">
                          <a:solidFill>
                            <a:schemeClr val="dk1"/>
                          </a:solidFill>
                          <a:effectLst/>
                          <a:latin typeface="+mn-lt"/>
                          <a:ea typeface="+mn-ea"/>
                          <a:cs typeface="+mn-cs"/>
                        </a:rPr>
                        <a:t>Landsbygds-utveckling </a:t>
                      </a:r>
                      <a:endParaRPr lang="sv-SE" sz="1100" dirty="0"/>
                    </a:p>
                  </a:txBody>
                  <a:tcPr/>
                </a:tc>
                <a:tc>
                  <a:txBody>
                    <a:bodyPr/>
                    <a:lstStyle/>
                    <a:p>
                      <a:r>
                        <a:rPr lang="sv-SE" sz="1100" kern="1200" dirty="0">
                          <a:solidFill>
                            <a:schemeClr val="dk1"/>
                          </a:solidFill>
                          <a:effectLst/>
                          <a:latin typeface="+mn-lt"/>
                          <a:ea typeface="+mn-ea"/>
                          <a:cs typeface="+mn-cs"/>
                        </a:rPr>
                        <a:t>Landsbygdsutvecklare i kommunerna</a:t>
                      </a:r>
                    </a:p>
                    <a:p>
                      <a:r>
                        <a:rPr lang="sv-SE" sz="1100" kern="1200" dirty="0">
                          <a:solidFill>
                            <a:schemeClr val="dk1"/>
                          </a:solidFill>
                          <a:effectLst/>
                          <a:latin typeface="+mn-lt"/>
                          <a:ea typeface="+mn-ea"/>
                          <a:cs typeface="+mn-cs"/>
                        </a:rPr>
                        <a:t>RUF: Landsbygdsutvecklare</a:t>
                      </a:r>
                      <a:endParaRPr lang="sv-SE" sz="1100" dirty="0"/>
                    </a:p>
                  </a:txBody>
                  <a:tcPr/>
                </a:tc>
                <a:tc>
                  <a:txBody>
                    <a:bodyPr/>
                    <a:lstStyle/>
                    <a:p>
                      <a:r>
                        <a:rPr lang="sv-SE" sz="1100" kern="1200" dirty="0">
                          <a:solidFill>
                            <a:schemeClr val="dk1"/>
                          </a:solidFill>
                          <a:effectLst/>
                          <a:latin typeface="+mn-lt"/>
                          <a:ea typeface="+mn-ea"/>
                          <a:cs typeface="+mn-cs"/>
                        </a:rPr>
                        <a:t>Information, dialog, samråd, kunskapsförmedling och utveckling</a:t>
                      </a:r>
                      <a:endParaRPr lang="sv-S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mn-lt"/>
                          <a:ea typeface="+mn-ea"/>
                          <a:cs typeface="+mn-cs"/>
                        </a:rPr>
                        <a:t>4 ggr/år</a:t>
                      </a:r>
                      <a:endParaRPr lang="sv-SE" sz="1100" dirty="0"/>
                    </a:p>
                    <a:p>
                      <a:endParaRPr lang="sv-SE" sz="1100" dirty="0"/>
                    </a:p>
                  </a:txBody>
                  <a:tcPr/>
                </a:tc>
                <a:tc>
                  <a:txBody>
                    <a:bodyPr/>
                    <a:lstStyle/>
                    <a:p>
                      <a:endParaRPr lang="sv-SE" sz="1100" dirty="0"/>
                    </a:p>
                  </a:txBody>
                  <a:tcPr/>
                </a:tc>
                <a:tc>
                  <a:txBody>
                    <a:bodyPr/>
                    <a:lstStyle/>
                    <a:p>
                      <a:endParaRPr lang="sv-SE" dirty="0"/>
                    </a:p>
                  </a:txBody>
                  <a:tcPr/>
                </a:tc>
                <a:extLst>
                  <a:ext uri="{0D108BD9-81ED-4DB2-BD59-A6C34878D82A}">
                    <a16:rowId xmlns:a16="http://schemas.microsoft.com/office/drawing/2014/main" val="3398214797"/>
                  </a:ext>
                </a:extLst>
              </a:tr>
              <a:tr h="370840">
                <a:tc>
                  <a:txBody>
                    <a:bodyPr/>
                    <a:lstStyle/>
                    <a:p>
                      <a:r>
                        <a:rPr lang="sv-SE" sz="1100" kern="1200" dirty="0">
                          <a:solidFill>
                            <a:schemeClr val="accent1">
                              <a:lumMod val="75000"/>
                            </a:schemeClr>
                          </a:solidFill>
                          <a:effectLst/>
                          <a:latin typeface="+mn-lt"/>
                          <a:ea typeface="+mn-ea"/>
                          <a:cs typeface="+mn-cs"/>
                        </a:rPr>
                        <a:t>Ungdomsstrategiskt nätverk</a:t>
                      </a:r>
                      <a:r>
                        <a:rPr lang="sv-SE" sz="1100" kern="1200" baseline="0" dirty="0">
                          <a:solidFill>
                            <a:schemeClr val="accent1">
                              <a:lumMod val="75000"/>
                            </a:schemeClr>
                          </a:solidFill>
                          <a:effectLst/>
                          <a:latin typeface="+mn-lt"/>
                          <a:ea typeface="+mn-ea"/>
                          <a:cs typeface="+mn-cs"/>
                        </a:rPr>
                        <a:t> </a:t>
                      </a:r>
                      <a:endParaRPr lang="sv-SE" sz="1100" dirty="0">
                        <a:solidFill>
                          <a:schemeClr val="accent1">
                            <a:lumMod val="75000"/>
                          </a:schemeClr>
                        </a:solidFill>
                      </a:endParaRPr>
                    </a:p>
                  </a:txBody>
                  <a:tcPr/>
                </a:tc>
                <a:tc>
                  <a:txBody>
                    <a:bodyPr/>
                    <a:lstStyle/>
                    <a:p>
                      <a:r>
                        <a:rPr lang="sv-SE" sz="1100" kern="1200" dirty="0" err="1">
                          <a:solidFill>
                            <a:schemeClr val="dk1"/>
                          </a:solidFill>
                          <a:effectLst/>
                          <a:latin typeface="+mn-lt"/>
                          <a:ea typeface="+mn-ea"/>
                          <a:cs typeface="+mn-cs"/>
                        </a:rPr>
                        <a:t>Ungdoms-strategiskt</a:t>
                      </a:r>
                      <a:r>
                        <a:rPr lang="sv-SE" sz="1100" kern="1200" dirty="0">
                          <a:solidFill>
                            <a:schemeClr val="dk1"/>
                          </a:solidFill>
                          <a:effectLst/>
                          <a:latin typeface="+mn-lt"/>
                          <a:ea typeface="+mn-ea"/>
                          <a:cs typeface="+mn-cs"/>
                        </a:rPr>
                        <a:t> arbete </a:t>
                      </a:r>
                      <a:endParaRPr lang="sv-SE" sz="1100" dirty="0"/>
                    </a:p>
                  </a:txBody>
                  <a:tcPr/>
                </a:tc>
                <a:tc>
                  <a:txBody>
                    <a:bodyPr/>
                    <a:lstStyle/>
                    <a:p>
                      <a:r>
                        <a:rPr lang="sv-SE" sz="1100" kern="1200" dirty="0">
                          <a:solidFill>
                            <a:schemeClr val="dk1"/>
                          </a:solidFill>
                          <a:effectLst/>
                          <a:latin typeface="+mn-lt"/>
                          <a:ea typeface="+mn-ea"/>
                          <a:cs typeface="+mn-cs"/>
                        </a:rPr>
                        <a:t>Tjänstepersoner, chef och ungdomssamordnare  samt politiker på kommunnivå</a:t>
                      </a:r>
                    </a:p>
                    <a:p>
                      <a:r>
                        <a:rPr lang="sv-SE" sz="1100" kern="1200" dirty="0">
                          <a:solidFill>
                            <a:schemeClr val="dk1"/>
                          </a:solidFill>
                          <a:effectLst/>
                          <a:latin typeface="+mn-lt"/>
                          <a:ea typeface="+mn-ea"/>
                          <a:cs typeface="+mn-cs"/>
                        </a:rPr>
                        <a:t>RUF: Ungdomsstrateg </a:t>
                      </a:r>
                      <a:endParaRPr lang="sv-SE" sz="1100" dirty="0"/>
                    </a:p>
                  </a:txBody>
                  <a:tcPr/>
                </a:tc>
                <a:tc>
                  <a:txBody>
                    <a:bodyPr/>
                    <a:lstStyle/>
                    <a:p>
                      <a:r>
                        <a:rPr lang="sv-SE" sz="1100" kern="1200" dirty="0">
                          <a:solidFill>
                            <a:schemeClr val="dk1"/>
                          </a:solidFill>
                          <a:effectLst/>
                          <a:latin typeface="+mn-lt"/>
                          <a:ea typeface="+mn-ea"/>
                          <a:cs typeface="+mn-cs"/>
                        </a:rPr>
                        <a:t>Information, dialog, samråd, kunskapsförmedling och utveckling</a:t>
                      </a:r>
                      <a:endParaRPr lang="sv-SE" sz="1100" dirty="0"/>
                    </a:p>
                  </a:txBody>
                  <a:tcPr/>
                </a:tc>
                <a:tc>
                  <a:txBody>
                    <a:bodyPr/>
                    <a:lstStyle/>
                    <a:p>
                      <a:r>
                        <a:rPr lang="sv-SE" sz="1100" kern="1200" dirty="0">
                          <a:solidFill>
                            <a:schemeClr val="dk1"/>
                          </a:solidFill>
                          <a:effectLst/>
                          <a:latin typeface="+mn-lt"/>
                          <a:ea typeface="+mn-ea"/>
                          <a:cs typeface="+mn-cs"/>
                        </a:rPr>
                        <a:t>4 ggr/år </a:t>
                      </a:r>
                      <a:endParaRPr lang="sv-SE" sz="1100" dirty="0"/>
                    </a:p>
                  </a:txBody>
                  <a:tcPr/>
                </a:tc>
                <a:tc>
                  <a:txBody>
                    <a:bodyPr/>
                    <a:lstStyle/>
                    <a:p>
                      <a:r>
                        <a:rPr lang="sv-SE" sz="1100" kern="1200" dirty="0">
                          <a:solidFill>
                            <a:schemeClr val="dk1"/>
                          </a:solidFill>
                          <a:effectLst/>
                          <a:latin typeface="+mn-lt"/>
                          <a:ea typeface="+mn-ea"/>
                          <a:cs typeface="+mn-cs"/>
                        </a:rPr>
                        <a:t>Nationella Nätverket för Ungas Inflytande (NUNI), Myndigheten</a:t>
                      </a:r>
                      <a:r>
                        <a:rPr lang="sv-SE" sz="1100" kern="1200" baseline="0" dirty="0">
                          <a:solidFill>
                            <a:schemeClr val="dk1"/>
                          </a:solidFill>
                          <a:effectLst/>
                          <a:latin typeface="+mn-lt"/>
                          <a:ea typeface="+mn-ea"/>
                          <a:cs typeface="+mn-cs"/>
                        </a:rPr>
                        <a:t> för ungdom och civilsamhällets frågor (</a:t>
                      </a:r>
                      <a:r>
                        <a:rPr lang="sv-SE" sz="1100" kern="1200" dirty="0">
                          <a:solidFill>
                            <a:schemeClr val="dk1"/>
                          </a:solidFill>
                          <a:effectLst/>
                          <a:latin typeface="+mn-lt"/>
                          <a:ea typeface="+mn-ea"/>
                          <a:cs typeface="+mn-cs"/>
                        </a:rPr>
                        <a:t>MUCF)</a:t>
                      </a:r>
                      <a:endParaRPr lang="sv-SE" sz="1100" dirty="0"/>
                    </a:p>
                  </a:txBody>
                  <a:tcPr/>
                </a:tc>
                <a:tc>
                  <a:txBody>
                    <a:bodyPr/>
                    <a:lstStyle/>
                    <a:p>
                      <a:endParaRPr lang="sv-SE" sz="1100" dirty="0"/>
                    </a:p>
                  </a:txBody>
                  <a:tcPr/>
                </a:tc>
                <a:extLst>
                  <a:ext uri="{0D108BD9-81ED-4DB2-BD59-A6C34878D82A}">
                    <a16:rowId xmlns:a16="http://schemas.microsoft.com/office/drawing/2014/main" val="3669382882"/>
                  </a:ext>
                </a:extLst>
              </a:tr>
              <a:tr h="370840">
                <a:tc>
                  <a:txBody>
                    <a:bodyPr/>
                    <a:lstStyle/>
                    <a:p>
                      <a:r>
                        <a:rPr lang="sv-SE" sz="1100" kern="1200" dirty="0">
                          <a:solidFill>
                            <a:schemeClr val="accent1">
                              <a:lumMod val="75000"/>
                            </a:schemeClr>
                          </a:solidFill>
                          <a:effectLst/>
                          <a:latin typeface="+mn-lt"/>
                          <a:ea typeface="+mn-ea"/>
                          <a:cs typeface="+mn-cs"/>
                        </a:rPr>
                        <a:t>Samhällsplanerar</a:t>
                      </a:r>
                      <a:r>
                        <a:rPr lang="sv-SE" sz="1100" kern="1200" baseline="0" dirty="0">
                          <a:solidFill>
                            <a:schemeClr val="accent1">
                              <a:lumMod val="75000"/>
                            </a:schemeClr>
                          </a:solidFill>
                          <a:effectLst/>
                          <a:latin typeface="+mn-lt"/>
                          <a:ea typeface="+mn-ea"/>
                          <a:cs typeface="+mn-cs"/>
                        </a:rPr>
                        <a:t>n</a:t>
                      </a:r>
                      <a:r>
                        <a:rPr lang="sv-SE" sz="1100" kern="1200" dirty="0">
                          <a:solidFill>
                            <a:schemeClr val="accent1">
                              <a:lumMod val="75000"/>
                            </a:schemeClr>
                          </a:solidFill>
                          <a:effectLst/>
                          <a:latin typeface="+mn-lt"/>
                          <a:ea typeface="+mn-ea"/>
                          <a:cs typeface="+mn-cs"/>
                        </a:rPr>
                        <a:t>ätverket (HÅLLSAM)</a:t>
                      </a:r>
                      <a:endParaRPr lang="sv-SE" sz="1100" dirty="0">
                        <a:solidFill>
                          <a:schemeClr val="accent1">
                            <a:lumMod val="75000"/>
                          </a:schemeClr>
                        </a:solidFill>
                      </a:endParaRPr>
                    </a:p>
                  </a:txBody>
                  <a:tcPr/>
                </a:tc>
                <a:tc>
                  <a:txBody>
                    <a:bodyPr/>
                    <a:lstStyle/>
                    <a:p>
                      <a:r>
                        <a:rPr lang="sv-SE" sz="1100" kern="1200" dirty="0">
                          <a:solidFill>
                            <a:schemeClr val="dk1"/>
                          </a:solidFill>
                          <a:effectLst/>
                          <a:latin typeface="+mn-lt"/>
                          <a:ea typeface="+mn-ea"/>
                          <a:cs typeface="+mn-cs"/>
                        </a:rPr>
                        <a:t>Regional planering </a:t>
                      </a:r>
                      <a:endParaRPr lang="sv-SE" sz="1100" dirty="0"/>
                    </a:p>
                  </a:txBody>
                  <a:tcPr/>
                </a:tc>
                <a:tc>
                  <a:txBody>
                    <a:bodyPr/>
                    <a:lstStyle/>
                    <a:p>
                      <a:r>
                        <a:rPr lang="sv-SE" sz="1100" kern="1200" dirty="0">
                          <a:solidFill>
                            <a:schemeClr val="dk1"/>
                          </a:solidFill>
                          <a:effectLst/>
                          <a:latin typeface="+mn-lt"/>
                          <a:ea typeface="+mn-ea"/>
                          <a:cs typeface="+mn-cs"/>
                        </a:rPr>
                        <a:t>Samhällsplaneringschefer</a:t>
                      </a:r>
                      <a:r>
                        <a:rPr lang="sv-SE" sz="1100" kern="1200" baseline="0" dirty="0">
                          <a:solidFill>
                            <a:schemeClr val="dk1"/>
                          </a:solidFill>
                          <a:effectLst/>
                          <a:latin typeface="+mn-lt"/>
                          <a:ea typeface="+mn-ea"/>
                          <a:cs typeface="+mn-cs"/>
                        </a:rPr>
                        <a:t> i Dalarnas kommun</a:t>
                      </a:r>
                      <a:endParaRPr lang="sv-SE" sz="1100" dirty="0"/>
                    </a:p>
                  </a:txBody>
                  <a:tcPr/>
                </a:tc>
                <a:tc>
                  <a:txBody>
                    <a:bodyPr/>
                    <a:lstStyle/>
                    <a:p>
                      <a:r>
                        <a:rPr lang="sv-SE" sz="1100" kern="1200" dirty="0">
                          <a:solidFill>
                            <a:schemeClr val="dk1"/>
                          </a:solidFill>
                          <a:effectLst/>
                          <a:latin typeface="+mn-lt"/>
                          <a:ea typeface="+mn-ea"/>
                          <a:cs typeface="+mn-cs"/>
                        </a:rPr>
                        <a:t>Information, dialog, samråd, kunskapsförmedling och utveckling</a:t>
                      </a:r>
                    </a:p>
                    <a:p>
                      <a:r>
                        <a:rPr lang="sv-SE" sz="1100" kern="1200" dirty="0">
                          <a:solidFill>
                            <a:schemeClr val="dk1"/>
                          </a:solidFill>
                          <a:effectLst/>
                          <a:latin typeface="+mn-lt"/>
                          <a:ea typeface="+mn-ea"/>
                          <a:cs typeface="+mn-cs"/>
                        </a:rPr>
                        <a:t>RUF: Enhetschef samhällsbyggnad, strateg samhällsplanering och infrastruktur</a:t>
                      </a:r>
                      <a:endParaRPr lang="sv-SE" sz="1100" dirty="0"/>
                    </a:p>
                  </a:txBody>
                  <a:tcPr/>
                </a:tc>
                <a:tc>
                  <a:txBody>
                    <a:bodyPr/>
                    <a:lstStyle/>
                    <a:p>
                      <a:r>
                        <a:rPr lang="sv-SE" sz="1100" kern="1200" dirty="0">
                          <a:solidFill>
                            <a:schemeClr val="dk1"/>
                          </a:solidFill>
                          <a:effectLst/>
                          <a:latin typeface="+mn-lt"/>
                          <a:ea typeface="+mn-ea"/>
                          <a:cs typeface="+mn-cs"/>
                        </a:rPr>
                        <a:t>4 ggr/år </a:t>
                      </a:r>
                      <a:endParaRPr lang="sv-SE" sz="1100" dirty="0"/>
                    </a:p>
                  </a:txBody>
                  <a:tcPr/>
                </a:tc>
                <a:tc>
                  <a:txBody>
                    <a:bodyPr/>
                    <a:lstStyle/>
                    <a:p>
                      <a:endParaRPr lang="sv-SE" sz="1100" dirty="0"/>
                    </a:p>
                  </a:txBody>
                  <a:tcPr/>
                </a:tc>
                <a:tc>
                  <a:txBody>
                    <a:bodyPr/>
                    <a:lstStyle/>
                    <a:p>
                      <a:endParaRPr lang="sv-SE" dirty="0"/>
                    </a:p>
                  </a:txBody>
                  <a:tcPr/>
                </a:tc>
                <a:extLst>
                  <a:ext uri="{0D108BD9-81ED-4DB2-BD59-A6C34878D82A}">
                    <a16:rowId xmlns:a16="http://schemas.microsoft.com/office/drawing/2014/main" val="3184543066"/>
                  </a:ext>
                </a:extLst>
              </a:tr>
            </a:tbl>
          </a:graphicData>
        </a:graphic>
      </p:graphicFrame>
    </p:spTree>
    <p:extLst>
      <p:ext uri="{BB962C8B-B14F-4D97-AF65-F5344CB8AC3E}">
        <p14:creationId xmlns:p14="http://schemas.microsoft.com/office/powerpoint/2010/main" val="28271039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10547" y="86452"/>
            <a:ext cx="10619402" cy="1210581"/>
          </a:xfrm>
        </p:spPr>
        <p:txBody>
          <a:bodyPr/>
          <a:lstStyle/>
          <a:p>
            <a:r>
              <a:rPr lang="sv-SE" dirty="0"/>
              <a:t>FV 87 Regional utveckling, </a:t>
            </a:r>
            <a:r>
              <a:rPr lang="sv-SE" sz="3200" dirty="0"/>
              <a:t>forts</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16</a:t>
            </a:fld>
            <a:endParaRPr lang="sv-SE" dirty="0"/>
          </a:p>
        </p:txBody>
      </p:sp>
      <p:graphicFrame>
        <p:nvGraphicFramePr>
          <p:cNvPr id="6" name="Platshållare för innehåll 5"/>
          <p:cNvGraphicFramePr>
            <a:graphicFrameLocks noGrp="1"/>
          </p:cNvGraphicFramePr>
          <p:nvPr>
            <p:ph idx="1"/>
          </p:nvPr>
        </p:nvGraphicFramePr>
        <p:xfrm>
          <a:off x="191590" y="980893"/>
          <a:ext cx="11939450" cy="4775200"/>
        </p:xfrm>
        <a:graphic>
          <a:graphicData uri="http://schemas.openxmlformats.org/drawingml/2006/table">
            <a:tbl>
              <a:tblPr firstRow="1" bandRow="1">
                <a:tableStyleId>{5C22544A-7EE6-4342-B048-85BDC9FD1C3A}</a:tableStyleId>
              </a:tblPr>
              <a:tblGrid>
                <a:gridCol w="1558833">
                  <a:extLst>
                    <a:ext uri="{9D8B030D-6E8A-4147-A177-3AD203B41FA5}">
                      <a16:colId xmlns:a16="http://schemas.microsoft.com/office/drawing/2014/main" val="4259798525"/>
                    </a:ext>
                  </a:extLst>
                </a:gridCol>
                <a:gridCol w="1550126">
                  <a:extLst>
                    <a:ext uri="{9D8B030D-6E8A-4147-A177-3AD203B41FA5}">
                      <a16:colId xmlns:a16="http://schemas.microsoft.com/office/drawing/2014/main" val="2313203667"/>
                    </a:ext>
                  </a:extLst>
                </a:gridCol>
                <a:gridCol w="2542902">
                  <a:extLst>
                    <a:ext uri="{9D8B030D-6E8A-4147-A177-3AD203B41FA5}">
                      <a16:colId xmlns:a16="http://schemas.microsoft.com/office/drawing/2014/main" val="1266313779"/>
                    </a:ext>
                  </a:extLst>
                </a:gridCol>
                <a:gridCol w="2194560">
                  <a:extLst>
                    <a:ext uri="{9D8B030D-6E8A-4147-A177-3AD203B41FA5}">
                      <a16:colId xmlns:a16="http://schemas.microsoft.com/office/drawing/2014/main" val="3560380640"/>
                    </a:ext>
                  </a:extLst>
                </a:gridCol>
                <a:gridCol w="1436915">
                  <a:extLst>
                    <a:ext uri="{9D8B030D-6E8A-4147-A177-3AD203B41FA5}">
                      <a16:colId xmlns:a16="http://schemas.microsoft.com/office/drawing/2014/main" val="2219524579"/>
                    </a:ext>
                  </a:extLst>
                </a:gridCol>
                <a:gridCol w="1079863">
                  <a:extLst>
                    <a:ext uri="{9D8B030D-6E8A-4147-A177-3AD203B41FA5}">
                      <a16:colId xmlns:a16="http://schemas.microsoft.com/office/drawing/2014/main" val="3902753882"/>
                    </a:ext>
                  </a:extLst>
                </a:gridCol>
                <a:gridCol w="1576251">
                  <a:extLst>
                    <a:ext uri="{9D8B030D-6E8A-4147-A177-3AD203B41FA5}">
                      <a16:colId xmlns:a16="http://schemas.microsoft.com/office/drawing/2014/main" val="4032107003"/>
                    </a:ext>
                  </a:extLst>
                </a:gridCol>
              </a:tblGrid>
              <a:tr h="370840">
                <a:tc>
                  <a:txBody>
                    <a:bodyPr/>
                    <a:lstStyle/>
                    <a:p>
                      <a:r>
                        <a:rPr lang="sv-SE" sz="1400" dirty="0"/>
                        <a:t>Namn</a:t>
                      </a:r>
                    </a:p>
                  </a:txBody>
                  <a:tcPr/>
                </a:tc>
                <a:tc>
                  <a:txBody>
                    <a:bodyPr/>
                    <a:lstStyle/>
                    <a:p>
                      <a:r>
                        <a:rPr lang="sv-SE" sz="1400" dirty="0"/>
                        <a:t>Område</a:t>
                      </a:r>
                    </a:p>
                  </a:txBody>
                  <a:tcPr/>
                </a:tc>
                <a:tc>
                  <a:txBody>
                    <a:bodyPr/>
                    <a:lstStyle/>
                    <a:p>
                      <a:r>
                        <a:rPr lang="sv-SE" sz="1400" dirty="0"/>
                        <a:t>Deltagare</a:t>
                      </a:r>
                    </a:p>
                  </a:txBody>
                  <a:tcPr/>
                </a:tc>
                <a:tc>
                  <a:txBody>
                    <a:bodyPr/>
                    <a:lstStyle/>
                    <a:p>
                      <a:r>
                        <a:rPr lang="sv-SE" sz="1400" dirty="0"/>
                        <a:t>Syfte</a:t>
                      </a:r>
                    </a:p>
                  </a:txBody>
                  <a:tcPr/>
                </a:tc>
                <a:tc>
                  <a:txBody>
                    <a:bodyPr/>
                    <a:lstStyle/>
                    <a:p>
                      <a:r>
                        <a:rPr lang="sv-SE" sz="1400" dirty="0"/>
                        <a:t>Mötesfrekvens</a:t>
                      </a:r>
                    </a:p>
                  </a:txBody>
                  <a:tcPr/>
                </a:tc>
                <a:tc>
                  <a:txBody>
                    <a:bodyPr/>
                    <a:lstStyle/>
                    <a:p>
                      <a:r>
                        <a:rPr lang="sv-SE" sz="1400" dirty="0"/>
                        <a:t>Koppling</a:t>
                      </a:r>
                    </a:p>
                  </a:txBody>
                  <a:tcPr/>
                </a:tc>
                <a:tc>
                  <a:txBody>
                    <a:bodyPr/>
                    <a:lstStyle/>
                    <a:p>
                      <a:r>
                        <a:rPr lang="sv-SE" sz="1400" dirty="0"/>
                        <a:t>Övrigt</a:t>
                      </a:r>
                    </a:p>
                  </a:txBody>
                  <a:tcPr/>
                </a:tc>
                <a:extLst>
                  <a:ext uri="{0D108BD9-81ED-4DB2-BD59-A6C34878D82A}">
                    <a16:rowId xmlns:a16="http://schemas.microsoft.com/office/drawing/2014/main" val="2484581089"/>
                  </a:ext>
                </a:extLst>
              </a:tr>
              <a:tr h="370840">
                <a:tc>
                  <a:txBody>
                    <a:bodyPr/>
                    <a:lstStyle/>
                    <a:p>
                      <a:r>
                        <a:rPr lang="sv-SE" sz="1100" kern="1200" dirty="0">
                          <a:solidFill>
                            <a:schemeClr val="tx1"/>
                          </a:solidFill>
                          <a:effectLst/>
                          <a:latin typeface="+mn-lt"/>
                          <a:ea typeface="+mn-ea"/>
                          <a:cs typeface="+mn-cs"/>
                        </a:rPr>
                        <a:t>Team</a:t>
                      </a:r>
                      <a:r>
                        <a:rPr lang="sv-SE" sz="1100" kern="1200" baseline="0" dirty="0">
                          <a:solidFill>
                            <a:schemeClr val="tx1"/>
                          </a:solidFill>
                          <a:effectLst/>
                          <a:latin typeface="+mn-lt"/>
                          <a:ea typeface="+mn-ea"/>
                          <a:cs typeface="+mn-cs"/>
                        </a:rPr>
                        <a:t> Näringsliv Dalarna</a:t>
                      </a:r>
                      <a:endParaRPr lang="sv-SE" sz="1100" dirty="0">
                        <a:solidFill>
                          <a:schemeClr val="tx1"/>
                        </a:solidFill>
                      </a:endParaRPr>
                    </a:p>
                  </a:txBody>
                  <a:tcPr/>
                </a:tc>
                <a:tc>
                  <a:txBody>
                    <a:bodyPr/>
                    <a:lstStyle/>
                    <a:p>
                      <a:r>
                        <a:rPr lang="sv-SE" sz="1100" kern="1200" dirty="0">
                          <a:solidFill>
                            <a:schemeClr val="dk1"/>
                          </a:solidFill>
                          <a:effectLst/>
                          <a:latin typeface="+mn-lt"/>
                          <a:ea typeface="+mn-ea"/>
                          <a:cs typeface="+mn-cs"/>
                        </a:rPr>
                        <a:t>Näringsliv</a:t>
                      </a:r>
                      <a:endParaRPr lang="sv-SE" sz="1100" dirty="0"/>
                    </a:p>
                  </a:txBody>
                  <a:tcPr/>
                </a:tc>
                <a:tc>
                  <a:txBody>
                    <a:bodyPr/>
                    <a:lstStyle/>
                    <a:p>
                      <a:r>
                        <a:rPr lang="sv-SE" sz="1100" kern="1200" dirty="0">
                          <a:solidFill>
                            <a:schemeClr val="dk1"/>
                          </a:solidFill>
                          <a:effectLst/>
                          <a:latin typeface="+mn-lt"/>
                          <a:ea typeface="+mn-ea"/>
                          <a:cs typeface="+mn-cs"/>
                        </a:rPr>
                        <a:t>Kommunernas näringslivschefer </a:t>
                      </a:r>
                    </a:p>
                    <a:p>
                      <a:r>
                        <a:rPr lang="sv-SE" sz="1100" kern="1200" dirty="0">
                          <a:solidFill>
                            <a:schemeClr val="dk1"/>
                          </a:solidFill>
                          <a:effectLst/>
                          <a:latin typeface="+mn-lt"/>
                          <a:ea typeface="+mn-ea"/>
                          <a:cs typeface="+mn-cs"/>
                        </a:rPr>
                        <a:t>RUF: Enhetschef Näringslivsutveckling, strateg näringslivsutveckling- och entreprenörskap</a:t>
                      </a:r>
                      <a:endParaRPr lang="sv-SE" sz="1100" dirty="0"/>
                    </a:p>
                  </a:txBody>
                  <a:tcPr/>
                </a:tc>
                <a:tc>
                  <a:txBody>
                    <a:bodyPr/>
                    <a:lstStyle/>
                    <a:p>
                      <a:r>
                        <a:rPr lang="sv-SE" sz="1100" kern="1200" dirty="0">
                          <a:solidFill>
                            <a:schemeClr val="dk1"/>
                          </a:solidFill>
                          <a:effectLst/>
                          <a:latin typeface="+mn-lt"/>
                          <a:ea typeface="+mn-ea"/>
                          <a:cs typeface="+mn-cs"/>
                        </a:rPr>
                        <a:t>Information, dialog, samråd, kunskapsförmedling och utveckling</a:t>
                      </a:r>
                      <a:endParaRPr lang="sv-SE" sz="1100" dirty="0"/>
                    </a:p>
                  </a:txBody>
                  <a:tcPr/>
                </a:tc>
                <a:tc>
                  <a:txBody>
                    <a:bodyPr/>
                    <a:lstStyle/>
                    <a:p>
                      <a:r>
                        <a:rPr lang="sv-SE" sz="1100" kern="1200" dirty="0">
                          <a:solidFill>
                            <a:schemeClr val="tx1"/>
                          </a:solidFill>
                          <a:effectLst/>
                          <a:latin typeface="+mn-lt"/>
                          <a:ea typeface="+mn-ea"/>
                          <a:cs typeface="+mn-cs"/>
                        </a:rPr>
                        <a:t>1 gång/månad</a:t>
                      </a:r>
                      <a:endParaRPr lang="sv-SE" sz="1100" dirty="0">
                        <a:solidFill>
                          <a:schemeClr val="tx1"/>
                        </a:solidFill>
                      </a:endParaRPr>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902480064"/>
                  </a:ext>
                </a:extLst>
              </a:tr>
              <a:tr h="370840">
                <a:tc>
                  <a:txBody>
                    <a:bodyPr/>
                    <a:lstStyle/>
                    <a:p>
                      <a:r>
                        <a:rPr lang="sv-SE" sz="1100" kern="1200" dirty="0">
                          <a:solidFill>
                            <a:schemeClr val="dk1"/>
                          </a:solidFill>
                          <a:effectLst/>
                          <a:latin typeface="+mn-lt"/>
                          <a:ea typeface="+mn-ea"/>
                          <a:cs typeface="+mn-cs"/>
                        </a:rPr>
                        <a:t>SYV-nätverk</a:t>
                      </a:r>
                      <a:endParaRPr lang="sv-SE" sz="1100" dirty="0"/>
                    </a:p>
                  </a:txBody>
                  <a:tcPr/>
                </a:tc>
                <a:tc>
                  <a:txBody>
                    <a:bodyPr/>
                    <a:lstStyle/>
                    <a:p>
                      <a:r>
                        <a:rPr lang="sv-SE" sz="1100" kern="1200" dirty="0">
                          <a:solidFill>
                            <a:schemeClr val="dk1"/>
                          </a:solidFill>
                          <a:effectLst/>
                          <a:latin typeface="+mn-lt"/>
                          <a:ea typeface="+mn-ea"/>
                          <a:cs typeface="+mn-cs"/>
                        </a:rPr>
                        <a:t>Kompetensförsörjning </a:t>
                      </a:r>
                      <a:endParaRPr lang="sv-SE" sz="1100" dirty="0"/>
                    </a:p>
                  </a:txBody>
                  <a:tcPr/>
                </a:tc>
                <a:tc>
                  <a:txBody>
                    <a:bodyPr/>
                    <a:lstStyle/>
                    <a:p>
                      <a:r>
                        <a:rPr lang="sv-SE" sz="1100" kern="1200" dirty="0">
                          <a:solidFill>
                            <a:schemeClr val="dk1"/>
                          </a:solidFill>
                          <a:effectLst/>
                          <a:latin typeface="+mn-lt"/>
                          <a:ea typeface="+mn-ea"/>
                          <a:cs typeface="+mn-cs"/>
                        </a:rPr>
                        <a:t>Kommunernas SYV (studie- och yrkesvägledare)</a:t>
                      </a:r>
                      <a:endParaRPr lang="sv-SE" sz="1100" dirty="0"/>
                    </a:p>
                  </a:txBody>
                  <a:tcPr/>
                </a:tc>
                <a:tc>
                  <a:txBody>
                    <a:bodyPr/>
                    <a:lstStyle/>
                    <a:p>
                      <a:r>
                        <a:rPr lang="sv-SE" sz="1100" kern="1200" dirty="0">
                          <a:solidFill>
                            <a:schemeClr val="dk1"/>
                          </a:solidFill>
                          <a:effectLst/>
                          <a:latin typeface="+mn-lt"/>
                          <a:ea typeface="+mn-ea"/>
                          <a:cs typeface="+mn-cs"/>
                        </a:rPr>
                        <a:t>Information, dialog, samråd, kunskapsförmedling och utveckling.</a:t>
                      </a:r>
                    </a:p>
                    <a:p>
                      <a:r>
                        <a:rPr lang="sv-SE" sz="1100" kern="1200" dirty="0">
                          <a:solidFill>
                            <a:schemeClr val="dk1"/>
                          </a:solidFill>
                          <a:effectLst/>
                          <a:latin typeface="+mn-lt"/>
                          <a:ea typeface="+mn-ea"/>
                          <a:cs typeface="+mn-cs"/>
                        </a:rPr>
                        <a:t>RUF: Strateg kompetensförsörjning</a:t>
                      </a:r>
                      <a:endParaRPr lang="sv-SE" sz="1100" dirty="0"/>
                    </a:p>
                  </a:txBody>
                  <a:tcPr/>
                </a:tc>
                <a:tc>
                  <a:txBody>
                    <a:bodyPr/>
                    <a:lstStyle/>
                    <a:p>
                      <a:r>
                        <a:rPr lang="sv-SE" sz="1100" kern="1200" dirty="0">
                          <a:solidFill>
                            <a:schemeClr val="dk1"/>
                          </a:solidFill>
                          <a:effectLst/>
                          <a:latin typeface="+mn-lt"/>
                          <a:ea typeface="+mn-ea"/>
                          <a:cs typeface="+mn-cs"/>
                        </a:rPr>
                        <a:t>4 ggr/år</a:t>
                      </a:r>
                      <a:endParaRPr lang="sv-SE" sz="1100" dirty="0"/>
                    </a:p>
                  </a:txBody>
                  <a:tcPr/>
                </a:tc>
                <a:tc>
                  <a:txBody>
                    <a:bodyPr/>
                    <a:lstStyle/>
                    <a:p>
                      <a:endParaRPr lang="sv-SE" sz="1100"/>
                    </a:p>
                  </a:txBody>
                  <a:tcPr/>
                </a:tc>
                <a:tc>
                  <a:txBody>
                    <a:bodyPr/>
                    <a:lstStyle/>
                    <a:p>
                      <a:endParaRPr lang="sv-SE" sz="1100" dirty="0"/>
                    </a:p>
                  </a:txBody>
                  <a:tcPr/>
                </a:tc>
                <a:extLst>
                  <a:ext uri="{0D108BD9-81ED-4DB2-BD59-A6C34878D82A}">
                    <a16:rowId xmlns:a16="http://schemas.microsoft.com/office/drawing/2014/main" val="3729991082"/>
                  </a:ext>
                </a:extLst>
              </a:tr>
              <a:tr h="370840">
                <a:tc>
                  <a:txBody>
                    <a:bodyPr/>
                    <a:lstStyle/>
                    <a:p>
                      <a:r>
                        <a:rPr lang="sv-SE" sz="1100" kern="1200" dirty="0">
                          <a:solidFill>
                            <a:schemeClr val="dk1"/>
                          </a:solidFill>
                          <a:effectLst/>
                          <a:latin typeface="+mn-lt"/>
                          <a:ea typeface="+mn-ea"/>
                          <a:cs typeface="+mn-cs"/>
                        </a:rPr>
                        <a:t>Analysnätverk </a:t>
                      </a:r>
                      <a:endParaRPr lang="sv-SE" sz="1100" dirty="0"/>
                    </a:p>
                  </a:txBody>
                  <a:tcPr/>
                </a:tc>
                <a:tc>
                  <a:txBody>
                    <a:bodyPr/>
                    <a:lstStyle/>
                    <a:p>
                      <a:r>
                        <a:rPr lang="sv-SE" sz="1100" kern="1200" dirty="0">
                          <a:solidFill>
                            <a:schemeClr val="dk1"/>
                          </a:solidFill>
                          <a:effectLst/>
                          <a:latin typeface="+mn-lt"/>
                          <a:ea typeface="+mn-ea"/>
                          <a:cs typeface="+mn-cs"/>
                        </a:rPr>
                        <a:t>Samhällsanalys</a:t>
                      </a:r>
                      <a:endParaRPr lang="sv-SE" sz="1100" dirty="0"/>
                    </a:p>
                  </a:txBody>
                  <a:tcPr/>
                </a:tc>
                <a:tc>
                  <a:txBody>
                    <a:bodyPr/>
                    <a:lstStyle/>
                    <a:p>
                      <a:r>
                        <a:rPr lang="sv-SE" sz="1100" kern="1200" dirty="0">
                          <a:solidFill>
                            <a:schemeClr val="dk1"/>
                          </a:solidFill>
                          <a:effectLst/>
                          <a:latin typeface="+mn-lt"/>
                          <a:ea typeface="+mn-ea"/>
                          <a:cs typeface="+mn-cs"/>
                        </a:rPr>
                        <a:t> Analytiker och motsvarande i kommunerna</a:t>
                      </a:r>
                    </a:p>
                    <a:p>
                      <a:r>
                        <a:rPr lang="sv-SE" sz="1100" kern="1200" dirty="0">
                          <a:solidFill>
                            <a:schemeClr val="dk1"/>
                          </a:solidFill>
                          <a:effectLst/>
                          <a:latin typeface="+mn-lt"/>
                          <a:ea typeface="+mn-ea"/>
                          <a:cs typeface="+mn-cs"/>
                        </a:rPr>
                        <a:t>RUF: Samhällsanalytiker</a:t>
                      </a:r>
                      <a:endParaRPr lang="sv-SE" sz="1100" dirty="0"/>
                    </a:p>
                  </a:txBody>
                  <a:tcPr/>
                </a:tc>
                <a:tc>
                  <a:txBody>
                    <a:bodyPr/>
                    <a:lstStyle/>
                    <a:p>
                      <a:r>
                        <a:rPr lang="sv-SE" sz="1100" kern="1200" dirty="0">
                          <a:solidFill>
                            <a:schemeClr val="dk1"/>
                          </a:solidFill>
                          <a:effectLst/>
                          <a:latin typeface="+mn-lt"/>
                          <a:ea typeface="+mn-ea"/>
                          <a:cs typeface="+mn-cs"/>
                        </a:rPr>
                        <a:t>Information, dialog, samråd, kunskapsförmedling och utveckling</a:t>
                      </a:r>
                      <a:endParaRPr lang="sv-SE" sz="1100" dirty="0"/>
                    </a:p>
                  </a:txBody>
                  <a:tcPr/>
                </a:tc>
                <a:tc>
                  <a:txBody>
                    <a:bodyPr/>
                    <a:lstStyle/>
                    <a:p>
                      <a:r>
                        <a:rPr lang="sv-SE" sz="1100" kern="1200" dirty="0">
                          <a:solidFill>
                            <a:schemeClr val="dk1"/>
                          </a:solidFill>
                          <a:effectLst/>
                          <a:latin typeface="+mn-lt"/>
                          <a:ea typeface="+mn-ea"/>
                          <a:cs typeface="+mn-cs"/>
                        </a:rPr>
                        <a:t>4 ggr/år</a:t>
                      </a:r>
                      <a:endParaRPr lang="sv-SE" sz="1100" dirty="0"/>
                    </a:p>
                  </a:txBody>
                  <a:tcPr/>
                </a:tc>
                <a:tc>
                  <a:txBody>
                    <a:bodyPr/>
                    <a:lstStyle/>
                    <a:p>
                      <a:endParaRPr lang="sv-SE"/>
                    </a:p>
                  </a:txBody>
                  <a:tcPr/>
                </a:tc>
                <a:tc>
                  <a:txBody>
                    <a:bodyPr/>
                    <a:lstStyle/>
                    <a:p>
                      <a:endParaRPr lang="sv-SE" dirty="0"/>
                    </a:p>
                  </a:txBody>
                  <a:tcPr/>
                </a:tc>
                <a:extLst>
                  <a:ext uri="{0D108BD9-81ED-4DB2-BD59-A6C34878D82A}">
                    <a16:rowId xmlns:a16="http://schemas.microsoft.com/office/drawing/2014/main" val="3398214797"/>
                  </a:ext>
                </a:extLst>
              </a:tr>
              <a:tr h="370840">
                <a:tc>
                  <a:txBody>
                    <a:bodyPr/>
                    <a:lstStyle/>
                    <a:p>
                      <a:r>
                        <a:rPr lang="sv-SE" sz="1100" dirty="0" err="1">
                          <a:effectLst/>
                          <a:latin typeface="Arial" panose="020B0604020202020204" pitchFamily="34" charset="0"/>
                          <a:ea typeface="Times New Roman" panose="02020603050405020304" pitchFamily="18" charset="0"/>
                          <a:cs typeface="Times New Roman" panose="02020603050405020304" pitchFamily="18" charset="0"/>
                        </a:rPr>
                        <a:t>DalaWux</a:t>
                      </a:r>
                      <a:r>
                        <a:rPr lang="sv-SE" sz="1100" dirty="0">
                          <a:effectLst/>
                          <a:latin typeface="Arial" panose="020B0604020202020204" pitchFamily="34" charset="0"/>
                          <a:ea typeface="Times New Roman" panose="02020603050405020304" pitchFamily="18" charset="0"/>
                          <a:cs typeface="Times New Roman" panose="02020603050405020304" pitchFamily="18" charset="0"/>
                        </a:rPr>
                        <a:t> (samverkansorgan för de kommunala vuxenutbildningarna)</a:t>
                      </a:r>
                      <a:endParaRPr lang="sv-SE" sz="1100" dirty="0"/>
                    </a:p>
                  </a:txBody>
                  <a:tcPr/>
                </a:tc>
                <a:tc>
                  <a:txBody>
                    <a:bodyPr/>
                    <a:lstStyle/>
                    <a:p>
                      <a:r>
                        <a:rPr lang="sv-SE" sz="1100" kern="1200" dirty="0">
                          <a:solidFill>
                            <a:schemeClr val="dk1"/>
                          </a:solidFill>
                          <a:effectLst/>
                          <a:latin typeface="+mn-lt"/>
                          <a:ea typeface="+mn-ea"/>
                          <a:cs typeface="+mn-cs"/>
                        </a:rPr>
                        <a:t>Arbetsmarknad och utbildning</a:t>
                      </a:r>
                      <a:endParaRPr lang="sv-SE" sz="1100" dirty="0"/>
                    </a:p>
                  </a:txBody>
                  <a:tcPr/>
                </a:tc>
                <a:tc>
                  <a:txBody>
                    <a:bodyPr/>
                    <a:lstStyle/>
                    <a:p>
                      <a:r>
                        <a:rPr lang="sv-SE" sz="1100" kern="1200" dirty="0">
                          <a:solidFill>
                            <a:schemeClr val="dk1"/>
                          </a:solidFill>
                          <a:effectLst/>
                          <a:latin typeface="+mn-lt"/>
                          <a:ea typeface="+mn-ea"/>
                          <a:cs typeface="+mn-cs"/>
                        </a:rPr>
                        <a:t>Funktioner inom kommunernas arbetsmarknadsenheter</a:t>
                      </a:r>
                    </a:p>
                    <a:p>
                      <a:r>
                        <a:rPr lang="sv-SE" sz="1100" kern="1200" dirty="0">
                          <a:solidFill>
                            <a:schemeClr val="dk1"/>
                          </a:solidFill>
                          <a:effectLst/>
                          <a:latin typeface="+mn-lt"/>
                          <a:ea typeface="+mn-ea"/>
                          <a:cs typeface="+mn-cs"/>
                        </a:rPr>
                        <a:t>RUF: Strateg kompetensförsörjning</a:t>
                      </a:r>
                      <a:endParaRPr lang="sv-SE" sz="1100" dirty="0"/>
                    </a:p>
                  </a:txBody>
                  <a:tcPr/>
                </a:tc>
                <a:tc>
                  <a:txBody>
                    <a:bodyPr/>
                    <a:lstStyle/>
                    <a:p>
                      <a:r>
                        <a:rPr lang="sv-SE" sz="1100" kern="1200" dirty="0">
                          <a:solidFill>
                            <a:schemeClr val="dk1"/>
                          </a:solidFill>
                          <a:effectLst/>
                          <a:latin typeface="+mn-lt"/>
                          <a:ea typeface="+mn-ea"/>
                          <a:cs typeface="+mn-cs"/>
                        </a:rPr>
                        <a:t>Information, dialog, samråd, kunskapsförmedling och utveckling</a:t>
                      </a:r>
                      <a:endParaRPr lang="sv-SE" sz="1100" dirty="0"/>
                    </a:p>
                  </a:txBody>
                  <a:tcPr/>
                </a:tc>
                <a:tc>
                  <a:txBody>
                    <a:bodyPr/>
                    <a:lstStyle/>
                    <a:p>
                      <a:r>
                        <a:rPr lang="sv-SE" sz="1100" kern="1200" dirty="0">
                          <a:solidFill>
                            <a:schemeClr val="dk1"/>
                          </a:solidFill>
                          <a:effectLst/>
                          <a:latin typeface="+mn-lt"/>
                          <a:ea typeface="+mn-ea"/>
                          <a:cs typeface="+mn-cs"/>
                        </a:rPr>
                        <a:t>4 ggr/år</a:t>
                      </a:r>
                      <a:endParaRPr lang="sv-SE" sz="1100" dirty="0"/>
                    </a:p>
                  </a:txBody>
                  <a:tcPr/>
                </a:tc>
                <a:tc>
                  <a:txBody>
                    <a:bodyPr/>
                    <a:lstStyle/>
                    <a:p>
                      <a:endParaRPr lang="sv-SE"/>
                    </a:p>
                  </a:txBody>
                  <a:tcPr/>
                </a:tc>
                <a:tc>
                  <a:txBody>
                    <a:bodyPr/>
                    <a:lstStyle/>
                    <a:p>
                      <a:endParaRPr lang="sv-SE" dirty="0"/>
                    </a:p>
                  </a:txBody>
                  <a:tcPr/>
                </a:tc>
                <a:extLst>
                  <a:ext uri="{0D108BD9-81ED-4DB2-BD59-A6C34878D82A}">
                    <a16:rowId xmlns:a16="http://schemas.microsoft.com/office/drawing/2014/main" val="3669382882"/>
                  </a:ext>
                </a:extLst>
              </a:tr>
              <a:tr h="370840">
                <a:tc>
                  <a:txBody>
                    <a:bodyPr/>
                    <a:lstStyle/>
                    <a:p>
                      <a:r>
                        <a:rPr lang="sv-SE" sz="1100" kern="1200" dirty="0">
                          <a:solidFill>
                            <a:schemeClr val="dk1"/>
                          </a:solidFill>
                          <a:effectLst/>
                          <a:latin typeface="+mn-lt"/>
                          <a:ea typeface="+mn-ea"/>
                          <a:cs typeface="+mn-cs"/>
                        </a:rPr>
                        <a:t>YH-nätverk (yrkeshögskola)</a:t>
                      </a:r>
                      <a:endParaRPr lang="sv-SE" sz="1100" dirty="0"/>
                    </a:p>
                  </a:txBody>
                  <a:tcPr/>
                </a:tc>
                <a:tc>
                  <a:txBody>
                    <a:bodyPr/>
                    <a:lstStyle/>
                    <a:p>
                      <a:r>
                        <a:rPr lang="sv-SE" sz="1100" kern="1200" dirty="0">
                          <a:solidFill>
                            <a:schemeClr val="dk1"/>
                          </a:solidFill>
                          <a:effectLst/>
                          <a:latin typeface="+mn-lt"/>
                          <a:ea typeface="+mn-ea"/>
                          <a:cs typeface="+mn-cs"/>
                        </a:rPr>
                        <a:t>Kompetensförsörjning </a:t>
                      </a:r>
                      <a:endParaRPr lang="sv-SE" sz="1100" dirty="0"/>
                    </a:p>
                  </a:txBody>
                  <a:tcPr/>
                </a:tc>
                <a:tc>
                  <a:txBody>
                    <a:bodyPr/>
                    <a:lstStyle/>
                    <a:p>
                      <a:r>
                        <a:rPr lang="sv-SE" sz="1100" kern="1200" dirty="0">
                          <a:solidFill>
                            <a:schemeClr val="dk1"/>
                          </a:solidFill>
                          <a:effectLst/>
                          <a:latin typeface="+mn-lt"/>
                          <a:ea typeface="+mn-ea"/>
                          <a:cs typeface="+mn-cs"/>
                        </a:rPr>
                        <a:t>Kommunernas YH-samordnare </a:t>
                      </a:r>
                    </a:p>
                    <a:p>
                      <a:r>
                        <a:rPr lang="sv-SE" sz="1100" kern="1200" dirty="0">
                          <a:solidFill>
                            <a:schemeClr val="dk1"/>
                          </a:solidFill>
                          <a:effectLst/>
                          <a:latin typeface="+mn-lt"/>
                          <a:ea typeface="+mn-ea"/>
                          <a:cs typeface="+mn-cs"/>
                        </a:rPr>
                        <a:t>RUF: Strateg kompetensförsörjning</a:t>
                      </a:r>
                      <a:endParaRPr lang="sv-SE" sz="1100" dirty="0"/>
                    </a:p>
                  </a:txBody>
                  <a:tcPr/>
                </a:tc>
                <a:tc>
                  <a:txBody>
                    <a:bodyPr/>
                    <a:lstStyle/>
                    <a:p>
                      <a:r>
                        <a:rPr lang="sv-SE" sz="1100" kern="1200" dirty="0">
                          <a:solidFill>
                            <a:schemeClr val="dk1"/>
                          </a:solidFill>
                          <a:effectLst/>
                          <a:latin typeface="+mn-lt"/>
                          <a:ea typeface="+mn-ea"/>
                          <a:cs typeface="+mn-cs"/>
                        </a:rPr>
                        <a:t>Information, dialog, samråd, kunskapsförmedling och utveckling</a:t>
                      </a:r>
                      <a:endParaRPr lang="sv-SE" sz="1100" dirty="0"/>
                    </a:p>
                  </a:txBody>
                  <a:tcPr/>
                </a:tc>
                <a:tc>
                  <a:txBody>
                    <a:bodyPr/>
                    <a:lstStyle/>
                    <a:p>
                      <a:r>
                        <a:rPr lang="sv-SE" sz="1100" kern="1200" dirty="0">
                          <a:solidFill>
                            <a:schemeClr val="dk1"/>
                          </a:solidFill>
                          <a:effectLst/>
                          <a:latin typeface="+mn-lt"/>
                          <a:ea typeface="+mn-ea"/>
                          <a:cs typeface="+mn-cs"/>
                        </a:rPr>
                        <a:t>4 ggr/år</a:t>
                      </a:r>
                      <a:endParaRPr lang="sv-SE" sz="1100" dirty="0"/>
                    </a:p>
                  </a:txBody>
                  <a:tcPr/>
                </a:tc>
                <a:tc>
                  <a:txBody>
                    <a:bodyPr/>
                    <a:lstStyle/>
                    <a:p>
                      <a:endParaRPr lang="sv-SE" sz="1100" dirty="0"/>
                    </a:p>
                  </a:txBody>
                  <a:tcPr/>
                </a:tc>
                <a:tc>
                  <a:txBody>
                    <a:bodyPr/>
                    <a:lstStyle/>
                    <a:p>
                      <a:endParaRPr lang="sv-SE" dirty="0"/>
                    </a:p>
                  </a:txBody>
                  <a:tcPr/>
                </a:tc>
                <a:extLst>
                  <a:ext uri="{0D108BD9-81ED-4DB2-BD59-A6C34878D82A}">
                    <a16:rowId xmlns:a16="http://schemas.microsoft.com/office/drawing/2014/main" val="3184543066"/>
                  </a:ext>
                </a:extLst>
              </a:tr>
              <a:tr h="370840">
                <a:tc>
                  <a:txBody>
                    <a:bodyPr/>
                    <a:lstStyle/>
                    <a:p>
                      <a:r>
                        <a:rPr lang="sv-SE" sz="1100" kern="1200" dirty="0">
                          <a:solidFill>
                            <a:schemeClr val="dk1"/>
                          </a:solidFill>
                          <a:effectLst/>
                          <a:latin typeface="+mn-lt"/>
                          <a:ea typeface="+mn-ea"/>
                          <a:cs typeface="+mn-cs"/>
                        </a:rPr>
                        <a:t>Bredbandsforum Dalarna</a:t>
                      </a:r>
                      <a:endParaRPr lang="sv-SE" sz="1100" dirty="0"/>
                    </a:p>
                  </a:txBody>
                  <a:tcPr/>
                </a:tc>
                <a:tc>
                  <a:txBody>
                    <a:bodyPr/>
                    <a:lstStyle/>
                    <a:p>
                      <a:r>
                        <a:rPr lang="sv-SE" sz="1100" kern="1200" dirty="0">
                          <a:solidFill>
                            <a:schemeClr val="dk1"/>
                          </a:solidFill>
                          <a:effectLst/>
                          <a:latin typeface="+mn-lt"/>
                          <a:ea typeface="+mn-ea"/>
                          <a:cs typeface="+mn-cs"/>
                        </a:rPr>
                        <a:t>Bredbandsutbyggnad</a:t>
                      </a:r>
                      <a:endParaRPr lang="sv-SE" sz="1100" dirty="0"/>
                    </a:p>
                  </a:txBody>
                  <a:tcPr/>
                </a:tc>
                <a:tc>
                  <a:txBody>
                    <a:bodyPr/>
                    <a:lstStyle/>
                    <a:p>
                      <a:r>
                        <a:rPr lang="sv-SE" sz="1100" kern="1200" dirty="0">
                          <a:solidFill>
                            <a:schemeClr val="dk1"/>
                          </a:solidFill>
                          <a:effectLst/>
                          <a:latin typeface="+mn-lt"/>
                          <a:ea typeface="+mn-ea"/>
                          <a:cs typeface="+mn-cs"/>
                        </a:rPr>
                        <a:t>Kommunernas bredbandssamordnare  samt representanter från stadsnäten</a:t>
                      </a:r>
                    </a:p>
                    <a:p>
                      <a:r>
                        <a:rPr lang="sv-SE" sz="1100" kern="1200" dirty="0">
                          <a:solidFill>
                            <a:schemeClr val="dk1"/>
                          </a:solidFill>
                          <a:effectLst/>
                          <a:latin typeface="+mn-lt"/>
                          <a:ea typeface="+mn-ea"/>
                          <a:cs typeface="+mn-cs"/>
                        </a:rPr>
                        <a:t>RUF: Bredbandskoordinator</a:t>
                      </a:r>
                      <a:endParaRPr lang="sv-SE" sz="1100" dirty="0"/>
                    </a:p>
                  </a:txBody>
                  <a:tcPr/>
                </a:tc>
                <a:tc>
                  <a:txBody>
                    <a:bodyPr/>
                    <a:lstStyle/>
                    <a:p>
                      <a:r>
                        <a:rPr lang="sv-SE" sz="1100" kern="1200" dirty="0">
                          <a:solidFill>
                            <a:schemeClr val="dk1"/>
                          </a:solidFill>
                          <a:effectLst/>
                          <a:latin typeface="+mn-lt"/>
                          <a:ea typeface="+mn-ea"/>
                          <a:cs typeface="+mn-cs"/>
                        </a:rPr>
                        <a:t>Information, dialog, samråd, kunskapsförmedling och utveckling</a:t>
                      </a:r>
                      <a:endParaRPr lang="sv-SE" sz="1100" dirty="0"/>
                    </a:p>
                  </a:txBody>
                  <a:tcPr/>
                </a:tc>
                <a:tc>
                  <a:txBody>
                    <a:bodyPr/>
                    <a:lstStyle/>
                    <a:p>
                      <a:r>
                        <a:rPr lang="sv-SE" sz="1100" kern="1200" dirty="0">
                          <a:solidFill>
                            <a:schemeClr val="dk1"/>
                          </a:solidFill>
                          <a:effectLst/>
                          <a:latin typeface="+mn-lt"/>
                          <a:ea typeface="+mn-ea"/>
                          <a:cs typeface="+mn-cs"/>
                        </a:rPr>
                        <a:t>6 ggr/år</a:t>
                      </a:r>
                      <a:endParaRPr lang="sv-SE" sz="1100" dirty="0"/>
                    </a:p>
                  </a:txBody>
                  <a:tcPr/>
                </a:tc>
                <a:tc>
                  <a:txBody>
                    <a:bodyPr/>
                    <a:lstStyle/>
                    <a:p>
                      <a:r>
                        <a:rPr lang="sv-SE" sz="1100" kern="1200" dirty="0">
                          <a:solidFill>
                            <a:schemeClr val="dk1"/>
                          </a:solidFill>
                          <a:effectLst/>
                          <a:latin typeface="+mn-lt"/>
                          <a:ea typeface="+mn-ea"/>
                          <a:cs typeface="+mn-cs"/>
                        </a:rPr>
                        <a:t>Nationellt bredbands-forum </a:t>
                      </a:r>
                      <a:endParaRPr lang="sv-SE" sz="1100" dirty="0"/>
                    </a:p>
                  </a:txBody>
                  <a:tcPr/>
                </a:tc>
                <a:tc>
                  <a:txBody>
                    <a:bodyPr/>
                    <a:lstStyle/>
                    <a:p>
                      <a:endParaRPr lang="sv-SE" sz="1100" dirty="0"/>
                    </a:p>
                  </a:txBody>
                  <a:tcPr/>
                </a:tc>
                <a:extLst>
                  <a:ext uri="{0D108BD9-81ED-4DB2-BD59-A6C34878D82A}">
                    <a16:rowId xmlns:a16="http://schemas.microsoft.com/office/drawing/2014/main" val="1506645917"/>
                  </a:ext>
                </a:extLst>
              </a:tr>
            </a:tbl>
          </a:graphicData>
        </a:graphic>
      </p:graphicFrame>
    </p:spTree>
    <p:extLst>
      <p:ext uri="{BB962C8B-B14F-4D97-AF65-F5344CB8AC3E}">
        <p14:creationId xmlns:p14="http://schemas.microsoft.com/office/powerpoint/2010/main" val="590029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ubrik 41"/>
          <p:cNvSpPr>
            <a:spLocks noGrp="1"/>
          </p:cNvSpPr>
          <p:nvPr>
            <p:ph type="title"/>
          </p:nvPr>
        </p:nvSpPr>
        <p:spPr>
          <a:xfrm>
            <a:off x="83127" y="-106947"/>
            <a:ext cx="11230495" cy="1216024"/>
          </a:xfrm>
        </p:spPr>
        <p:txBody>
          <a:bodyPr>
            <a:normAutofit/>
          </a:bodyPr>
          <a:lstStyle/>
          <a:p>
            <a:r>
              <a:rPr lang="sv-SE" dirty="0"/>
              <a:t>Samverkan per förvaltning, </a:t>
            </a:r>
            <a:r>
              <a:rPr lang="sv-SE" sz="2400" dirty="0" err="1"/>
              <a:t>exkl</a:t>
            </a:r>
            <a:r>
              <a:rPr lang="sv-SE" sz="2400" dirty="0"/>
              <a:t> hälso- och sjukvård </a:t>
            </a:r>
            <a:endParaRPr lang="sv-SE" sz="2000"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a:t>
            </a:fld>
            <a:endParaRPr lang="sv-SE" dirty="0"/>
          </a:p>
        </p:txBody>
      </p:sp>
      <p:pic>
        <p:nvPicPr>
          <p:cNvPr id="7" name="Bildobjekt 6"/>
          <p:cNvPicPr>
            <a:picLocks noChangeAspect="1"/>
          </p:cNvPicPr>
          <p:nvPr/>
        </p:nvPicPr>
        <p:blipFill>
          <a:blip r:embed="rId2"/>
          <a:stretch>
            <a:fillRect/>
          </a:stretch>
        </p:blipFill>
        <p:spPr>
          <a:xfrm>
            <a:off x="4775502" y="1809573"/>
            <a:ext cx="2803367" cy="3126895"/>
          </a:xfrm>
          <a:prstGeom prst="rect">
            <a:avLst/>
          </a:prstGeom>
          <a:ln>
            <a:solidFill>
              <a:schemeClr val="tx1"/>
            </a:solidFill>
          </a:ln>
        </p:spPr>
      </p:pic>
      <p:cxnSp>
        <p:nvCxnSpPr>
          <p:cNvPr id="19" name="Rak koppling 18"/>
          <p:cNvCxnSpPr>
            <a:stCxn id="7" idx="3"/>
          </p:cNvCxnSpPr>
          <p:nvPr/>
        </p:nvCxnSpPr>
        <p:spPr>
          <a:xfrm>
            <a:off x="7578869" y="3373021"/>
            <a:ext cx="1573444" cy="10259"/>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1" name="Rak koppling 20"/>
          <p:cNvCxnSpPr>
            <a:endCxn id="28" idx="0"/>
          </p:cNvCxnSpPr>
          <p:nvPr/>
        </p:nvCxnSpPr>
        <p:spPr>
          <a:xfrm>
            <a:off x="6727371" y="4948673"/>
            <a:ext cx="14251" cy="93545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6" name="Rak koppling 25"/>
          <p:cNvCxnSpPr/>
          <p:nvPr/>
        </p:nvCxnSpPr>
        <p:spPr>
          <a:xfrm>
            <a:off x="5615623" y="4956601"/>
            <a:ext cx="0" cy="421836"/>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7" name="Rak koppling 26"/>
          <p:cNvCxnSpPr/>
          <p:nvPr/>
        </p:nvCxnSpPr>
        <p:spPr>
          <a:xfrm>
            <a:off x="7578869" y="4293531"/>
            <a:ext cx="2373832" cy="22726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6" name="Rak koppling 35"/>
          <p:cNvCxnSpPr/>
          <p:nvPr/>
        </p:nvCxnSpPr>
        <p:spPr>
          <a:xfrm flipV="1">
            <a:off x="3492651" y="4164676"/>
            <a:ext cx="1274426" cy="831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1" name="Rak koppling 40"/>
          <p:cNvCxnSpPr/>
          <p:nvPr/>
        </p:nvCxnSpPr>
        <p:spPr>
          <a:xfrm>
            <a:off x="3672650" y="2518756"/>
            <a:ext cx="1102852" cy="1"/>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7" name="Rak koppling 46"/>
          <p:cNvCxnSpPr/>
          <p:nvPr/>
        </p:nvCxnSpPr>
        <p:spPr>
          <a:xfrm flipH="1">
            <a:off x="3669773" y="4956802"/>
            <a:ext cx="1216875" cy="523319"/>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4" name="Rak koppling 33"/>
          <p:cNvCxnSpPr/>
          <p:nvPr/>
        </p:nvCxnSpPr>
        <p:spPr>
          <a:xfrm>
            <a:off x="7470598" y="4956601"/>
            <a:ext cx="362768" cy="181360"/>
          </a:xfrm>
          <a:prstGeom prst="line">
            <a:avLst/>
          </a:prstGeom>
          <a:ln w="19050"/>
        </p:spPr>
        <p:style>
          <a:lnRef idx="1">
            <a:schemeClr val="accent1"/>
          </a:lnRef>
          <a:fillRef idx="0">
            <a:schemeClr val="accent1"/>
          </a:fillRef>
          <a:effectRef idx="0">
            <a:schemeClr val="accent1"/>
          </a:effectRef>
          <a:fontRef idx="minor">
            <a:schemeClr val="tx1"/>
          </a:fontRef>
        </p:style>
      </p:cxnSp>
      <p:graphicFrame>
        <p:nvGraphicFramePr>
          <p:cNvPr id="15" name="Tabell 14"/>
          <p:cNvGraphicFramePr>
            <a:graphicFrameLocks noGrp="1"/>
          </p:cNvGraphicFramePr>
          <p:nvPr>
            <p:extLst>
              <p:ext uri="{D42A27DB-BD31-4B8C-83A1-F6EECF244321}">
                <p14:modId xmlns:p14="http://schemas.microsoft.com/office/powerpoint/2010/main" val="3585587172"/>
              </p:ext>
            </p:extLst>
          </p:nvPr>
        </p:nvGraphicFramePr>
        <p:xfrm>
          <a:off x="3767823" y="784048"/>
          <a:ext cx="3861102" cy="937373"/>
        </p:xfrm>
        <a:graphic>
          <a:graphicData uri="http://schemas.openxmlformats.org/drawingml/2006/table">
            <a:tbl>
              <a:tblPr/>
              <a:tblGrid>
                <a:gridCol w="3861102">
                  <a:extLst>
                    <a:ext uri="{9D8B030D-6E8A-4147-A177-3AD203B41FA5}">
                      <a16:colId xmlns:a16="http://schemas.microsoft.com/office/drawing/2014/main" val="3278573017"/>
                    </a:ext>
                  </a:extLst>
                </a:gridCol>
              </a:tblGrid>
              <a:tr h="170655">
                <a:tc>
                  <a:txBody>
                    <a:bodyPr/>
                    <a:lstStyle/>
                    <a:p>
                      <a:pPr algn="l" fontAlgn="b"/>
                      <a:r>
                        <a:rPr lang="sv-SE" sz="1200" b="1" i="0" u="none" strike="noStrike" dirty="0">
                          <a:solidFill>
                            <a:srgbClr val="000000"/>
                          </a:solidFill>
                          <a:effectLst/>
                          <a:latin typeface="Calibri" panose="020F0502020204030204" pitchFamily="34" charset="0"/>
                        </a:rPr>
                        <a:t>Tandvården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3296427"/>
                  </a:ext>
                </a:extLst>
              </a:tr>
              <a:tr h="157138">
                <a:tc>
                  <a:txBody>
                    <a:bodyPr/>
                    <a:lstStyle/>
                    <a:p>
                      <a:pPr algn="l" rtl="0" fontAlgn="ctr"/>
                      <a:r>
                        <a:rPr lang="sv-SE" sz="1100" b="0" i="0" u="none" strike="noStrike" dirty="0">
                          <a:solidFill>
                            <a:srgbClr val="000000"/>
                          </a:solidFill>
                          <a:effectLst/>
                          <a:latin typeface="Calibri" panose="020F0502020204030204" pitchFamily="34" charset="0"/>
                        </a:rPr>
                        <a:t>Samarbete </a:t>
                      </a:r>
                      <a:r>
                        <a:rPr lang="sv-SE" sz="1100" b="0" i="0" u="none" strike="noStrike" dirty="0" err="1">
                          <a:solidFill>
                            <a:srgbClr val="000000"/>
                          </a:solidFill>
                          <a:effectLst/>
                          <a:latin typeface="Calibri" panose="020F0502020204030204" pitchFamily="34" charset="0"/>
                        </a:rPr>
                        <a:t>FTVs</a:t>
                      </a:r>
                      <a:r>
                        <a:rPr lang="sv-SE" sz="1100" b="0" i="0" u="none" strike="noStrike" dirty="0">
                          <a:solidFill>
                            <a:srgbClr val="000000"/>
                          </a:solidFill>
                          <a:effectLst/>
                          <a:latin typeface="Calibri" panose="020F0502020204030204" pitchFamily="34" charset="0"/>
                        </a:rPr>
                        <a:t> Folkhälsofunktion  – Tandvårdsstöd - Kommuner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5764830"/>
                  </a:ext>
                </a:extLst>
              </a:tr>
              <a:tr h="183565">
                <a:tc>
                  <a:txBody>
                    <a:bodyPr/>
                    <a:lstStyle/>
                    <a:p>
                      <a:pPr algn="l" rtl="0" fontAlgn="ctr"/>
                      <a:r>
                        <a:rPr lang="sv-SE" sz="1100" b="0" i="0" u="none" strike="noStrike" dirty="0" err="1">
                          <a:solidFill>
                            <a:srgbClr val="000000"/>
                          </a:solidFill>
                          <a:effectLst/>
                          <a:latin typeface="Calibri" panose="020F0502020204030204" pitchFamily="34" charset="0"/>
                        </a:rPr>
                        <a:t>FTVs</a:t>
                      </a:r>
                      <a:r>
                        <a:rPr lang="sv-SE" sz="1100" b="0" i="0" u="none" strike="noStrike" dirty="0">
                          <a:solidFill>
                            <a:srgbClr val="000000"/>
                          </a:solidFill>
                          <a:effectLst/>
                          <a:latin typeface="Calibri" panose="020F0502020204030204" pitchFamily="34" charset="0"/>
                        </a:rPr>
                        <a:t> Folkhälsofunktion - Kommuner - grundskolan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1590313"/>
                  </a:ext>
                </a:extLst>
              </a:tr>
              <a:tr h="206491">
                <a:tc>
                  <a:txBody>
                    <a:bodyPr/>
                    <a:lstStyle/>
                    <a:p>
                      <a:pPr algn="l" rtl="0" fontAlgn="ctr"/>
                      <a:r>
                        <a:rPr lang="sv-SE" sz="1100" b="0" i="0" u="none" strike="noStrike" dirty="0">
                          <a:solidFill>
                            <a:srgbClr val="000000"/>
                          </a:solidFill>
                          <a:effectLst/>
                          <a:latin typeface="Calibri" panose="020F0502020204030204" pitchFamily="34" charset="0"/>
                        </a:rPr>
                        <a:t>Samarbete FTV</a:t>
                      </a:r>
                      <a:r>
                        <a:rPr lang="sv-SE" sz="1100" b="0" i="0" u="none" strike="noStrike" baseline="0" dirty="0">
                          <a:solidFill>
                            <a:srgbClr val="000000"/>
                          </a:solidFill>
                          <a:effectLst/>
                          <a:latin typeface="Calibri" panose="020F0502020204030204" pitchFamily="34" charset="0"/>
                        </a:rPr>
                        <a:t> </a:t>
                      </a:r>
                      <a:r>
                        <a:rPr lang="sv-SE" sz="1100" b="0" i="0" u="none" strike="noStrike" dirty="0">
                          <a:solidFill>
                            <a:srgbClr val="000000"/>
                          </a:solidFill>
                          <a:effectLst/>
                          <a:latin typeface="Calibri" panose="020F0502020204030204" pitchFamily="34" charset="0"/>
                        </a:rPr>
                        <a:t>och Borlänge Kommun - </a:t>
                      </a:r>
                      <a:r>
                        <a:rPr lang="sv-SE" sz="1100" b="0" i="0" u="none" strike="noStrike" dirty="0" err="1">
                          <a:solidFill>
                            <a:srgbClr val="000000"/>
                          </a:solidFill>
                          <a:effectLst/>
                          <a:latin typeface="Calibri" panose="020F0502020204030204" pitchFamily="34" charset="0"/>
                        </a:rPr>
                        <a:t>bildstöd</a:t>
                      </a:r>
                      <a:r>
                        <a:rPr lang="sv-SE" sz="1100" b="0" i="0" u="none" strike="noStrike" dirty="0">
                          <a:solidFill>
                            <a:srgbClr val="000000"/>
                          </a:solidFill>
                          <a:effectLst/>
                          <a:latin typeface="Calibri" panose="020F0502020204030204" pitchFamily="34" charset="0"/>
                        </a:rPr>
                        <a:t> munhälsa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60999109"/>
                  </a:ext>
                </a:extLst>
              </a:tr>
              <a:tr h="177747">
                <a:tc>
                  <a:txBody>
                    <a:bodyPr/>
                    <a:lstStyle/>
                    <a:p>
                      <a:pPr algn="l" rtl="0" fontAlgn="ctr"/>
                      <a:r>
                        <a:rPr lang="sv-SE" sz="1100" b="0" i="0" u="none" strike="noStrike" dirty="0">
                          <a:solidFill>
                            <a:srgbClr val="000000"/>
                          </a:solidFill>
                          <a:effectLst/>
                          <a:latin typeface="Calibri" panose="020F0502020204030204" pitchFamily="34" charset="0"/>
                        </a:rPr>
                        <a:t>FTV- Kommuner - Dialog med </a:t>
                      </a:r>
                      <a:r>
                        <a:rPr lang="sv-SE" sz="1100" b="0" i="0" u="none" strike="noStrike" dirty="0" err="1">
                          <a:solidFill>
                            <a:srgbClr val="000000"/>
                          </a:solidFill>
                          <a:effectLst/>
                          <a:latin typeface="Calibri" panose="020F0502020204030204" pitchFamily="34" charset="0"/>
                        </a:rPr>
                        <a:t>ssk</a:t>
                      </a:r>
                      <a:r>
                        <a:rPr lang="sv-SE" sz="1100" b="0" i="0" u="none" strike="noStrike" dirty="0">
                          <a:solidFill>
                            <a:srgbClr val="000000"/>
                          </a:solidFill>
                          <a:effectLst/>
                          <a:latin typeface="Calibri" panose="020F0502020204030204" pitchFamily="34" charset="0"/>
                        </a:rPr>
                        <a:t> inom </a:t>
                      </a:r>
                      <a:r>
                        <a:rPr lang="sv-SE" sz="1100" b="0" i="0" u="none" strike="noStrike" dirty="0" err="1">
                          <a:solidFill>
                            <a:srgbClr val="000000"/>
                          </a:solidFill>
                          <a:effectLst/>
                          <a:latin typeface="Calibri" panose="020F0502020204030204" pitchFamily="34" charset="0"/>
                        </a:rPr>
                        <a:t>Obo</a:t>
                      </a:r>
                      <a:r>
                        <a:rPr lang="sv-SE" sz="1100" b="0" i="0" u="none" strike="noStrike" dirty="0">
                          <a:solidFill>
                            <a:srgbClr val="000000"/>
                          </a:solidFill>
                          <a:effectLst/>
                          <a:latin typeface="Calibri" panose="020F0502020204030204" pitchFamily="34" charset="0"/>
                        </a:rPr>
                        <a:t> o </a:t>
                      </a:r>
                      <a:r>
                        <a:rPr lang="sv-SE" sz="1100" b="0" i="0" u="none" strike="noStrike" dirty="0" err="1">
                          <a:solidFill>
                            <a:srgbClr val="000000"/>
                          </a:solidFill>
                          <a:effectLst/>
                          <a:latin typeface="Calibri" panose="020F0502020204030204" pitchFamily="34" charset="0"/>
                        </a:rPr>
                        <a:t>Säbo</a:t>
                      </a:r>
                      <a:endParaRPr lang="sv-SE"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2629333"/>
                  </a:ext>
                </a:extLst>
              </a:tr>
            </a:tbl>
          </a:graphicData>
        </a:graphic>
      </p:graphicFrame>
      <p:graphicFrame>
        <p:nvGraphicFramePr>
          <p:cNvPr id="17" name="Tabell 16"/>
          <p:cNvGraphicFramePr>
            <a:graphicFrameLocks noGrp="1"/>
          </p:cNvGraphicFramePr>
          <p:nvPr>
            <p:extLst>
              <p:ext uri="{D42A27DB-BD31-4B8C-83A1-F6EECF244321}">
                <p14:modId xmlns:p14="http://schemas.microsoft.com/office/powerpoint/2010/main" val="2387224417"/>
              </p:ext>
            </p:extLst>
          </p:nvPr>
        </p:nvGraphicFramePr>
        <p:xfrm>
          <a:off x="7833366" y="4632325"/>
          <a:ext cx="1968500" cy="1724025"/>
        </p:xfrm>
        <a:graphic>
          <a:graphicData uri="http://schemas.openxmlformats.org/drawingml/2006/table">
            <a:tbl>
              <a:tblPr firstRow="1" bandRow="1"/>
              <a:tblGrid>
                <a:gridCol w="1968500">
                  <a:extLst>
                    <a:ext uri="{9D8B030D-6E8A-4147-A177-3AD203B41FA5}">
                      <a16:colId xmlns:a16="http://schemas.microsoft.com/office/drawing/2014/main" val="3199500499"/>
                    </a:ext>
                  </a:extLst>
                </a:gridCol>
              </a:tblGrid>
              <a:tr h="200025">
                <a:tc>
                  <a:txBody>
                    <a:bodyPr/>
                    <a:lstStyle/>
                    <a:p>
                      <a:pPr algn="l" fontAlgn="b"/>
                      <a:r>
                        <a:rPr lang="sv-SE" sz="1200" b="1" i="0" u="none" strike="noStrike">
                          <a:solidFill>
                            <a:srgbClr val="000000"/>
                          </a:solidFill>
                          <a:effectLst/>
                          <a:latin typeface="Calibri" panose="020F0502020204030204" pitchFamily="34" charset="0"/>
                        </a:rPr>
                        <a:t>Regionfastigheter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1729955"/>
                  </a:ext>
                </a:extLst>
              </a:tr>
              <a:tr h="190500">
                <a:tc>
                  <a:txBody>
                    <a:bodyPr/>
                    <a:lstStyle/>
                    <a:p>
                      <a:pPr algn="l" fontAlgn="b"/>
                      <a:r>
                        <a:rPr lang="sv-SE" sz="1100" b="0" i="0" u="none" strike="noStrike" dirty="0">
                          <a:solidFill>
                            <a:srgbClr val="000000"/>
                          </a:solidFill>
                          <a:effectLst/>
                          <a:latin typeface="Calibri" panose="020F0502020204030204" pitchFamily="34" charset="0"/>
                        </a:rPr>
                        <a:t>Byggdialog Dalarna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5248680"/>
                  </a:ext>
                </a:extLst>
              </a:tr>
              <a:tr h="190500">
                <a:tc>
                  <a:txBody>
                    <a:bodyPr/>
                    <a:lstStyle/>
                    <a:p>
                      <a:pPr algn="l" fontAlgn="b"/>
                      <a:r>
                        <a:rPr lang="sv-SE" sz="1100" b="0" i="0" u="none" strike="noStrike">
                          <a:solidFill>
                            <a:srgbClr val="000000"/>
                          </a:solidFill>
                          <a:effectLst/>
                          <a:latin typeface="Calibri" panose="020F0502020204030204" pitchFamily="34" charset="0"/>
                        </a:rPr>
                        <a:t>Byggherrar regionalt Gävle Dala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4896970"/>
                  </a:ext>
                </a:extLst>
              </a:tr>
              <a:tr h="190500">
                <a:tc>
                  <a:txBody>
                    <a:bodyPr/>
                    <a:lstStyle/>
                    <a:p>
                      <a:pPr algn="l" fontAlgn="b"/>
                      <a:r>
                        <a:rPr lang="sv-SE" sz="1100" b="0" i="1" u="none" strike="noStrike" dirty="0">
                          <a:solidFill>
                            <a:srgbClr val="000000"/>
                          </a:solidFill>
                          <a:effectLst/>
                          <a:latin typeface="Calibri" panose="020F0502020204030204" pitchFamily="34" charset="0"/>
                        </a:rPr>
                        <a:t>Projektgrupper för: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1034952"/>
                  </a:ext>
                </a:extLst>
              </a:tr>
              <a:tr h="190500">
                <a:tc>
                  <a:txBody>
                    <a:bodyPr/>
                    <a:lstStyle/>
                    <a:p>
                      <a:pPr algn="l" fontAlgn="b"/>
                      <a:r>
                        <a:rPr lang="sv-SE" sz="1100" b="0" i="0" u="none" strike="noStrike">
                          <a:solidFill>
                            <a:srgbClr val="000000"/>
                          </a:solidFill>
                          <a:effectLst/>
                          <a:latin typeface="Calibri" panose="020F0502020204030204" pitchFamily="34" charset="0"/>
                        </a:rPr>
                        <a:t>Familjecentral Smedjebacken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6627976"/>
                  </a:ext>
                </a:extLst>
              </a:tr>
              <a:tr h="190500">
                <a:tc>
                  <a:txBody>
                    <a:bodyPr/>
                    <a:lstStyle/>
                    <a:p>
                      <a:pPr algn="l" fontAlgn="b"/>
                      <a:r>
                        <a:rPr lang="sv-SE" sz="1100" b="0" i="0" u="none" strike="noStrike">
                          <a:solidFill>
                            <a:srgbClr val="000000"/>
                          </a:solidFill>
                          <a:effectLst/>
                          <a:latin typeface="Calibri" panose="020F0502020204030204" pitchFamily="34" charset="0"/>
                        </a:rPr>
                        <a:t>Familjecentral Borlänge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2768367"/>
                  </a:ext>
                </a:extLst>
              </a:tr>
              <a:tr h="190500">
                <a:tc>
                  <a:txBody>
                    <a:bodyPr/>
                    <a:lstStyle/>
                    <a:p>
                      <a:pPr algn="l" fontAlgn="b"/>
                      <a:r>
                        <a:rPr lang="sv-SE" sz="1100" b="0" i="0" u="none" strike="noStrike">
                          <a:solidFill>
                            <a:srgbClr val="000000"/>
                          </a:solidFill>
                          <a:effectLst/>
                          <a:latin typeface="Calibri" panose="020F0502020204030204" pitchFamily="34" charset="0"/>
                        </a:rPr>
                        <a:t>Ombyggnad Kristinehallen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3584354"/>
                  </a:ext>
                </a:extLst>
              </a:tr>
              <a:tr h="190500">
                <a:tc>
                  <a:txBody>
                    <a:bodyPr/>
                    <a:lstStyle/>
                    <a:p>
                      <a:pPr algn="l" fontAlgn="b"/>
                      <a:r>
                        <a:rPr lang="sv-SE" sz="1100" b="0" i="0" u="none" strike="noStrike">
                          <a:solidFill>
                            <a:srgbClr val="000000"/>
                          </a:solidFill>
                          <a:effectLst/>
                          <a:latin typeface="Calibri" panose="020F0502020204030204" pitchFamily="34" charset="0"/>
                        </a:rPr>
                        <a:t>Rehabbassäng Lugnet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33811"/>
                  </a:ext>
                </a:extLst>
              </a:tr>
              <a:tr h="190500">
                <a:tc>
                  <a:txBody>
                    <a:bodyPr/>
                    <a:lstStyle/>
                    <a:p>
                      <a:pPr algn="l" fontAlgn="b"/>
                      <a:r>
                        <a:rPr lang="sv-SE" sz="1100" b="0" i="0" u="none" strike="noStrike" dirty="0">
                          <a:solidFill>
                            <a:srgbClr val="000000"/>
                          </a:solidFill>
                          <a:effectLst/>
                          <a:latin typeface="Calibri" panose="020F0502020204030204" pitchFamily="34" charset="0"/>
                        </a:rPr>
                        <a:t>Ombyggnad för Dalateatern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8519990"/>
                  </a:ext>
                </a:extLst>
              </a:tr>
            </a:tbl>
          </a:graphicData>
        </a:graphic>
      </p:graphicFrame>
      <p:graphicFrame>
        <p:nvGraphicFramePr>
          <p:cNvPr id="18" name="Tabell 17"/>
          <p:cNvGraphicFramePr>
            <a:graphicFrameLocks noGrp="1"/>
          </p:cNvGraphicFramePr>
          <p:nvPr>
            <p:extLst>
              <p:ext uri="{D42A27DB-BD31-4B8C-83A1-F6EECF244321}">
                <p14:modId xmlns:p14="http://schemas.microsoft.com/office/powerpoint/2010/main" val="3487040520"/>
              </p:ext>
            </p:extLst>
          </p:nvPr>
        </p:nvGraphicFramePr>
        <p:xfrm>
          <a:off x="4465845" y="5378437"/>
          <a:ext cx="1968500" cy="381000"/>
        </p:xfrm>
        <a:graphic>
          <a:graphicData uri="http://schemas.openxmlformats.org/drawingml/2006/table">
            <a:tbl>
              <a:tblPr firstRow="1" bandRow="1"/>
              <a:tblGrid>
                <a:gridCol w="1968500">
                  <a:extLst>
                    <a:ext uri="{9D8B030D-6E8A-4147-A177-3AD203B41FA5}">
                      <a16:colId xmlns:a16="http://schemas.microsoft.com/office/drawing/2014/main" val="4140377251"/>
                    </a:ext>
                  </a:extLst>
                </a:gridCol>
              </a:tblGrid>
              <a:tr h="190500">
                <a:tc>
                  <a:txBody>
                    <a:bodyPr/>
                    <a:lstStyle/>
                    <a:p>
                      <a:pPr algn="l" fontAlgn="b"/>
                      <a:r>
                        <a:rPr lang="sv-SE" sz="1100" b="1" i="0" u="none" strike="noStrike" dirty="0">
                          <a:solidFill>
                            <a:srgbClr val="000000"/>
                          </a:solidFill>
                          <a:effectLst/>
                          <a:latin typeface="Calibri" panose="020F0502020204030204" pitchFamily="34" charset="0"/>
                        </a:rPr>
                        <a:t>Patientnämndens förvaltning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8178032"/>
                  </a:ext>
                </a:extLst>
              </a:tr>
              <a:tr h="190500">
                <a:tc>
                  <a:txBody>
                    <a:bodyPr/>
                    <a:lstStyle/>
                    <a:p>
                      <a:pPr algn="l" fontAlgn="b"/>
                      <a:r>
                        <a:rPr lang="sv-SE" sz="1100" b="0" i="0" u="none" strike="noStrike" dirty="0">
                          <a:solidFill>
                            <a:srgbClr val="000000"/>
                          </a:solidFill>
                          <a:effectLst/>
                          <a:latin typeface="Calibri" panose="020F0502020204030204" pitchFamily="34" charset="0"/>
                        </a:rPr>
                        <a:t>Samverkan MAS/MAR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5224317"/>
                  </a:ext>
                </a:extLst>
              </a:tr>
            </a:tbl>
          </a:graphicData>
        </a:graphic>
      </p:graphicFrame>
      <p:graphicFrame>
        <p:nvGraphicFramePr>
          <p:cNvPr id="23" name="Tabell 22"/>
          <p:cNvGraphicFramePr>
            <a:graphicFrameLocks noGrp="1"/>
          </p:cNvGraphicFramePr>
          <p:nvPr>
            <p:extLst>
              <p:ext uri="{D42A27DB-BD31-4B8C-83A1-F6EECF244321}">
                <p14:modId xmlns:p14="http://schemas.microsoft.com/office/powerpoint/2010/main" val="3553869607"/>
              </p:ext>
            </p:extLst>
          </p:nvPr>
        </p:nvGraphicFramePr>
        <p:xfrm>
          <a:off x="9952701" y="4261762"/>
          <a:ext cx="1968500" cy="1483995"/>
        </p:xfrm>
        <a:graphic>
          <a:graphicData uri="http://schemas.openxmlformats.org/drawingml/2006/table">
            <a:tbl>
              <a:tblPr firstRow="1" bandRow="1"/>
              <a:tblGrid>
                <a:gridCol w="1968500">
                  <a:extLst>
                    <a:ext uri="{9D8B030D-6E8A-4147-A177-3AD203B41FA5}">
                      <a16:colId xmlns:a16="http://schemas.microsoft.com/office/drawing/2014/main" val="2415227035"/>
                    </a:ext>
                  </a:extLst>
                </a:gridCol>
              </a:tblGrid>
              <a:tr h="190500">
                <a:tc>
                  <a:txBody>
                    <a:bodyPr/>
                    <a:lstStyle/>
                    <a:p>
                      <a:pPr algn="l" fontAlgn="b"/>
                      <a:r>
                        <a:rPr lang="sv-SE" sz="1100" b="1" i="0" u="none" strike="noStrike">
                          <a:solidFill>
                            <a:srgbClr val="000000"/>
                          </a:solidFill>
                          <a:effectLst/>
                          <a:latin typeface="Calibri" panose="020F0502020204030204" pitchFamily="34" charset="0"/>
                        </a:rPr>
                        <a:t>Kultur och bildning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9966422"/>
                  </a:ext>
                </a:extLst>
              </a:tr>
              <a:tr h="190500">
                <a:tc>
                  <a:txBody>
                    <a:bodyPr/>
                    <a:lstStyle/>
                    <a:p>
                      <a:pPr algn="l" fontAlgn="b"/>
                      <a:r>
                        <a:rPr lang="sv-SE" sz="1100" b="0" i="0" u="none" strike="noStrike" dirty="0">
                          <a:solidFill>
                            <a:srgbClr val="000000"/>
                          </a:solidFill>
                          <a:effectLst/>
                          <a:latin typeface="Calibri" panose="020F0502020204030204" pitchFamily="34" charset="0"/>
                        </a:rPr>
                        <a:t>Regional kulturdialog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870091"/>
                  </a:ext>
                </a:extLst>
              </a:tr>
              <a:tr h="477878">
                <a:tc>
                  <a:txBody>
                    <a:bodyPr/>
                    <a:lstStyle/>
                    <a:p>
                      <a:pPr algn="l" fontAlgn="b"/>
                      <a:r>
                        <a:rPr lang="sv-SE" sz="1100" b="0" i="0" u="none" strike="noStrike">
                          <a:solidFill>
                            <a:srgbClr val="000000"/>
                          </a:solidFill>
                          <a:effectLst/>
                          <a:latin typeface="Calibri" panose="020F0502020204030204" pitchFamily="34" charset="0"/>
                        </a:rPr>
                        <a:t>Regional överenskommelse för integration Vägen in - kommunnätverk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9565215"/>
                  </a:ext>
                </a:extLst>
              </a:tr>
              <a:tr h="209550">
                <a:tc>
                  <a:txBody>
                    <a:bodyPr/>
                    <a:lstStyle/>
                    <a:p>
                      <a:pPr algn="l" fontAlgn="b"/>
                      <a:r>
                        <a:rPr lang="sv-SE" sz="1100" b="0" i="0" u="none" strike="noStrike">
                          <a:solidFill>
                            <a:srgbClr val="000000"/>
                          </a:solidFill>
                          <a:effectLst/>
                          <a:latin typeface="Calibri" panose="020F0502020204030204" pitchFamily="34" charset="0"/>
                        </a:rPr>
                        <a:t>Nätverk för kultur i grundskolan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556770"/>
                  </a:ext>
                </a:extLst>
              </a:tr>
              <a:tr h="190500">
                <a:tc>
                  <a:txBody>
                    <a:bodyPr/>
                    <a:lstStyle/>
                    <a:p>
                      <a:pPr algn="l" fontAlgn="b"/>
                      <a:r>
                        <a:rPr lang="sv-SE" sz="1100" b="0" i="0" u="none" strike="noStrike">
                          <a:solidFill>
                            <a:srgbClr val="000000"/>
                          </a:solidFill>
                          <a:effectLst/>
                          <a:latin typeface="Calibri" panose="020F0502020204030204" pitchFamily="34" charset="0"/>
                        </a:rPr>
                        <a:t>Kulturskolenätverk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7419490"/>
                  </a:ext>
                </a:extLst>
              </a:tr>
              <a:tr h="190500">
                <a:tc>
                  <a:txBody>
                    <a:bodyPr/>
                    <a:lstStyle/>
                    <a:p>
                      <a:pPr algn="l" fontAlgn="b"/>
                      <a:r>
                        <a:rPr lang="sv-SE" sz="1100" b="0" i="0" u="none" strike="noStrike" dirty="0">
                          <a:solidFill>
                            <a:srgbClr val="000000"/>
                          </a:solidFill>
                          <a:effectLst/>
                          <a:latin typeface="Calibri" panose="020F0502020204030204" pitchFamily="34" charset="0"/>
                        </a:rPr>
                        <a:t>Bibliotekschefsnätverk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34978649"/>
                  </a:ext>
                </a:extLst>
              </a:tr>
            </a:tbl>
          </a:graphicData>
        </a:graphic>
      </p:graphicFrame>
      <p:graphicFrame>
        <p:nvGraphicFramePr>
          <p:cNvPr id="25" name="Tabell 24"/>
          <p:cNvGraphicFramePr>
            <a:graphicFrameLocks noGrp="1"/>
          </p:cNvGraphicFramePr>
          <p:nvPr>
            <p:extLst>
              <p:ext uri="{D42A27DB-BD31-4B8C-83A1-F6EECF244321}">
                <p14:modId xmlns:p14="http://schemas.microsoft.com/office/powerpoint/2010/main" val="3562077096"/>
              </p:ext>
            </p:extLst>
          </p:nvPr>
        </p:nvGraphicFramePr>
        <p:xfrm>
          <a:off x="290814" y="2212793"/>
          <a:ext cx="3381836" cy="1162523"/>
        </p:xfrm>
        <a:graphic>
          <a:graphicData uri="http://schemas.openxmlformats.org/drawingml/2006/table">
            <a:tbl>
              <a:tblPr firstRow="1" bandRow="1"/>
              <a:tblGrid>
                <a:gridCol w="3381836">
                  <a:extLst>
                    <a:ext uri="{9D8B030D-6E8A-4147-A177-3AD203B41FA5}">
                      <a16:colId xmlns:a16="http://schemas.microsoft.com/office/drawing/2014/main" val="3298238966"/>
                    </a:ext>
                  </a:extLst>
                </a:gridCol>
              </a:tblGrid>
              <a:tr h="190500">
                <a:tc>
                  <a:txBody>
                    <a:bodyPr/>
                    <a:lstStyle/>
                    <a:p>
                      <a:pPr algn="l" fontAlgn="b"/>
                      <a:r>
                        <a:rPr lang="sv-SE" sz="1100" b="1" i="0" u="none" strike="noStrike" dirty="0">
                          <a:solidFill>
                            <a:srgbClr val="000000"/>
                          </a:solidFill>
                          <a:effectLst/>
                          <a:latin typeface="Calibri" panose="020F0502020204030204" pitchFamily="34" charset="0"/>
                        </a:rPr>
                        <a:t>Hörsel och syn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853754"/>
                  </a:ext>
                </a:extLst>
              </a:tr>
              <a:tr h="190500">
                <a:tc>
                  <a:txBody>
                    <a:bodyPr/>
                    <a:lstStyle/>
                    <a:p>
                      <a:pPr algn="l" fontAlgn="b"/>
                      <a:r>
                        <a:rPr lang="sv-SE" sz="1100" b="0" i="0" u="none" strike="noStrike" dirty="0">
                          <a:solidFill>
                            <a:srgbClr val="000000"/>
                          </a:solidFill>
                          <a:effectLst/>
                          <a:latin typeface="Calibri" panose="020F0502020204030204" pitchFamily="34" charset="0"/>
                        </a:rPr>
                        <a:t>Syn och hörselinstruktörer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970503"/>
                  </a:ext>
                </a:extLst>
              </a:tr>
              <a:tr h="190500">
                <a:tc>
                  <a:txBody>
                    <a:bodyPr/>
                    <a:lstStyle/>
                    <a:p>
                      <a:pPr algn="l" fontAlgn="b"/>
                      <a:r>
                        <a:rPr lang="sv-SE" sz="1100" b="0" i="0" u="none" strike="noStrike" dirty="0">
                          <a:solidFill>
                            <a:srgbClr val="000000"/>
                          </a:solidFill>
                          <a:effectLst/>
                          <a:latin typeface="Calibri" panose="020F0502020204030204" pitchFamily="34" charset="0"/>
                        </a:rPr>
                        <a:t>Nätverk elevhälsa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004528"/>
                  </a:ext>
                </a:extLst>
              </a:tr>
              <a:tr h="217643">
                <a:tc>
                  <a:txBody>
                    <a:bodyPr/>
                    <a:lstStyle/>
                    <a:p>
                      <a:pPr algn="l" fontAlgn="b"/>
                      <a:r>
                        <a:rPr lang="sv-SE" sz="1100" b="0" i="0" u="none" strike="noStrike">
                          <a:solidFill>
                            <a:srgbClr val="000000"/>
                          </a:solidFill>
                          <a:effectLst/>
                          <a:latin typeface="Calibri" panose="020F0502020204030204" pitchFamily="34" charset="0"/>
                        </a:rPr>
                        <a:t>Regional styrgrupp för välfärdsteknik och digitalisering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9444044"/>
                  </a:ext>
                </a:extLst>
              </a:tr>
              <a:tr h="182880">
                <a:tc>
                  <a:txBody>
                    <a:bodyPr/>
                    <a:lstStyle/>
                    <a:p>
                      <a:pPr algn="l" fontAlgn="b"/>
                      <a:r>
                        <a:rPr lang="sv-SE" sz="1100" b="0" i="0" u="none" strike="noStrike">
                          <a:solidFill>
                            <a:srgbClr val="000000"/>
                          </a:solidFill>
                          <a:effectLst/>
                          <a:latin typeface="Calibri" panose="020F0502020204030204" pitchFamily="34" charset="0"/>
                        </a:rPr>
                        <a:t>Regional referensgrupp för välfärdsteknik och digitalisering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4055804"/>
                  </a:ext>
                </a:extLst>
              </a:tr>
              <a:tr h="190500">
                <a:tc>
                  <a:txBody>
                    <a:bodyPr/>
                    <a:lstStyle/>
                    <a:p>
                      <a:pPr algn="l" fontAlgn="b"/>
                      <a:r>
                        <a:rPr lang="sv-SE" sz="1100" b="0" i="0" u="none" strike="noStrike" dirty="0">
                          <a:solidFill>
                            <a:srgbClr val="000000"/>
                          </a:solidFill>
                          <a:effectLst/>
                          <a:latin typeface="Calibri" panose="020F0502020204030204" pitchFamily="34" charset="0"/>
                        </a:rPr>
                        <a:t>Länschefsnätverket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7705692"/>
                  </a:ext>
                </a:extLst>
              </a:tr>
            </a:tbl>
          </a:graphicData>
        </a:graphic>
      </p:graphicFrame>
      <p:graphicFrame>
        <p:nvGraphicFramePr>
          <p:cNvPr id="28" name="Tabell 27"/>
          <p:cNvGraphicFramePr>
            <a:graphicFrameLocks noGrp="1"/>
          </p:cNvGraphicFramePr>
          <p:nvPr>
            <p:extLst>
              <p:ext uri="{D42A27DB-BD31-4B8C-83A1-F6EECF244321}">
                <p14:modId xmlns:p14="http://schemas.microsoft.com/office/powerpoint/2010/main" val="302962244"/>
              </p:ext>
            </p:extLst>
          </p:nvPr>
        </p:nvGraphicFramePr>
        <p:xfrm>
          <a:off x="5757372" y="5884126"/>
          <a:ext cx="1968500" cy="367665"/>
        </p:xfrm>
        <a:graphic>
          <a:graphicData uri="http://schemas.openxmlformats.org/drawingml/2006/table">
            <a:tbl>
              <a:tblPr firstRow="1" bandRow="1"/>
              <a:tblGrid>
                <a:gridCol w="1968500">
                  <a:extLst>
                    <a:ext uri="{9D8B030D-6E8A-4147-A177-3AD203B41FA5}">
                      <a16:colId xmlns:a16="http://schemas.microsoft.com/office/drawing/2014/main" val="2500793612"/>
                    </a:ext>
                  </a:extLst>
                </a:gridCol>
              </a:tblGrid>
              <a:tr h="86326">
                <a:tc>
                  <a:txBody>
                    <a:bodyPr/>
                    <a:lstStyle/>
                    <a:p>
                      <a:pPr algn="l" fontAlgn="b"/>
                      <a:r>
                        <a:rPr lang="sv-SE" sz="1100" b="1" i="0" u="none" strike="noStrike">
                          <a:solidFill>
                            <a:srgbClr val="000000"/>
                          </a:solidFill>
                          <a:effectLst/>
                          <a:latin typeface="Calibri" panose="020F0502020204030204" pitchFamily="34" charset="0"/>
                        </a:rPr>
                        <a:t>Regionservice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5890507"/>
                  </a:ext>
                </a:extLst>
              </a:tr>
              <a:tr h="190500">
                <a:tc>
                  <a:txBody>
                    <a:bodyPr/>
                    <a:lstStyle/>
                    <a:p>
                      <a:pPr algn="l" fontAlgn="b"/>
                      <a:r>
                        <a:rPr lang="sv-SE" sz="1100" b="0" i="0" u="none" strike="noStrike" dirty="0">
                          <a:solidFill>
                            <a:srgbClr val="000000"/>
                          </a:solidFill>
                          <a:effectLst/>
                          <a:latin typeface="Calibri" panose="020F0502020204030204" pitchFamily="34" charset="0"/>
                        </a:rPr>
                        <a:t>Tjänsteutbyte (med 8 kommuner)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3864464"/>
                  </a:ext>
                </a:extLst>
              </a:tr>
            </a:tbl>
          </a:graphicData>
        </a:graphic>
      </p:graphicFrame>
      <p:graphicFrame>
        <p:nvGraphicFramePr>
          <p:cNvPr id="29" name="Tabell 28"/>
          <p:cNvGraphicFramePr>
            <a:graphicFrameLocks noGrp="1"/>
          </p:cNvGraphicFramePr>
          <p:nvPr>
            <p:extLst>
              <p:ext uri="{D42A27DB-BD31-4B8C-83A1-F6EECF244321}">
                <p14:modId xmlns:p14="http://schemas.microsoft.com/office/powerpoint/2010/main" val="455183415"/>
              </p:ext>
            </p:extLst>
          </p:nvPr>
        </p:nvGraphicFramePr>
        <p:xfrm>
          <a:off x="282768" y="3498094"/>
          <a:ext cx="3209883" cy="1263535"/>
        </p:xfrm>
        <a:graphic>
          <a:graphicData uri="http://schemas.openxmlformats.org/drawingml/2006/table">
            <a:tbl>
              <a:tblPr firstRow="1" bandRow="1"/>
              <a:tblGrid>
                <a:gridCol w="3209883">
                  <a:extLst>
                    <a:ext uri="{9D8B030D-6E8A-4147-A177-3AD203B41FA5}">
                      <a16:colId xmlns:a16="http://schemas.microsoft.com/office/drawing/2014/main" val="491092856"/>
                    </a:ext>
                  </a:extLst>
                </a:gridCol>
              </a:tblGrid>
              <a:tr h="0">
                <a:tc>
                  <a:txBody>
                    <a:bodyPr/>
                    <a:lstStyle/>
                    <a:p>
                      <a:pPr algn="l" fontAlgn="b"/>
                      <a:r>
                        <a:rPr lang="sv-SE" sz="1100" b="1" i="0" u="none" strike="noStrike" dirty="0">
                          <a:solidFill>
                            <a:srgbClr val="000000"/>
                          </a:solidFill>
                          <a:effectLst/>
                          <a:latin typeface="Calibri" panose="020F0502020204030204" pitchFamily="34" charset="0"/>
                        </a:rPr>
                        <a:t>Hjälpmedel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2994364"/>
                  </a:ext>
                </a:extLst>
              </a:tr>
              <a:tr h="167680">
                <a:tc>
                  <a:txBody>
                    <a:bodyPr/>
                    <a:lstStyle/>
                    <a:p>
                      <a:pPr algn="l" fontAlgn="b"/>
                      <a:r>
                        <a:rPr lang="sv-SE" sz="1100" b="0" i="0" u="none" strike="noStrike" dirty="0">
                          <a:solidFill>
                            <a:srgbClr val="000000"/>
                          </a:solidFill>
                          <a:effectLst/>
                          <a:latin typeface="Calibri" panose="020F0502020204030204" pitchFamily="34" charset="0"/>
                        </a:rPr>
                        <a:t>Beredningsgrupp Hjälpmedel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9007050"/>
                  </a:ext>
                </a:extLst>
              </a:tr>
              <a:tr h="167680">
                <a:tc>
                  <a:txBody>
                    <a:bodyPr/>
                    <a:lstStyle/>
                    <a:p>
                      <a:pPr algn="l" fontAlgn="b"/>
                      <a:r>
                        <a:rPr lang="sv-SE" sz="1100" b="0" i="0" u="none" strike="noStrike">
                          <a:solidFill>
                            <a:srgbClr val="000000"/>
                          </a:solidFill>
                          <a:effectLst/>
                          <a:latin typeface="Calibri" panose="020F0502020204030204" pitchFamily="34" charset="0"/>
                        </a:rPr>
                        <a:t>Medlemsråd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7299875"/>
                  </a:ext>
                </a:extLst>
              </a:tr>
              <a:tr h="167680">
                <a:tc>
                  <a:txBody>
                    <a:bodyPr/>
                    <a:lstStyle/>
                    <a:p>
                      <a:pPr algn="l" fontAlgn="b"/>
                      <a:r>
                        <a:rPr lang="sv-SE" sz="1100" b="0" i="0" u="none" strike="noStrike">
                          <a:solidFill>
                            <a:srgbClr val="000000"/>
                          </a:solidFill>
                          <a:effectLst/>
                          <a:latin typeface="Calibri" panose="020F0502020204030204" pitchFamily="34" charset="0"/>
                        </a:rPr>
                        <a:t>Sortimentsgrupper (11 st)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4115939"/>
                  </a:ext>
                </a:extLst>
              </a:tr>
              <a:tr h="208113">
                <a:tc>
                  <a:txBody>
                    <a:bodyPr/>
                    <a:lstStyle/>
                    <a:p>
                      <a:pPr algn="l" fontAlgn="b"/>
                      <a:r>
                        <a:rPr lang="sv-SE" sz="1100" b="0" i="0" u="none" strike="noStrike">
                          <a:solidFill>
                            <a:srgbClr val="000000"/>
                          </a:solidFill>
                          <a:effectLst/>
                          <a:latin typeface="Calibri" panose="020F0502020204030204" pitchFamily="34" charset="0"/>
                        </a:rPr>
                        <a:t>Regional styrgrupp för välfärdsteknik och digitalisering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5403252"/>
                  </a:ext>
                </a:extLst>
              </a:tr>
              <a:tr h="346762">
                <a:tc>
                  <a:txBody>
                    <a:bodyPr/>
                    <a:lstStyle/>
                    <a:p>
                      <a:pPr algn="l" fontAlgn="b"/>
                      <a:r>
                        <a:rPr lang="sv-SE" sz="1100" b="0" i="0" u="none" strike="noStrike" dirty="0">
                          <a:solidFill>
                            <a:srgbClr val="000000"/>
                          </a:solidFill>
                          <a:effectLst/>
                          <a:latin typeface="Calibri" panose="020F0502020204030204" pitchFamily="34" charset="0"/>
                        </a:rPr>
                        <a:t>Regional referensgrupp för välfärdsteknik och digitalisering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25529124"/>
                  </a:ext>
                </a:extLst>
              </a:tr>
            </a:tbl>
          </a:graphicData>
        </a:graphic>
      </p:graphicFrame>
      <p:graphicFrame>
        <p:nvGraphicFramePr>
          <p:cNvPr id="30" name="Tabell 29"/>
          <p:cNvGraphicFramePr>
            <a:graphicFrameLocks noGrp="1"/>
          </p:cNvGraphicFramePr>
          <p:nvPr>
            <p:extLst>
              <p:ext uri="{D42A27DB-BD31-4B8C-83A1-F6EECF244321}">
                <p14:modId xmlns:p14="http://schemas.microsoft.com/office/powerpoint/2010/main" val="1550099707"/>
              </p:ext>
            </p:extLst>
          </p:nvPr>
        </p:nvGraphicFramePr>
        <p:xfrm>
          <a:off x="9152313" y="1261880"/>
          <a:ext cx="2737410" cy="2707375"/>
        </p:xfrm>
        <a:graphic>
          <a:graphicData uri="http://schemas.openxmlformats.org/drawingml/2006/table">
            <a:tbl>
              <a:tblPr firstRow="1" bandRow="1"/>
              <a:tblGrid>
                <a:gridCol w="2737410">
                  <a:extLst>
                    <a:ext uri="{9D8B030D-6E8A-4147-A177-3AD203B41FA5}">
                      <a16:colId xmlns:a16="http://schemas.microsoft.com/office/drawing/2014/main" val="4139816558"/>
                    </a:ext>
                  </a:extLst>
                </a:gridCol>
              </a:tblGrid>
              <a:tr h="167469">
                <a:tc>
                  <a:txBody>
                    <a:bodyPr/>
                    <a:lstStyle/>
                    <a:p>
                      <a:pPr algn="l" fontAlgn="b"/>
                      <a:r>
                        <a:rPr lang="sv-SE" sz="1100" b="1" i="0" u="none" strike="noStrike" dirty="0">
                          <a:solidFill>
                            <a:srgbClr val="000000"/>
                          </a:solidFill>
                          <a:effectLst/>
                          <a:latin typeface="Calibri" panose="020F0502020204030204" pitchFamily="34" charset="0"/>
                        </a:rPr>
                        <a:t>Regional utveckling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7047542"/>
                  </a:ext>
                </a:extLst>
              </a:tr>
              <a:tr h="167469">
                <a:tc>
                  <a:txBody>
                    <a:bodyPr/>
                    <a:lstStyle/>
                    <a:p>
                      <a:pPr algn="l" fontAlgn="b"/>
                      <a:r>
                        <a:rPr lang="sv-SE" sz="1100" b="0" i="0" u="none" strike="noStrike">
                          <a:solidFill>
                            <a:srgbClr val="000000"/>
                          </a:solidFill>
                          <a:effectLst/>
                          <a:latin typeface="Calibri" panose="020F0502020204030204" pitchFamily="34" charset="0"/>
                        </a:rPr>
                        <a:t>LTP-gruppen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7570441"/>
                  </a:ext>
                </a:extLst>
              </a:tr>
              <a:tr h="166451">
                <a:tc>
                  <a:txBody>
                    <a:bodyPr/>
                    <a:lstStyle/>
                    <a:p>
                      <a:pPr algn="l" fontAlgn="b"/>
                      <a:r>
                        <a:rPr lang="sv-SE" sz="1100" b="0" i="0" u="none" strike="noStrike">
                          <a:solidFill>
                            <a:srgbClr val="000000"/>
                          </a:solidFill>
                          <a:effectLst/>
                          <a:latin typeface="Calibri" panose="020F0502020204030204" pitchFamily="34" charset="0"/>
                        </a:rPr>
                        <a:t>Länsplaneupprättare för transportinfrastruktur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7037778"/>
                  </a:ext>
                </a:extLst>
              </a:tr>
              <a:tr h="205417">
                <a:tc>
                  <a:txBody>
                    <a:bodyPr/>
                    <a:lstStyle/>
                    <a:p>
                      <a:pPr algn="l" fontAlgn="b"/>
                      <a:r>
                        <a:rPr lang="sv-SE" sz="1100" b="0" i="0" u="none" strike="noStrike" dirty="0">
                          <a:solidFill>
                            <a:srgbClr val="000000"/>
                          </a:solidFill>
                          <a:effectLst/>
                          <a:latin typeface="Calibri" panose="020F0502020204030204" pitchFamily="34" charset="0"/>
                        </a:rPr>
                        <a:t>Energi och klimatrådgivare i kommunerna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281378"/>
                  </a:ext>
                </a:extLst>
              </a:tr>
              <a:tr h="167469">
                <a:tc>
                  <a:txBody>
                    <a:bodyPr/>
                    <a:lstStyle/>
                    <a:p>
                      <a:pPr algn="l" fontAlgn="b"/>
                      <a:r>
                        <a:rPr lang="sv-SE" sz="1100" b="0" i="0" u="none" strike="noStrike">
                          <a:solidFill>
                            <a:srgbClr val="000000"/>
                          </a:solidFill>
                          <a:effectLst/>
                          <a:latin typeface="Calibri" panose="020F0502020204030204" pitchFamily="34" charset="0"/>
                        </a:rPr>
                        <a:t>(EKRarna)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3325640"/>
                  </a:ext>
                </a:extLst>
              </a:tr>
              <a:tr h="167469">
                <a:tc>
                  <a:txBody>
                    <a:bodyPr/>
                    <a:lstStyle/>
                    <a:p>
                      <a:pPr algn="l" fontAlgn="b"/>
                      <a:r>
                        <a:rPr lang="sv-SE" sz="1100" b="0" i="0" u="none" strike="noStrike">
                          <a:solidFill>
                            <a:srgbClr val="000000"/>
                          </a:solidFill>
                          <a:effectLst/>
                          <a:latin typeface="Calibri" panose="020F0502020204030204" pitchFamily="34" charset="0"/>
                        </a:rPr>
                        <a:t>Landsbygdsutvecklare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063645"/>
                  </a:ext>
                </a:extLst>
              </a:tr>
              <a:tr h="167469">
                <a:tc>
                  <a:txBody>
                    <a:bodyPr/>
                    <a:lstStyle/>
                    <a:p>
                      <a:pPr algn="l" fontAlgn="b"/>
                      <a:r>
                        <a:rPr lang="sv-SE" sz="1100" b="0" i="0" u="none" strike="noStrike">
                          <a:solidFill>
                            <a:srgbClr val="000000"/>
                          </a:solidFill>
                          <a:effectLst/>
                          <a:latin typeface="Calibri" panose="020F0502020204030204" pitchFamily="34" charset="0"/>
                        </a:rPr>
                        <a:t>Ungdomsstrategiskt nätverk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5248568"/>
                  </a:ext>
                </a:extLst>
              </a:tr>
              <a:tr h="208338">
                <a:tc>
                  <a:txBody>
                    <a:bodyPr/>
                    <a:lstStyle/>
                    <a:p>
                      <a:pPr algn="l" fontAlgn="b"/>
                      <a:r>
                        <a:rPr lang="sv-SE" sz="1100" b="0" i="0" u="none" strike="noStrike" dirty="0">
                          <a:solidFill>
                            <a:srgbClr val="000000"/>
                          </a:solidFill>
                          <a:effectLst/>
                          <a:latin typeface="Calibri" panose="020F0502020204030204" pitchFamily="34" charset="0"/>
                        </a:rPr>
                        <a:t>Samhällsplanerarnätverket (HÅLLSAM)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6964366"/>
                  </a:ext>
                </a:extLst>
              </a:tr>
              <a:tr h="167469">
                <a:tc>
                  <a:txBody>
                    <a:bodyPr/>
                    <a:lstStyle/>
                    <a:p>
                      <a:pPr algn="l" fontAlgn="b"/>
                      <a:r>
                        <a:rPr lang="sv-SE" sz="1100" b="0" i="0" u="none" strike="noStrike" dirty="0">
                          <a:solidFill>
                            <a:srgbClr val="000000"/>
                          </a:solidFill>
                          <a:effectLst/>
                          <a:latin typeface="Calibri" panose="020F0502020204030204" pitchFamily="34" charset="0"/>
                        </a:rPr>
                        <a:t>Team Näringsliv Dalarna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8817636"/>
                  </a:ext>
                </a:extLst>
              </a:tr>
              <a:tr h="167469">
                <a:tc>
                  <a:txBody>
                    <a:bodyPr/>
                    <a:lstStyle/>
                    <a:p>
                      <a:pPr algn="l" fontAlgn="b"/>
                      <a:r>
                        <a:rPr lang="sv-SE" sz="1100" b="0" i="0" u="none" strike="noStrike">
                          <a:solidFill>
                            <a:srgbClr val="000000"/>
                          </a:solidFill>
                          <a:effectLst/>
                          <a:latin typeface="Calibri" panose="020F0502020204030204" pitchFamily="34" charset="0"/>
                        </a:rPr>
                        <a:t>SYV-nätverk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5905138"/>
                  </a:ext>
                </a:extLst>
              </a:tr>
              <a:tr h="167469">
                <a:tc>
                  <a:txBody>
                    <a:bodyPr/>
                    <a:lstStyle/>
                    <a:p>
                      <a:pPr algn="l" fontAlgn="b"/>
                      <a:r>
                        <a:rPr lang="sv-SE" sz="1100" b="0" i="0" u="none" strike="noStrike">
                          <a:solidFill>
                            <a:srgbClr val="000000"/>
                          </a:solidFill>
                          <a:effectLst/>
                          <a:latin typeface="Calibri" panose="020F0502020204030204" pitchFamily="34" charset="0"/>
                        </a:rPr>
                        <a:t>Analysnätverk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3643576"/>
                  </a:ext>
                </a:extLst>
              </a:tr>
              <a:tr h="324716">
                <a:tc>
                  <a:txBody>
                    <a:bodyPr/>
                    <a:lstStyle/>
                    <a:p>
                      <a:pPr algn="l" fontAlgn="b"/>
                      <a:r>
                        <a:rPr lang="sv-SE" sz="1100" b="0" i="0" u="none" strike="noStrike" dirty="0" err="1">
                          <a:solidFill>
                            <a:srgbClr val="000000"/>
                          </a:solidFill>
                          <a:effectLst/>
                          <a:latin typeface="Calibri" panose="020F0502020204030204" pitchFamily="34" charset="0"/>
                        </a:rPr>
                        <a:t>DalaWux</a:t>
                      </a:r>
                      <a:r>
                        <a:rPr lang="sv-SE" sz="1100" b="0" i="0" u="none" strike="noStrike" dirty="0">
                          <a:solidFill>
                            <a:srgbClr val="000000"/>
                          </a:solidFill>
                          <a:effectLst/>
                          <a:latin typeface="Calibri" panose="020F0502020204030204" pitchFamily="34" charset="0"/>
                        </a:rPr>
                        <a:t> (samverkansorgan för de kommunala vuxenutbildningarna)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68998192"/>
                  </a:ext>
                </a:extLst>
              </a:tr>
              <a:tr h="167469">
                <a:tc>
                  <a:txBody>
                    <a:bodyPr/>
                    <a:lstStyle/>
                    <a:p>
                      <a:pPr algn="l" fontAlgn="b"/>
                      <a:r>
                        <a:rPr lang="sv-SE" sz="1100" b="0" i="0" u="none" strike="noStrike">
                          <a:solidFill>
                            <a:srgbClr val="000000"/>
                          </a:solidFill>
                          <a:effectLst/>
                          <a:latin typeface="Calibri" panose="020F0502020204030204" pitchFamily="34" charset="0"/>
                        </a:rPr>
                        <a:t>YH-nätverk (yrkeshögskola)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2388755"/>
                  </a:ext>
                </a:extLst>
              </a:tr>
              <a:tr h="167469">
                <a:tc>
                  <a:txBody>
                    <a:bodyPr/>
                    <a:lstStyle/>
                    <a:p>
                      <a:pPr algn="l" fontAlgn="b"/>
                      <a:r>
                        <a:rPr lang="sv-SE" sz="1100" b="0" i="0" u="none" strike="noStrike" dirty="0">
                          <a:solidFill>
                            <a:srgbClr val="000000"/>
                          </a:solidFill>
                          <a:effectLst/>
                          <a:latin typeface="Calibri" panose="020F0502020204030204" pitchFamily="34" charset="0"/>
                        </a:rPr>
                        <a:t>Bredbandsforum Dalarna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9238196"/>
                  </a:ext>
                </a:extLst>
              </a:tr>
            </a:tbl>
          </a:graphicData>
        </a:graphic>
      </p:graphicFrame>
      <p:graphicFrame>
        <p:nvGraphicFramePr>
          <p:cNvPr id="2" name="Tabell 1"/>
          <p:cNvGraphicFramePr>
            <a:graphicFrameLocks noGrp="1"/>
          </p:cNvGraphicFramePr>
          <p:nvPr>
            <p:extLst>
              <p:ext uri="{D42A27DB-BD31-4B8C-83A1-F6EECF244321}">
                <p14:modId xmlns:p14="http://schemas.microsoft.com/office/powerpoint/2010/main" val="3865725091"/>
              </p:ext>
            </p:extLst>
          </p:nvPr>
        </p:nvGraphicFramePr>
        <p:xfrm>
          <a:off x="290814" y="947015"/>
          <a:ext cx="2451100" cy="1143000"/>
        </p:xfrm>
        <a:graphic>
          <a:graphicData uri="http://schemas.openxmlformats.org/drawingml/2006/table">
            <a:tbl>
              <a:tblPr/>
              <a:tblGrid>
                <a:gridCol w="2451100">
                  <a:extLst>
                    <a:ext uri="{9D8B030D-6E8A-4147-A177-3AD203B41FA5}">
                      <a16:colId xmlns:a16="http://schemas.microsoft.com/office/drawing/2014/main" val="1318255142"/>
                    </a:ext>
                  </a:extLst>
                </a:gridCol>
              </a:tblGrid>
              <a:tr h="190500">
                <a:tc>
                  <a:txBody>
                    <a:bodyPr/>
                    <a:lstStyle/>
                    <a:p>
                      <a:pPr algn="l" fontAlgn="b"/>
                      <a:r>
                        <a:rPr lang="sv-SE" sz="1100" b="1" i="0" u="none" strike="noStrike">
                          <a:solidFill>
                            <a:srgbClr val="000000"/>
                          </a:solidFill>
                          <a:effectLst/>
                          <a:latin typeface="Calibri" panose="020F0502020204030204" pitchFamily="34" charset="0"/>
                        </a:rPr>
                        <a:t>Kollektivtrafik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0710361"/>
                  </a:ext>
                </a:extLst>
              </a:tr>
              <a:tr h="190500">
                <a:tc>
                  <a:txBody>
                    <a:bodyPr/>
                    <a:lstStyle/>
                    <a:p>
                      <a:pPr algn="l" fontAlgn="b"/>
                      <a:r>
                        <a:rPr lang="sv-SE" sz="1100" b="0" i="0" u="none" strike="noStrike">
                          <a:solidFill>
                            <a:srgbClr val="000000"/>
                          </a:solidFill>
                          <a:effectLst/>
                          <a:latin typeface="Calibri" panose="020F0502020204030204" pitchFamily="34" charset="0"/>
                        </a:rPr>
                        <a:t>Lokala driftforum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4425021"/>
                  </a:ext>
                </a:extLst>
              </a:tr>
              <a:tr h="190500">
                <a:tc>
                  <a:txBody>
                    <a:bodyPr/>
                    <a:lstStyle/>
                    <a:p>
                      <a:pPr algn="l" fontAlgn="b"/>
                      <a:r>
                        <a:rPr lang="sv-SE" sz="1100" b="0" i="0" u="none" strike="noStrike">
                          <a:solidFill>
                            <a:srgbClr val="000000"/>
                          </a:solidFill>
                          <a:effectLst/>
                          <a:latin typeface="Calibri" panose="020F0502020204030204" pitchFamily="34" charset="0"/>
                        </a:rPr>
                        <a:t>Skolskjutshandläggarmöten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0647679"/>
                  </a:ext>
                </a:extLst>
              </a:tr>
              <a:tr h="190500">
                <a:tc>
                  <a:txBody>
                    <a:bodyPr/>
                    <a:lstStyle/>
                    <a:p>
                      <a:pPr algn="l" fontAlgn="b"/>
                      <a:r>
                        <a:rPr lang="sv-SE" sz="1100" b="0" i="0" u="none" strike="noStrike">
                          <a:solidFill>
                            <a:srgbClr val="000000"/>
                          </a:solidFill>
                          <a:effectLst/>
                          <a:latin typeface="Calibri" panose="020F0502020204030204" pitchFamily="34" charset="0"/>
                        </a:rPr>
                        <a:t>Trafikutvecklingsmöten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6764603"/>
                  </a:ext>
                </a:extLst>
              </a:tr>
              <a:tr h="190500">
                <a:tc>
                  <a:txBody>
                    <a:bodyPr/>
                    <a:lstStyle/>
                    <a:p>
                      <a:pPr algn="l" fontAlgn="b"/>
                      <a:r>
                        <a:rPr lang="sv-SE" sz="1100" b="0" i="0" u="none" strike="noStrike">
                          <a:solidFill>
                            <a:srgbClr val="000000"/>
                          </a:solidFill>
                          <a:effectLst/>
                          <a:latin typeface="Calibri" panose="020F0502020204030204" pitchFamily="34" charset="0"/>
                        </a:rPr>
                        <a:t>Projektarbeten rörande kollektivtrafik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2870476"/>
                  </a:ext>
                </a:extLst>
              </a:tr>
              <a:tr h="190500">
                <a:tc>
                  <a:txBody>
                    <a:bodyPr/>
                    <a:lstStyle/>
                    <a:p>
                      <a:pPr algn="l" fontAlgn="b"/>
                      <a:r>
                        <a:rPr lang="sv-SE" sz="1100" b="0" i="0" u="none" strike="noStrike" dirty="0">
                          <a:solidFill>
                            <a:srgbClr val="000000"/>
                          </a:solidFill>
                          <a:effectLst/>
                          <a:latin typeface="Calibri" panose="020F0502020204030204" pitchFamily="34" charset="0"/>
                        </a:rPr>
                        <a:t>Nytt samverkansavtal (ej beslutat)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3340066"/>
                  </a:ext>
                </a:extLst>
              </a:tr>
            </a:tbl>
          </a:graphicData>
        </a:graphic>
      </p:graphicFrame>
      <p:cxnSp>
        <p:nvCxnSpPr>
          <p:cNvPr id="24" name="Rak koppling 23"/>
          <p:cNvCxnSpPr>
            <a:stCxn id="2" idx="3"/>
          </p:cNvCxnSpPr>
          <p:nvPr/>
        </p:nvCxnSpPr>
        <p:spPr>
          <a:xfrm>
            <a:off x="2741914" y="1518515"/>
            <a:ext cx="2025163" cy="418697"/>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1" name="Rak koppling 30"/>
          <p:cNvCxnSpPr/>
          <p:nvPr/>
        </p:nvCxnSpPr>
        <p:spPr>
          <a:xfrm flipH="1" flipV="1">
            <a:off x="4646815" y="1719190"/>
            <a:ext cx="120262" cy="262797"/>
          </a:xfrm>
          <a:prstGeom prst="line">
            <a:avLst/>
          </a:prstGeom>
          <a:ln w="19050"/>
        </p:spPr>
        <p:style>
          <a:lnRef idx="1">
            <a:schemeClr val="accent1"/>
          </a:lnRef>
          <a:fillRef idx="0">
            <a:schemeClr val="accent1"/>
          </a:fillRef>
          <a:effectRef idx="0">
            <a:schemeClr val="accent1"/>
          </a:effectRef>
          <a:fontRef idx="minor">
            <a:schemeClr val="tx1"/>
          </a:fontRef>
        </p:style>
      </p:cxnSp>
      <p:graphicFrame>
        <p:nvGraphicFramePr>
          <p:cNvPr id="3" name="Tabell 2"/>
          <p:cNvGraphicFramePr>
            <a:graphicFrameLocks noGrp="1"/>
          </p:cNvGraphicFramePr>
          <p:nvPr>
            <p:extLst>
              <p:ext uri="{D42A27DB-BD31-4B8C-83A1-F6EECF244321}">
                <p14:modId xmlns:p14="http://schemas.microsoft.com/office/powerpoint/2010/main" val="3991158308"/>
              </p:ext>
            </p:extLst>
          </p:nvPr>
        </p:nvGraphicFramePr>
        <p:xfrm>
          <a:off x="282768" y="4883904"/>
          <a:ext cx="3353268" cy="1450950"/>
        </p:xfrm>
        <a:graphic>
          <a:graphicData uri="http://schemas.openxmlformats.org/drawingml/2006/table">
            <a:tbl>
              <a:tblPr/>
              <a:tblGrid>
                <a:gridCol w="3353268">
                  <a:extLst>
                    <a:ext uri="{9D8B030D-6E8A-4147-A177-3AD203B41FA5}">
                      <a16:colId xmlns:a16="http://schemas.microsoft.com/office/drawing/2014/main" val="105707020"/>
                    </a:ext>
                  </a:extLst>
                </a:gridCol>
              </a:tblGrid>
              <a:tr h="171111">
                <a:tc>
                  <a:txBody>
                    <a:bodyPr/>
                    <a:lstStyle/>
                    <a:p>
                      <a:pPr algn="l" fontAlgn="b"/>
                      <a:r>
                        <a:rPr lang="sv-SE" sz="1200" b="1" i="0" u="none" strike="noStrike">
                          <a:solidFill>
                            <a:srgbClr val="000000"/>
                          </a:solidFill>
                          <a:effectLst/>
                          <a:latin typeface="Calibri" panose="020F0502020204030204" pitchFamily="34" charset="0"/>
                        </a:rPr>
                        <a:t>Regionstyrelsens förvaltning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8728835"/>
                  </a:ext>
                </a:extLst>
              </a:tr>
              <a:tr h="162963">
                <a:tc>
                  <a:txBody>
                    <a:bodyPr/>
                    <a:lstStyle/>
                    <a:p>
                      <a:pPr algn="l" rtl="0" fontAlgn="ctr"/>
                      <a:r>
                        <a:rPr lang="sv-SE" sz="1100" b="0" i="0" u="none" strike="noStrike" dirty="0">
                          <a:solidFill>
                            <a:srgbClr val="000000"/>
                          </a:solidFill>
                          <a:effectLst/>
                          <a:latin typeface="Calibri" panose="020F0502020204030204" pitchFamily="34" charset="0"/>
                        </a:rPr>
                        <a:t>Kommundirektörsträffar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3844240"/>
                  </a:ext>
                </a:extLst>
              </a:tr>
              <a:tr h="195555">
                <a:tc>
                  <a:txBody>
                    <a:bodyPr/>
                    <a:lstStyle/>
                    <a:p>
                      <a:pPr algn="l" rtl="0" fontAlgn="ctr"/>
                      <a:r>
                        <a:rPr lang="sv-SE" sz="1100" b="0" i="0" u="none" strike="noStrike">
                          <a:solidFill>
                            <a:srgbClr val="000000"/>
                          </a:solidFill>
                          <a:effectLst/>
                          <a:latin typeface="Calibri" panose="020F0502020204030204" pitchFamily="34" charset="0"/>
                        </a:rPr>
                        <a:t>Regional styrgrupp för digitalisering och välfärdsteknik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2546257"/>
                  </a:ext>
                </a:extLst>
              </a:tr>
              <a:tr h="171111">
                <a:tc>
                  <a:txBody>
                    <a:bodyPr/>
                    <a:lstStyle/>
                    <a:p>
                      <a:pPr algn="l" rtl="0" fontAlgn="ctr"/>
                      <a:r>
                        <a:rPr lang="sv-SE" sz="1100" b="0" i="0" u="none" strike="noStrike">
                          <a:solidFill>
                            <a:srgbClr val="000000"/>
                          </a:solidFill>
                          <a:effectLst/>
                          <a:latin typeface="Calibri" panose="020F0502020204030204" pitchFamily="34" charset="0"/>
                        </a:rPr>
                        <a:t>Region Dalarna och Dalakommunernas IT-chefer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3771507"/>
                  </a:ext>
                </a:extLst>
              </a:tr>
              <a:tr h="162963">
                <a:tc>
                  <a:txBody>
                    <a:bodyPr/>
                    <a:lstStyle/>
                    <a:p>
                      <a:pPr algn="l" fontAlgn="b"/>
                      <a:r>
                        <a:rPr lang="sv-SE" sz="1100" b="0" i="0" u="none" strike="noStrike">
                          <a:solidFill>
                            <a:srgbClr val="000000"/>
                          </a:solidFill>
                          <a:effectLst/>
                          <a:latin typeface="Calibri" panose="020F0502020204030204" pitchFamily="34" charset="0"/>
                        </a:rPr>
                        <a:t>VoC – Vård och omsorgscollege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5116095"/>
                  </a:ext>
                </a:extLst>
              </a:tr>
              <a:tr h="162963">
                <a:tc>
                  <a:txBody>
                    <a:bodyPr/>
                    <a:lstStyle/>
                    <a:p>
                      <a:pPr algn="l" fontAlgn="b"/>
                      <a:r>
                        <a:rPr lang="sv-SE" sz="1100" b="0" i="0" u="none" strike="noStrike">
                          <a:solidFill>
                            <a:srgbClr val="000000"/>
                          </a:solidFill>
                          <a:effectLst/>
                          <a:latin typeface="Calibri" panose="020F0502020204030204" pitchFamily="34" charset="0"/>
                        </a:rPr>
                        <a:t>KTC – Kliniskt träningscentrum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1840722"/>
                  </a:ext>
                </a:extLst>
              </a:tr>
              <a:tr h="162963">
                <a:tc>
                  <a:txBody>
                    <a:bodyPr/>
                    <a:lstStyle/>
                    <a:p>
                      <a:pPr algn="l" fontAlgn="b"/>
                      <a:r>
                        <a:rPr lang="sv-SE" sz="1100" b="0" i="0" u="none" strike="noStrike">
                          <a:solidFill>
                            <a:srgbClr val="000000"/>
                          </a:solidFill>
                          <a:effectLst/>
                          <a:latin typeface="Calibri" panose="020F0502020204030204" pitchFamily="34" charset="0"/>
                        </a:rPr>
                        <a:t>APL – Arbetsplatsförlagt lärande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4155434"/>
                  </a:ext>
                </a:extLst>
              </a:tr>
              <a:tr h="162963">
                <a:tc>
                  <a:txBody>
                    <a:bodyPr/>
                    <a:lstStyle/>
                    <a:p>
                      <a:pPr algn="l" fontAlgn="b"/>
                      <a:r>
                        <a:rPr lang="sv-SE" sz="1100" b="0" i="0" u="none" strike="noStrike" dirty="0">
                          <a:solidFill>
                            <a:srgbClr val="000000"/>
                          </a:solidFill>
                          <a:effectLst/>
                          <a:latin typeface="Calibri" panose="020F0502020204030204" pitchFamily="34" charset="0"/>
                        </a:rPr>
                        <a:t>Kriskommunikatörsnätverket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7812691"/>
                  </a:ext>
                </a:extLst>
              </a:tr>
            </a:tbl>
          </a:graphicData>
        </a:graphic>
      </p:graphicFrame>
    </p:spTree>
    <p:extLst>
      <p:ext uri="{BB962C8B-B14F-4D97-AF65-F5344CB8AC3E}">
        <p14:creationId xmlns:p14="http://schemas.microsoft.com/office/powerpoint/2010/main" val="4008208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94169" y="66404"/>
            <a:ext cx="10619402" cy="1210581"/>
          </a:xfrm>
        </p:spPr>
        <p:txBody>
          <a:bodyPr/>
          <a:lstStyle/>
          <a:p>
            <a:r>
              <a:rPr lang="sv-SE" dirty="0"/>
              <a:t>FV 17 Tandvården  </a:t>
            </a:r>
          </a:p>
        </p:txBody>
      </p:sp>
      <p:graphicFrame>
        <p:nvGraphicFramePr>
          <p:cNvPr id="6" name="Platshållare för innehåll 5"/>
          <p:cNvGraphicFramePr>
            <a:graphicFrameLocks noGrp="1"/>
          </p:cNvGraphicFramePr>
          <p:nvPr>
            <p:ph idx="1"/>
          </p:nvPr>
        </p:nvGraphicFramePr>
        <p:xfrm>
          <a:off x="207818" y="1024832"/>
          <a:ext cx="11887203" cy="5491480"/>
        </p:xfrm>
        <a:graphic>
          <a:graphicData uri="http://schemas.openxmlformats.org/drawingml/2006/table">
            <a:tbl>
              <a:tblPr firstRow="1" bandRow="1">
                <a:tableStyleId>{5C22544A-7EE6-4342-B048-85BDC9FD1C3A}</a:tableStyleId>
              </a:tblPr>
              <a:tblGrid>
                <a:gridCol w="1343108">
                  <a:extLst>
                    <a:ext uri="{9D8B030D-6E8A-4147-A177-3AD203B41FA5}">
                      <a16:colId xmlns:a16="http://schemas.microsoft.com/office/drawing/2014/main" val="4259798525"/>
                    </a:ext>
                  </a:extLst>
                </a:gridCol>
                <a:gridCol w="2547249">
                  <a:extLst>
                    <a:ext uri="{9D8B030D-6E8A-4147-A177-3AD203B41FA5}">
                      <a16:colId xmlns:a16="http://schemas.microsoft.com/office/drawing/2014/main" val="2313203667"/>
                    </a:ext>
                  </a:extLst>
                </a:gridCol>
                <a:gridCol w="1271847">
                  <a:extLst>
                    <a:ext uri="{9D8B030D-6E8A-4147-A177-3AD203B41FA5}">
                      <a16:colId xmlns:a16="http://schemas.microsoft.com/office/drawing/2014/main" val="1266313779"/>
                    </a:ext>
                  </a:extLst>
                </a:gridCol>
                <a:gridCol w="1105593">
                  <a:extLst>
                    <a:ext uri="{9D8B030D-6E8A-4147-A177-3AD203B41FA5}">
                      <a16:colId xmlns:a16="http://schemas.microsoft.com/office/drawing/2014/main" val="3560380640"/>
                    </a:ext>
                  </a:extLst>
                </a:gridCol>
                <a:gridCol w="2252749">
                  <a:extLst>
                    <a:ext uri="{9D8B030D-6E8A-4147-A177-3AD203B41FA5}">
                      <a16:colId xmlns:a16="http://schemas.microsoft.com/office/drawing/2014/main" val="2219524579"/>
                    </a:ext>
                  </a:extLst>
                </a:gridCol>
                <a:gridCol w="983514">
                  <a:extLst>
                    <a:ext uri="{9D8B030D-6E8A-4147-A177-3AD203B41FA5}">
                      <a16:colId xmlns:a16="http://schemas.microsoft.com/office/drawing/2014/main" val="3902753882"/>
                    </a:ext>
                  </a:extLst>
                </a:gridCol>
                <a:gridCol w="2383143">
                  <a:extLst>
                    <a:ext uri="{9D8B030D-6E8A-4147-A177-3AD203B41FA5}">
                      <a16:colId xmlns:a16="http://schemas.microsoft.com/office/drawing/2014/main" val="4032107003"/>
                    </a:ext>
                  </a:extLst>
                </a:gridCol>
              </a:tblGrid>
              <a:tr h="370840">
                <a:tc>
                  <a:txBody>
                    <a:bodyPr/>
                    <a:lstStyle/>
                    <a:p>
                      <a:r>
                        <a:rPr lang="sv-SE" sz="1600" dirty="0"/>
                        <a:t>Namn</a:t>
                      </a:r>
                    </a:p>
                  </a:txBody>
                  <a:tcPr/>
                </a:tc>
                <a:tc>
                  <a:txBody>
                    <a:bodyPr/>
                    <a:lstStyle/>
                    <a:p>
                      <a:r>
                        <a:rPr lang="sv-SE" sz="1600" dirty="0"/>
                        <a:t>Område</a:t>
                      </a:r>
                    </a:p>
                  </a:txBody>
                  <a:tcPr/>
                </a:tc>
                <a:tc>
                  <a:txBody>
                    <a:bodyPr/>
                    <a:lstStyle/>
                    <a:p>
                      <a:r>
                        <a:rPr lang="sv-SE" sz="1400" dirty="0"/>
                        <a:t>Deltagare</a:t>
                      </a:r>
                    </a:p>
                  </a:txBody>
                  <a:tcPr/>
                </a:tc>
                <a:tc>
                  <a:txBody>
                    <a:bodyPr/>
                    <a:lstStyle/>
                    <a:p>
                      <a:r>
                        <a:rPr lang="sv-SE" sz="1400" dirty="0"/>
                        <a:t>Syfte</a:t>
                      </a:r>
                    </a:p>
                  </a:txBody>
                  <a:tcPr/>
                </a:tc>
                <a:tc>
                  <a:txBody>
                    <a:bodyPr/>
                    <a:lstStyle/>
                    <a:p>
                      <a:r>
                        <a:rPr lang="sv-SE" sz="1400" dirty="0"/>
                        <a:t>Mötesfrekvens</a:t>
                      </a:r>
                    </a:p>
                  </a:txBody>
                  <a:tcPr/>
                </a:tc>
                <a:tc>
                  <a:txBody>
                    <a:bodyPr/>
                    <a:lstStyle/>
                    <a:p>
                      <a:r>
                        <a:rPr lang="sv-SE" sz="1200" dirty="0"/>
                        <a:t>Koppling</a:t>
                      </a:r>
                    </a:p>
                  </a:txBody>
                  <a:tcPr/>
                </a:tc>
                <a:tc>
                  <a:txBody>
                    <a:bodyPr/>
                    <a:lstStyle/>
                    <a:p>
                      <a:r>
                        <a:rPr lang="sv-SE" sz="1400" dirty="0"/>
                        <a:t>Övrigt</a:t>
                      </a:r>
                    </a:p>
                  </a:txBody>
                  <a:tcPr/>
                </a:tc>
                <a:extLst>
                  <a:ext uri="{0D108BD9-81ED-4DB2-BD59-A6C34878D82A}">
                    <a16:rowId xmlns:a16="http://schemas.microsoft.com/office/drawing/2014/main" val="2484581089"/>
                  </a:ext>
                </a:extLst>
              </a:tr>
              <a:tr h="370840">
                <a:tc>
                  <a:txBody>
                    <a:bodyPr/>
                    <a:lstStyle/>
                    <a:p>
                      <a:r>
                        <a:rPr lang="sv-SE" sz="1100" kern="1200" dirty="0">
                          <a:solidFill>
                            <a:schemeClr val="dk1"/>
                          </a:solidFill>
                          <a:effectLst/>
                          <a:latin typeface="+mn-lt"/>
                          <a:ea typeface="+mn-ea"/>
                          <a:cs typeface="+mn-cs"/>
                        </a:rPr>
                        <a:t>Samarbete Folktandvårdens</a:t>
                      </a:r>
                      <a:r>
                        <a:rPr lang="sv-SE" sz="1100" kern="1200" baseline="0" dirty="0">
                          <a:solidFill>
                            <a:schemeClr val="dk1"/>
                          </a:solidFill>
                          <a:effectLst/>
                          <a:latin typeface="+mn-lt"/>
                          <a:ea typeface="+mn-ea"/>
                          <a:cs typeface="+mn-cs"/>
                        </a:rPr>
                        <a:t> Folkhälsofunktion </a:t>
                      </a:r>
                      <a:r>
                        <a:rPr lang="sv-SE" sz="1100" kern="1200" dirty="0">
                          <a:solidFill>
                            <a:schemeClr val="dk1"/>
                          </a:solidFill>
                          <a:effectLst/>
                          <a:latin typeface="+mn-lt"/>
                          <a:ea typeface="+mn-ea"/>
                          <a:cs typeface="+mn-cs"/>
                        </a:rPr>
                        <a:t> – Tandvårdsstöd Region Dalarna - Kommuner</a:t>
                      </a:r>
                      <a:endParaRPr lang="sv-SE" sz="1100" dirty="0"/>
                    </a:p>
                  </a:txBody>
                  <a:tcPr/>
                </a:tc>
                <a:tc>
                  <a:txBody>
                    <a:bodyPr/>
                    <a:lstStyle/>
                    <a:p>
                      <a:pPr>
                        <a:spcAft>
                          <a:spcPts val="600"/>
                        </a:spcAft>
                      </a:pPr>
                      <a:r>
                        <a:rPr lang="sv-SE" sz="1100" dirty="0">
                          <a:effectLst/>
                          <a:latin typeface="Arial" panose="020B0604020202020204" pitchFamily="34" charset="0"/>
                          <a:ea typeface="Times New Roman" panose="02020603050405020304" pitchFamily="18" charset="0"/>
                          <a:cs typeface="Times New Roman" panose="02020603050405020304" pitchFamily="18" charset="0"/>
                        </a:rPr>
                        <a:t>Att tillgodose att tandvårdsstöd kommer till de personer som har rätt till det, dvs personer med omfattande personligt omvårdnadsbehov på grund av funktionshinder eller långvarig sjukdom. Genom ökad tillgång till tandvård skall de få en bättre livskvalitet och en ökad förmåga att tillgodogöra sig föda. </a:t>
                      </a:r>
                    </a:p>
                    <a:p>
                      <a:pPr>
                        <a:spcAft>
                          <a:spcPts val="600"/>
                        </a:spcAft>
                      </a:pPr>
                      <a:r>
                        <a:rPr lang="sv-SE" sz="1100" dirty="0">
                          <a:effectLst/>
                          <a:latin typeface="Arial" panose="020B0604020202020204" pitchFamily="34" charset="0"/>
                          <a:ea typeface="Times New Roman" panose="02020603050405020304" pitchFamily="18" charset="0"/>
                          <a:cs typeface="Times New Roman" panose="02020603050405020304" pitchFamily="18" charset="0"/>
                        </a:rPr>
                        <a:t>Det finns en överenskommelse mellan Dalarnas kommuner, Folktandvården och Tandvårdsstöd Dalarna som reglerar var och ens insats för att den uppsökande verksamheten, dvs munhälsobedömningar samt information och munvårdsutbildning till kommunens personal, ska fungera ändamålsenligt samt att de personer som har rätt till denna form av tandvårdsstöd, N-tandvård, ska få det. </a:t>
                      </a:r>
                    </a:p>
                  </a:txBody>
                  <a:tcPr marL="68580" marR="68580" marT="0" marB="0"/>
                </a:tc>
                <a:tc>
                  <a:txBody>
                    <a:bodyPr/>
                    <a:lstStyle/>
                    <a:p>
                      <a:r>
                        <a:rPr lang="sv-SE" sz="1100" kern="1200" dirty="0">
                          <a:solidFill>
                            <a:schemeClr val="dk1"/>
                          </a:solidFill>
                          <a:effectLst/>
                          <a:latin typeface="+mn-lt"/>
                          <a:ea typeface="+mn-ea"/>
                          <a:cs typeface="+mn-cs"/>
                        </a:rPr>
                        <a:t>Kommun-ansvariga för tandvårdsstöd, enhetschefer på boenden, kommunens biståndshandläggare, LSS-handläggare, omvårdnads-personal, Folktandvårdens Folkhälsofunktion samt administrationen för tandvårds-stöd.</a:t>
                      </a:r>
                      <a:endParaRPr lang="sv-SE" sz="1100" dirty="0"/>
                    </a:p>
                  </a:txBody>
                  <a:tcPr/>
                </a:tc>
                <a:tc>
                  <a:txBody>
                    <a:bodyPr/>
                    <a:lstStyle/>
                    <a:p>
                      <a:r>
                        <a:rPr lang="sv-SE" sz="1100" kern="1200" dirty="0">
                          <a:solidFill>
                            <a:schemeClr val="dk1"/>
                          </a:solidFill>
                          <a:effectLst/>
                          <a:latin typeface="+mn-lt"/>
                          <a:ea typeface="+mn-ea"/>
                          <a:cs typeface="+mn-cs"/>
                        </a:rPr>
                        <a:t>Information, dialog, samråd och beslut samt utbildningar som syftar till att den uppsökande verksamheten ska fungera samt att de personer som har rätt till tandvårdsstöd, N-tandvård, ska få det. </a:t>
                      </a:r>
                      <a:endParaRPr lang="sv-SE" sz="1100" dirty="0"/>
                    </a:p>
                  </a:txBody>
                  <a:tcPr/>
                </a:tc>
                <a:tc>
                  <a:txBody>
                    <a:bodyPr/>
                    <a:lstStyle/>
                    <a:p>
                      <a:r>
                        <a:rPr lang="sv-SE" sz="1100" kern="1200" dirty="0">
                          <a:solidFill>
                            <a:schemeClr val="dk1"/>
                          </a:solidFill>
                          <a:effectLst/>
                          <a:latin typeface="+mn-lt"/>
                          <a:ea typeface="+mn-ea"/>
                          <a:cs typeface="+mn-cs"/>
                        </a:rPr>
                        <a:t>Löpande kontakter och möten mellan Folktandvårdens Folkhälsofunktion,</a:t>
                      </a:r>
                      <a:r>
                        <a:rPr lang="sv-SE" sz="1100" kern="1200" baseline="0" dirty="0">
                          <a:solidFill>
                            <a:schemeClr val="dk1"/>
                          </a:solidFill>
                          <a:effectLst/>
                          <a:latin typeface="+mn-lt"/>
                          <a:ea typeface="+mn-ea"/>
                          <a:cs typeface="+mn-cs"/>
                        </a:rPr>
                        <a:t> Tandvårdsstöd Dalarna </a:t>
                      </a:r>
                      <a:r>
                        <a:rPr lang="sv-SE" sz="1100" kern="1200" dirty="0">
                          <a:solidFill>
                            <a:schemeClr val="dk1"/>
                          </a:solidFill>
                          <a:effectLst/>
                          <a:latin typeface="+mn-lt"/>
                          <a:ea typeface="+mn-ea"/>
                          <a:cs typeface="+mn-cs"/>
                        </a:rPr>
                        <a:t>och kommunens enhetschefer för planering av den uppsökande verksamheten. Folkhälsofunktionen</a:t>
                      </a:r>
                      <a:r>
                        <a:rPr lang="sv-SE" sz="1100" kern="1200" baseline="0" dirty="0">
                          <a:solidFill>
                            <a:schemeClr val="dk1"/>
                          </a:solidFill>
                          <a:effectLst/>
                          <a:latin typeface="+mn-lt"/>
                          <a:ea typeface="+mn-ea"/>
                          <a:cs typeface="+mn-cs"/>
                        </a:rPr>
                        <a:t> arbetar med samtliga kommuner. </a:t>
                      </a:r>
                    </a:p>
                    <a:p>
                      <a:r>
                        <a:rPr lang="sv-SE" sz="1100" kern="1200" dirty="0">
                          <a:solidFill>
                            <a:schemeClr val="dk1"/>
                          </a:solidFill>
                          <a:effectLst/>
                          <a:latin typeface="+mn-lt"/>
                          <a:ea typeface="+mn-ea"/>
                          <a:cs typeface="+mn-cs"/>
                        </a:rPr>
                        <a:t>De kontaktar personal på varje särskilt boende, hemtjänst och övrig personal inför munhälsobedömningar och instruktioner om munvård. Varje år görs munhälsobedömningar på ca 4 500 personer.</a:t>
                      </a:r>
                    </a:p>
                    <a:p>
                      <a:r>
                        <a:rPr lang="sv-SE" sz="1100" kern="1200" dirty="0">
                          <a:solidFill>
                            <a:schemeClr val="dk1"/>
                          </a:solidFill>
                          <a:effectLst/>
                          <a:latin typeface="+mn-lt"/>
                          <a:ea typeface="+mn-ea"/>
                          <a:cs typeface="+mn-cs"/>
                        </a:rPr>
                        <a:t>Löpande munvårdsutbildning för kommunens omvårdnadspersonal. Grundutbildning för alla nyanställda. Årlig utbildning, för ca 40 % av personalen. Ca 2 500 personer i kommunerna utbildas av Folktandvården varje år.</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mn-lt"/>
                          <a:ea typeface="+mn-ea"/>
                          <a:cs typeface="+mn-cs"/>
                        </a:rPr>
                        <a:t>Kommunansvariga samt</a:t>
                      </a:r>
                      <a:r>
                        <a:rPr lang="sv-SE" sz="1100" kern="1200" baseline="0" dirty="0">
                          <a:solidFill>
                            <a:schemeClr val="dk1"/>
                          </a:solidFill>
                          <a:effectLst/>
                          <a:latin typeface="+mn-lt"/>
                          <a:ea typeface="+mn-ea"/>
                          <a:cs typeface="+mn-cs"/>
                        </a:rPr>
                        <a:t> kommunernas medicinskt ansvariga har möten 1 g/år med Tandvårdsstöd och Folkhälsofunktionen </a:t>
                      </a:r>
                      <a:endParaRPr lang="sv-SE" sz="1100" b="1" dirty="0"/>
                    </a:p>
                    <a:p>
                      <a:endParaRPr lang="sv-SE" sz="1100" b="1" dirty="0"/>
                    </a:p>
                  </a:txBody>
                  <a:tcPr/>
                </a:tc>
                <a:tc>
                  <a:txBody>
                    <a:bodyPr/>
                    <a:lstStyle/>
                    <a:p>
                      <a:endParaRPr lang="sv-SE" sz="1100" dirty="0"/>
                    </a:p>
                  </a:txBody>
                  <a:tcPr/>
                </a:tc>
                <a:tc>
                  <a:txBody>
                    <a:bodyPr/>
                    <a:lstStyle/>
                    <a:p>
                      <a:r>
                        <a:rPr lang="sv-SE" sz="1100" kern="1200" dirty="0">
                          <a:solidFill>
                            <a:schemeClr val="dk1"/>
                          </a:solidFill>
                          <a:effectLst/>
                          <a:latin typeface="+mn-lt"/>
                          <a:ea typeface="+mn-ea"/>
                          <a:cs typeface="+mn-cs"/>
                        </a:rPr>
                        <a:t>Samarbetet har byggts upp sedan starten 1999 och fungerar väldigt bra. </a:t>
                      </a:r>
                      <a:r>
                        <a:rPr lang="sv-SE" sz="1100" b="1" kern="1200" dirty="0">
                          <a:solidFill>
                            <a:schemeClr val="dk1"/>
                          </a:solidFill>
                          <a:effectLst/>
                          <a:latin typeface="+mn-lt"/>
                          <a:ea typeface="+mn-ea"/>
                          <a:cs typeface="+mn-cs"/>
                        </a:rPr>
                        <a:t>Dalarna ligger i topp bland regionerna i Sverige när det gäller att nå ut till målgruppen, utbilda i munvård och utföra munhälsobedömningar till de som tackat ja till det.</a:t>
                      </a:r>
                    </a:p>
                    <a:p>
                      <a:r>
                        <a:rPr lang="sv-SE" sz="1100" kern="1200" dirty="0">
                          <a:solidFill>
                            <a:schemeClr val="dk1"/>
                          </a:solidFill>
                          <a:effectLst/>
                          <a:latin typeface="+mn-lt"/>
                          <a:ea typeface="+mn-ea"/>
                          <a:cs typeface="+mn-cs"/>
                        </a:rPr>
                        <a:t>Vid problem och avvikelser sker ökade kontakter mellan kommunens ansvariga inom omsorgen, ansvarig för uppsökande verksamheten samt Tandvårdsstöd Dalarna.</a:t>
                      </a:r>
                    </a:p>
                    <a:p>
                      <a:r>
                        <a:rPr lang="sv-SE" sz="1100" kern="1200" dirty="0">
                          <a:solidFill>
                            <a:schemeClr val="dk1"/>
                          </a:solidFill>
                          <a:effectLst/>
                          <a:latin typeface="+mn-lt"/>
                          <a:ea typeface="+mn-ea"/>
                          <a:cs typeface="+mn-cs"/>
                        </a:rPr>
                        <a:t>Bifogar exempel på överenskommelse mellan kommun, Folktandvård och Tandvårdsstödet.</a:t>
                      </a:r>
                    </a:p>
                    <a:p>
                      <a:endParaRPr lang="sv-SE" sz="1100" dirty="0"/>
                    </a:p>
                  </a:txBody>
                  <a:tcPr/>
                </a:tc>
                <a:extLst>
                  <a:ext uri="{0D108BD9-81ED-4DB2-BD59-A6C34878D82A}">
                    <a16:rowId xmlns:a16="http://schemas.microsoft.com/office/drawing/2014/main" val="2902480064"/>
                  </a:ext>
                </a:extLst>
              </a:tr>
            </a:tbl>
          </a:graphicData>
        </a:graphic>
      </p:graphicFrame>
      <p:sp>
        <p:nvSpPr>
          <p:cNvPr id="4" name="Platshållare för datum 3"/>
          <p:cNvSpPr>
            <a:spLocks noGrp="1"/>
          </p:cNvSpPr>
          <p:nvPr>
            <p:ph type="dt" sz="half" idx="10"/>
          </p:nvPr>
        </p:nvSpPr>
        <p:spPr/>
        <p:txBody>
          <a:bodyPr/>
          <a:lstStyle/>
          <a:p>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3</a:t>
            </a:fld>
            <a:endParaRPr lang="sv-SE" dirty="0"/>
          </a:p>
        </p:txBody>
      </p:sp>
    </p:spTree>
    <p:extLst>
      <p:ext uri="{BB962C8B-B14F-4D97-AF65-F5344CB8AC3E}">
        <p14:creationId xmlns:p14="http://schemas.microsoft.com/office/powerpoint/2010/main" val="4223197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94169" y="66404"/>
            <a:ext cx="10619402" cy="1210581"/>
          </a:xfrm>
        </p:spPr>
        <p:txBody>
          <a:bodyPr/>
          <a:lstStyle/>
          <a:p>
            <a:r>
              <a:rPr lang="sv-SE" dirty="0"/>
              <a:t>FV 17 Tandvården, forts  </a:t>
            </a:r>
          </a:p>
        </p:txBody>
      </p:sp>
      <p:graphicFrame>
        <p:nvGraphicFramePr>
          <p:cNvPr id="6" name="Platshållare för innehåll 5"/>
          <p:cNvGraphicFramePr>
            <a:graphicFrameLocks noGrp="1"/>
          </p:cNvGraphicFramePr>
          <p:nvPr>
            <p:ph idx="1"/>
          </p:nvPr>
        </p:nvGraphicFramePr>
        <p:xfrm>
          <a:off x="207818" y="1024833"/>
          <a:ext cx="11513127" cy="4630592"/>
        </p:xfrm>
        <a:graphic>
          <a:graphicData uri="http://schemas.openxmlformats.org/drawingml/2006/table">
            <a:tbl>
              <a:tblPr firstRow="1" bandRow="1">
                <a:tableStyleId>{5C22544A-7EE6-4342-B048-85BDC9FD1C3A}</a:tableStyleId>
              </a:tblPr>
              <a:tblGrid>
                <a:gridCol w="1300842">
                  <a:extLst>
                    <a:ext uri="{9D8B030D-6E8A-4147-A177-3AD203B41FA5}">
                      <a16:colId xmlns:a16="http://schemas.microsoft.com/office/drawing/2014/main" val="4259798525"/>
                    </a:ext>
                  </a:extLst>
                </a:gridCol>
                <a:gridCol w="2467090">
                  <a:extLst>
                    <a:ext uri="{9D8B030D-6E8A-4147-A177-3AD203B41FA5}">
                      <a16:colId xmlns:a16="http://schemas.microsoft.com/office/drawing/2014/main" val="2313203667"/>
                    </a:ext>
                  </a:extLst>
                </a:gridCol>
                <a:gridCol w="1231824">
                  <a:extLst>
                    <a:ext uri="{9D8B030D-6E8A-4147-A177-3AD203B41FA5}">
                      <a16:colId xmlns:a16="http://schemas.microsoft.com/office/drawing/2014/main" val="1266313779"/>
                    </a:ext>
                  </a:extLst>
                </a:gridCol>
                <a:gridCol w="1159364">
                  <a:extLst>
                    <a:ext uri="{9D8B030D-6E8A-4147-A177-3AD203B41FA5}">
                      <a16:colId xmlns:a16="http://schemas.microsoft.com/office/drawing/2014/main" val="3560380640"/>
                    </a:ext>
                  </a:extLst>
                </a:gridCol>
                <a:gridCol w="2093295">
                  <a:extLst>
                    <a:ext uri="{9D8B030D-6E8A-4147-A177-3AD203B41FA5}">
                      <a16:colId xmlns:a16="http://schemas.microsoft.com/office/drawing/2014/main" val="2219524579"/>
                    </a:ext>
                  </a:extLst>
                </a:gridCol>
                <a:gridCol w="952564">
                  <a:extLst>
                    <a:ext uri="{9D8B030D-6E8A-4147-A177-3AD203B41FA5}">
                      <a16:colId xmlns:a16="http://schemas.microsoft.com/office/drawing/2014/main" val="3902753882"/>
                    </a:ext>
                  </a:extLst>
                </a:gridCol>
                <a:gridCol w="2308148">
                  <a:extLst>
                    <a:ext uri="{9D8B030D-6E8A-4147-A177-3AD203B41FA5}">
                      <a16:colId xmlns:a16="http://schemas.microsoft.com/office/drawing/2014/main" val="4032107003"/>
                    </a:ext>
                  </a:extLst>
                </a:gridCol>
              </a:tblGrid>
              <a:tr h="305019">
                <a:tc>
                  <a:txBody>
                    <a:bodyPr/>
                    <a:lstStyle/>
                    <a:p>
                      <a:r>
                        <a:rPr lang="sv-SE" sz="1600" dirty="0"/>
                        <a:t>Namn</a:t>
                      </a:r>
                    </a:p>
                  </a:txBody>
                  <a:tcPr/>
                </a:tc>
                <a:tc>
                  <a:txBody>
                    <a:bodyPr/>
                    <a:lstStyle/>
                    <a:p>
                      <a:r>
                        <a:rPr lang="sv-SE" sz="1600" dirty="0"/>
                        <a:t>Område</a:t>
                      </a:r>
                    </a:p>
                  </a:txBody>
                  <a:tcPr/>
                </a:tc>
                <a:tc>
                  <a:txBody>
                    <a:bodyPr/>
                    <a:lstStyle/>
                    <a:p>
                      <a:r>
                        <a:rPr lang="sv-SE" sz="1400" dirty="0"/>
                        <a:t>Deltagare</a:t>
                      </a:r>
                    </a:p>
                  </a:txBody>
                  <a:tcPr/>
                </a:tc>
                <a:tc>
                  <a:txBody>
                    <a:bodyPr/>
                    <a:lstStyle/>
                    <a:p>
                      <a:r>
                        <a:rPr lang="sv-SE" sz="1400" dirty="0"/>
                        <a:t>Syfte</a:t>
                      </a:r>
                    </a:p>
                  </a:txBody>
                  <a:tcPr/>
                </a:tc>
                <a:tc>
                  <a:txBody>
                    <a:bodyPr/>
                    <a:lstStyle/>
                    <a:p>
                      <a:r>
                        <a:rPr lang="sv-SE" sz="1400" dirty="0"/>
                        <a:t>Mötesfrekvens</a:t>
                      </a:r>
                    </a:p>
                  </a:txBody>
                  <a:tcPr/>
                </a:tc>
                <a:tc>
                  <a:txBody>
                    <a:bodyPr/>
                    <a:lstStyle/>
                    <a:p>
                      <a:r>
                        <a:rPr lang="sv-SE" sz="1200" dirty="0"/>
                        <a:t>Koppling</a:t>
                      </a:r>
                    </a:p>
                  </a:txBody>
                  <a:tcPr/>
                </a:tc>
                <a:tc>
                  <a:txBody>
                    <a:bodyPr/>
                    <a:lstStyle/>
                    <a:p>
                      <a:r>
                        <a:rPr lang="sv-SE" sz="1400" dirty="0"/>
                        <a:t>Övrigt</a:t>
                      </a:r>
                    </a:p>
                  </a:txBody>
                  <a:tcPr/>
                </a:tc>
                <a:extLst>
                  <a:ext uri="{0D108BD9-81ED-4DB2-BD59-A6C34878D82A}">
                    <a16:rowId xmlns:a16="http://schemas.microsoft.com/office/drawing/2014/main" val="2484581089"/>
                  </a:ext>
                </a:extLst>
              </a:tr>
              <a:tr h="2131232">
                <a:tc>
                  <a:txBody>
                    <a:bodyPr/>
                    <a:lstStyle/>
                    <a:p>
                      <a:r>
                        <a:rPr lang="sv-SE" sz="900" kern="1200" dirty="0">
                          <a:solidFill>
                            <a:schemeClr val="dk1"/>
                          </a:solidFill>
                          <a:effectLst/>
                          <a:latin typeface="+mn-lt"/>
                          <a:ea typeface="+mn-ea"/>
                          <a:cs typeface="+mn-cs"/>
                        </a:rPr>
                        <a:t>Samarbete Folktandvårdens</a:t>
                      </a:r>
                      <a:r>
                        <a:rPr lang="sv-SE" sz="900" kern="1200" baseline="0" dirty="0">
                          <a:solidFill>
                            <a:schemeClr val="dk1"/>
                          </a:solidFill>
                          <a:effectLst/>
                          <a:latin typeface="+mn-lt"/>
                          <a:ea typeface="+mn-ea"/>
                          <a:cs typeface="+mn-cs"/>
                        </a:rPr>
                        <a:t> Folkhälsofunktion </a:t>
                      </a:r>
                      <a:r>
                        <a:rPr lang="sv-SE" sz="900" kern="1200" dirty="0">
                          <a:solidFill>
                            <a:schemeClr val="dk1"/>
                          </a:solidFill>
                          <a:effectLst/>
                          <a:latin typeface="+mn-lt"/>
                          <a:ea typeface="+mn-ea"/>
                          <a:cs typeface="+mn-cs"/>
                        </a:rPr>
                        <a:t>- Kommuner</a:t>
                      </a:r>
                      <a:endParaRPr lang="sv-SE" sz="900" dirty="0"/>
                    </a:p>
                  </a:txBody>
                  <a:tcPr/>
                </a:tc>
                <a:tc>
                  <a:txBody>
                    <a:bodyPr/>
                    <a:lstStyle/>
                    <a:p>
                      <a:pPr>
                        <a:spcAft>
                          <a:spcPts val="600"/>
                        </a:spcAft>
                      </a:pPr>
                      <a:r>
                        <a:rPr lang="sv-SE" sz="900" dirty="0">
                          <a:effectLst/>
                          <a:latin typeface="Arial" panose="020B0604020202020204" pitchFamily="34" charset="0"/>
                          <a:ea typeface="Times New Roman" panose="02020603050405020304" pitchFamily="18" charset="0"/>
                          <a:cs typeface="Times New Roman" panose="02020603050405020304" pitchFamily="18" charset="0"/>
                        </a:rPr>
                        <a:t>Samverkan med grundskolan</a:t>
                      </a:r>
                      <a:r>
                        <a:rPr lang="sv-SE" sz="900" baseline="0" dirty="0">
                          <a:effectLst/>
                          <a:latin typeface="Arial" panose="020B0604020202020204" pitchFamily="34" charset="0"/>
                          <a:ea typeface="Times New Roman" panose="02020603050405020304" pitchFamily="18" charset="0"/>
                          <a:cs typeface="Times New Roman" panose="02020603050405020304" pitchFamily="18" charset="0"/>
                        </a:rPr>
                        <a:t> </a:t>
                      </a:r>
                      <a:endParaRPr lang="sv-SE"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sv-SE" sz="900" dirty="0"/>
                        <a:t>F-klass, klass 2, 5 och 8 i samtliga kommuner i Dalarna</a:t>
                      </a:r>
                      <a:r>
                        <a:rPr lang="sv-SE" sz="900" baseline="0" dirty="0"/>
                        <a:t> </a:t>
                      </a:r>
                    </a:p>
                    <a:p>
                      <a:endParaRPr lang="sv-SE" sz="900" baseline="0" dirty="0"/>
                    </a:p>
                    <a:p>
                      <a:endParaRPr lang="sv-SE" sz="900" baseline="0" dirty="0"/>
                    </a:p>
                    <a:p>
                      <a:endParaRPr lang="sv-SE" sz="900" baseline="0" dirty="0"/>
                    </a:p>
                    <a:p>
                      <a:endParaRPr lang="sv-SE" sz="900" baseline="0" dirty="0"/>
                    </a:p>
                    <a:p>
                      <a:endParaRPr lang="sv-SE" sz="900" baseline="0" dirty="0"/>
                    </a:p>
                    <a:p>
                      <a:endParaRPr lang="sv-SE" sz="900" baseline="0" dirty="0"/>
                    </a:p>
                    <a:p>
                      <a:r>
                        <a:rPr lang="sv-SE" sz="900" baseline="0" dirty="0"/>
                        <a:t>Skolsköterskor </a:t>
                      </a:r>
                      <a:endParaRPr lang="sv-SE" sz="900" dirty="0"/>
                    </a:p>
                  </a:txBody>
                  <a:tcPr/>
                </a:tc>
                <a:tc>
                  <a:txBody>
                    <a:bodyPr/>
                    <a:lstStyle/>
                    <a:p>
                      <a:r>
                        <a:rPr lang="sv-SE" sz="900" dirty="0"/>
                        <a:t>Att</a:t>
                      </a:r>
                      <a:r>
                        <a:rPr lang="sv-SE" sz="900" baseline="0" dirty="0"/>
                        <a:t> arbeta förebyggande och hälsofrämjande, utöka kunskapen om munhälsa i tidig ålder. </a:t>
                      </a:r>
                    </a:p>
                    <a:p>
                      <a:endParaRPr lang="sv-SE" sz="900" baseline="0" dirty="0"/>
                    </a:p>
                    <a:p>
                      <a:endParaRPr lang="sv-SE" sz="900" baseline="0" dirty="0"/>
                    </a:p>
                    <a:p>
                      <a:r>
                        <a:rPr lang="sv-SE" sz="900" baseline="0" dirty="0"/>
                        <a:t>Att informera om FHF och se om ett ökat samarbetet mellan elevhälsan och FTV är genomförbart </a:t>
                      </a:r>
                      <a:endParaRPr lang="sv-SE" sz="900" dirty="0"/>
                    </a:p>
                  </a:txBody>
                  <a:tcPr/>
                </a:tc>
                <a:tc>
                  <a:txBody>
                    <a:bodyPr/>
                    <a:lstStyle/>
                    <a:p>
                      <a:r>
                        <a:rPr lang="sv-SE" sz="900" kern="1200" dirty="0">
                          <a:solidFill>
                            <a:schemeClr val="dk1"/>
                          </a:solidFill>
                          <a:effectLst/>
                          <a:latin typeface="+mn-lt"/>
                          <a:ea typeface="+mn-ea"/>
                          <a:cs typeface="+mn-cs"/>
                        </a:rPr>
                        <a:t>En gång per läsår erbjuder Folktandvårdens Folkhälsofunktion besök till tidigare nämnda klasser. Besöket är frivillig för rektorerna att tacka ja till. </a:t>
                      </a:r>
                    </a:p>
                    <a:p>
                      <a:endParaRPr lang="sv-SE" sz="900" kern="1200" dirty="0">
                        <a:solidFill>
                          <a:schemeClr val="dk1"/>
                        </a:solidFill>
                        <a:effectLst/>
                        <a:latin typeface="+mn-lt"/>
                        <a:ea typeface="+mn-ea"/>
                        <a:cs typeface="+mn-cs"/>
                      </a:endParaRPr>
                    </a:p>
                    <a:p>
                      <a:endParaRPr lang="sv-SE" sz="900" kern="1200" dirty="0">
                        <a:solidFill>
                          <a:schemeClr val="dk1"/>
                        </a:solidFill>
                        <a:effectLst/>
                        <a:latin typeface="+mn-lt"/>
                        <a:ea typeface="+mn-ea"/>
                        <a:cs typeface="+mn-cs"/>
                      </a:endParaRPr>
                    </a:p>
                    <a:p>
                      <a:endParaRPr lang="sv-SE" sz="900" kern="1200" dirty="0">
                        <a:solidFill>
                          <a:schemeClr val="dk1"/>
                        </a:solidFill>
                        <a:effectLst/>
                        <a:latin typeface="+mn-lt"/>
                        <a:ea typeface="+mn-ea"/>
                        <a:cs typeface="+mn-cs"/>
                      </a:endParaRPr>
                    </a:p>
                    <a:p>
                      <a:endParaRPr lang="sv-SE" sz="900" kern="1200" dirty="0">
                        <a:solidFill>
                          <a:schemeClr val="dk1"/>
                        </a:solidFill>
                        <a:effectLst/>
                        <a:latin typeface="+mn-lt"/>
                        <a:ea typeface="+mn-ea"/>
                        <a:cs typeface="+mn-cs"/>
                      </a:endParaRPr>
                    </a:p>
                    <a:p>
                      <a:r>
                        <a:rPr lang="sv-SE" sz="900" kern="1200" dirty="0">
                          <a:solidFill>
                            <a:schemeClr val="dk1"/>
                          </a:solidFill>
                          <a:effectLst/>
                          <a:latin typeface="+mn-lt"/>
                          <a:ea typeface="+mn-ea"/>
                          <a:cs typeface="+mn-cs"/>
                        </a:rPr>
                        <a:t>Skolsköterskor</a:t>
                      </a:r>
                      <a:r>
                        <a:rPr lang="sv-SE" sz="900" kern="1200" baseline="0" dirty="0">
                          <a:solidFill>
                            <a:schemeClr val="dk1"/>
                          </a:solidFill>
                          <a:effectLst/>
                          <a:latin typeface="+mn-lt"/>
                          <a:ea typeface="+mn-ea"/>
                          <a:cs typeface="+mn-cs"/>
                        </a:rPr>
                        <a:t> i 3 kommuner har deltagit i möte mellan FTV Folkhälsofunktion. </a:t>
                      </a:r>
                      <a:endParaRPr lang="sv-SE" sz="900" kern="1200" dirty="0">
                        <a:solidFill>
                          <a:schemeClr val="dk1"/>
                        </a:solidFill>
                        <a:effectLst/>
                        <a:latin typeface="+mn-lt"/>
                        <a:ea typeface="+mn-ea"/>
                        <a:cs typeface="+mn-cs"/>
                      </a:endParaRPr>
                    </a:p>
                  </a:txBody>
                  <a:tcPr/>
                </a:tc>
                <a:tc>
                  <a:txBody>
                    <a:bodyPr/>
                    <a:lstStyle/>
                    <a:p>
                      <a:endParaRPr lang="sv-SE" sz="900" dirty="0"/>
                    </a:p>
                  </a:txBody>
                  <a:tcPr/>
                </a:tc>
                <a:tc>
                  <a:txBody>
                    <a:bodyPr/>
                    <a:lstStyle/>
                    <a:p>
                      <a:endParaRPr lang="sv-SE" sz="900" dirty="0"/>
                    </a:p>
                    <a:p>
                      <a:endParaRPr lang="sv-SE" sz="900" dirty="0"/>
                    </a:p>
                    <a:p>
                      <a:endParaRPr lang="sv-SE" sz="900" dirty="0"/>
                    </a:p>
                    <a:p>
                      <a:endParaRPr lang="sv-SE" sz="900" dirty="0"/>
                    </a:p>
                    <a:p>
                      <a:endParaRPr lang="sv-SE" sz="900" dirty="0"/>
                    </a:p>
                    <a:p>
                      <a:endParaRPr lang="sv-SE" sz="900" dirty="0"/>
                    </a:p>
                    <a:p>
                      <a:endParaRPr lang="sv-SE" sz="900" dirty="0"/>
                    </a:p>
                    <a:p>
                      <a:endParaRPr lang="sv-SE" sz="900" dirty="0"/>
                    </a:p>
                    <a:p>
                      <a:endParaRPr lang="sv-SE" sz="900" dirty="0"/>
                    </a:p>
                    <a:p>
                      <a:endParaRPr lang="sv-SE" sz="90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900" kern="1200" baseline="0" dirty="0">
                          <a:solidFill>
                            <a:schemeClr val="dk1"/>
                          </a:solidFill>
                          <a:effectLst/>
                          <a:latin typeface="+mn-lt"/>
                          <a:ea typeface="+mn-ea"/>
                          <a:cs typeface="+mn-cs"/>
                        </a:rPr>
                        <a:t>Mötet håller på att utvärderas för att se om det är något som ska utvecklas till samtliga kommuner. </a:t>
                      </a:r>
                      <a:endParaRPr lang="sv-SE" sz="900" kern="1200" dirty="0">
                        <a:solidFill>
                          <a:schemeClr val="dk1"/>
                        </a:solidFill>
                        <a:effectLst/>
                        <a:latin typeface="+mn-lt"/>
                        <a:ea typeface="+mn-ea"/>
                        <a:cs typeface="+mn-cs"/>
                      </a:endParaRPr>
                    </a:p>
                    <a:p>
                      <a:endParaRPr lang="sv-SE" sz="900" dirty="0"/>
                    </a:p>
                  </a:txBody>
                  <a:tcPr/>
                </a:tc>
                <a:extLst>
                  <a:ext uri="{0D108BD9-81ED-4DB2-BD59-A6C34878D82A}">
                    <a16:rowId xmlns:a16="http://schemas.microsoft.com/office/drawing/2014/main" val="2902480064"/>
                  </a:ext>
                </a:extLst>
              </a:tr>
              <a:tr h="1447561">
                <a:tc>
                  <a:txBody>
                    <a:bodyPr/>
                    <a:lstStyle/>
                    <a:p>
                      <a:r>
                        <a:rPr lang="sv-SE" sz="900" dirty="0"/>
                        <a:t>Samarbete</a:t>
                      </a:r>
                      <a:r>
                        <a:rPr lang="sv-SE" sz="900" baseline="0" dirty="0"/>
                        <a:t> FTV- Regionen och Borlänge Kommun </a:t>
                      </a:r>
                      <a:endParaRPr lang="sv-SE" sz="900" dirty="0"/>
                    </a:p>
                  </a:txBody>
                  <a:tcPr/>
                </a:tc>
                <a:tc>
                  <a:txBody>
                    <a:bodyPr/>
                    <a:lstStyle/>
                    <a:p>
                      <a:pPr>
                        <a:spcAft>
                          <a:spcPts val="600"/>
                        </a:spcAft>
                      </a:pPr>
                      <a:r>
                        <a:rPr lang="sv-SE" sz="900" dirty="0">
                          <a:effectLst/>
                          <a:latin typeface="Arial" panose="020B0604020202020204" pitchFamily="34" charset="0"/>
                          <a:ea typeface="Times New Roman" panose="02020603050405020304" pitchFamily="18" charset="0"/>
                          <a:cs typeface="Times New Roman" panose="02020603050405020304" pitchFamily="18" charset="0"/>
                        </a:rPr>
                        <a:t>Bildstödsmaterial om munhälsa till kognitivt funktionsnedsatta </a:t>
                      </a:r>
                    </a:p>
                  </a:txBody>
                  <a:tcPr marL="68580" marR="68580" marT="0" marB="0"/>
                </a:tc>
                <a:tc>
                  <a:txBody>
                    <a:bodyPr/>
                    <a:lstStyle/>
                    <a:p>
                      <a:r>
                        <a:rPr lang="sv-SE" sz="900" dirty="0"/>
                        <a:t>FTV FHF, Rehabiliteringen</a:t>
                      </a:r>
                      <a:r>
                        <a:rPr lang="sv-SE" sz="900" baseline="0" dirty="0"/>
                        <a:t> och LSS Borlänge Kommun</a:t>
                      </a:r>
                      <a:endParaRPr lang="sv-SE" sz="900" dirty="0"/>
                    </a:p>
                  </a:txBody>
                  <a:tcPr/>
                </a:tc>
                <a:tc>
                  <a:txBody>
                    <a:bodyPr/>
                    <a:lstStyle/>
                    <a:p>
                      <a:r>
                        <a:rPr lang="sv-SE" sz="900" dirty="0"/>
                        <a:t>Att</a:t>
                      </a:r>
                      <a:r>
                        <a:rPr lang="sv-SE" sz="900" baseline="0" dirty="0"/>
                        <a:t> ta fram ett mer användbart och begripligt stöd för munhälsan, i syfte att användas i vardagen av personer med kognitiv funktionsnedsättning. </a:t>
                      </a:r>
                      <a:endParaRPr lang="sv-SE" sz="900" dirty="0"/>
                    </a:p>
                  </a:txBody>
                  <a:tcPr/>
                </a:tc>
                <a:tc>
                  <a:txBody>
                    <a:bodyPr/>
                    <a:lstStyle/>
                    <a:p>
                      <a:r>
                        <a:rPr lang="sv-SE" sz="900" kern="1200" dirty="0">
                          <a:solidFill>
                            <a:schemeClr val="dk1"/>
                          </a:solidFill>
                          <a:effectLst/>
                          <a:latin typeface="+mn-lt"/>
                          <a:ea typeface="+mn-ea"/>
                          <a:cs typeface="+mn-cs"/>
                        </a:rPr>
                        <a:t>Projekt</a:t>
                      </a:r>
                      <a:r>
                        <a:rPr lang="sv-SE" sz="900" kern="1200" baseline="0" dirty="0">
                          <a:solidFill>
                            <a:schemeClr val="dk1"/>
                          </a:solidFill>
                          <a:effectLst/>
                          <a:latin typeface="+mn-lt"/>
                          <a:ea typeface="+mn-ea"/>
                          <a:cs typeface="+mn-cs"/>
                        </a:rPr>
                        <a:t> avslutat. Materialet togs fram under 2021. </a:t>
                      </a:r>
                      <a:endParaRPr lang="sv-SE" sz="900" kern="1200" dirty="0">
                        <a:solidFill>
                          <a:schemeClr val="dk1"/>
                        </a:solidFill>
                        <a:effectLst/>
                        <a:latin typeface="+mn-lt"/>
                        <a:ea typeface="+mn-ea"/>
                        <a:cs typeface="+mn-cs"/>
                      </a:endParaRPr>
                    </a:p>
                  </a:txBody>
                  <a:tcPr/>
                </a:tc>
                <a:tc>
                  <a:txBody>
                    <a:bodyPr/>
                    <a:lstStyle/>
                    <a:p>
                      <a:endParaRPr lang="sv-SE" sz="900" dirty="0"/>
                    </a:p>
                  </a:txBody>
                  <a:tcPr/>
                </a:tc>
                <a:tc>
                  <a:txBody>
                    <a:bodyPr/>
                    <a:lstStyle/>
                    <a:p>
                      <a:r>
                        <a:rPr lang="sv-SE" sz="900" dirty="0"/>
                        <a:t>Används nu av Borlänge Kommun och av FHF i det dagliga arbetet med</a:t>
                      </a:r>
                      <a:r>
                        <a:rPr lang="sv-SE" sz="900" baseline="0" dirty="0"/>
                        <a:t> LSS. </a:t>
                      </a:r>
                      <a:endParaRPr lang="sv-SE" sz="900" dirty="0"/>
                    </a:p>
                  </a:txBody>
                  <a:tcPr/>
                </a:tc>
                <a:extLst>
                  <a:ext uri="{0D108BD9-81ED-4DB2-BD59-A6C34878D82A}">
                    <a16:rowId xmlns:a16="http://schemas.microsoft.com/office/drawing/2014/main" val="2379894886"/>
                  </a:ext>
                </a:extLst>
              </a:tr>
              <a:tr h="284845">
                <a:tc>
                  <a:txBody>
                    <a:bodyPr/>
                    <a:lstStyle/>
                    <a:p>
                      <a:r>
                        <a:rPr lang="sv-SE" sz="1000" dirty="0"/>
                        <a:t>FTV-</a:t>
                      </a:r>
                      <a:r>
                        <a:rPr lang="sv-SE" sz="1000" baseline="0" dirty="0"/>
                        <a:t> Kommuner </a:t>
                      </a:r>
                      <a:endParaRPr lang="sv-SE" sz="1000" dirty="0"/>
                    </a:p>
                  </a:txBody>
                  <a:tcPr/>
                </a:tc>
                <a:tc>
                  <a:txBody>
                    <a:bodyPr/>
                    <a:lstStyle/>
                    <a:p>
                      <a:pPr>
                        <a:spcAft>
                          <a:spcPts val="600"/>
                        </a:spcAft>
                      </a:pPr>
                      <a:r>
                        <a:rPr lang="sv-SE" sz="1000" dirty="0">
                          <a:effectLst/>
                          <a:latin typeface="Arial" panose="020B0604020202020204" pitchFamily="34" charset="0"/>
                          <a:ea typeface="Times New Roman" panose="02020603050405020304" pitchFamily="18" charset="0"/>
                          <a:cs typeface="Times New Roman" panose="02020603050405020304" pitchFamily="18" charset="0"/>
                        </a:rPr>
                        <a:t>Dialog</a:t>
                      </a:r>
                      <a:r>
                        <a:rPr lang="sv-SE" sz="1000" baseline="0" dirty="0">
                          <a:effectLst/>
                          <a:latin typeface="Arial" panose="020B0604020202020204" pitchFamily="34" charset="0"/>
                          <a:ea typeface="Times New Roman" panose="02020603050405020304" pitchFamily="18" charset="0"/>
                          <a:cs typeface="Times New Roman" panose="02020603050405020304" pitchFamily="18" charset="0"/>
                        </a:rPr>
                        <a:t> med sjuksköterskor inom </a:t>
                      </a:r>
                      <a:r>
                        <a:rPr lang="sv-SE" sz="1000" baseline="0" dirty="0" err="1">
                          <a:effectLst/>
                          <a:latin typeface="Arial" panose="020B0604020202020204" pitchFamily="34" charset="0"/>
                          <a:ea typeface="Times New Roman" panose="02020603050405020304" pitchFamily="18" charset="0"/>
                          <a:cs typeface="Times New Roman" panose="02020603050405020304" pitchFamily="18" charset="0"/>
                        </a:rPr>
                        <a:t>Obo</a:t>
                      </a:r>
                      <a:r>
                        <a:rPr lang="sv-SE" sz="1000" baseline="0" dirty="0">
                          <a:effectLst/>
                          <a:latin typeface="Arial" panose="020B0604020202020204" pitchFamily="34" charset="0"/>
                          <a:ea typeface="Times New Roman" panose="02020603050405020304" pitchFamily="18" charset="0"/>
                          <a:cs typeface="Times New Roman" panose="02020603050405020304" pitchFamily="18" charset="0"/>
                        </a:rPr>
                        <a:t>, </a:t>
                      </a:r>
                      <a:r>
                        <a:rPr lang="sv-SE" sz="1000" baseline="0" dirty="0" err="1">
                          <a:effectLst/>
                          <a:latin typeface="Arial" panose="020B0604020202020204" pitchFamily="34" charset="0"/>
                          <a:ea typeface="Times New Roman" panose="02020603050405020304" pitchFamily="18" charset="0"/>
                          <a:cs typeface="Times New Roman" panose="02020603050405020304" pitchFamily="18" charset="0"/>
                        </a:rPr>
                        <a:t>Säbo</a:t>
                      </a:r>
                      <a:r>
                        <a:rPr lang="sv-SE" sz="1000" baseline="0" dirty="0">
                          <a:effectLst/>
                          <a:latin typeface="Arial" panose="020B0604020202020204" pitchFamily="34" charset="0"/>
                          <a:ea typeface="Times New Roman" panose="02020603050405020304" pitchFamily="18" charset="0"/>
                          <a:cs typeface="Times New Roman" panose="02020603050405020304" pitchFamily="18" charset="0"/>
                        </a:rPr>
                        <a:t> </a:t>
                      </a:r>
                      <a:endParaRPr lang="sv-SE"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sv-SE" sz="1000" dirty="0"/>
                        <a:t>FHF,</a:t>
                      </a:r>
                      <a:r>
                        <a:rPr lang="sv-SE" sz="1000" baseline="0" dirty="0"/>
                        <a:t> </a:t>
                      </a:r>
                      <a:r>
                        <a:rPr lang="sv-SE" sz="1000" baseline="0" dirty="0" err="1"/>
                        <a:t>ssk</a:t>
                      </a:r>
                      <a:r>
                        <a:rPr lang="sv-SE" sz="1000" baseline="0" dirty="0"/>
                        <a:t> </a:t>
                      </a:r>
                      <a:endParaRPr lang="sv-SE" sz="1000" dirty="0"/>
                    </a:p>
                  </a:txBody>
                  <a:tcPr/>
                </a:tc>
                <a:tc>
                  <a:txBody>
                    <a:bodyPr/>
                    <a:lstStyle/>
                    <a:p>
                      <a:r>
                        <a:rPr lang="sv-SE" sz="1000" dirty="0"/>
                        <a:t>Att stärka kommunikationen</a:t>
                      </a:r>
                      <a:r>
                        <a:rPr lang="sv-SE" sz="1000" baseline="0" dirty="0"/>
                        <a:t> mellan </a:t>
                      </a:r>
                      <a:r>
                        <a:rPr lang="sv-SE" sz="1000" baseline="0" dirty="0" err="1"/>
                        <a:t>ssk</a:t>
                      </a:r>
                      <a:r>
                        <a:rPr lang="sv-SE" sz="1000" baseline="0" dirty="0"/>
                        <a:t> och FHF personal </a:t>
                      </a:r>
                      <a:endParaRPr lang="sv-SE" sz="1000" dirty="0"/>
                    </a:p>
                  </a:txBody>
                  <a:tcPr/>
                </a:tc>
                <a:tc>
                  <a:txBody>
                    <a:bodyPr/>
                    <a:lstStyle/>
                    <a:p>
                      <a:r>
                        <a:rPr lang="sv-SE" sz="1000" kern="1200" dirty="0">
                          <a:solidFill>
                            <a:schemeClr val="dk1"/>
                          </a:solidFill>
                          <a:effectLst/>
                          <a:latin typeface="+mn-lt"/>
                          <a:ea typeface="+mn-ea"/>
                          <a:cs typeface="+mn-cs"/>
                        </a:rPr>
                        <a:t>1 g/år </a:t>
                      </a:r>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277519719"/>
                  </a:ext>
                </a:extLst>
              </a:tr>
            </a:tbl>
          </a:graphicData>
        </a:graphic>
      </p:graphicFrame>
      <p:sp>
        <p:nvSpPr>
          <p:cNvPr id="5" name="Platshållare för bildnummer 4"/>
          <p:cNvSpPr>
            <a:spLocks noGrp="1"/>
          </p:cNvSpPr>
          <p:nvPr>
            <p:ph type="sldNum" sz="quarter" idx="12"/>
          </p:nvPr>
        </p:nvSpPr>
        <p:spPr/>
        <p:txBody>
          <a:bodyPr/>
          <a:lstStyle/>
          <a:p>
            <a:fld id="{130DDE8C-17E0-4539-9C15-C1E9D231907F}" type="slidenum">
              <a:rPr lang="sv-SE" smtClean="0"/>
              <a:pPr/>
              <a:t>4</a:t>
            </a:fld>
            <a:endParaRPr lang="sv-SE" dirty="0"/>
          </a:p>
        </p:txBody>
      </p:sp>
    </p:spTree>
    <p:extLst>
      <p:ext uri="{BB962C8B-B14F-4D97-AF65-F5344CB8AC3E}">
        <p14:creationId xmlns:p14="http://schemas.microsoft.com/office/powerpoint/2010/main" val="2652104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32761" y="0"/>
            <a:ext cx="10619402" cy="1210581"/>
          </a:xfrm>
        </p:spPr>
        <p:txBody>
          <a:bodyPr>
            <a:normAutofit/>
          </a:bodyPr>
          <a:lstStyle/>
          <a:p>
            <a:r>
              <a:rPr lang="sv-SE" sz="4000" dirty="0"/>
              <a:t>FV 20 Regionstyrelsens förvaltning </a:t>
            </a:r>
          </a:p>
        </p:txBody>
      </p:sp>
      <p:sp>
        <p:nvSpPr>
          <p:cNvPr id="4" name="Platshållare för datum 3"/>
          <p:cNvSpPr>
            <a:spLocks noGrp="1"/>
          </p:cNvSpPr>
          <p:nvPr>
            <p:ph type="dt" sz="half" idx="10"/>
          </p:nvPr>
        </p:nvSpPr>
        <p:spPr/>
        <p:txBody>
          <a:bodyPr/>
          <a:lstStyle/>
          <a:p>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5</a:t>
            </a:fld>
            <a:endParaRPr lang="sv-SE" dirty="0"/>
          </a:p>
        </p:txBody>
      </p:sp>
      <p:graphicFrame>
        <p:nvGraphicFramePr>
          <p:cNvPr id="6" name="Platshållare för innehåll 5"/>
          <p:cNvGraphicFramePr>
            <a:graphicFrameLocks noGrp="1"/>
          </p:cNvGraphicFramePr>
          <p:nvPr>
            <p:ph idx="1"/>
            <p:extLst>
              <p:ext uri="{D42A27DB-BD31-4B8C-83A1-F6EECF244321}">
                <p14:modId xmlns:p14="http://schemas.microsoft.com/office/powerpoint/2010/main" val="3456325366"/>
              </p:ext>
            </p:extLst>
          </p:nvPr>
        </p:nvGraphicFramePr>
        <p:xfrm>
          <a:off x="232761" y="964623"/>
          <a:ext cx="11870571" cy="5867400"/>
        </p:xfrm>
        <a:graphic>
          <a:graphicData uri="http://schemas.openxmlformats.org/drawingml/2006/table">
            <a:tbl>
              <a:tblPr firstRow="1" bandRow="1">
                <a:tableStyleId>{5C22544A-7EE6-4342-B048-85BDC9FD1C3A}</a:tableStyleId>
              </a:tblPr>
              <a:tblGrid>
                <a:gridCol w="1379908">
                  <a:extLst>
                    <a:ext uri="{9D8B030D-6E8A-4147-A177-3AD203B41FA5}">
                      <a16:colId xmlns:a16="http://schemas.microsoft.com/office/drawing/2014/main" val="4259798525"/>
                    </a:ext>
                  </a:extLst>
                </a:gridCol>
                <a:gridCol w="1504604">
                  <a:extLst>
                    <a:ext uri="{9D8B030D-6E8A-4147-A177-3AD203B41FA5}">
                      <a16:colId xmlns:a16="http://schemas.microsoft.com/office/drawing/2014/main" val="2313203667"/>
                    </a:ext>
                  </a:extLst>
                </a:gridCol>
                <a:gridCol w="2552007">
                  <a:extLst>
                    <a:ext uri="{9D8B030D-6E8A-4147-A177-3AD203B41FA5}">
                      <a16:colId xmlns:a16="http://schemas.microsoft.com/office/drawing/2014/main" val="1266313779"/>
                    </a:ext>
                  </a:extLst>
                </a:gridCol>
                <a:gridCol w="1995055">
                  <a:extLst>
                    <a:ext uri="{9D8B030D-6E8A-4147-A177-3AD203B41FA5}">
                      <a16:colId xmlns:a16="http://schemas.microsoft.com/office/drawing/2014/main" val="3560380640"/>
                    </a:ext>
                  </a:extLst>
                </a:gridCol>
                <a:gridCol w="831272">
                  <a:extLst>
                    <a:ext uri="{9D8B030D-6E8A-4147-A177-3AD203B41FA5}">
                      <a16:colId xmlns:a16="http://schemas.microsoft.com/office/drawing/2014/main" val="2219524579"/>
                    </a:ext>
                  </a:extLst>
                </a:gridCol>
                <a:gridCol w="906088">
                  <a:extLst>
                    <a:ext uri="{9D8B030D-6E8A-4147-A177-3AD203B41FA5}">
                      <a16:colId xmlns:a16="http://schemas.microsoft.com/office/drawing/2014/main" val="3902753882"/>
                    </a:ext>
                  </a:extLst>
                </a:gridCol>
                <a:gridCol w="2701637">
                  <a:extLst>
                    <a:ext uri="{9D8B030D-6E8A-4147-A177-3AD203B41FA5}">
                      <a16:colId xmlns:a16="http://schemas.microsoft.com/office/drawing/2014/main" val="4032107003"/>
                    </a:ext>
                  </a:extLst>
                </a:gridCol>
              </a:tblGrid>
              <a:tr h="370840">
                <a:tc>
                  <a:txBody>
                    <a:bodyPr/>
                    <a:lstStyle/>
                    <a:p>
                      <a:r>
                        <a:rPr lang="sv-SE" sz="1600" dirty="0"/>
                        <a:t>Namn</a:t>
                      </a:r>
                    </a:p>
                  </a:txBody>
                  <a:tcPr/>
                </a:tc>
                <a:tc>
                  <a:txBody>
                    <a:bodyPr/>
                    <a:lstStyle/>
                    <a:p>
                      <a:r>
                        <a:rPr lang="sv-SE" sz="1600" dirty="0"/>
                        <a:t>Område</a:t>
                      </a:r>
                    </a:p>
                  </a:txBody>
                  <a:tcPr/>
                </a:tc>
                <a:tc>
                  <a:txBody>
                    <a:bodyPr/>
                    <a:lstStyle/>
                    <a:p>
                      <a:r>
                        <a:rPr lang="sv-SE" sz="1600" dirty="0"/>
                        <a:t>Deltagare</a:t>
                      </a:r>
                    </a:p>
                  </a:txBody>
                  <a:tcPr/>
                </a:tc>
                <a:tc>
                  <a:txBody>
                    <a:bodyPr/>
                    <a:lstStyle/>
                    <a:p>
                      <a:r>
                        <a:rPr lang="sv-SE" sz="1600" dirty="0"/>
                        <a:t>Syfte</a:t>
                      </a:r>
                    </a:p>
                  </a:txBody>
                  <a:tcPr/>
                </a:tc>
                <a:tc>
                  <a:txBody>
                    <a:bodyPr/>
                    <a:lstStyle/>
                    <a:p>
                      <a:r>
                        <a:rPr lang="sv-SE" sz="1000" dirty="0"/>
                        <a:t>Mötes-frekvens</a:t>
                      </a:r>
                    </a:p>
                  </a:txBody>
                  <a:tcPr/>
                </a:tc>
                <a:tc>
                  <a:txBody>
                    <a:bodyPr/>
                    <a:lstStyle/>
                    <a:p>
                      <a:r>
                        <a:rPr lang="sv-SE" sz="1200" dirty="0"/>
                        <a:t>Koppling</a:t>
                      </a:r>
                    </a:p>
                  </a:txBody>
                  <a:tcPr/>
                </a:tc>
                <a:tc>
                  <a:txBody>
                    <a:bodyPr/>
                    <a:lstStyle/>
                    <a:p>
                      <a:r>
                        <a:rPr lang="sv-SE" sz="1600" dirty="0"/>
                        <a:t>Övrigt</a:t>
                      </a:r>
                    </a:p>
                  </a:txBody>
                  <a:tcPr/>
                </a:tc>
                <a:extLst>
                  <a:ext uri="{0D108BD9-81ED-4DB2-BD59-A6C34878D82A}">
                    <a16:rowId xmlns:a16="http://schemas.microsoft.com/office/drawing/2014/main" val="2484581089"/>
                  </a:ext>
                </a:extLst>
              </a:tr>
              <a:tr h="370840">
                <a:tc>
                  <a:txBody>
                    <a:bodyPr/>
                    <a:lstStyle/>
                    <a:p>
                      <a:r>
                        <a:rPr lang="sv-SE" sz="1100" dirty="0"/>
                        <a:t>Kommundirektörs-träffar</a:t>
                      </a:r>
                    </a:p>
                  </a:txBody>
                  <a:tcPr/>
                </a:tc>
                <a:tc>
                  <a:txBody>
                    <a:bodyPr/>
                    <a:lstStyle/>
                    <a:p>
                      <a:r>
                        <a:rPr lang="sv-SE" sz="1100" kern="1200" dirty="0">
                          <a:solidFill>
                            <a:schemeClr val="dk1"/>
                          </a:solidFill>
                          <a:latin typeface="+mn-lt"/>
                          <a:ea typeface="+mn-ea"/>
                          <a:cs typeface="+mn-cs"/>
                        </a:rPr>
                        <a:t>Regionövergripande samt Regional utveckling, Kollektivtrafik, Kultur och Bildning, samt andra frågor som behöver lyftas med samtliga kommuner. </a:t>
                      </a:r>
                    </a:p>
                  </a:txBody>
                  <a:tcPr/>
                </a:tc>
                <a:tc>
                  <a:txBody>
                    <a:bodyPr/>
                    <a:lstStyle/>
                    <a:p>
                      <a:r>
                        <a:rPr lang="sv-SE" sz="1100" kern="1200" dirty="0">
                          <a:solidFill>
                            <a:schemeClr val="dk1"/>
                          </a:solidFill>
                          <a:latin typeface="+mn-lt"/>
                          <a:ea typeface="+mn-ea"/>
                          <a:cs typeface="+mn-cs"/>
                        </a:rPr>
                        <a:t>Kommundirektörerna, regiondirektör, förvaltningschefer vid berörda förvaltningar deltar på sina punkter. </a:t>
                      </a:r>
                    </a:p>
                  </a:txBody>
                  <a:tcPr/>
                </a:tc>
                <a:tc>
                  <a:txBody>
                    <a:bodyPr/>
                    <a:lstStyle/>
                    <a:p>
                      <a:r>
                        <a:rPr lang="sv-SE" sz="1100" kern="1200" dirty="0">
                          <a:solidFill>
                            <a:schemeClr val="dk1"/>
                          </a:solidFill>
                          <a:latin typeface="+mn-lt"/>
                          <a:ea typeface="+mn-ea"/>
                          <a:cs typeface="+mn-cs"/>
                        </a:rPr>
                        <a:t>Högsta tjänstemän på kommunnivå träffar högsta tjänsteman på regionnivå. </a:t>
                      </a:r>
                    </a:p>
                    <a:p>
                      <a:r>
                        <a:rPr lang="sv-SE" sz="1100" kern="1200" dirty="0">
                          <a:solidFill>
                            <a:schemeClr val="dk1"/>
                          </a:solidFill>
                          <a:latin typeface="+mn-lt"/>
                          <a:ea typeface="+mn-ea"/>
                          <a:cs typeface="+mn-cs"/>
                        </a:rPr>
                        <a:t>Information, dialog, samråd och beslut. </a:t>
                      </a:r>
                    </a:p>
                  </a:txBody>
                  <a:tcPr/>
                </a:tc>
                <a:tc>
                  <a:txBody>
                    <a:bodyPr/>
                    <a:lstStyle/>
                    <a:p>
                      <a:r>
                        <a:rPr lang="sv-SE" sz="1100" dirty="0"/>
                        <a:t>6 ggr/år</a:t>
                      </a:r>
                    </a:p>
                  </a:txBody>
                  <a:tcPr/>
                </a:tc>
                <a:tc>
                  <a:txBody>
                    <a:bodyPr/>
                    <a:lstStyle/>
                    <a:p>
                      <a:r>
                        <a:rPr lang="sv-SE" sz="1100" kern="1200" dirty="0">
                          <a:solidFill>
                            <a:schemeClr val="dk1"/>
                          </a:solidFill>
                          <a:latin typeface="+mn-lt"/>
                          <a:ea typeface="+mn-ea"/>
                          <a:cs typeface="+mn-cs"/>
                        </a:rPr>
                        <a:t>BDU</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latin typeface="+mn-lt"/>
                          <a:ea typeface="+mn-ea"/>
                          <a:cs typeface="+mn-cs"/>
                        </a:rPr>
                        <a:t>Beredning inför möten sker av tre kommundirektörer och regiondirektör. </a:t>
                      </a:r>
                      <a:r>
                        <a:rPr lang="sv-SE" sz="1800" kern="1200" dirty="0">
                          <a:solidFill>
                            <a:schemeClr val="dk1"/>
                          </a:solidFill>
                          <a:effectLst/>
                          <a:latin typeface="+mn-lt"/>
                          <a:ea typeface="+mn-ea"/>
                          <a:cs typeface="+mn-cs"/>
                        </a:rPr>
                        <a:t>	</a:t>
                      </a:r>
                    </a:p>
                  </a:txBody>
                  <a:tcPr/>
                </a:tc>
                <a:extLst>
                  <a:ext uri="{0D108BD9-81ED-4DB2-BD59-A6C34878D82A}">
                    <a16:rowId xmlns:a16="http://schemas.microsoft.com/office/drawing/2014/main" val="3839579815"/>
                  </a:ext>
                </a:extLst>
              </a:tr>
              <a:tr h="370840">
                <a:tc>
                  <a:txBody>
                    <a:bodyPr/>
                    <a:lstStyle/>
                    <a:p>
                      <a:r>
                        <a:rPr lang="sv-SE" sz="1100" dirty="0"/>
                        <a:t>Regional styrgrupp för digitalisering och välfärdsteknik</a:t>
                      </a:r>
                    </a:p>
                  </a:txBody>
                  <a:tcPr/>
                </a:tc>
                <a:tc>
                  <a:txBody>
                    <a:bodyPr/>
                    <a:lstStyle/>
                    <a:p>
                      <a:r>
                        <a:rPr lang="sv-SE" sz="1100" kern="1200" dirty="0">
                          <a:solidFill>
                            <a:schemeClr val="dk1"/>
                          </a:solidFill>
                          <a:latin typeface="+mn-lt"/>
                          <a:ea typeface="+mn-ea"/>
                          <a:cs typeface="+mn-cs"/>
                        </a:rPr>
                        <a:t>Digitalisering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latin typeface="+mn-lt"/>
                          <a:ea typeface="+mn-ea"/>
                          <a:cs typeface="+mn-cs"/>
                        </a:rPr>
                        <a:t>Från kommunerna till största del från omsorgsförvaltning och arbetar med IT-frågor inom socialtjänsten, samt representant från en IT-avdelning då samverkan mellan äldreomsorg och IT är en viktig faktor i utvecklingen av välfärdsteknik.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latin typeface="+mn-lt"/>
                          <a:ea typeface="+mn-ea"/>
                          <a:cs typeface="+mn-cs"/>
                        </a:rPr>
                        <a:t>Från RD en representant från  digitaliseringsarbetet (Digitaliseringschef)</a:t>
                      </a:r>
                    </a:p>
                    <a:p>
                      <a:r>
                        <a:rPr lang="sv-SE" sz="1100" kern="1200" dirty="0">
                          <a:solidFill>
                            <a:schemeClr val="dk1"/>
                          </a:solidFill>
                          <a:latin typeface="+mn-lt"/>
                          <a:ea typeface="+mn-ea"/>
                          <a:cs typeface="+mn-cs"/>
                        </a:rPr>
                        <a:t>och en representant från hjälpmedelscentralen. </a:t>
                      </a:r>
                    </a:p>
                    <a:p>
                      <a:r>
                        <a:rPr lang="sv-SE" sz="1100" kern="1200" dirty="0">
                          <a:solidFill>
                            <a:schemeClr val="dk1"/>
                          </a:solidFill>
                          <a:latin typeface="+mn-lt"/>
                          <a:ea typeface="+mn-ea"/>
                          <a:cs typeface="+mn-cs"/>
                        </a:rPr>
                        <a:t>Från Högskolan Dalarna en lektor som forskar om hjälpmedels teknik och från det privata näringslivet en representant från Dalarna Science Park. </a:t>
                      </a:r>
                    </a:p>
                  </a:txBody>
                  <a:tcPr/>
                </a:tc>
                <a:tc>
                  <a:txBody>
                    <a:bodyPr/>
                    <a:lstStyle/>
                    <a:p>
                      <a:r>
                        <a:rPr lang="sv-SE" sz="1100" b="0" i="0" u="none" strike="noStrike" kern="1200" baseline="0" dirty="0">
                          <a:solidFill>
                            <a:schemeClr val="dk1"/>
                          </a:solidFill>
                          <a:latin typeface="+mn-lt"/>
                          <a:ea typeface="+mn-ea"/>
                          <a:cs typeface="+mn-cs"/>
                        </a:rPr>
                        <a:t> - Verka för samverkan och informationsutbyte gällande digitaliserings- och välfärdstekniksfrågor inom regionen. </a:t>
                      </a:r>
                    </a:p>
                    <a:p>
                      <a:r>
                        <a:rPr lang="sv-SE" sz="1100" b="0" i="0" u="none" strike="noStrike" kern="1200" baseline="0" dirty="0">
                          <a:solidFill>
                            <a:schemeClr val="dk1"/>
                          </a:solidFill>
                          <a:latin typeface="+mn-lt"/>
                          <a:ea typeface="+mn-ea"/>
                          <a:cs typeface="+mn-cs"/>
                        </a:rPr>
                        <a:t>- Verka för digitalisering som en viktig del av omställningen till en god och nära vård inom regionen. </a:t>
                      </a:r>
                    </a:p>
                    <a:p>
                      <a:r>
                        <a:rPr lang="sv-SE" sz="1100" b="0" i="0" u="none" strike="noStrike" kern="1200" baseline="0" dirty="0">
                          <a:solidFill>
                            <a:schemeClr val="dk1"/>
                          </a:solidFill>
                          <a:latin typeface="+mn-lt"/>
                          <a:ea typeface="+mn-ea"/>
                          <a:cs typeface="+mn-cs"/>
                        </a:rPr>
                        <a:t>- Genom omvärldsbevakning samla in och sprida kunskap om digitalisering och välfärdsteknik inom regionen. </a:t>
                      </a:r>
                    </a:p>
                    <a:p>
                      <a:r>
                        <a:rPr lang="sv-SE" sz="1100" b="0" i="0" u="none" strike="noStrike" kern="1200" baseline="0" dirty="0">
                          <a:solidFill>
                            <a:schemeClr val="dk1"/>
                          </a:solidFill>
                          <a:latin typeface="+mn-lt"/>
                          <a:ea typeface="+mn-ea"/>
                          <a:cs typeface="+mn-cs"/>
                        </a:rPr>
                        <a:t>- Stödja analys &amp; uppföljning av välfärdstekniska lösningar inom regionen. </a:t>
                      </a:r>
                    </a:p>
                  </a:txBody>
                  <a:tcPr/>
                </a:tc>
                <a:tc>
                  <a:txBody>
                    <a:bodyPr/>
                    <a:lstStyle/>
                    <a:p>
                      <a:r>
                        <a:rPr lang="sv-SE" sz="1100" dirty="0"/>
                        <a:t>6 ggr/år</a:t>
                      </a:r>
                    </a:p>
                  </a:txBody>
                  <a:tcPr/>
                </a:tc>
                <a:tc>
                  <a:txBody>
                    <a:bodyPr/>
                    <a:lstStyle/>
                    <a:p>
                      <a:r>
                        <a:rPr lang="sv-SE" sz="1100" kern="1200" dirty="0">
                          <a:solidFill>
                            <a:schemeClr val="dk1"/>
                          </a:solidFill>
                          <a:latin typeface="+mn-lt"/>
                          <a:ea typeface="+mn-ea"/>
                          <a:cs typeface="+mn-cs"/>
                        </a:rPr>
                        <a:t>Länschefs-nätverket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b="0" i="0" u="none" strike="noStrike" kern="1200" baseline="0" dirty="0">
                          <a:solidFill>
                            <a:schemeClr val="dk1"/>
                          </a:solidFill>
                          <a:latin typeface="+mn-lt"/>
                          <a:ea typeface="+mn-ea"/>
                          <a:cs typeface="+mn-cs"/>
                        </a:rPr>
                        <a:t>Länschefsnätverket  har beslutat att en regional styrgrupp för digitalisering/välfärdteknik ska bildas i länet (210611). Representanterna till styrgruppen har nominerats och beslutats av Länschefsnätverket. Styrgruppen utgår ifrån den regionala samverkans- och stödstrukturen (RSS) som stödjer arbete med kunskapsutveckling och samverkan mellan länets kommuner och Region Dalarna. Styrgruppen för digitalisering och välfärdsteknik utgör emellertid en bredare samverkansgruppering mellan flera aktörer länet.</a:t>
                      </a:r>
                    </a:p>
                  </a:txBody>
                  <a:tcPr/>
                </a:tc>
                <a:extLst>
                  <a:ext uri="{0D108BD9-81ED-4DB2-BD59-A6C34878D82A}">
                    <a16:rowId xmlns:a16="http://schemas.microsoft.com/office/drawing/2014/main" val="2902480064"/>
                  </a:ext>
                </a:extLst>
              </a:tr>
              <a:tr h="370840">
                <a:tc>
                  <a:txBody>
                    <a:bodyPr/>
                    <a:lstStyle/>
                    <a:p>
                      <a:r>
                        <a:rPr lang="sv-SE" sz="1100" kern="1200" dirty="0">
                          <a:solidFill>
                            <a:schemeClr val="dk1"/>
                          </a:solidFill>
                          <a:latin typeface="+mn-lt"/>
                          <a:ea typeface="+mn-ea"/>
                          <a:cs typeface="+mn-cs"/>
                        </a:rPr>
                        <a:t>Region Dalarna och Dalakommunernas IT-chefer</a:t>
                      </a:r>
                    </a:p>
                  </a:txBody>
                  <a:tcPr/>
                </a:tc>
                <a:tc>
                  <a:txBody>
                    <a:bodyPr/>
                    <a:lstStyle/>
                    <a:p>
                      <a:r>
                        <a:rPr lang="sv-SE" sz="1100" kern="1200" dirty="0">
                          <a:solidFill>
                            <a:schemeClr val="dk1"/>
                          </a:solidFill>
                          <a:latin typeface="+mn-lt"/>
                          <a:ea typeface="+mn-ea"/>
                          <a:cs typeface="+mn-cs"/>
                        </a:rPr>
                        <a:t>IT </a:t>
                      </a:r>
                    </a:p>
                  </a:txBody>
                  <a:tcPr/>
                </a:tc>
                <a:tc>
                  <a:txBody>
                    <a:bodyPr/>
                    <a:lstStyle/>
                    <a:p>
                      <a:r>
                        <a:rPr lang="sv-SE" sz="1100" kern="1200" dirty="0">
                          <a:solidFill>
                            <a:schemeClr val="dk1"/>
                          </a:solidFill>
                          <a:latin typeface="+mn-lt"/>
                          <a:ea typeface="+mn-ea"/>
                          <a:cs typeface="+mn-cs"/>
                        </a:rPr>
                        <a:t> IT chefer </a:t>
                      </a:r>
                    </a:p>
                  </a:txBody>
                  <a:tcPr/>
                </a:tc>
                <a:tc>
                  <a:txBody>
                    <a:bodyPr/>
                    <a:lstStyle/>
                    <a:p>
                      <a:pPr>
                        <a:spcAft>
                          <a:spcPts val="600"/>
                        </a:spcAft>
                      </a:pPr>
                      <a:r>
                        <a:rPr lang="sv-SE" sz="1100" kern="1200" dirty="0">
                          <a:solidFill>
                            <a:schemeClr val="dk1"/>
                          </a:solidFill>
                          <a:latin typeface="+mn-lt"/>
                          <a:ea typeface="+mn-ea"/>
                          <a:cs typeface="+mn-cs"/>
                        </a:rPr>
                        <a:t>Att dela med sig om vad som är på gång inom respektive verksamhet, samarbeta runt digitaliserings/IT frågor, strategier och annat som har beröringspunkter</a:t>
                      </a:r>
                    </a:p>
                  </a:txBody>
                  <a:tcPr/>
                </a:tc>
                <a:tc>
                  <a:txBody>
                    <a:bodyPr/>
                    <a:lstStyle/>
                    <a:p>
                      <a:r>
                        <a:rPr lang="sv-SE" sz="1100" kern="1200" dirty="0">
                          <a:solidFill>
                            <a:schemeClr val="dk1"/>
                          </a:solidFill>
                          <a:latin typeface="+mn-lt"/>
                          <a:ea typeface="+mn-ea"/>
                          <a:cs typeface="+mn-cs"/>
                        </a:rPr>
                        <a:t>Ett par gånger/termin</a:t>
                      </a:r>
                    </a:p>
                  </a:txBody>
                  <a:tcPr/>
                </a:tc>
                <a:tc>
                  <a:txBody>
                    <a:bodyPr/>
                    <a:lstStyle/>
                    <a:p>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extLst>
                  <a:ext uri="{0D108BD9-81ED-4DB2-BD59-A6C34878D82A}">
                    <a16:rowId xmlns:a16="http://schemas.microsoft.com/office/drawing/2014/main" val="2690793172"/>
                  </a:ext>
                </a:extLst>
              </a:tr>
            </a:tbl>
          </a:graphicData>
        </a:graphic>
      </p:graphicFrame>
    </p:spTree>
    <p:extLst>
      <p:ext uri="{BB962C8B-B14F-4D97-AF65-F5344CB8AC3E}">
        <p14:creationId xmlns:p14="http://schemas.microsoft.com/office/powerpoint/2010/main" val="405874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43799" y="45730"/>
            <a:ext cx="10619402" cy="1210581"/>
          </a:xfrm>
        </p:spPr>
        <p:txBody>
          <a:bodyPr>
            <a:normAutofit fontScale="90000"/>
          </a:bodyPr>
          <a:lstStyle/>
          <a:p>
            <a:r>
              <a:rPr lang="sv-SE" dirty="0"/>
              <a:t>FV 20 Regionstyrelsens förvaltning, forts</a:t>
            </a:r>
          </a:p>
        </p:txBody>
      </p:sp>
      <p:sp>
        <p:nvSpPr>
          <p:cNvPr id="5" name="Platshållare för bildnummer 4"/>
          <p:cNvSpPr>
            <a:spLocks noGrp="1"/>
          </p:cNvSpPr>
          <p:nvPr>
            <p:ph type="sldNum" sz="quarter" idx="12"/>
          </p:nvPr>
        </p:nvSpPr>
        <p:spPr/>
        <p:txBody>
          <a:bodyPr/>
          <a:lstStyle/>
          <a:p>
            <a:fld id="{130DDE8C-17E0-4539-9C15-C1E9D231907F}" type="slidenum">
              <a:rPr lang="sv-SE" smtClean="0"/>
              <a:pPr/>
              <a:t>6</a:t>
            </a:fld>
            <a:endParaRPr lang="sv-SE" dirty="0"/>
          </a:p>
        </p:txBody>
      </p:sp>
      <p:graphicFrame>
        <p:nvGraphicFramePr>
          <p:cNvPr id="6" name="Platshållare för innehåll 5"/>
          <p:cNvGraphicFramePr>
            <a:graphicFrameLocks/>
          </p:cNvGraphicFramePr>
          <p:nvPr>
            <p:extLst>
              <p:ext uri="{D42A27DB-BD31-4B8C-83A1-F6EECF244321}">
                <p14:modId xmlns:p14="http://schemas.microsoft.com/office/powerpoint/2010/main" val="4126648878"/>
              </p:ext>
            </p:extLst>
          </p:nvPr>
        </p:nvGraphicFramePr>
        <p:xfrm>
          <a:off x="243842" y="1090056"/>
          <a:ext cx="11870571" cy="5684520"/>
        </p:xfrm>
        <a:graphic>
          <a:graphicData uri="http://schemas.openxmlformats.org/drawingml/2006/table">
            <a:tbl>
              <a:tblPr firstRow="1" bandRow="1">
                <a:tableStyleId>{5C22544A-7EE6-4342-B048-85BDC9FD1C3A}</a:tableStyleId>
              </a:tblPr>
              <a:tblGrid>
                <a:gridCol w="1417803">
                  <a:extLst>
                    <a:ext uri="{9D8B030D-6E8A-4147-A177-3AD203B41FA5}">
                      <a16:colId xmlns:a16="http://schemas.microsoft.com/office/drawing/2014/main" val="4259798525"/>
                    </a:ext>
                  </a:extLst>
                </a:gridCol>
                <a:gridCol w="1915596">
                  <a:extLst>
                    <a:ext uri="{9D8B030D-6E8A-4147-A177-3AD203B41FA5}">
                      <a16:colId xmlns:a16="http://schemas.microsoft.com/office/drawing/2014/main" val="2313203667"/>
                    </a:ext>
                  </a:extLst>
                </a:gridCol>
                <a:gridCol w="2682242">
                  <a:extLst>
                    <a:ext uri="{9D8B030D-6E8A-4147-A177-3AD203B41FA5}">
                      <a16:colId xmlns:a16="http://schemas.microsoft.com/office/drawing/2014/main" val="1266313779"/>
                    </a:ext>
                  </a:extLst>
                </a:gridCol>
                <a:gridCol w="2252749">
                  <a:extLst>
                    <a:ext uri="{9D8B030D-6E8A-4147-A177-3AD203B41FA5}">
                      <a16:colId xmlns:a16="http://schemas.microsoft.com/office/drawing/2014/main" val="3560380640"/>
                    </a:ext>
                  </a:extLst>
                </a:gridCol>
                <a:gridCol w="1097281">
                  <a:extLst>
                    <a:ext uri="{9D8B030D-6E8A-4147-A177-3AD203B41FA5}">
                      <a16:colId xmlns:a16="http://schemas.microsoft.com/office/drawing/2014/main" val="2219524579"/>
                    </a:ext>
                  </a:extLst>
                </a:gridCol>
                <a:gridCol w="906087">
                  <a:extLst>
                    <a:ext uri="{9D8B030D-6E8A-4147-A177-3AD203B41FA5}">
                      <a16:colId xmlns:a16="http://schemas.microsoft.com/office/drawing/2014/main" val="3902753882"/>
                    </a:ext>
                  </a:extLst>
                </a:gridCol>
                <a:gridCol w="1598813">
                  <a:extLst>
                    <a:ext uri="{9D8B030D-6E8A-4147-A177-3AD203B41FA5}">
                      <a16:colId xmlns:a16="http://schemas.microsoft.com/office/drawing/2014/main" val="4032107003"/>
                    </a:ext>
                  </a:extLst>
                </a:gridCol>
              </a:tblGrid>
              <a:tr h="370840">
                <a:tc>
                  <a:txBody>
                    <a:bodyPr/>
                    <a:lstStyle/>
                    <a:p>
                      <a:r>
                        <a:rPr lang="sv-SE" sz="1600" dirty="0"/>
                        <a:t>Namn</a:t>
                      </a:r>
                    </a:p>
                  </a:txBody>
                  <a:tcPr/>
                </a:tc>
                <a:tc>
                  <a:txBody>
                    <a:bodyPr/>
                    <a:lstStyle/>
                    <a:p>
                      <a:r>
                        <a:rPr lang="sv-SE" sz="1600" dirty="0"/>
                        <a:t>Område</a:t>
                      </a:r>
                    </a:p>
                  </a:txBody>
                  <a:tcPr/>
                </a:tc>
                <a:tc>
                  <a:txBody>
                    <a:bodyPr/>
                    <a:lstStyle/>
                    <a:p>
                      <a:r>
                        <a:rPr lang="sv-SE" sz="1600" dirty="0"/>
                        <a:t>Deltagare</a:t>
                      </a:r>
                    </a:p>
                  </a:txBody>
                  <a:tcPr/>
                </a:tc>
                <a:tc>
                  <a:txBody>
                    <a:bodyPr/>
                    <a:lstStyle/>
                    <a:p>
                      <a:r>
                        <a:rPr lang="sv-SE" sz="1600" dirty="0"/>
                        <a:t>Syfte</a:t>
                      </a:r>
                    </a:p>
                  </a:txBody>
                  <a:tcPr/>
                </a:tc>
                <a:tc>
                  <a:txBody>
                    <a:bodyPr/>
                    <a:lstStyle/>
                    <a:p>
                      <a:r>
                        <a:rPr lang="sv-SE" sz="1200" dirty="0"/>
                        <a:t>Mötesfrekvens</a:t>
                      </a:r>
                    </a:p>
                  </a:txBody>
                  <a:tcPr/>
                </a:tc>
                <a:tc>
                  <a:txBody>
                    <a:bodyPr/>
                    <a:lstStyle/>
                    <a:p>
                      <a:r>
                        <a:rPr lang="sv-SE" sz="1200" dirty="0"/>
                        <a:t>Koppling</a:t>
                      </a:r>
                    </a:p>
                  </a:txBody>
                  <a:tcPr/>
                </a:tc>
                <a:tc>
                  <a:txBody>
                    <a:bodyPr/>
                    <a:lstStyle/>
                    <a:p>
                      <a:r>
                        <a:rPr lang="sv-SE" sz="1600" dirty="0"/>
                        <a:t>Övrigt</a:t>
                      </a:r>
                    </a:p>
                  </a:txBody>
                  <a:tcPr/>
                </a:tc>
                <a:extLst>
                  <a:ext uri="{0D108BD9-81ED-4DB2-BD59-A6C34878D82A}">
                    <a16:rowId xmlns:a16="http://schemas.microsoft.com/office/drawing/2014/main" val="2484581089"/>
                  </a:ext>
                </a:extLst>
              </a:tr>
              <a:tr h="370840">
                <a:tc>
                  <a:txBody>
                    <a:bodyPr/>
                    <a:lstStyle/>
                    <a:p>
                      <a:r>
                        <a:rPr lang="sv-SE" sz="1100" dirty="0" err="1"/>
                        <a:t>VoC</a:t>
                      </a:r>
                      <a:r>
                        <a:rPr lang="sv-SE" sz="1100" dirty="0"/>
                        <a:t> – Vård</a:t>
                      </a:r>
                      <a:r>
                        <a:rPr lang="sv-SE" sz="1100" baseline="0" dirty="0"/>
                        <a:t> och omsorgscollege</a:t>
                      </a:r>
                      <a:endParaRPr lang="sv-SE" sz="1100" dirty="0"/>
                    </a:p>
                  </a:txBody>
                  <a:tcPr/>
                </a:tc>
                <a:tc>
                  <a:txBody>
                    <a:bodyPr/>
                    <a:lstStyle/>
                    <a:p>
                      <a:r>
                        <a:rPr lang="sv-SE" sz="1100" kern="1200" dirty="0">
                          <a:solidFill>
                            <a:schemeClr val="dk1"/>
                          </a:solidFill>
                          <a:latin typeface="+mn-lt"/>
                          <a:ea typeface="+mn-ea"/>
                          <a:cs typeface="+mn-cs"/>
                        </a:rPr>
                        <a:t>Regionövergripande samverkan mellan region Dalarna,</a:t>
                      </a:r>
                      <a:r>
                        <a:rPr lang="sv-SE" sz="1100" kern="1200" baseline="0" dirty="0">
                          <a:solidFill>
                            <a:schemeClr val="dk1"/>
                          </a:solidFill>
                          <a:latin typeface="+mn-lt"/>
                          <a:ea typeface="+mn-ea"/>
                          <a:cs typeface="+mn-cs"/>
                        </a:rPr>
                        <a:t> Kommuner, arbetsförmedlingen och Kommunal</a:t>
                      </a:r>
                      <a:endParaRPr lang="sv-SE" sz="1100" kern="1200" dirty="0">
                        <a:solidFill>
                          <a:schemeClr val="dk1"/>
                        </a:solidFill>
                        <a:latin typeface="+mn-lt"/>
                        <a:ea typeface="+mn-ea"/>
                        <a:cs typeface="+mn-cs"/>
                      </a:endParaRPr>
                    </a:p>
                  </a:txBody>
                  <a:tcPr/>
                </a:tc>
                <a:tc>
                  <a:txBody>
                    <a:bodyPr/>
                    <a:lstStyle/>
                    <a:p>
                      <a:r>
                        <a:rPr lang="sv-SE" sz="1100" kern="1200" dirty="0">
                          <a:solidFill>
                            <a:schemeClr val="dk1"/>
                          </a:solidFill>
                          <a:latin typeface="+mn-lt"/>
                          <a:ea typeface="+mn-ea"/>
                          <a:cs typeface="+mn-cs"/>
                        </a:rPr>
                        <a:t>KTC</a:t>
                      </a:r>
                    </a:p>
                    <a:p>
                      <a:endParaRPr lang="sv-SE" sz="1100" kern="1200" dirty="0">
                        <a:solidFill>
                          <a:schemeClr val="dk1"/>
                        </a:solidFill>
                        <a:latin typeface="+mn-lt"/>
                        <a:ea typeface="+mn-ea"/>
                        <a:cs typeface="+mn-cs"/>
                      </a:endParaRPr>
                    </a:p>
                    <a:p>
                      <a:r>
                        <a:rPr lang="sv-SE" sz="1100" kern="1200" dirty="0" err="1">
                          <a:solidFill>
                            <a:schemeClr val="dk1"/>
                          </a:solidFill>
                          <a:latin typeface="+mn-lt"/>
                          <a:ea typeface="+mn-ea"/>
                          <a:cs typeface="+mn-cs"/>
                        </a:rPr>
                        <a:t>VoC</a:t>
                      </a:r>
                      <a:r>
                        <a:rPr lang="sv-SE" sz="1100" kern="1200" dirty="0">
                          <a:solidFill>
                            <a:schemeClr val="dk1"/>
                          </a:solidFill>
                          <a:latin typeface="+mn-lt"/>
                          <a:ea typeface="+mn-ea"/>
                          <a:cs typeface="+mn-cs"/>
                        </a:rPr>
                        <a:t> ordförande och </a:t>
                      </a:r>
                      <a:r>
                        <a:rPr lang="sv-SE" sz="1100" kern="1200" dirty="0" err="1">
                          <a:solidFill>
                            <a:schemeClr val="dk1"/>
                          </a:solidFill>
                          <a:latin typeface="+mn-lt"/>
                          <a:ea typeface="+mn-ea"/>
                          <a:cs typeface="+mn-cs"/>
                        </a:rPr>
                        <a:t>VoC</a:t>
                      </a:r>
                      <a:r>
                        <a:rPr lang="sv-SE" sz="1100" kern="1200" dirty="0">
                          <a:solidFill>
                            <a:schemeClr val="dk1"/>
                          </a:solidFill>
                          <a:latin typeface="+mn-lt"/>
                          <a:ea typeface="+mn-ea"/>
                          <a:cs typeface="+mn-cs"/>
                        </a:rPr>
                        <a:t> Processledare. Rektorer</a:t>
                      </a:r>
                      <a:r>
                        <a:rPr lang="sv-SE" sz="1100" kern="1200" baseline="0" dirty="0">
                          <a:solidFill>
                            <a:schemeClr val="dk1"/>
                          </a:solidFill>
                          <a:latin typeface="+mn-lt"/>
                          <a:ea typeface="+mn-ea"/>
                          <a:cs typeface="+mn-cs"/>
                        </a:rPr>
                        <a:t> från vård och omsorgsprogrammen, avdelningschef/verksamhetschef/utvecklare utsedda av Region och kommuner (Ordföranden i Lokala College). Representant från Kommunal och arbetsförmedlingen. </a:t>
                      </a:r>
                      <a:endParaRPr lang="sv-SE" sz="1100" kern="1200" dirty="0">
                        <a:solidFill>
                          <a:schemeClr val="dk1"/>
                        </a:solidFill>
                        <a:latin typeface="+mn-lt"/>
                        <a:ea typeface="+mn-ea"/>
                        <a:cs typeface="+mn-cs"/>
                      </a:endParaRPr>
                    </a:p>
                  </a:txBody>
                  <a:tcPr/>
                </a:tc>
                <a:tc>
                  <a:txBody>
                    <a:bodyPr/>
                    <a:lstStyle/>
                    <a:p>
                      <a:r>
                        <a:rPr lang="sv-SE" sz="1100" kern="1200" dirty="0">
                          <a:solidFill>
                            <a:schemeClr val="dk1"/>
                          </a:solidFill>
                          <a:latin typeface="+mn-lt"/>
                          <a:ea typeface="+mn-ea"/>
                          <a:cs typeface="+mn-cs"/>
                        </a:rPr>
                        <a:t>Samverkan kring Vård och omsorgsutbildning</a:t>
                      </a:r>
                      <a:r>
                        <a:rPr lang="sv-SE" sz="1100" kern="1200" baseline="0" dirty="0">
                          <a:solidFill>
                            <a:schemeClr val="dk1"/>
                          </a:solidFill>
                          <a:latin typeface="+mn-lt"/>
                          <a:ea typeface="+mn-ea"/>
                          <a:cs typeface="+mn-cs"/>
                        </a:rPr>
                        <a:t> och arbetslivet för att stärka kompetensen och kompetensförsörjning. </a:t>
                      </a:r>
                      <a:endParaRPr lang="sv-SE" sz="1100" kern="1200" dirty="0">
                        <a:solidFill>
                          <a:schemeClr val="dk1"/>
                        </a:solidFill>
                        <a:latin typeface="+mn-lt"/>
                        <a:ea typeface="+mn-ea"/>
                        <a:cs typeface="+mn-cs"/>
                      </a:endParaRPr>
                    </a:p>
                  </a:txBody>
                  <a:tcPr/>
                </a:tc>
                <a:tc>
                  <a:txBody>
                    <a:bodyPr/>
                    <a:lstStyle/>
                    <a:p>
                      <a:r>
                        <a:rPr lang="sv-SE" sz="1100" dirty="0"/>
                        <a:t>Regional Styrgrupp 4 ggr/år</a:t>
                      </a:r>
                    </a:p>
                    <a:p>
                      <a:r>
                        <a:rPr lang="sv-SE" sz="1100" dirty="0"/>
                        <a:t>Lokala college 4 ggr/år</a:t>
                      </a:r>
                    </a:p>
                  </a:txBody>
                  <a:tcPr/>
                </a:tc>
                <a:tc>
                  <a:txBody>
                    <a:bodyPr/>
                    <a:lstStyle/>
                    <a:p>
                      <a:endParaRPr lang="sv-SE" sz="1100" kern="1200" dirty="0">
                        <a:solidFill>
                          <a:schemeClr val="dk1"/>
                        </a:solidFill>
                        <a:latin typeface="+mn-lt"/>
                        <a:ea typeface="+mn-ea"/>
                        <a:cs typeface="+mn-cs"/>
                      </a:endParaRPr>
                    </a:p>
                  </a:txBody>
                  <a:tcPr/>
                </a:tc>
                <a:tc>
                  <a:txBody>
                    <a:bodyPr/>
                    <a:lstStyle/>
                    <a:p>
                      <a:endParaRPr lang="sv-SE" sz="1100" dirty="0"/>
                    </a:p>
                  </a:txBody>
                  <a:tcPr/>
                </a:tc>
                <a:extLst>
                  <a:ext uri="{0D108BD9-81ED-4DB2-BD59-A6C34878D82A}">
                    <a16:rowId xmlns:a16="http://schemas.microsoft.com/office/drawing/2014/main" val="2902480064"/>
                  </a:ext>
                </a:extLst>
              </a:tr>
              <a:tr h="370840">
                <a:tc>
                  <a:txBody>
                    <a:bodyPr/>
                    <a:lstStyle/>
                    <a:p>
                      <a:r>
                        <a:rPr lang="sv-SE" sz="1100" kern="1200" dirty="0">
                          <a:solidFill>
                            <a:schemeClr val="dk1"/>
                          </a:solidFill>
                          <a:latin typeface="+mn-lt"/>
                          <a:ea typeface="+mn-ea"/>
                          <a:cs typeface="+mn-cs"/>
                        </a:rPr>
                        <a:t>KTC – Kliniskt träningscentrum</a:t>
                      </a:r>
                    </a:p>
                  </a:txBody>
                  <a:tcPr/>
                </a:tc>
                <a:tc>
                  <a:txBody>
                    <a:bodyPr/>
                    <a:lstStyle/>
                    <a:p>
                      <a:r>
                        <a:rPr lang="sv-SE" sz="1100" kern="1200" dirty="0">
                          <a:solidFill>
                            <a:schemeClr val="dk1"/>
                          </a:solidFill>
                          <a:latin typeface="+mn-lt"/>
                          <a:ea typeface="+mn-ea"/>
                          <a:cs typeface="+mn-cs"/>
                        </a:rPr>
                        <a:t>Stärka kompetensområdet för olika yrkesprofessioner inom Hälso/sjukvård hos kommunerna och därmed förbättra patientsäkerheten. </a:t>
                      </a:r>
                    </a:p>
                    <a:p>
                      <a:r>
                        <a:rPr lang="sv-SE" sz="1100" kern="1200" dirty="0">
                          <a:solidFill>
                            <a:schemeClr val="dk1"/>
                          </a:solidFill>
                          <a:latin typeface="+mn-lt"/>
                          <a:ea typeface="+mn-ea"/>
                          <a:cs typeface="+mn-cs"/>
                        </a:rPr>
                        <a:t>KTC erbjuder utbildning för kommunal hälso/sjukvårdspersonal. </a:t>
                      </a:r>
                    </a:p>
                  </a:txBody>
                  <a:tcPr/>
                </a:tc>
                <a:tc>
                  <a:txBody>
                    <a:bodyPr/>
                    <a:lstStyle/>
                    <a:p>
                      <a:r>
                        <a:rPr lang="sv-SE" sz="1100" kern="1200" dirty="0">
                          <a:solidFill>
                            <a:schemeClr val="dk1"/>
                          </a:solidFill>
                          <a:latin typeface="+mn-lt"/>
                          <a:ea typeface="+mn-ea"/>
                          <a:cs typeface="+mn-cs"/>
                        </a:rPr>
                        <a:t>KTC</a:t>
                      </a:r>
                    </a:p>
                    <a:p>
                      <a:endParaRPr lang="sv-SE" sz="1100" kern="1200" dirty="0">
                        <a:solidFill>
                          <a:schemeClr val="dk1"/>
                        </a:solidFill>
                        <a:latin typeface="+mn-lt"/>
                        <a:ea typeface="+mn-ea"/>
                        <a:cs typeface="+mn-cs"/>
                      </a:endParaRPr>
                    </a:p>
                    <a:p>
                      <a:r>
                        <a:rPr lang="sv-SE" sz="1100" kern="1200" dirty="0">
                          <a:solidFill>
                            <a:schemeClr val="dk1"/>
                          </a:solidFill>
                          <a:latin typeface="+mn-lt"/>
                          <a:ea typeface="+mn-ea"/>
                          <a:cs typeface="+mn-cs"/>
                        </a:rPr>
                        <a:t>Avdelningschef KTC, KTC-Utvecklare. MAS/MAR kommuner. </a:t>
                      </a:r>
                    </a:p>
                  </a:txBody>
                  <a:tcPr/>
                </a:tc>
                <a:tc>
                  <a:txBody>
                    <a:bodyPr/>
                    <a:lstStyle/>
                    <a:p>
                      <a:pPr>
                        <a:spcAft>
                          <a:spcPts val="600"/>
                        </a:spcAft>
                      </a:pPr>
                      <a:r>
                        <a:rPr lang="sv-SE" sz="1100" kern="1200" dirty="0">
                          <a:solidFill>
                            <a:schemeClr val="dk1"/>
                          </a:solidFill>
                          <a:latin typeface="+mn-lt"/>
                          <a:ea typeface="+mn-ea"/>
                          <a:cs typeface="+mn-cs"/>
                        </a:rPr>
                        <a:t>Stärka kunskap och kompetens hos kommunens hälso/sjukvårdspersonal</a:t>
                      </a:r>
                      <a:r>
                        <a:rPr lang="sv-SE" sz="1100" kern="1200" baseline="0" dirty="0">
                          <a:solidFill>
                            <a:schemeClr val="dk1"/>
                          </a:solidFill>
                          <a:latin typeface="+mn-lt"/>
                          <a:ea typeface="+mn-ea"/>
                          <a:cs typeface="+mn-cs"/>
                        </a:rPr>
                        <a:t> för att öka patientsäkerheten och underlätta för Regionens mottagningar/avdelningar då dom skickar hem patienter där kommunen ska ta över sjukvården. </a:t>
                      </a:r>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tc>
                  <a:txBody>
                    <a:bodyPr/>
                    <a:lstStyle/>
                    <a:p>
                      <a:r>
                        <a:rPr lang="sv-SE" sz="1100" kern="1200" dirty="0">
                          <a:solidFill>
                            <a:schemeClr val="dk1"/>
                          </a:solidFill>
                          <a:latin typeface="+mn-lt"/>
                          <a:ea typeface="+mn-ea"/>
                          <a:cs typeface="+mn-cs"/>
                        </a:rPr>
                        <a:t>Under återuppbyggnad under hösten 2022. Konceptet fanns klart dock kom Covid-19 och detta fick ställas in. </a:t>
                      </a:r>
                    </a:p>
                  </a:txBody>
                  <a:tcPr/>
                </a:tc>
                <a:extLst>
                  <a:ext uri="{0D108BD9-81ED-4DB2-BD59-A6C34878D82A}">
                    <a16:rowId xmlns:a16="http://schemas.microsoft.com/office/drawing/2014/main" val="2690793172"/>
                  </a:ext>
                </a:extLst>
              </a:tr>
              <a:tr h="370840">
                <a:tc>
                  <a:txBody>
                    <a:bodyPr/>
                    <a:lstStyle/>
                    <a:p>
                      <a:r>
                        <a:rPr lang="sv-SE" sz="1100" dirty="0"/>
                        <a:t>APL – Arbetsplatsförlagt lärande</a:t>
                      </a:r>
                    </a:p>
                  </a:txBody>
                  <a:tcPr/>
                </a:tc>
                <a:tc>
                  <a:txBody>
                    <a:bodyPr/>
                    <a:lstStyle/>
                    <a:p>
                      <a:r>
                        <a:rPr lang="sv-SE" sz="1100" dirty="0"/>
                        <a:t>Placering av elever inom Vård och omsorgsprogrammen</a:t>
                      </a:r>
                      <a:r>
                        <a:rPr lang="sv-SE" sz="1100" baseline="0" dirty="0"/>
                        <a:t> hos Region Dalarnas verksamheter. </a:t>
                      </a:r>
                      <a:endParaRPr lang="sv-SE" sz="1100" dirty="0"/>
                    </a:p>
                  </a:txBody>
                  <a:tcPr/>
                </a:tc>
                <a:tc>
                  <a:txBody>
                    <a:bodyPr/>
                    <a:lstStyle/>
                    <a:p>
                      <a:r>
                        <a:rPr lang="sv-SE" sz="1100" dirty="0"/>
                        <a:t>KTC</a:t>
                      </a:r>
                    </a:p>
                    <a:p>
                      <a:endParaRPr lang="sv-SE" sz="1100"/>
                    </a:p>
                    <a:p>
                      <a:r>
                        <a:rPr lang="sv-SE" sz="1100"/>
                        <a:t>Praktikplatssamordnaren </a:t>
                      </a:r>
                      <a:r>
                        <a:rPr lang="sv-SE" sz="1100" dirty="0"/>
                        <a:t>i Region Dalarna. 4 st. praktiksamordnare</a:t>
                      </a:r>
                      <a:r>
                        <a:rPr lang="sv-SE" sz="1100" baseline="0" dirty="0"/>
                        <a:t> i kommunerna samt i viss mån vårdlärare. </a:t>
                      </a:r>
                      <a:endParaRPr lang="sv-SE" sz="1100" dirty="0"/>
                    </a:p>
                  </a:txBody>
                  <a:tcPr/>
                </a:tc>
                <a:tc>
                  <a:txBody>
                    <a:bodyPr/>
                    <a:lstStyle/>
                    <a:p>
                      <a:pPr>
                        <a:spcAft>
                          <a:spcPts val="600"/>
                        </a:spcAft>
                      </a:pPr>
                      <a:r>
                        <a:rPr lang="sv-SE" sz="1100" dirty="0"/>
                        <a:t>Tillgodose skolornas behov av praktikplats för APL elever. </a:t>
                      </a:r>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679925500"/>
                  </a:ext>
                </a:extLst>
              </a:tr>
              <a:tr h="370840">
                <a:tc>
                  <a:txBody>
                    <a:bodyPr/>
                    <a:lstStyle/>
                    <a:p>
                      <a:r>
                        <a:rPr lang="sv-SE" sz="1100" dirty="0"/>
                        <a:t>Kriskommunikatörs-nätverket</a:t>
                      </a:r>
                    </a:p>
                  </a:txBody>
                  <a:tcPr/>
                </a:tc>
                <a:tc>
                  <a:txBody>
                    <a:bodyPr/>
                    <a:lstStyle/>
                    <a:p>
                      <a:r>
                        <a:rPr lang="sv-SE" sz="1100" kern="1200" dirty="0">
                          <a:solidFill>
                            <a:schemeClr val="dk1"/>
                          </a:solidFill>
                          <a:latin typeface="+mn-lt"/>
                          <a:ea typeface="+mn-ea"/>
                          <a:cs typeface="+mn-cs"/>
                        </a:rPr>
                        <a:t>Kriskommunikation</a:t>
                      </a:r>
                    </a:p>
                  </a:txBody>
                  <a:tcPr/>
                </a:tc>
                <a:tc>
                  <a:txBody>
                    <a:bodyPr/>
                    <a:lstStyle/>
                    <a:p>
                      <a:r>
                        <a:rPr lang="sv-SE" sz="1100" kern="1200" dirty="0">
                          <a:solidFill>
                            <a:schemeClr val="dk1"/>
                          </a:solidFill>
                          <a:latin typeface="+mn-lt"/>
                          <a:ea typeface="+mn-ea"/>
                          <a:cs typeface="+mn-cs"/>
                        </a:rPr>
                        <a:t>Varierar</a:t>
                      </a:r>
                      <a:r>
                        <a:rPr lang="sv-SE" sz="1100" kern="1200" baseline="0" dirty="0">
                          <a:solidFill>
                            <a:schemeClr val="dk1"/>
                          </a:solidFill>
                          <a:latin typeface="+mn-lt"/>
                          <a:ea typeface="+mn-ea"/>
                          <a:cs typeface="+mn-cs"/>
                        </a:rPr>
                        <a:t> mellan kommunikationsdirektör, pressansvarig eller kommunikatör.</a:t>
                      </a:r>
                      <a:endParaRPr lang="sv-SE" sz="1100" kern="1200" dirty="0">
                        <a:solidFill>
                          <a:schemeClr val="dk1"/>
                        </a:solidFill>
                        <a:latin typeface="+mn-lt"/>
                        <a:ea typeface="+mn-ea"/>
                        <a:cs typeface="+mn-cs"/>
                      </a:endParaRPr>
                    </a:p>
                  </a:txBody>
                  <a:tcPr/>
                </a:tc>
                <a:tc>
                  <a:txBody>
                    <a:bodyPr/>
                    <a:lstStyle/>
                    <a:p>
                      <a:r>
                        <a:rPr lang="sv-SE" sz="1100" kern="1200" dirty="0">
                          <a:solidFill>
                            <a:schemeClr val="dk1"/>
                          </a:solidFill>
                          <a:latin typeface="+mn-lt"/>
                          <a:ea typeface="+mn-ea"/>
                          <a:cs typeface="+mn-cs"/>
                        </a:rPr>
                        <a:t>Samordna</a:t>
                      </a:r>
                      <a:r>
                        <a:rPr lang="sv-SE" sz="1100" kern="1200" baseline="0" dirty="0">
                          <a:solidFill>
                            <a:schemeClr val="dk1"/>
                          </a:solidFill>
                          <a:latin typeface="+mn-lt"/>
                          <a:ea typeface="+mn-ea"/>
                          <a:cs typeface="+mn-cs"/>
                        </a:rPr>
                        <a:t> kommunernas, regionens och länsstyrelsens kommunikation i länet i samband med kriser. </a:t>
                      </a:r>
                      <a:endParaRPr lang="sv-SE" sz="1100" kern="1200" dirty="0">
                        <a:solidFill>
                          <a:schemeClr val="dk1"/>
                        </a:solidFill>
                        <a:latin typeface="+mn-lt"/>
                        <a:ea typeface="+mn-ea"/>
                        <a:cs typeface="+mn-cs"/>
                      </a:endParaRPr>
                    </a:p>
                  </a:txBody>
                  <a:tcPr/>
                </a:tc>
                <a:tc>
                  <a:txBody>
                    <a:bodyPr/>
                    <a:lstStyle/>
                    <a:p>
                      <a:r>
                        <a:rPr lang="sv-SE" sz="1100" dirty="0"/>
                        <a:t>Varierar beroende</a:t>
                      </a:r>
                      <a:r>
                        <a:rPr lang="sv-SE" sz="1100" baseline="0" dirty="0"/>
                        <a:t> på läget. </a:t>
                      </a:r>
                      <a:endParaRPr lang="sv-SE" sz="1100" dirty="0"/>
                    </a:p>
                  </a:txBody>
                  <a:tcPr/>
                </a:tc>
                <a:tc>
                  <a:txBody>
                    <a:bodyPr/>
                    <a:lstStyle/>
                    <a:p>
                      <a:endParaRPr lang="sv-SE" sz="1100" kern="1200" dirty="0">
                        <a:solidFill>
                          <a:schemeClr val="dk1"/>
                        </a:solidFill>
                        <a:latin typeface="+mn-lt"/>
                        <a:ea typeface="+mn-ea"/>
                        <a:cs typeface="+mn-cs"/>
                      </a:endParaRPr>
                    </a:p>
                  </a:txBody>
                  <a:tcPr/>
                </a:tc>
                <a:tc>
                  <a:txBody>
                    <a:bodyPr/>
                    <a:lstStyle/>
                    <a:p>
                      <a:r>
                        <a:rPr lang="sv-SE" sz="1100" dirty="0"/>
                        <a:t>Länsstyrelsen</a:t>
                      </a:r>
                      <a:r>
                        <a:rPr lang="sv-SE" sz="1100" baseline="0" dirty="0"/>
                        <a:t> är sammankallande. </a:t>
                      </a:r>
                      <a:endParaRPr lang="sv-SE" sz="1100" dirty="0"/>
                    </a:p>
                  </a:txBody>
                  <a:tcPr/>
                </a:tc>
                <a:extLst>
                  <a:ext uri="{0D108BD9-81ED-4DB2-BD59-A6C34878D82A}">
                    <a16:rowId xmlns:a16="http://schemas.microsoft.com/office/drawing/2014/main" val="3438269861"/>
                  </a:ext>
                </a:extLst>
              </a:tr>
            </a:tbl>
          </a:graphicData>
        </a:graphic>
      </p:graphicFrame>
    </p:spTree>
    <p:extLst>
      <p:ext uri="{BB962C8B-B14F-4D97-AF65-F5344CB8AC3E}">
        <p14:creationId xmlns:p14="http://schemas.microsoft.com/office/powerpoint/2010/main" val="1021774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44046" y="0"/>
            <a:ext cx="10619402" cy="1210581"/>
          </a:xfrm>
        </p:spPr>
        <p:txBody>
          <a:bodyPr/>
          <a:lstStyle/>
          <a:p>
            <a:r>
              <a:rPr lang="sv-SE" dirty="0"/>
              <a:t>FV 21 Regionfastigheter  </a:t>
            </a:r>
          </a:p>
        </p:txBody>
      </p:sp>
      <p:sp>
        <p:nvSpPr>
          <p:cNvPr id="5" name="Platshållare för bildnummer 4"/>
          <p:cNvSpPr>
            <a:spLocks noGrp="1"/>
          </p:cNvSpPr>
          <p:nvPr>
            <p:ph type="sldNum" sz="quarter" idx="12"/>
          </p:nvPr>
        </p:nvSpPr>
        <p:spPr/>
        <p:txBody>
          <a:bodyPr/>
          <a:lstStyle/>
          <a:p>
            <a:fld id="{130DDE8C-17E0-4539-9C15-C1E9D231907F}" type="slidenum">
              <a:rPr lang="sv-SE" smtClean="0"/>
              <a:pPr/>
              <a:t>7</a:t>
            </a:fld>
            <a:endParaRPr lang="sv-SE" dirty="0"/>
          </a:p>
        </p:txBody>
      </p:sp>
      <p:graphicFrame>
        <p:nvGraphicFramePr>
          <p:cNvPr id="6" name="Platshållare för innehåll 5"/>
          <p:cNvGraphicFramePr>
            <a:graphicFrameLocks/>
          </p:cNvGraphicFramePr>
          <p:nvPr>
            <p:extLst>
              <p:ext uri="{D42A27DB-BD31-4B8C-83A1-F6EECF244321}">
                <p14:modId xmlns:p14="http://schemas.microsoft.com/office/powerpoint/2010/main" val="180450573"/>
              </p:ext>
            </p:extLst>
          </p:nvPr>
        </p:nvGraphicFramePr>
        <p:xfrm>
          <a:off x="127463" y="882786"/>
          <a:ext cx="11870571" cy="5725160"/>
        </p:xfrm>
        <a:graphic>
          <a:graphicData uri="http://schemas.openxmlformats.org/drawingml/2006/table">
            <a:tbl>
              <a:tblPr firstRow="1" bandRow="1">
                <a:tableStyleId>{5C22544A-7EE6-4342-B048-85BDC9FD1C3A}</a:tableStyleId>
              </a:tblPr>
              <a:tblGrid>
                <a:gridCol w="1417803">
                  <a:extLst>
                    <a:ext uri="{9D8B030D-6E8A-4147-A177-3AD203B41FA5}">
                      <a16:colId xmlns:a16="http://schemas.microsoft.com/office/drawing/2014/main" val="4259798525"/>
                    </a:ext>
                  </a:extLst>
                </a:gridCol>
                <a:gridCol w="2602785">
                  <a:extLst>
                    <a:ext uri="{9D8B030D-6E8A-4147-A177-3AD203B41FA5}">
                      <a16:colId xmlns:a16="http://schemas.microsoft.com/office/drawing/2014/main" val="2313203667"/>
                    </a:ext>
                  </a:extLst>
                </a:gridCol>
                <a:gridCol w="1382680">
                  <a:extLst>
                    <a:ext uri="{9D8B030D-6E8A-4147-A177-3AD203B41FA5}">
                      <a16:colId xmlns:a16="http://schemas.microsoft.com/office/drawing/2014/main" val="75283647"/>
                    </a:ext>
                  </a:extLst>
                </a:gridCol>
                <a:gridCol w="1501836">
                  <a:extLst>
                    <a:ext uri="{9D8B030D-6E8A-4147-A177-3AD203B41FA5}">
                      <a16:colId xmlns:a16="http://schemas.microsoft.com/office/drawing/2014/main" val="3560380640"/>
                    </a:ext>
                  </a:extLst>
                </a:gridCol>
                <a:gridCol w="1770611">
                  <a:extLst>
                    <a:ext uri="{9D8B030D-6E8A-4147-A177-3AD203B41FA5}">
                      <a16:colId xmlns:a16="http://schemas.microsoft.com/office/drawing/2014/main" val="2509245547"/>
                    </a:ext>
                  </a:extLst>
                </a:gridCol>
                <a:gridCol w="1088967">
                  <a:extLst>
                    <a:ext uri="{9D8B030D-6E8A-4147-A177-3AD203B41FA5}">
                      <a16:colId xmlns:a16="http://schemas.microsoft.com/office/drawing/2014/main" val="1515028174"/>
                    </a:ext>
                  </a:extLst>
                </a:gridCol>
                <a:gridCol w="2105889">
                  <a:extLst>
                    <a:ext uri="{9D8B030D-6E8A-4147-A177-3AD203B41FA5}">
                      <a16:colId xmlns:a16="http://schemas.microsoft.com/office/drawing/2014/main" val="2003002063"/>
                    </a:ext>
                  </a:extLst>
                </a:gridCol>
              </a:tblGrid>
              <a:tr h="370840">
                <a:tc>
                  <a:txBody>
                    <a:bodyPr/>
                    <a:lstStyle/>
                    <a:p>
                      <a:r>
                        <a:rPr lang="sv-SE" sz="1600" dirty="0"/>
                        <a:t>Namn</a:t>
                      </a:r>
                    </a:p>
                  </a:txBody>
                  <a:tcPr/>
                </a:tc>
                <a:tc>
                  <a:txBody>
                    <a:bodyPr/>
                    <a:lstStyle/>
                    <a:p>
                      <a:r>
                        <a:rPr lang="sv-SE" sz="1600" dirty="0"/>
                        <a:t>Område</a:t>
                      </a:r>
                    </a:p>
                  </a:txBody>
                  <a:tcPr/>
                </a:tc>
                <a:tc>
                  <a:txBody>
                    <a:bodyPr/>
                    <a:lstStyle/>
                    <a:p>
                      <a:r>
                        <a:rPr lang="sv-SE" sz="1600" dirty="0"/>
                        <a:t>Deltagare</a:t>
                      </a:r>
                    </a:p>
                  </a:txBody>
                  <a:tcPr/>
                </a:tc>
                <a:tc>
                  <a:txBody>
                    <a:bodyPr/>
                    <a:lstStyle/>
                    <a:p>
                      <a:r>
                        <a:rPr lang="sv-SE" sz="1600" dirty="0"/>
                        <a:t>Syfte</a:t>
                      </a:r>
                    </a:p>
                  </a:txBody>
                  <a:tcPr/>
                </a:tc>
                <a:tc>
                  <a:txBody>
                    <a:bodyPr/>
                    <a:lstStyle/>
                    <a:p>
                      <a:r>
                        <a:rPr lang="sv-SE" sz="1200" dirty="0"/>
                        <a:t>Mötesfrekvens</a:t>
                      </a:r>
                    </a:p>
                  </a:txBody>
                  <a:tcPr/>
                </a:tc>
                <a:tc>
                  <a:txBody>
                    <a:bodyPr/>
                    <a:lstStyle/>
                    <a:p>
                      <a:r>
                        <a:rPr lang="sv-SE" sz="1200" dirty="0"/>
                        <a:t>Koppling</a:t>
                      </a:r>
                    </a:p>
                  </a:txBody>
                  <a:tcPr/>
                </a:tc>
                <a:tc>
                  <a:txBody>
                    <a:bodyPr/>
                    <a:lstStyle/>
                    <a:p>
                      <a:r>
                        <a:rPr lang="sv-SE" sz="1600" dirty="0"/>
                        <a:t>Övrigt</a:t>
                      </a:r>
                    </a:p>
                  </a:txBody>
                  <a:tcPr/>
                </a:tc>
                <a:extLst>
                  <a:ext uri="{0D108BD9-81ED-4DB2-BD59-A6C34878D82A}">
                    <a16:rowId xmlns:a16="http://schemas.microsoft.com/office/drawing/2014/main" val="2484581089"/>
                  </a:ext>
                </a:extLst>
              </a:tr>
              <a:tr h="370840">
                <a:tc>
                  <a:txBody>
                    <a:bodyPr/>
                    <a:lstStyle/>
                    <a:p>
                      <a:r>
                        <a:rPr lang="sv-SE" sz="1000" dirty="0"/>
                        <a:t>Byggdialog Dalarna</a:t>
                      </a:r>
                    </a:p>
                  </a:txBody>
                  <a:tcPr/>
                </a:tc>
                <a:tc>
                  <a:txBody>
                    <a:bodyPr/>
                    <a:lstStyle/>
                    <a:p>
                      <a:r>
                        <a:rPr lang="sv-SE" sz="1000" dirty="0"/>
                        <a:t>Ideell</a:t>
                      </a:r>
                      <a:r>
                        <a:rPr lang="sv-SE" sz="1000" baseline="0" dirty="0"/>
                        <a:t> förening för bygg och fastighetsbranschen i Dalarna. Arbetar för att stärka och utveckla bygg – och fastighetsbranschen mot ett mer hållbart byggande.</a:t>
                      </a:r>
                    </a:p>
                    <a:p>
                      <a:r>
                        <a:rPr lang="sv-SE" sz="1000" baseline="0" dirty="0"/>
                        <a:t>Arbetet bedrivs genom seminarier och ett flertal olika temagrupper.</a:t>
                      </a:r>
                      <a:endParaRPr lang="sv-SE" sz="1000" dirty="0"/>
                    </a:p>
                  </a:txBody>
                  <a:tcPr/>
                </a:tc>
                <a:tc>
                  <a:txBody>
                    <a:bodyPr/>
                    <a:lstStyle/>
                    <a:p>
                      <a:r>
                        <a:rPr lang="sv-SE" sz="1000" dirty="0"/>
                        <a:t>Deltagare från hela branschen som bedriver verksamhet inom Dalarna</a:t>
                      </a:r>
                    </a:p>
                  </a:txBody>
                  <a:tcPr/>
                </a:tc>
                <a:tc>
                  <a:txBody>
                    <a:bodyPr/>
                    <a:lstStyle/>
                    <a:p>
                      <a:r>
                        <a:rPr lang="sv-SE" sz="1000" dirty="0"/>
                        <a:t>Kompetenshöjning,</a:t>
                      </a:r>
                      <a:r>
                        <a:rPr lang="sv-SE" sz="1000" baseline="0" dirty="0"/>
                        <a:t> samverkan och dialog, utveckling och innovation</a:t>
                      </a:r>
                      <a:endParaRPr lang="sv-SE" sz="1000" dirty="0"/>
                    </a:p>
                    <a:p>
                      <a:endParaRPr lang="sv-SE" sz="1000" kern="120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00" dirty="0"/>
                        <a:t>Mycket aktiv förening, flera aktiviteter varje månad.</a:t>
                      </a:r>
                    </a:p>
                    <a:p>
                      <a:endParaRPr lang="sv-SE" sz="1000" dirty="0"/>
                    </a:p>
                  </a:txBody>
                  <a:tcPr/>
                </a:tc>
                <a:tc>
                  <a:txBody>
                    <a:bodyPr/>
                    <a:lstStyle/>
                    <a:p>
                      <a:endParaRPr lang="sv-SE" sz="1000"/>
                    </a:p>
                  </a:txBody>
                  <a:tcPr/>
                </a:tc>
                <a:tc>
                  <a:txBody>
                    <a:bodyPr/>
                    <a:lstStyle/>
                    <a:p>
                      <a:endParaRPr lang="sv-SE" sz="1000"/>
                    </a:p>
                  </a:txBody>
                  <a:tcPr/>
                </a:tc>
                <a:extLst>
                  <a:ext uri="{0D108BD9-81ED-4DB2-BD59-A6C34878D82A}">
                    <a16:rowId xmlns:a16="http://schemas.microsoft.com/office/drawing/2014/main" val="2902480064"/>
                  </a:ext>
                </a:extLst>
              </a:tr>
              <a:tr h="370840">
                <a:tc>
                  <a:txBody>
                    <a:bodyPr/>
                    <a:lstStyle/>
                    <a:p>
                      <a:r>
                        <a:rPr lang="sv-SE" sz="1000" dirty="0"/>
                        <a:t>Byggherrar regionalt Gävle Dala</a:t>
                      </a:r>
                    </a:p>
                  </a:txBody>
                  <a:tcPr/>
                </a:tc>
                <a:tc>
                  <a:txBody>
                    <a:bodyPr/>
                    <a:lstStyle/>
                    <a:p>
                      <a:r>
                        <a:rPr lang="sv-SE" sz="1000" dirty="0"/>
                        <a:t>Diskussioner i Gävle/Dala området (främst</a:t>
                      </a:r>
                      <a:r>
                        <a:rPr lang="sv-SE" sz="1000" baseline="0" dirty="0"/>
                        <a:t> regioner och kommunala bolag samt några större aktörer från övriga sektorer)</a:t>
                      </a:r>
                      <a:endParaRPr lang="sv-SE" sz="1000" dirty="0"/>
                    </a:p>
                  </a:txBody>
                  <a:tcPr/>
                </a:tc>
                <a:tc>
                  <a:txBody>
                    <a:bodyPr/>
                    <a:lstStyle/>
                    <a:p>
                      <a:endParaRPr lang="sv-SE" sz="1000"/>
                    </a:p>
                  </a:txBody>
                  <a:tcPr/>
                </a:tc>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sv-SE" sz="1000" dirty="0"/>
                        <a:t>Kompetenshöjning,</a:t>
                      </a:r>
                      <a:r>
                        <a:rPr lang="sv-SE" sz="1000" baseline="0" dirty="0"/>
                        <a:t> samverkan och dialog, utveckling och innovation</a:t>
                      </a:r>
                      <a:endParaRPr lang="sv-SE" sz="1000" dirty="0"/>
                    </a:p>
                    <a:p>
                      <a:pPr>
                        <a:spcAft>
                          <a:spcPts val="600"/>
                        </a:spcAft>
                      </a:pPr>
                      <a:endParaRPr lang="sv-SE" sz="1000" kern="120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00" dirty="0"/>
                        <a:t>En gång i kvartalet</a:t>
                      </a:r>
                    </a:p>
                    <a:p>
                      <a:endParaRPr lang="sv-SE" sz="1000" kern="1200" dirty="0">
                        <a:solidFill>
                          <a:schemeClr val="dk1"/>
                        </a:solidFill>
                        <a:latin typeface="+mn-lt"/>
                        <a:ea typeface="+mn-ea"/>
                        <a:cs typeface="+mn-cs"/>
                      </a:endParaRPr>
                    </a:p>
                  </a:txBody>
                  <a:tcPr/>
                </a:tc>
                <a:tc>
                  <a:txBody>
                    <a:bodyPr/>
                    <a:lstStyle/>
                    <a:p>
                      <a:endParaRPr lang="sv-SE" sz="1000"/>
                    </a:p>
                  </a:txBody>
                  <a:tcPr/>
                </a:tc>
                <a:tc>
                  <a:txBody>
                    <a:bodyPr/>
                    <a:lstStyle/>
                    <a:p>
                      <a:endParaRPr lang="sv-SE" sz="1000"/>
                    </a:p>
                  </a:txBody>
                  <a:tcPr/>
                </a:tc>
                <a:extLst>
                  <a:ext uri="{0D108BD9-81ED-4DB2-BD59-A6C34878D82A}">
                    <a16:rowId xmlns:a16="http://schemas.microsoft.com/office/drawing/2014/main" val="2690793172"/>
                  </a:ext>
                </a:extLst>
              </a:tr>
              <a:tr h="370840">
                <a:tc gridSpan="7">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00" b="1" dirty="0"/>
                        <a:t>Projektstyrgrupper: tex för projekten:</a:t>
                      </a:r>
                    </a:p>
                  </a:txBody>
                  <a:tcPr/>
                </a:tc>
                <a:tc hMerge="1">
                  <a:txBody>
                    <a:bodyPr/>
                    <a:lstStyle/>
                    <a:p>
                      <a:endParaRPr lang="sv-SE" sz="1100" dirty="0"/>
                    </a:p>
                  </a:txBody>
                  <a:tcPr/>
                </a:tc>
                <a:tc hMerge="1">
                  <a:txBody>
                    <a:bodyPr/>
                    <a:lstStyle/>
                    <a:p>
                      <a:endParaRPr lang="sv-SE"/>
                    </a:p>
                  </a:txBody>
                  <a:tcPr/>
                </a:tc>
                <a:tc hMerge="1">
                  <a:txBody>
                    <a:bodyPr/>
                    <a:lstStyle/>
                    <a:p>
                      <a:pPr>
                        <a:spcAft>
                          <a:spcPts val="600"/>
                        </a:spcAft>
                      </a:pPr>
                      <a:endParaRPr lang="sv-SE" sz="1100" dirty="0"/>
                    </a:p>
                  </a:txBody>
                  <a:tcPr/>
                </a:tc>
                <a:tc hMerge="1">
                  <a:txBody>
                    <a:bodyPr/>
                    <a:lstStyle/>
                    <a:p>
                      <a:endParaRPr lang="sv-SE"/>
                    </a:p>
                  </a:txBody>
                  <a:tcPr/>
                </a:tc>
                <a:tc hMerge="1">
                  <a:txBody>
                    <a:bodyPr/>
                    <a:lstStyle/>
                    <a:p>
                      <a:endParaRPr lang="sv-SE"/>
                    </a:p>
                  </a:txBody>
                  <a:tcPr/>
                </a:tc>
                <a:tc hMerge="1">
                  <a:txBody>
                    <a:bodyPr/>
                    <a:lstStyle/>
                    <a:p>
                      <a:endParaRPr lang="sv-SE"/>
                    </a:p>
                  </a:txBody>
                  <a:tcPr/>
                </a:tc>
                <a:extLst>
                  <a:ext uri="{0D108BD9-81ED-4DB2-BD59-A6C34878D82A}">
                    <a16:rowId xmlns:a16="http://schemas.microsoft.com/office/drawing/2014/main" val="26799255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00" kern="1200" dirty="0">
                          <a:solidFill>
                            <a:schemeClr val="dk1"/>
                          </a:solidFill>
                          <a:latin typeface="+mn-lt"/>
                          <a:ea typeface="+mn-ea"/>
                          <a:cs typeface="+mn-cs"/>
                        </a:rPr>
                        <a:t>Familjecentral</a:t>
                      </a:r>
                      <a:r>
                        <a:rPr lang="sv-SE" sz="1000" kern="1200" baseline="0" dirty="0">
                          <a:solidFill>
                            <a:schemeClr val="dk1"/>
                          </a:solidFill>
                          <a:latin typeface="+mn-lt"/>
                          <a:ea typeface="+mn-ea"/>
                          <a:cs typeface="+mn-cs"/>
                        </a:rPr>
                        <a:t> Smedjebacken</a:t>
                      </a:r>
                      <a:endParaRPr lang="sv-SE" sz="1000" kern="1200" dirty="0">
                        <a:solidFill>
                          <a:schemeClr val="dk1"/>
                        </a:solidFill>
                        <a:latin typeface="+mn-lt"/>
                        <a:ea typeface="+mn-ea"/>
                        <a:cs typeface="+mn-cs"/>
                      </a:endParaRPr>
                    </a:p>
                  </a:txBody>
                  <a:tcPr/>
                </a:tc>
                <a:tc>
                  <a:txBody>
                    <a:bodyPr/>
                    <a:lstStyle/>
                    <a:p>
                      <a:r>
                        <a:rPr lang="sv-SE" sz="1000" kern="1200" dirty="0">
                          <a:solidFill>
                            <a:schemeClr val="dk1"/>
                          </a:solidFill>
                          <a:latin typeface="+mn-lt"/>
                          <a:ea typeface="+mn-ea"/>
                          <a:cs typeface="+mn-cs"/>
                        </a:rPr>
                        <a:t>Ombyggnad för en ny familjecentral på</a:t>
                      </a:r>
                      <a:r>
                        <a:rPr lang="sv-SE" sz="1000" kern="1200" baseline="0" dirty="0">
                          <a:solidFill>
                            <a:schemeClr val="dk1"/>
                          </a:solidFill>
                          <a:latin typeface="+mn-lt"/>
                          <a:ea typeface="+mn-ea"/>
                          <a:cs typeface="+mn-cs"/>
                        </a:rPr>
                        <a:t> vårdcentralen i Smedjebacken</a:t>
                      </a:r>
                      <a:endParaRPr lang="sv-SE" sz="1000" kern="1200" dirty="0">
                        <a:solidFill>
                          <a:schemeClr val="dk1"/>
                        </a:solidFill>
                        <a:latin typeface="+mn-lt"/>
                        <a:ea typeface="+mn-ea"/>
                        <a:cs typeface="+mn-cs"/>
                      </a:endParaRPr>
                    </a:p>
                  </a:txBody>
                  <a:tcPr/>
                </a:tc>
                <a:tc>
                  <a:txBody>
                    <a:bodyPr/>
                    <a:lstStyle/>
                    <a:p>
                      <a:r>
                        <a:rPr lang="sv-SE" sz="1000" kern="1200" dirty="0">
                          <a:solidFill>
                            <a:schemeClr val="dk1"/>
                          </a:solidFill>
                          <a:latin typeface="+mn-lt"/>
                          <a:ea typeface="+mn-ea"/>
                          <a:cs typeface="+mn-cs"/>
                        </a:rPr>
                        <a:t>Kommun, </a:t>
                      </a:r>
                      <a:r>
                        <a:rPr lang="sv-SE" sz="1000" kern="1200" dirty="0" err="1">
                          <a:solidFill>
                            <a:schemeClr val="dk1"/>
                          </a:solidFill>
                          <a:latin typeface="+mn-lt"/>
                          <a:ea typeface="+mn-ea"/>
                          <a:cs typeface="+mn-cs"/>
                        </a:rPr>
                        <a:t>Bärkehus</a:t>
                      </a:r>
                      <a:r>
                        <a:rPr lang="sv-SE" sz="1000" kern="1200" baseline="0" dirty="0">
                          <a:solidFill>
                            <a:schemeClr val="dk1"/>
                          </a:solidFill>
                          <a:latin typeface="+mn-lt"/>
                          <a:ea typeface="+mn-ea"/>
                          <a:cs typeface="+mn-cs"/>
                        </a:rPr>
                        <a:t> och Regionfastigheter</a:t>
                      </a:r>
                      <a:endParaRPr lang="sv-SE" sz="1000" kern="1200" dirty="0">
                        <a:solidFill>
                          <a:schemeClr val="dk1"/>
                        </a:solidFill>
                        <a:latin typeface="+mn-lt"/>
                        <a:ea typeface="+mn-ea"/>
                        <a:cs typeface="+mn-cs"/>
                      </a:endParaRPr>
                    </a:p>
                  </a:txBody>
                  <a:tcPr/>
                </a:tc>
                <a:tc>
                  <a:txBody>
                    <a:bodyPr/>
                    <a:lstStyle/>
                    <a:p>
                      <a:pPr>
                        <a:spcAft>
                          <a:spcPts val="600"/>
                        </a:spcAft>
                      </a:pPr>
                      <a:r>
                        <a:rPr lang="sv-SE" sz="1000" dirty="0"/>
                        <a:t>Lokalförsörjning</a:t>
                      </a:r>
                    </a:p>
                  </a:txBody>
                  <a:tcPr/>
                </a:tc>
                <a:tc>
                  <a:txBody>
                    <a:bodyPr/>
                    <a:lstStyle/>
                    <a:p>
                      <a:r>
                        <a:rPr lang="sv-SE" sz="1000" dirty="0"/>
                        <a:t>Var 3:e vecka</a:t>
                      </a:r>
                    </a:p>
                  </a:txBody>
                  <a:tcPr/>
                </a:tc>
                <a:tc>
                  <a:txBody>
                    <a:bodyPr/>
                    <a:lstStyle/>
                    <a:p>
                      <a:endParaRPr lang="sv-SE" sz="1000" dirty="0"/>
                    </a:p>
                  </a:txBody>
                  <a:tcPr/>
                </a:tc>
                <a:tc>
                  <a:txBody>
                    <a:bodyPr/>
                    <a:lstStyle/>
                    <a:p>
                      <a:r>
                        <a:rPr lang="sv-SE" sz="1000" dirty="0"/>
                        <a:t>Avsiktsförklaring påskriven.</a:t>
                      </a:r>
                    </a:p>
                    <a:p>
                      <a:r>
                        <a:rPr lang="sv-SE" sz="1000" dirty="0"/>
                        <a:t>VBL ej beslutade</a:t>
                      </a:r>
                    </a:p>
                  </a:txBody>
                  <a:tcPr/>
                </a:tc>
                <a:extLst>
                  <a:ext uri="{0D108BD9-81ED-4DB2-BD59-A6C34878D82A}">
                    <a16:rowId xmlns:a16="http://schemas.microsoft.com/office/drawing/2014/main" val="222475807"/>
                  </a:ext>
                </a:extLst>
              </a:tr>
              <a:tr h="370840">
                <a:tc>
                  <a:txBody>
                    <a:bodyPr/>
                    <a:lstStyle/>
                    <a:p>
                      <a:r>
                        <a:rPr lang="sv-SE" sz="1000" kern="1200" baseline="0" dirty="0">
                          <a:solidFill>
                            <a:schemeClr val="dk1"/>
                          </a:solidFill>
                          <a:latin typeface="+mn-lt"/>
                          <a:ea typeface="+mn-ea"/>
                          <a:cs typeface="+mn-cs"/>
                        </a:rPr>
                        <a:t>Familjecentral Borlänge</a:t>
                      </a:r>
                    </a:p>
                  </a:txBody>
                  <a:tcPr/>
                </a:tc>
                <a:tc>
                  <a:txBody>
                    <a:bodyPr/>
                    <a:lstStyle/>
                    <a:p>
                      <a:r>
                        <a:rPr lang="sv-SE" sz="1000" kern="1200" dirty="0">
                          <a:solidFill>
                            <a:schemeClr val="dk1"/>
                          </a:solidFill>
                          <a:latin typeface="+mn-lt"/>
                          <a:ea typeface="+mn-ea"/>
                          <a:cs typeface="+mn-cs"/>
                        </a:rPr>
                        <a:t>Upprättande/nyproduktion för</a:t>
                      </a:r>
                      <a:r>
                        <a:rPr lang="sv-SE" sz="1000" kern="1200" baseline="0" dirty="0">
                          <a:solidFill>
                            <a:schemeClr val="dk1"/>
                          </a:solidFill>
                          <a:latin typeface="+mn-lt"/>
                          <a:ea typeface="+mn-ea"/>
                          <a:cs typeface="+mn-cs"/>
                        </a:rPr>
                        <a:t> en</a:t>
                      </a:r>
                      <a:r>
                        <a:rPr lang="sv-SE" sz="1000" kern="1200" dirty="0">
                          <a:solidFill>
                            <a:schemeClr val="dk1"/>
                          </a:solidFill>
                          <a:latin typeface="+mn-lt"/>
                          <a:ea typeface="+mn-ea"/>
                          <a:cs typeface="+mn-cs"/>
                        </a:rPr>
                        <a:t> ny familjecentral i</a:t>
                      </a:r>
                      <a:r>
                        <a:rPr lang="sv-SE" sz="1000" kern="1200" baseline="0" dirty="0">
                          <a:solidFill>
                            <a:schemeClr val="dk1"/>
                          </a:solidFill>
                          <a:latin typeface="+mn-lt"/>
                          <a:ea typeface="+mn-ea"/>
                          <a:cs typeface="+mn-cs"/>
                        </a:rPr>
                        <a:t> Borlänge</a:t>
                      </a:r>
                      <a:endParaRPr lang="sv-SE" sz="1000" kern="120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00" kern="1200" dirty="0">
                          <a:solidFill>
                            <a:schemeClr val="dk1"/>
                          </a:solidFill>
                          <a:latin typeface="+mn-lt"/>
                          <a:ea typeface="+mn-ea"/>
                          <a:cs typeface="+mn-cs"/>
                        </a:rPr>
                        <a:t>Kommun, Hushagen</a:t>
                      </a:r>
                      <a:r>
                        <a:rPr lang="sv-SE" sz="1000" kern="1200" baseline="0" dirty="0">
                          <a:solidFill>
                            <a:schemeClr val="dk1"/>
                          </a:solidFill>
                          <a:latin typeface="+mn-lt"/>
                          <a:ea typeface="+mn-ea"/>
                          <a:cs typeface="+mn-cs"/>
                        </a:rPr>
                        <a:t> och Regionfastigheter</a:t>
                      </a:r>
                      <a:endParaRPr lang="sv-SE" sz="1000" kern="1200" dirty="0">
                        <a:solidFill>
                          <a:schemeClr val="dk1"/>
                        </a:solidFill>
                        <a:latin typeface="+mn-lt"/>
                        <a:ea typeface="+mn-ea"/>
                        <a:cs typeface="+mn-cs"/>
                      </a:endParaRPr>
                    </a:p>
                  </a:txBody>
                  <a:tcPr/>
                </a:tc>
                <a:tc>
                  <a:txBody>
                    <a:bodyPr/>
                    <a:lstStyle/>
                    <a:p>
                      <a:pPr>
                        <a:spcAft>
                          <a:spcPts val="600"/>
                        </a:spcAft>
                      </a:pPr>
                      <a:r>
                        <a:rPr lang="sv-SE" sz="1000" dirty="0"/>
                        <a:t>Lokalförsörjning</a:t>
                      </a:r>
                    </a:p>
                  </a:txBody>
                  <a:tcPr/>
                </a:tc>
                <a:tc>
                  <a:txBody>
                    <a:bodyPr/>
                    <a:lstStyle/>
                    <a:p>
                      <a:r>
                        <a:rPr lang="sv-SE" sz="1000" kern="1200" dirty="0">
                          <a:solidFill>
                            <a:schemeClr val="dk1"/>
                          </a:solidFill>
                          <a:latin typeface="+mn-lt"/>
                          <a:ea typeface="+mn-ea"/>
                          <a:cs typeface="+mn-cs"/>
                        </a:rPr>
                        <a:t>Arbetsgrupper och styrgrupp har återkommande möten.</a:t>
                      </a:r>
                    </a:p>
                  </a:txBody>
                  <a:tcPr/>
                </a:tc>
                <a:tc>
                  <a:txBody>
                    <a:bodyPr/>
                    <a:lstStyle/>
                    <a:p>
                      <a:endParaRPr lang="sv-SE" sz="1000"/>
                    </a:p>
                  </a:txBody>
                  <a:tcPr/>
                </a:tc>
                <a:tc>
                  <a:txBody>
                    <a:bodyPr/>
                    <a:lstStyle/>
                    <a:p>
                      <a:r>
                        <a:rPr lang="sv-SE" sz="1000" dirty="0"/>
                        <a:t>Avsiktsförklaring påskriven.</a:t>
                      </a:r>
                    </a:p>
                    <a:p>
                      <a:r>
                        <a:rPr lang="sv-SE" sz="1000" dirty="0"/>
                        <a:t>VBL beslutad.</a:t>
                      </a:r>
                    </a:p>
                    <a:p>
                      <a:r>
                        <a:rPr lang="sv-SE" sz="1000" dirty="0"/>
                        <a:t>Hyresavtal påskrivet.</a:t>
                      </a:r>
                    </a:p>
                  </a:txBody>
                  <a:tcPr/>
                </a:tc>
                <a:extLst>
                  <a:ext uri="{0D108BD9-81ED-4DB2-BD59-A6C34878D82A}">
                    <a16:rowId xmlns:a16="http://schemas.microsoft.com/office/drawing/2014/main" val="203252971"/>
                  </a:ext>
                </a:extLst>
              </a:tr>
              <a:tr h="370840">
                <a:tc>
                  <a:txBody>
                    <a:bodyPr/>
                    <a:lstStyle/>
                    <a:p>
                      <a:r>
                        <a:rPr lang="sv-SE" sz="1000" dirty="0"/>
                        <a:t>Ombyggnad Kristinehallen</a:t>
                      </a:r>
                    </a:p>
                  </a:txBody>
                  <a:tcPr/>
                </a:tc>
                <a:tc>
                  <a:txBody>
                    <a:bodyPr/>
                    <a:lstStyle/>
                    <a:p>
                      <a:r>
                        <a:rPr lang="sv-SE" sz="1000" dirty="0"/>
                        <a:t>Ny konsertlokal och hemvist för Musik i Dalarna</a:t>
                      </a:r>
                    </a:p>
                  </a:txBody>
                  <a:tcPr/>
                </a:tc>
                <a:tc>
                  <a:txBody>
                    <a:bodyPr/>
                    <a:lstStyle/>
                    <a:p>
                      <a:r>
                        <a:rPr lang="sv-SE" sz="1000" dirty="0"/>
                        <a:t>Falu kommun, Sektor service och Regionfastigheter</a:t>
                      </a:r>
                    </a:p>
                  </a:txBody>
                  <a:tcPr/>
                </a:tc>
                <a:tc>
                  <a:txBody>
                    <a:bodyPr/>
                    <a:lstStyle/>
                    <a:p>
                      <a:pPr>
                        <a:spcAft>
                          <a:spcPts val="600"/>
                        </a:spcAft>
                      </a:pPr>
                      <a:r>
                        <a:rPr lang="sv-SE" sz="1000" dirty="0"/>
                        <a:t>Lokalförsörjning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00" kern="1200" dirty="0">
                          <a:solidFill>
                            <a:schemeClr val="dk1"/>
                          </a:solidFill>
                          <a:latin typeface="+mn-lt"/>
                          <a:ea typeface="+mn-ea"/>
                          <a:cs typeface="+mn-cs"/>
                        </a:rPr>
                        <a:t>Arbetsgrupper och styrgrupp har återkommande möten.</a:t>
                      </a:r>
                    </a:p>
                  </a:txBody>
                  <a:tcPr/>
                </a:tc>
                <a:tc>
                  <a:txBody>
                    <a:bodyPr/>
                    <a:lstStyle/>
                    <a:p>
                      <a:endParaRPr lang="sv-SE" sz="1000"/>
                    </a:p>
                  </a:txBody>
                  <a:tcPr/>
                </a:tc>
                <a:tc>
                  <a:txBody>
                    <a:bodyPr/>
                    <a:lstStyle/>
                    <a:p>
                      <a:r>
                        <a:rPr lang="sv-SE" sz="1000" dirty="0"/>
                        <a:t>Avsiktsförklaring påskriven.</a:t>
                      </a:r>
                    </a:p>
                    <a:p>
                      <a:r>
                        <a:rPr lang="sv-SE" sz="1000" dirty="0"/>
                        <a:t>VBL beslutad.</a:t>
                      </a:r>
                    </a:p>
                    <a:p>
                      <a:r>
                        <a:rPr lang="sv-SE" sz="1000" dirty="0"/>
                        <a:t>Hyresavtal påskrivet.</a:t>
                      </a:r>
                    </a:p>
                  </a:txBody>
                  <a:tcPr/>
                </a:tc>
                <a:extLst>
                  <a:ext uri="{0D108BD9-81ED-4DB2-BD59-A6C34878D82A}">
                    <a16:rowId xmlns:a16="http://schemas.microsoft.com/office/drawing/2014/main" val="1443905477"/>
                  </a:ext>
                </a:extLst>
              </a:tr>
              <a:tr h="370840">
                <a:tc>
                  <a:txBody>
                    <a:bodyPr/>
                    <a:lstStyle/>
                    <a:p>
                      <a:r>
                        <a:rPr lang="sv-SE" sz="1000" dirty="0"/>
                        <a:t>Rehabbassäng Lugnet</a:t>
                      </a:r>
                    </a:p>
                  </a:txBody>
                  <a:tcPr/>
                </a:tc>
                <a:tc>
                  <a:txBody>
                    <a:bodyPr/>
                    <a:lstStyle/>
                    <a:p>
                      <a:r>
                        <a:rPr lang="sv-SE" sz="1000" dirty="0"/>
                        <a:t>Ny rehab bassäng för regionens verksamhet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00" dirty="0"/>
                        <a:t>Falu kommun, </a:t>
                      </a:r>
                      <a:r>
                        <a:rPr lang="sv-SE" sz="1000" dirty="0" err="1"/>
                        <a:t>Lufab</a:t>
                      </a:r>
                      <a:r>
                        <a:rPr lang="sv-SE" sz="1000" dirty="0"/>
                        <a:t> och Regionfastigheter</a:t>
                      </a:r>
                    </a:p>
                  </a:txBody>
                  <a:tcPr/>
                </a:tc>
                <a:tc>
                  <a:txBody>
                    <a:bodyPr/>
                    <a:lstStyle/>
                    <a:p>
                      <a:pPr>
                        <a:spcAft>
                          <a:spcPts val="600"/>
                        </a:spcAft>
                      </a:pPr>
                      <a:r>
                        <a:rPr lang="sv-SE" sz="1000" dirty="0"/>
                        <a:t>Lokalförsörjning</a:t>
                      </a:r>
                    </a:p>
                  </a:txBody>
                  <a:tcPr/>
                </a:tc>
                <a:tc>
                  <a:txBody>
                    <a:bodyPr/>
                    <a:lstStyle/>
                    <a:p>
                      <a:endParaRPr lang="sv-SE" sz="1000"/>
                    </a:p>
                  </a:txBody>
                  <a:tcPr/>
                </a:tc>
                <a:tc>
                  <a:txBody>
                    <a:bodyPr/>
                    <a:lstStyle/>
                    <a:p>
                      <a:endParaRPr lang="sv-SE" sz="1000"/>
                    </a:p>
                  </a:txBody>
                  <a:tcPr/>
                </a:tc>
                <a:tc>
                  <a:txBody>
                    <a:bodyPr/>
                    <a:lstStyle/>
                    <a:p>
                      <a:r>
                        <a:rPr lang="sv-SE" sz="1000" dirty="0"/>
                        <a:t>Avsiktsförklaring påskriven.</a:t>
                      </a:r>
                    </a:p>
                    <a:p>
                      <a:r>
                        <a:rPr lang="sv-SE" sz="1000" dirty="0"/>
                        <a:t>VBL beslutad.</a:t>
                      </a:r>
                    </a:p>
                    <a:p>
                      <a:r>
                        <a:rPr lang="sv-SE" sz="1000" dirty="0"/>
                        <a:t>Nyttjanderättsavtal under</a:t>
                      </a:r>
                      <a:r>
                        <a:rPr lang="sv-SE" sz="1000" baseline="0" dirty="0"/>
                        <a:t> upprättande.</a:t>
                      </a:r>
                      <a:endParaRPr lang="sv-SE" sz="1000" dirty="0"/>
                    </a:p>
                  </a:txBody>
                  <a:tcPr/>
                </a:tc>
                <a:extLst>
                  <a:ext uri="{0D108BD9-81ED-4DB2-BD59-A6C34878D82A}">
                    <a16:rowId xmlns:a16="http://schemas.microsoft.com/office/drawing/2014/main" val="3669382882"/>
                  </a:ext>
                </a:extLst>
              </a:tr>
              <a:tr h="370840">
                <a:tc>
                  <a:txBody>
                    <a:bodyPr/>
                    <a:lstStyle/>
                    <a:p>
                      <a:r>
                        <a:rPr lang="sv-SE" sz="1000" dirty="0"/>
                        <a:t>Ombyggnad för Dalateatern</a:t>
                      </a:r>
                    </a:p>
                  </a:txBody>
                  <a:tcPr/>
                </a:tc>
                <a:tc>
                  <a:txBody>
                    <a:bodyPr/>
                    <a:lstStyle/>
                    <a:p>
                      <a:r>
                        <a:rPr lang="sv-SE" sz="1000" dirty="0"/>
                        <a:t>Utökning av lokalyta och ny teaterscen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00" dirty="0"/>
                        <a:t>Falu kommun, Sektor service och Regionfastigheter</a:t>
                      </a:r>
                    </a:p>
                  </a:txBody>
                  <a:tcPr/>
                </a:tc>
                <a:tc>
                  <a:txBody>
                    <a:bodyPr/>
                    <a:lstStyle/>
                    <a:p>
                      <a:r>
                        <a:rPr lang="sv-SE" sz="1000" dirty="0"/>
                        <a:t>Lokalförsörjning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00" kern="1200" dirty="0">
                          <a:solidFill>
                            <a:schemeClr val="dk1"/>
                          </a:solidFill>
                          <a:latin typeface="+mn-lt"/>
                          <a:ea typeface="+mn-ea"/>
                          <a:cs typeface="+mn-cs"/>
                        </a:rPr>
                        <a:t>Arbetsgrupper och styrgrupp har återkommande möten.</a:t>
                      </a:r>
                    </a:p>
                  </a:txBody>
                  <a:tcPr/>
                </a:tc>
                <a:tc>
                  <a:txBody>
                    <a:bodyPr/>
                    <a:lstStyle/>
                    <a:p>
                      <a:endParaRPr lang="sv-SE" sz="1000"/>
                    </a:p>
                  </a:txBody>
                  <a:tcPr/>
                </a:tc>
                <a:tc>
                  <a:txBody>
                    <a:bodyPr/>
                    <a:lstStyle/>
                    <a:p>
                      <a:r>
                        <a:rPr lang="sv-SE" sz="1000" dirty="0"/>
                        <a:t>Avsiktsförklaring påskriven.</a:t>
                      </a:r>
                    </a:p>
                    <a:p>
                      <a:r>
                        <a:rPr lang="sv-SE" sz="1000" dirty="0"/>
                        <a:t>VBL beslutad.</a:t>
                      </a:r>
                    </a:p>
                  </a:txBody>
                  <a:tcPr/>
                </a:tc>
                <a:extLst>
                  <a:ext uri="{0D108BD9-81ED-4DB2-BD59-A6C34878D82A}">
                    <a16:rowId xmlns:a16="http://schemas.microsoft.com/office/drawing/2014/main" val="3184543066"/>
                  </a:ext>
                </a:extLst>
              </a:tr>
            </a:tbl>
          </a:graphicData>
        </a:graphic>
      </p:graphicFrame>
    </p:spTree>
    <p:extLst>
      <p:ext uri="{BB962C8B-B14F-4D97-AF65-F5344CB8AC3E}">
        <p14:creationId xmlns:p14="http://schemas.microsoft.com/office/powerpoint/2010/main" val="3779517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FV 23 Patientnämnden  </a:t>
            </a:r>
          </a:p>
        </p:txBody>
      </p:sp>
      <p:sp>
        <p:nvSpPr>
          <p:cNvPr id="5" name="Platshållare för bildnummer 4"/>
          <p:cNvSpPr>
            <a:spLocks noGrp="1"/>
          </p:cNvSpPr>
          <p:nvPr>
            <p:ph type="sldNum" sz="quarter" idx="12"/>
          </p:nvPr>
        </p:nvSpPr>
        <p:spPr/>
        <p:txBody>
          <a:bodyPr/>
          <a:lstStyle/>
          <a:p>
            <a:fld id="{130DDE8C-17E0-4539-9C15-C1E9D231907F}" type="slidenum">
              <a:rPr lang="sv-SE" smtClean="0"/>
              <a:pPr/>
              <a:t>8</a:t>
            </a:fld>
            <a:endParaRPr lang="sv-SE" dirty="0"/>
          </a:p>
        </p:txBody>
      </p:sp>
      <p:graphicFrame>
        <p:nvGraphicFramePr>
          <p:cNvPr id="6" name="Platshållare för innehåll 5"/>
          <p:cNvGraphicFramePr>
            <a:graphicFrameLocks noGrp="1"/>
          </p:cNvGraphicFramePr>
          <p:nvPr>
            <p:ph idx="1"/>
            <p:extLst>
              <p:ext uri="{D42A27DB-BD31-4B8C-83A1-F6EECF244321}">
                <p14:modId xmlns:p14="http://schemas.microsoft.com/office/powerpoint/2010/main" val="3637447328"/>
              </p:ext>
            </p:extLst>
          </p:nvPr>
        </p:nvGraphicFramePr>
        <p:xfrm>
          <a:off x="243839" y="1825625"/>
          <a:ext cx="11739154" cy="1971040"/>
        </p:xfrm>
        <a:graphic>
          <a:graphicData uri="http://schemas.openxmlformats.org/drawingml/2006/table">
            <a:tbl>
              <a:tblPr firstRow="1" bandRow="1">
                <a:tableStyleId>{5C22544A-7EE6-4342-B048-85BDC9FD1C3A}</a:tableStyleId>
              </a:tblPr>
              <a:tblGrid>
                <a:gridCol w="1677022">
                  <a:extLst>
                    <a:ext uri="{9D8B030D-6E8A-4147-A177-3AD203B41FA5}">
                      <a16:colId xmlns:a16="http://schemas.microsoft.com/office/drawing/2014/main" val="4259798525"/>
                    </a:ext>
                  </a:extLst>
                </a:gridCol>
                <a:gridCol w="1649653">
                  <a:extLst>
                    <a:ext uri="{9D8B030D-6E8A-4147-A177-3AD203B41FA5}">
                      <a16:colId xmlns:a16="http://schemas.microsoft.com/office/drawing/2014/main" val="2313203667"/>
                    </a:ext>
                  </a:extLst>
                </a:gridCol>
                <a:gridCol w="1704391">
                  <a:extLst>
                    <a:ext uri="{9D8B030D-6E8A-4147-A177-3AD203B41FA5}">
                      <a16:colId xmlns:a16="http://schemas.microsoft.com/office/drawing/2014/main" val="1266313779"/>
                    </a:ext>
                  </a:extLst>
                </a:gridCol>
                <a:gridCol w="1787746">
                  <a:extLst>
                    <a:ext uri="{9D8B030D-6E8A-4147-A177-3AD203B41FA5}">
                      <a16:colId xmlns:a16="http://schemas.microsoft.com/office/drawing/2014/main" val="3560380640"/>
                    </a:ext>
                  </a:extLst>
                </a:gridCol>
                <a:gridCol w="1628503">
                  <a:extLst>
                    <a:ext uri="{9D8B030D-6E8A-4147-A177-3AD203B41FA5}">
                      <a16:colId xmlns:a16="http://schemas.microsoft.com/office/drawing/2014/main" val="2219524579"/>
                    </a:ext>
                  </a:extLst>
                </a:gridCol>
                <a:gridCol w="1614817">
                  <a:extLst>
                    <a:ext uri="{9D8B030D-6E8A-4147-A177-3AD203B41FA5}">
                      <a16:colId xmlns:a16="http://schemas.microsoft.com/office/drawing/2014/main" val="3902753882"/>
                    </a:ext>
                  </a:extLst>
                </a:gridCol>
                <a:gridCol w="1677022">
                  <a:extLst>
                    <a:ext uri="{9D8B030D-6E8A-4147-A177-3AD203B41FA5}">
                      <a16:colId xmlns:a16="http://schemas.microsoft.com/office/drawing/2014/main" val="4032107003"/>
                    </a:ext>
                  </a:extLst>
                </a:gridCol>
              </a:tblGrid>
              <a:tr h="370840">
                <a:tc>
                  <a:txBody>
                    <a:bodyPr/>
                    <a:lstStyle/>
                    <a:p>
                      <a:r>
                        <a:rPr lang="sv-SE" sz="1600" dirty="0"/>
                        <a:t>Namn</a:t>
                      </a:r>
                    </a:p>
                  </a:txBody>
                  <a:tcPr/>
                </a:tc>
                <a:tc>
                  <a:txBody>
                    <a:bodyPr/>
                    <a:lstStyle/>
                    <a:p>
                      <a:r>
                        <a:rPr lang="sv-SE" sz="1600" dirty="0"/>
                        <a:t>Område</a:t>
                      </a:r>
                    </a:p>
                  </a:txBody>
                  <a:tcPr/>
                </a:tc>
                <a:tc>
                  <a:txBody>
                    <a:bodyPr/>
                    <a:lstStyle/>
                    <a:p>
                      <a:r>
                        <a:rPr lang="sv-SE" sz="1600" dirty="0"/>
                        <a:t>Deltagare</a:t>
                      </a:r>
                    </a:p>
                  </a:txBody>
                  <a:tcPr/>
                </a:tc>
                <a:tc>
                  <a:txBody>
                    <a:bodyPr/>
                    <a:lstStyle/>
                    <a:p>
                      <a:r>
                        <a:rPr lang="sv-SE" sz="1600" dirty="0"/>
                        <a:t>Syfte</a:t>
                      </a:r>
                    </a:p>
                  </a:txBody>
                  <a:tcPr/>
                </a:tc>
                <a:tc>
                  <a:txBody>
                    <a:bodyPr/>
                    <a:lstStyle/>
                    <a:p>
                      <a:r>
                        <a:rPr lang="sv-SE" sz="1600" dirty="0"/>
                        <a:t>Mötesfrekvens</a:t>
                      </a:r>
                    </a:p>
                  </a:txBody>
                  <a:tcPr/>
                </a:tc>
                <a:tc>
                  <a:txBody>
                    <a:bodyPr/>
                    <a:lstStyle/>
                    <a:p>
                      <a:r>
                        <a:rPr lang="sv-SE" sz="1600" dirty="0"/>
                        <a:t>Koppling</a:t>
                      </a:r>
                    </a:p>
                  </a:txBody>
                  <a:tcPr/>
                </a:tc>
                <a:tc>
                  <a:txBody>
                    <a:bodyPr/>
                    <a:lstStyle/>
                    <a:p>
                      <a:r>
                        <a:rPr lang="sv-SE" sz="1600" dirty="0"/>
                        <a:t>Övrigt</a:t>
                      </a:r>
                    </a:p>
                  </a:txBody>
                  <a:tcPr/>
                </a:tc>
                <a:extLst>
                  <a:ext uri="{0D108BD9-81ED-4DB2-BD59-A6C34878D82A}">
                    <a16:rowId xmlns:a16="http://schemas.microsoft.com/office/drawing/2014/main" val="2484581089"/>
                  </a:ext>
                </a:extLst>
              </a:tr>
              <a:tr h="370840">
                <a:tc>
                  <a:txBody>
                    <a:bodyPr/>
                    <a:lstStyle/>
                    <a:p>
                      <a:r>
                        <a:rPr lang="sv-SE" sz="1100" kern="1200" dirty="0">
                          <a:solidFill>
                            <a:schemeClr val="dk1"/>
                          </a:solidFill>
                          <a:effectLst/>
                          <a:latin typeface="+mn-lt"/>
                          <a:ea typeface="+mn-ea"/>
                          <a:cs typeface="+mn-cs"/>
                        </a:rPr>
                        <a:t>Samverkan MAS/MAR – Patientnämnden Dalarna</a:t>
                      </a:r>
                      <a:endParaRPr lang="sv-SE" sz="1100" dirty="0"/>
                    </a:p>
                  </a:txBody>
                  <a:tcPr/>
                </a:tc>
                <a:tc>
                  <a:txBody>
                    <a:bodyPr/>
                    <a:lstStyle/>
                    <a:p>
                      <a:r>
                        <a:rPr lang="sv-SE" sz="1100" kern="1200" dirty="0">
                          <a:solidFill>
                            <a:schemeClr val="dk1"/>
                          </a:solidFill>
                          <a:effectLst/>
                          <a:latin typeface="+mn-lt"/>
                          <a:ea typeface="+mn-ea"/>
                          <a:cs typeface="+mn-cs"/>
                        </a:rPr>
                        <a:t>Synpunkter och klagomål till kommunala Hälso- och sjukvården </a:t>
                      </a:r>
                      <a:endParaRPr lang="sv-SE" sz="1100" dirty="0"/>
                    </a:p>
                  </a:txBody>
                  <a:tcPr/>
                </a:tc>
                <a:tc>
                  <a:txBody>
                    <a:bodyPr/>
                    <a:lstStyle/>
                    <a:p>
                      <a:r>
                        <a:rPr lang="sv-SE" sz="1100" kern="1200" dirty="0">
                          <a:solidFill>
                            <a:schemeClr val="dk1"/>
                          </a:solidFill>
                          <a:effectLst/>
                          <a:latin typeface="+mn-lt"/>
                          <a:ea typeface="+mn-ea"/>
                          <a:cs typeface="+mn-cs"/>
                        </a:rPr>
                        <a:t>MAS/MAR från samtliga 15 kommuner, handläggare och förvaltningschef Patientnämnden Dalarna. Vid behov synergiansvarig från Patientsäkerhetsavdelningen.</a:t>
                      </a:r>
                      <a:endParaRPr lang="sv-SE" sz="1100" dirty="0"/>
                    </a:p>
                  </a:txBody>
                  <a:tcPr/>
                </a:tc>
                <a:tc>
                  <a:txBody>
                    <a:bodyPr/>
                    <a:lstStyle/>
                    <a:p>
                      <a:r>
                        <a:rPr lang="sv-SE" sz="1100" kern="1200" dirty="0">
                          <a:solidFill>
                            <a:schemeClr val="dk1"/>
                          </a:solidFill>
                          <a:effectLst/>
                          <a:latin typeface="+mn-lt"/>
                          <a:ea typeface="+mn-ea"/>
                          <a:cs typeface="+mn-cs"/>
                        </a:rPr>
                        <a:t>Genomgång av senaste årets ärenden samt diskussion och aktiviteter utifrån gemensamma förbättringsområden. Stöd/utbildning i ärendehanteringssystemet Synergi. </a:t>
                      </a:r>
                      <a:endParaRPr lang="sv-SE" sz="1100" dirty="0"/>
                    </a:p>
                  </a:txBody>
                  <a:tcPr/>
                </a:tc>
                <a:tc>
                  <a:txBody>
                    <a:bodyPr/>
                    <a:lstStyle/>
                    <a:p>
                      <a:pPr>
                        <a:spcAft>
                          <a:spcPts val="600"/>
                        </a:spcAft>
                      </a:pPr>
                      <a:r>
                        <a:rPr lang="sv-SE" sz="1100" kern="1200" dirty="0">
                          <a:solidFill>
                            <a:schemeClr val="dk1"/>
                          </a:solidFill>
                          <a:effectLst/>
                          <a:latin typeface="Arial" panose="020B0604020202020204" pitchFamily="34" charset="0"/>
                          <a:ea typeface="+mn-ea"/>
                          <a:cs typeface="Times New Roman" panose="02020603050405020304" pitchFamily="18" charset="0"/>
                        </a:rPr>
                        <a:t>2</a:t>
                      </a:r>
                      <a:r>
                        <a:rPr lang="sv-SE" sz="1100" kern="1200" dirty="0">
                          <a:solidFill>
                            <a:schemeClr val="dk1"/>
                          </a:solidFill>
                          <a:effectLst/>
                          <a:latin typeface="+mn-lt"/>
                          <a:ea typeface="+mn-ea"/>
                          <a:cs typeface="+mn-cs"/>
                        </a:rPr>
                        <a:t> gång per år</a:t>
                      </a:r>
                      <a:endParaRPr lang="sv-SE"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endParaRPr lang="sv-SE" sz="1100" dirty="0"/>
                    </a:p>
                  </a:txBody>
                  <a:tcPr/>
                </a:tc>
                <a:tc>
                  <a:txBody>
                    <a:bodyPr/>
                    <a:lstStyle/>
                    <a:p>
                      <a:r>
                        <a:rPr lang="sv-SE" sz="1100" kern="1200" dirty="0">
                          <a:solidFill>
                            <a:schemeClr val="dk1"/>
                          </a:solidFill>
                          <a:effectLst/>
                          <a:latin typeface="+mn-lt"/>
                          <a:ea typeface="+mn-ea"/>
                          <a:cs typeface="+mn-cs"/>
                        </a:rPr>
                        <a:t>Dessa träffar kan utvecklas till att innehålla mer samverkansfrågor kring tex vårdens övergångar. Socialchefer kan adjungeras vid behov.</a:t>
                      </a:r>
                      <a:endParaRPr lang="sv-SE" sz="1100" dirty="0"/>
                    </a:p>
                  </a:txBody>
                  <a:tcPr/>
                </a:tc>
                <a:extLst>
                  <a:ext uri="{0D108BD9-81ED-4DB2-BD59-A6C34878D82A}">
                    <a16:rowId xmlns:a16="http://schemas.microsoft.com/office/drawing/2014/main" val="2902480064"/>
                  </a:ext>
                </a:extLst>
              </a:tr>
            </a:tbl>
          </a:graphicData>
        </a:graphic>
      </p:graphicFrame>
      <p:sp>
        <p:nvSpPr>
          <p:cNvPr id="3" name="textruta 2"/>
          <p:cNvSpPr txBox="1"/>
          <p:nvPr/>
        </p:nvSpPr>
        <p:spPr>
          <a:xfrm>
            <a:off x="806335" y="4314305"/>
            <a:ext cx="10955243" cy="1169551"/>
          </a:xfrm>
          <a:prstGeom prst="rect">
            <a:avLst/>
          </a:prstGeom>
          <a:noFill/>
        </p:spPr>
        <p:txBody>
          <a:bodyPr wrap="none" rtlCol="0">
            <a:spAutoFit/>
          </a:bodyPr>
          <a:lstStyle/>
          <a:p>
            <a:r>
              <a:rPr lang="sv-SE" sz="1400" dirty="0"/>
              <a:t>Ser också en samverkan kring God och Nära vård mellan patientnämnden och kommunerna i framtiden finns dock inget forum i nuläget.</a:t>
            </a:r>
          </a:p>
          <a:p>
            <a:endParaRPr lang="sv-SE" sz="1400" dirty="0"/>
          </a:p>
          <a:p>
            <a:r>
              <a:rPr lang="sv-SE" sz="1400" dirty="0"/>
              <a:t>Ytterligare möjliga framtida samverkansforum mellan Region Dalarna och kommunerna är:</a:t>
            </a:r>
          </a:p>
          <a:p>
            <a:r>
              <a:rPr lang="sv-SE" sz="1400" dirty="0"/>
              <a:t>•	Gemensam chefsutbildning</a:t>
            </a:r>
          </a:p>
          <a:p>
            <a:r>
              <a:rPr lang="sv-SE" sz="1400" dirty="0"/>
              <a:t>•	Mentor/adeptprogram</a:t>
            </a:r>
          </a:p>
        </p:txBody>
      </p:sp>
    </p:spTree>
    <p:extLst>
      <p:ext uri="{BB962C8B-B14F-4D97-AF65-F5344CB8AC3E}">
        <p14:creationId xmlns:p14="http://schemas.microsoft.com/office/powerpoint/2010/main" val="3274124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44045" y="-83762"/>
            <a:ext cx="10619402" cy="1210581"/>
          </a:xfrm>
        </p:spPr>
        <p:txBody>
          <a:bodyPr>
            <a:normAutofit/>
          </a:bodyPr>
          <a:lstStyle/>
          <a:p>
            <a:r>
              <a:rPr lang="sv-SE" dirty="0"/>
              <a:t>FV 24 Kultur och bildning </a:t>
            </a:r>
            <a:r>
              <a:rPr lang="sv-SE" sz="2800" dirty="0"/>
              <a:t> </a:t>
            </a:r>
          </a:p>
        </p:txBody>
      </p:sp>
      <p:sp>
        <p:nvSpPr>
          <p:cNvPr id="4" name="Platshållare för datum 3"/>
          <p:cNvSpPr>
            <a:spLocks noGrp="1"/>
          </p:cNvSpPr>
          <p:nvPr>
            <p:ph type="dt" sz="half" idx="10"/>
          </p:nvPr>
        </p:nvSpPr>
        <p:spPr/>
        <p:txBody>
          <a:bodyPr/>
          <a:lstStyle/>
          <a:p>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9</a:t>
            </a:fld>
            <a:endParaRPr lang="sv-SE" dirty="0"/>
          </a:p>
        </p:txBody>
      </p:sp>
      <p:graphicFrame>
        <p:nvGraphicFramePr>
          <p:cNvPr id="6" name="Platshållare för innehåll 5"/>
          <p:cNvGraphicFramePr>
            <a:graphicFrameLocks noGrp="1"/>
          </p:cNvGraphicFramePr>
          <p:nvPr>
            <p:ph idx="1"/>
            <p:extLst>
              <p:ext uri="{D42A27DB-BD31-4B8C-83A1-F6EECF244321}">
                <p14:modId xmlns:p14="http://schemas.microsoft.com/office/powerpoint/2010/main" val="2399197194"/>
              </p:ext>
            </p:extLst>
          </p:nvPr>
        </p:nvGraphicFramePr>
        <p:xfrm>
          <a:off x="182880" y="938473"/>
          <a:ext cx="11945389" cy="5751887"/>
        </p:xfrm>
        <a:graphic>
          <a:graphicData uri="http://schemas.openxmlformats.org/drawingml/2006/table">
            <a:tbl>
              <a:tblPr firstRow="1" bandRow="1">
                <a:tableStyleId>{5C22544A-7EE6-4342-B048-85BDC9FD1C3A}</a:tableStyleId>
              </a:tblPr>
              <a:tblGrid>
                <a:gridCol w="1706484">
                  <a:extLst>
                    <a:ext uri="{9D8B030D-6E8A-4147-A177-3AD203B41FA5}">
                      <a16:colId xmlns:a16="http://schemas.microsoft.com/office/drawing/2014/main" val="4259798525"/>
                    </a:ext>
                  </a:extLst>
                </a:gridCol>
                <a:gridCol w="1365426">
                  <a:extLst>
                    <a:ext uri="{9D8B030D-6E8A-4147-A177-3AD203B41FA5}">
                      <a16:colId xmlns:a16="http://schemas.microsoft.com/office/drawing/2014/main" val="2313203667"/>
                    </a:ext>
                  </a:extLst>
                </a:gridCol>
                <a:gridCol w="1727949">
                  <a:extLst>
                    <a:ext uri="{9D8B030D-6E8A-4147-A177-3AD203B41FA5}">
                      <a16:colId xmlns:a16="http://schemas.microsoft.com/office/drawing/2014/main" val="1266313779"/>
                    </a:ext>
                  </a:extLst>
                </a:gridCol>
                <a:gridCol w="1560998">
                  <a:extLst>
                    <a:ext uri="{9D8B030D-6E8A-4147-A177-3AD203B41FA5}">
                      <a16:colId xmlns:a16="http://schemas.microsoft.com/office/drawing/2014/main" val="3560380640"/>
                    </a:ext>
                  </a:extLst>
                </a:gridCol>
                <a:gridCol w="1286852">
                  <a:extLst>
                    <a:ext uri="{9D8B030D-6E8A-4147-A177-3AD203B41FA5}">
                      <a16:colId xmlns:a16="http://schemas.microsoft.com/office/drawing/2014/main" val="2219524579"/>
                    </a:ext>
                  </a:extLst>
                </a:gridCol>
                <a:gridCol w="2219498">
                  <a:extLst>
                    <a:ext uri="{9D8B030D-6E8A-4147-A177-3AD203B41FA5}">
                      <a16:colId xmlns:a16="http://schemas.microsoft.com/office/drawing/2014/main" val="3902753882"/>
                    </a:ext>
                  </a:extLst>
                </a:gridCol>
                <a:gridCol w="2078182">
                  <a:extLst>
                    <a:ext uri="{9D8B030D-6E8A-4147-A177-3AD203B41FA5}">
                      <a16:colId xmlns:a16="http://schemas.microsoft.com/office/drawing/2014/main" val="4032107003"/>
                    </a:ext>
                  </a:extLst>
                </a:gridCol>
              </a:tblGrid>
              <a:tr h="370840">
                <a:tc>
                  <a:txBody>
                    <a:bodyPr/>
                    <a:lstStyle/>
                    <a:p>
                      <a:r>
                        <a:rPr lang="sv-SE" sz="1400" dirty="0"/>
                        <a:t>Namn</a:t>
                      </a:r>
                    </a:p>
                  </a:txBody>
                  <a:tcPr/>
                </a:tc>
                <a:tc>
                  <a:txBody>
                    <a:bodyPr/>
                    <a:lstStyle/>
                    <a:p>
                      <a:r>
                        <a:rPr lang="sv-SE" sz="1400" dirty="0"/>
                        <a:t>Område</a:t>
                      </a:r>
                    </a:p>
                  </a:txBody>
                  <a:tcPr/>
                </a:tc>
                <a:tc>
                  <a:txBody>
                    <a:bodyPr/>
                    <a:lstStyle/>
                    <a:p>
                      <a:r>
                        <a:rPr lang="sv-SE" sz="1400" dirty="0"/>
                        <a:t>Deltagare</a:t>
                      </a:r>
                    </a:p>
                  </a:txBody>
                  <a:tcPr/>
                </a:tc>
                <a:tc>
                  <a:txBody>
                    <a:bodyPr/>
                    <a:lstStyle/>
                    <a:p>
                      <a:r>
                        <a:rPr lang="sv-SE" sz="1400" dirty="0"/>
                        <a:t>Syfte</a:t>
                      </a:r>
                    </a:p>
                  </a:txBody>
                  <a:tcPr/>
                </a:tc>
                <a:tc>
                  <a:txBody>
                    <a:bodyPr/>
                    <a:lstStyle/>
                    <a:p>
                      <a:r>
                        <a:rPr lang="sv-SE" sz="1400" dirty="0"/>
                        <a:t>Mötes-frekvens</a:t>
                      </a:r>
                    </a:p>
                  </a:txBody>
                  <a:tcPr/>
                </a:tc>
                <a:tc>
                  <a:txBody>
                    <a:bodyPr/>
                    <a:lstStyle/>
                    <a:p>
                      <a:r>
                        <a:rPr lang="sv-SE" sz="1400" dirty="0"/>
                        <a:t>Koppling</a:t>
                      </a:r>
                    </a:p>
                  </a:txBody>
                  <a:tcPr/>
                </a:tc>
                <a:tc>
                  <a:txBody>
                    <a:bodyPr/>
                    <a:lstStyle/>
                    <a:p>
                      <a:r>
                        <a:rPr lang="sv-SE" sz="1400" dirty="0"/>
                        <a:t>Övrigt</a:t>
                      </a:r>
                    </a:p>
                  </a:txBody>
                  <a:tcPr/>
                </a:tc>
                <a:extLst>
                  <a:ext uri="{0D108BD9-81ED-4DB2-BD59-A6C34878D82A}">
                    <a16:rowId xmlns:a16="http://schemas.microsoft.com/office/drawing/2014/main" val="2484581089"/>
                  </a:ext>
                </a:extLst>
              </a:tr>
              <a:tr h="370840">
                <a:tc>
                  <a:txBody>
                    <a:bodyPr/>
                    <a:lstStyle/>
                    <a:p>
                      <a:r>
                        <a:rPr lang="sv-SE" sz="1100" kern="1200" dirty="0">
                          <a:solidFill>
                            <a:schemeClr val="dk1"/>
                          </a:solidFill>
                          <a:effectLst/>
                          <a:latin typeface="+mn-lt"/>
                          <a:ea typeface="+mn-ea"/>
                          <a:cs typeface="+mn-cs"/>
                        </a:rPr>
                        <a:t>Regional kulturdialog</a:t>
                      </a:r>
                      <a:endParaRPr lang="sv-SE" sz="1100" dirty="0"/>
                    </a:p>
                  </a:txBody>
                  <a:tcPr/>
                </a:tc>
                <a:tc>
                  <a:txBody>
                    <a:bodyPr/>
                    <a:lstStyle/>
                    <a:p>
                      <a:r>
                        <a:rPr lang="sv-SE" sz="1100" kern="1200" dirty="0">
                          <a:solidFill>
                            <a:schemeClr val="dk1"/>
                          </a:solidFill>
                          <a:effectLst/>
                          <a:latin typeface="+mn-lt"/>
                          <a:ea typeface="+mn-ea"/>
                          <a:cs typeface="+mn-cs"/>
                        </a:rPr>
                        <a:t>Kultur och bildning</a:t>
                      </a:r>
                      <a:endParaRPr lang="sv-SE" sz="1100" dirty="0"/>
                    </a:p>
                  </a:txBody>
                  <a:tcPr/>
                </a:tc>
                <a:tc>
                  <a:txBody>
                    <a:bodyPr/>
                    <a:lstStyle/>
                    <a:p>
                      <a:r>
                        <a:rPr lang="sv-SE" sz="1100" kern="1200" dirty="0">
                          <a:solidFill>
                            <a:schemeClr val="dk1"/>
                          </a:solidFill>
                          <a:effectLst/>
                          <a:latin typeface="+mn-lt"/>
                          <a:ea typeface="+mn-ea"/>
                          <a:cs typeface="+mn-cs"/>
                        </a:rPr>
                        <a:t>Förvaltningschef, stab, länskulturchefer och kommunala chefer med ansvar för kultur, ibland även folkbildning och politiker. </a:t>
                      </a:r>
                      <a:endParaRPr lang="sv-SE" sz="1100" dirty="0"/>
                    </a:p>
                  </a:txBody>
                  <a:tcPr/>
                </a:tc>
                <a:tc>
                  <a:txBody>
                    <a:bodyPr/>
                    <a:lstStyle/>
                    <a:p>
                      <a:r>
                        <a:rPr lang="sv-SE" sz="1100" kern="1200" dirty="0">
                          <a:solidFill>
                            <a:schemeClr val="dk1"/>
                          </a:solidFill>
                          <a:effectLst/>
                          <a:latin typeface="+mn-lt"/>
                          <a:ea typeface="+mn-ea"/>
                          <a:cs typeface="+mn-cs"/>
                        </a:rPr>
                        <a:t>Dialog, kunskaps-byggande, ömsesidigt lärande,  avstämning av regionala kultur- och bildningsplanen</a:t>
                      </a:r>
                      <a:endParaRPr lang="sv-SE" sz="1100" dirty="0"/>
                    </a:p>
                  </a:txBody>
                  <a:tcPr/>
                </a:tc>
                <a:tc>
                  <a:txBody>
                    <a:bodyPr/>
                    <a:lstStyle/>
                    <a:p>
                      <a:pPr>
                        <a:spcAft>
                          <a:spcPts val="600"/>
                        </a:spcAft>
                      </a:pPr>
                      <a:r>
                        <a:rPr lang="sv-SE" sz="1100" dirty="0">
                          <a:effectLst/>
                          <a:latin typeface="Arial" panose="020B0604020202020204" pitchFamily="34" charset="0"/>
                          <a:ea typeface="Times New Roman" panose="02020603050405020304" pitchFamily="18" charset="0"/>
                          <a:cs typeface="Times New Roman" panose="02020603050405020304" pitchFamily="18" charset="0"/>
                        </a:rPr>
                        <a:t>2 gånger per år</a:t>
                      </a:r>
                    </a:p>
                  </a:txBody>
                  <a:tcPr marL="68580" marR="68580" marT="0" marB="0"/>
                </a:tc>
                <a:tc>
                  <a:txBody>
                    <a:bodyPr/>
                    <a:lstStyle/>
                    <a:p>
                      <a:r>
                        <a:rPr lang="sv-SE" sz="1100" kern="1200" dirty="0">
                          <a:solidFill>
                            <a:schemeClr val="dk1"/>
                          </a:solidFill>
                          <a:effectLst/>
                          <a:latin typeface="+mn-lt"/>
                          <a:ea typeface="+mn-ea"/>
                          <a:cs typeface="+mn-cs"/>
                        </a:rPr>
                        <a:t>Vid den senaste dialogen i början av mars bjöd vi in till dialog kring RUS i samarbete med Regional utvecklingsförvaltning. Då bjöds även kommunpolitiker och Kultur- och bildningsnämnden in. </a:t>
                      </a:r>
                      <a:endParaRPr lang="sv-SE" sz="1100" dirty="0"/>
                    </a:p>
                  </a:txBody>
                  <a:tcPr/>
                </a:tc>
                <a:tc>
                  <a:txBody>
                    <a:bodyPr/>
                    <a:lstStyle/>
                    <a:p>
                      <a:r>
                        <a:rPr lang="sv-SE" sz="1100" kern="1200" dirty="0">
                          <a:solidFill>
                            <a:schemeClr val="dk1"/>
                          </a:solidFill>
                          <a:effectLst/>
                          <a:latin typeface="+mn-lt"/>
                          <a:ea typeface="+mn-ea"/>
                          <a:cs typeface="+mn-cs"/>
                        </a:rPr>
                        <a:t>Träffarna planeras av en beredningsgrupp med representanter från kommuner, länskultur och förvaltning. Förvaltningens samverkansstrateg är sammankallande. </a:t>
                      </a:r>
                      <a:endParaRPr lang="sv-SE" sz="1100" dirty="0"/>
                    </a:p>
                  </a:txBody>
                  <a:tcPr/>
                </a:tc>
                <a:extLst>
                  <a:ext uri="{0D108BD9-81ED-4DB2-BD59-A6C34878D82A}">
                    <a16:rowId xmlns:a16="http://schemas.microsoft.com/office/drawing/2014/main" val="2902480064"/>
                  </a:ext>
                </a:extLst>
              </a:tr>
              <a:tr h="370840">
                <a:tc>
                  <a:txBody>
                    <a:bodyPr/>
                    <a:lstStyle/>
                    <a:p>
                      <a:r>
                        <a:rPr lang="sv-SE" sz="1100" kern="1200" dirty="0">
                          <a:solidFill>
                            <a:schemeClr val="dk1"/>
                          </a:solidFill>
                          <a:effectLst/>
                          <a:latin typeface="+mn-lt"/>
                          <a:ea typeface="+mn-ea"/>
                          <a:cs typeface="+mn-cs"/>
                        </a:rPr>
                        <a:t>Regional överenskommelse för integration </a:t>
                      </a:r>
                      <a:r>
                        <a:rPr lang="sv-SE" sz="1100" i="1" kern="1200" dirty="0">
                          <a:solidFill>
                            <a:schemeClr val="dk1"/>
                          </a:solidFill>
                          <a:effectLst/>
                          <a:latin typeface="+mn-lt"/>
                          <a:ea typeface="+mn-ea"/>
                          <a:cs typeface="+mn-cs"/>
                        </a:rPr>
                        <a:t>Vägen in </a:t>
                      </a:r>
                      <a:r>
                        <a:rPr lang="sv-SE" sz="1100" kern="1200" dirty="0">
                          <a:solidFill>
                            <a:schemeClr val="dk1"/>
                          </a:solidFill>
                          <a:effectLst/>
                          <a:latin typeface="+mn-lt"/>
                          <a:ea typeface="+mn-ea"/>
                          <a:cs typeface="+mn-cs"/>
                        </a:rPr>
                        <a:t>- kommunnätverk</a:t>
                      </a:r>
                      <a:endParaRPr lang="sv-SE" sz="1100" dirty="0"/>
                    </a:p>
                  </a:txBody>
                  <a:tcPr/>
                </a:tc>
                <a:tc>
                  <a:txBody>
                    <a:bodyPr/>
                    <a:lstStyle/>
                    <a:p>
                      <a:r>
                        <a:rPr lang="sv-SE" sz="1100" kern="1200" dirty="0">
                          <a:solidFill>
                            <a:schemeClr val="dk1"/>
                          </a:solidFill>
                          <a:effectLst/>
                          <a:latin typeface="+mn-lt"/>
                          <a:ea typeface="+mn-ea"/>
                          <a:cs typeface="+mn-cs"/>
                        </a:rPr>
                        <a:t>Integration</a:t>
                      </a:r>
                      <a:endParaRPr lang="sv-SE" sz="1100" dirty="0"/>
                    </a:p>
                  </a:txBody>
                  <a:tcPr/>
                </a:tc>
                <a:tc>
                  <a:txBody>
                    <a:bodyPr/>
                    <a:lstStyle/>
                    <a:p>
                      <a:r>
                        <a:rPr lang="sv-SE" sz="1100" kern="1200" dirty="0">
                          <a:solidFill>
                            <a:schemeClr val="dk1"/>
                          </a:solidFill>
                          <a:effectLst/>
                          <a:latin typeface="+mn-lt"/>
                          <a:ea typeface="+mn-ea"/>
                          <a:cs typeface="+mn-cs"/>
                        </a:rPr>
                        <a:t>Strateger och chefer, ofta med ansvar för arbetsmarknad. Även deltagare från civilsamhället och länsstyrelse</a:t>
                      </a:r>
                      <a:endParaRPr lang="sv-SE" sz="1100" dirty="0"/>
                    </a:p>
                  </a:txBody>
                  <a:tcPr/>
                </a:tc>
                <a:tc>
                  <a:txBody>
                    <a:bodyPr/>
                    <a:lstStyle/>
                    <a:p>
                      <a:r>
                        <a:rPr lang="sv-SE" sz="1100" kern="1200" dirty="0">
                          <a:solidFill>
                            <a:schemeClr val="dk1"/>
                          </a:solidFill>
                          <a:effectLst/>
                          <a:latin typeface="+mn-lt"/>
                          <a:ea typeface="+mn-ea"/>
                          <a:cs typeface="+mn-cs"/>
                        </a:rPr>
                        <a:t>Kunskaps och erfarenhetsutbyte</a:t>
                      </a:r>
                    </a:p>
                    <a:p>
                      <a:r>
                        <a:rPr lang="sv-SE" sz="1100" kern="1200" dirty="0">
                          <a:solidFill>
                            <a:schemeClr val="dk1"/>
                          </a:solidFill>
                          <a:effectLst/>
                          <a:latin typeface="+mn-lt"/>
                          <a:ea typeface="+mn-ea"/>
                          <a:cs typeface="+mn-cs"/>
                        </a:rPr>
                        <a:t>Underlätta samverkan mellan kommuner</a:t>
                      </a:r>
                      <a:endParaRPr lang="sv-SE" sz="1100" dirty="0"/>
                    </a:p>
                  </a:txBody>
                  <a:tcPr/>
                </a:tc>
                <a:tc>
                  <a:txBody>
                    <a:bodyPr/>
                    <a:lstStyle/>
                    <a:p>
                      <a:r>
                        <a:rPr lang="sv-SE" sz="1100" kern="1200" dirty="0">
                          <a:solidFill>
                            <a:schemeClr val="dk1"/>
                          </a:solidFill>
                          <a:effectLst/>
                          <a:latin typeface="+mn-lt"/>
                          <a:ea typeface="+mn-ea"/>
                          <a:cs typeface="+mn-cs"/>
                        </a:rPr>
                        <a:t>2-3 gånger/år</a:t>
                      </a:r>
                      <a:endParaRPr lang="sv-SE" sz="1100" dirty="0"/>
                    </a:p>
                  </a:txBody>
                  <a:tcPr/>
                </a:tc>
                <a:tc>
                  <a:txBody>
                    <a:bodyPr/>
                    <a:lstStyle/>
                    <a:p>
                      <a:r>
                        <a:rPr lang="sv-SE" sz="1100" kern="1200" dirty="0">
                          <a:solidFill>
                            <a:schemeClr val="dk1"/>
                          </a:solidFill>
                          <a:effectLst/>
                          <a:latin typeface="+mn-lt"/>
                          <a:ea typeface="+mn-ea"/>
                          <a:cs typeface="+mn-cs"/>
                        </a:rPr>
                        <a:t>Kuggar i flera fora inom länsstyrelsens uppdrag för integration. </a:t>
                      </a:r>
                      <a:endParaRPr lang="sv-SE" sz="1100" dirty="0"/>
                    </a:p>
                  </a:txBody>
                  <a:tcPr/>
                </a:tc>
                <a:tc>
                  <a:txBody>
                    <a:bodyPr/>
                    <a:lstStyle/>
                    <a:p>
                      <a:r>
                        <a:rPr lang="sv-SE" sz="1100" kern="1200" dirty="0">
                          <a:solidFill>
                            <a:schemeClr val="dk1"/>
                          </a:solidFill>
                          <a:effectLst/>
                          <a:latin typeface="+mn-lt"/>
                          <a:ea typeface="+mn-ea"/>
                          <a:cs typeface="+mn-cs"/>
                        </a:rPr>
                        <a:t>Förvaltningens  </a:t>
                      </a:r>
                      <a:r>
                        <a:rPr lang="sv-SE" sz="1100" kern="1200" dirty="0" err="1">
                          <a:solidFill>
                            <a:schemeClr val="dk1"/>
                          </a:solidFill>
                          <a:effectLst/>
                          <a:latin typeface="+mn-lt"/>
                          <a:ea typeface="+mn-ea"/>
                          <a:cs typeface="+mn-cs"/>
                        </a:rPr>
                        <a:t>integrationsstrateg</a:t>
                      </a:r>
                      <a:r>
                        <a:rPr lang="sv-SE" sz="1100" kern="1200" dirty="0">
                          <a:solidFill>
                            <a:schemeClr val="dk1"/>
                          </a:solidFill>
                          <a:effectLst/>
                          <a:latin typeface="+mn-lt"/>
                          <a:ea typeface="+mn-ea"/>
                          <a:cs typeface="+mn-cs"/>
                        </a:rPr>
                        <a:t> ingår i kansliet för vägen in som är sammankallande. </a:t>
                      </a:r>
                      <a:endParaRPr lang="sv-SE" sz="1100" dirty="0"/>
                    </a:p>
                  </a:txBody>
                  <a:tcPr/>
                </a:tc>
                <a:extLst>
                  <a:ext uri="{0D108BD9-81ED-4DB2-BD59-A6C34878D82A}">
                    <a16:rowId xmlns:a16="http://schemas.microsoft.com/office/drawing/2014/main" val="2690793172"/>
                  </a:ext>
                </a:extLst>
              </a:tr>
              <a:tr h="370840">
                <a:tc>
                  <a:txBody>
                    <a:bodyPr/>
                    <a:lstStyle/>
                    <a:p>
                      <a:r>
                        <a:rPr lang="sv-SE" sz="1100" kern="1200" dirty="0">
                          <a:solidFill>
                            <a:schemeClr val="dk1"/>
                          </a:solidFill>
                          <a:effectLst/>
                          <a:latin typeface="+mn-lt"/>
                          <a:ea typeface="+mn-ea"/>
                          <a:cs typeface="+mn-cs"/>
                        </a:rPr>
                        <a:t>Nätverk för kultur i grundskolan</a:t>
                      </a:r>
                      <a:endParaRPr lang="sv-SE" sz="1100" dirty="0"/>
                    </a:p>
                  </a:txBody>
                  <a:tcPr/>
                </a:tc>
                <a:tc>
                  <a:txBody>
                    <a:bodyPr/>
                    <a:lstStyle/>
                    <a:p>
                      <a:r>
                        <a:rPr lang="sv-SE" sz="1100" kern="1200" dirty="0">
                          <a:solidFill>
                            <a:schemeClr val="dk1"/>
                          </a:solidFill>
                          <a:effectLst/>
                          <a:latin typeface="+mn-lt"/>
                          <a:ea typeface="+mn-ea"/>
                          <a:cs typeface="+mn-cs"/>
                        </a:rPr>
                        <a:t>Kultur i grundskolan </a:t>
                      </a:r>
                      <a:endParaRPr lang="sv-SE" sz="1100" dirty="0"/>
                    </a:p>
                  </a:txBody>
                  <a:tcPr/>
                </a:tc>
                <a:tc>
                  <a:txBody>
                    <a:bodyPr/>
                    <a:lstStyle/>
                    <a:p>
                      <a:r>
                        <a:rPr lang="sv-SE" sz="1100" kern="1200" dirty="0">
                          <a:solidFill>
                            <a:schemeClr val="dk1"/>
                          </a:solidFill>
                          <a:effectLst/>
                          <a:latin typeface="+mn-lt"/>
                          <a:ea typeface="+mn-ea"/>
                          <a:cs typeface="+mn-cs"/>
                        </a:rPr>
                        <a:t>Kultursekreterare och skolkultursamordnare</a:t>
                      </a:r>
                      <a:endParaRPr lang="sv-SE" sz="1100" dirty="0"/>
                    </a:p>
                  </a:txBody>
                  <a:tcPr/>
                </a:tc>
                <a:tc>
                  <a:txBody>
                    <a:bodyPr/>
                    <a:lstStyle/>
                    <a:p>
                      <a:r>
                        <a:rPr lang="sv-SE" sz="1100" kern="1200" dirty="0">
                          <a:solidFill>
                            <a:schemeClr val="dk1"/>
                          </a:solidFill>
                          <a:effectLst/>
                          <a:latin typeface="+mn-lt"/>
                          <a:ea typeface="+mn-ea"/>
                          <a:cs typeface="+mn-cs"/>
                        </a:rPr>
                        <a:t>Underlätta samverkan mellan kommuner och med länskultur. Erfarenhetsutbyte kring kommunernas skapande-skola-projekt. </a:t>
                      </a:r>
                      <a:endParaRPr lang="sv-SE" sz="1100" dirty="0"/>
                    </a:p>
                  </a:txBody>
                  <a:tcPr/>
                </a:tc>
                <a:tc>
                  <a:txBody>
                    <a:bodyPr/>
                    <a:lstStyle/>
                    <a:p>
                      <a:r>
                        <a:rPr lang="sv-SE" sz="1100" kern="1200" dirty="0">
                          <a:solidFill>
                            <a:schemeClr val="dk1"/>
                          </a:solidFill>
                          <a:effectLst/>
                          <a:latin typeface="+mn-lt"/>
                          <a:ea typeface="+mn-ea"/>
                          <a:cs typeface="+mn-cs"/>
                        </a:rPr>
                        <a:t>2 gånger per år</a:t>
                      </a:r>
                      <a:endParaRPr lang="sv-SE" sz="1100" dirty="0"/>
                    </a:p>
                  </a:txBody>
                  <a:tcPr/>
                </a:tc>
                <a:tc>
                  <a:txBody>
                    <a:bodyPr/>
                    <a:lstStyle/>
                    <a:p>
                      <a:endParaRPr lang="sv-SE" sz="1100" dirty="0"/>
                    </a:p>
                  </a:txBody>
                  <a:tcPr/>
                </a:tc>
                <a:tc>
                  <a:txBody>
                    <a:bodyPr/>
                    <a:lstStyle/>
                    <a:p>
                      <a:r>
                        <a:rPr lang="sv-SE" sz="1100" kern="1200" dirty="0">
                          <a:solidFill>
                            <a:schemeClr val="dk1"/>
                          </a:solidFill>
                          <a:effectLst/>
                          <a:latin typeface="+mn-lt"/>
                          <a:ea typeface="+mn-ea"/>
                          <a:cs typeface="+mn-cs"/>
                        </a:rPr>
                        <a:t>Förvaltningens barn- och unga strateg är sammankallande.</a:t>
                      </a:r>
                      <a:endParaRPr lang="sv-SE" sz="1100" dirty="0"/>
                    </a:p>
                  </a:txBody>
                  <a:tcPr/>
                </a:tc>
                <a:extLst>
                  <a:ext uri="{0D108BD9-81ED-4DB2-BD59-A6C34878D82A}">
                    <a16:rowId xmlns:a16="http://schemas.microsoft.com/office/drawing/2014/main" val="3669382882"/>
                  </a:ext>
                </a:extLst>
              </a:tr>
              <a:tr h="509327">
                <a:tc>
                  <a:txBody>
                    <a:bodyPr/>
                    <a:lstStyle/>
                    <a:p>
                      <a:pPr>
                        <a:spcAft>
                          <a:spcPts val="600"/>
                        </a:spcAft>
                      </a:pPr>
                      <a:r>
                        <a:rPr lang="sv-SE" sz="1100" dirty="0" err="1">
                          <a:effectLst/>
                          <a:latin typeface="Arial" panose="020B0604020202020204" pitchFamily="34" charset="0"/>
                          <a:ea typeface="Times New Roman" panose="02020603050405020304" pitchFamily="18" charset="0"/>
                          <a:cs typeface="Times New Roman" panose="02020603050405020304" pitchFamily="18" charset="0"/>
                        </a:rPr>
                        <a:t>Kulturskolenätverk</a:t>
                      </a:r>
                      <a:endParaRPr lang="sv-SE"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sv-SE" sz="1100" kern="1200" dirty="0">
                          <a:solidFill>
                            <a:schemeClr val="dk1"/>
                          </a:solidFill>
                          <a:effectLst/>
                          <a:latin typeface="+mn-lt"/>
                          <a:ea typeface="+mn-ea"/>
                          <a:cs typeface="+mn-cs"/>
                        </a:rPr>
                        <a:t>Kommunala kulturskolor</a:t>
                      </a:r>
                      <a:endParaRPr lang="sv-SE" sz="1100" dirty="0"/>
                    </a:p>
                  </a:txBody>
                  <a:tcPr/>
                </a:tc>
                <a:tc>
                  <a:txBody>
                    <a:bodyPr/>
                    <a:lstStyle/>
                    <a:p>
                      <a:r>
                        <a:rPr lang="sv-SE" sz="1100" kern="1200" dirty="0">
                          <a:solidFill>
                            <a:schemeClr val="dk1"/>
                          </a:solidFill>
                          <a:effectLst/>
                          <a:latin typeface="+mn-lt"/>
                          <a:ea typeface="+mn-ea"/>
                          <a:cs typeface="+mn-cs"/>
                        </a:rPr>
                        <a:t>Kommunala </a:t>
                      </a:r>
                      <a:r>
                        <a:rPr lang="sv-SE" sz="1100" kern="1200" dirty="0" err="1">
                          <a:solidFill>
                            <a:schemeClr val="dk1"/>
                          </a:solidFill>
                          <a:effectLst/>
                          <a:latin typeface="+mn-lt"/>
                          <a:ea typeface="+mn-ea"/>
                          <a:cs typeface="+mn-cs"/>
                        </a:rPr>
                        <a:t>kulturskolechefer</a:t>
                      </a:r>
                      <a:endParaRPr lang="sv-SE" sz="1100" dirty="0"/>
                    </a:p>
                  </a:txBody>
                  <a:tcPr/>
                </a:tc>
                <a:tc>
                  <a:txBody>
                    <a:bodyPr/>
                    <a:lstStyle/>
                    <a:p>
                      <a:r>
                        <a:rPr lang="sv-SE" sz="1100" kern="1200" dirty="0">
                          <a:solidFill>
                            <a:schemeClr val="dk1"/>
                          </a:solidFill>
                          <a:effectLst/>
                          <a:latin typeface="+mn-lt"/>
                          <a:ea typeface="+mn-ea"/>
                          <a:cs typeface="+mn-cs"/>
                        </a:rPr>
                        <a:t>Erfarenhetsutbyte och samverkan </a:t>
                      </a:r>
                      <a:endParaRPr lang="sv-SE" sz="1100" dirty="0"/>
                    </a:p>
                  </a:txBody>
                  <a:tcPr/>
                </a:tc>
                <a:tc>
                  <a:txBody>
                    <a:bodyPr/>
                    <a:lstStyle/>
                    <a:p>
                      <a:pPr>
                        <a:spcAft>
                          <a:spcPts val="600"/>
                        </a:spcAft>
                      </a:pPr>
                      <a:r>
                        <a:rPr lang="sv-SE" sz="1100" dirty="0">
                          <a:effectLst/>
                          <a:latin typeface="Arial" panose="020B0604020202020204" pitchFamily="34" charset="0"/>
                          <a:ea typeface="Times New Roman" panose="02020603050405020304" pitchFamily="18" charset="0"/>
                          <a:cs typeface="Times New Roman" panose="02020603050405020304" pitchFamily="18" charset="0"/>
                        </a:rPr>
                        <a:t>3-4 gånger per år</a:t>
                      </a:r>
                    </a:p>
                  </a:txBody>
                  <a:tcPr marL="68580" marR="68580" marT="0" marB="0"/>
                </a:tc>
                <a:tc>
                  <a:txBody>
                    <a:bodyPr/>
                    <a:lstStyle/>
                    <a:p>
                      <a:endParaRPr lang="sv-SE" sz="1100" dirty="0"/>
                    </a:p>
                  </a:txBody>
                  <a:tcPr/>
                </a:tc>
                <a:tc>
                  <a:txBody>
                    <a:bodyPr/>
                    <a:lstStyle/>
                    <a:p>
                      <a:r>
                        <a:rPr lang="sv-SE" sz="1100" kern="1200" dirty="0">
                          <a:solidFill>
                            <a:schemeClr val="dk1"/>
                          </a:solidFill>
                          <a:effectLst/>
                          <a:latin typeface="+mn-lt"/>
                          <a:ea typeface="+mn-ea"/>
                          <a:cs typeface="+mn-cs"/>
                        </a:rPr>
                        <a:t>Förvaltningens barn- och unga strateg deltar.</a:t>
                      </a:r>
                      <a:endParaRPr lang="sv-SE" sz="1100" dirty="0"/>
                    </a:p>
                  </a:txBody>
                  <a:tcPr/>
                </a:tc>
                <a:extLst>
                  <a:ext uri="{0D108BD9-81ED-4DB2-BD59-A6C34878D82A}">
                    <a16:rowId xmlns:a16="http://schemas.microsoft.com/office/drawing/2014/main" val="3184543066"/>
                  </a:ext>
                </a:extLst>
              </a:tr>
              <a:tr h="370840">
                <a:tc>
                  <a:txBody>
                    <a:bodyPr/>
                    <a:lstStyle/>
                    <a:p>
                      <a:pPr>
                        <a:spcAft>
                          <a:spcPts val="600"/>
                        </a:spcAft>
                      </a:pPr>
                      <a:r>
                        <a:rPr lang="sv-SE" sz="1100" kern="1200" dirty="0">
                          <a:solidFill>
                            <a:schemeClr val="dk1"/>
                          </a:solidFill>
                          <a:effectLst/>
                          <a:latin typeface="+mn-lt"/>
                          <a:ea typeface="+mn-ea"/>
                          <a:cs typeface="+mn-cs"/>
                        </a:rPr>
                        <a:t>Bibliotekschefsnätverk</a:t>
                      </a:r>
                      <a:endParaRPr lang="sv-SE"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sv-SE" sz="1100" kern="1200" dirty="0">
                          <a:solidFill>
                            <a:schemeClr val="dk1"/>
                          </a:solidFill>
                          <a:effectLst/>
                          <a:latin typeface="+mn-lt"/>
                          <a:ea typeface="+mn-ea"/>
                          <a:cs typeface="+mn-cs"/>
                        </a:rPr>
                        <a:t>Bibliotek</a:t>
                      </a:r>
                      <a:endParaRPr lang="sv-SE" sz="1100" dirty="0"/>
                    </a:p>
                  </a:txBody>
                  <a:tcPr/>
                </a:tc>
                <a:tc>
                  <a:txBody>
                    <a:bodyPr/>
                    <a:lstStyle/>
                    <a:p>
                      <a:r>
                        <a:rPr lang="sv-SE" sz="1100" kern="1200" dirty="0">
                          <a:solidFill>
                            <a:schemeClr val="dk1"/>
                          </a:solidFill>
                          <a:effectLst/>
                          <a:latin typeface="+mn-lt"/>
                          <a:ea typeface="+mn-ea"/>
                          <a:cs typeface="+mn-cs"/>
                        </a:rPr>
                        <a:t>Kommunala bibliotekschefer och Länsbibliotek Dalarna</a:t>
                      </a:r>
                      <a:endParaRPr lang="sv-SE" sz="1100" dirty="0"/>
                    </a:p>
                  </a:txBody>
                  <a:tcPr/>
                </a:tc>
                <a:tc>
                  <a:txBody>
                    <a:bodyPr/>
                    <a:lstStyle/>
                    <a:p>
                      <a:r>
                        <a:rPr lang="sv-SE" sz="1100" kern="1200" dirty="0">
                          <a:solidFill>
                            <a:schemeClr val="dk1"/>
                          </a:solidFill>
                          <a:effectLst/>
                          <a:latin typeface="+mn-lt"/>
                          <a:ea typeface="+mn-ea"/>
                          <a:cs typeface="+mn-cs"/>
                        </a:rPr>
                        <a:t>Främja verksamhetsutveckling, kvalité och kompetensutveckling </a:t>
                      </a:r>
                      <a:endParaRPr lang="sv-SE" sz="1100" dirty="0"/>
                    </a:p>
                  </a:txBody>
                  <a:tcPr/>
                </a:tc>
                <a:tc>
                  <a:txBody>
                    <a:bodyPr/>
                    <a:lstStyle/>
                    <a:p>
                      <a:pPr>
                        <a:spcAft>
                          <a:spcPts val="600"/>
                        </a:spcAft>
                      </a:pPr>
                      <a:r>
                        <a:rPr lang="sv-SE" sz="1100" kern="1200" dirty="0">
                          <a:solidFill>
                            <a:schemeClr val="dk1"/>
                          </a:solidFill>
                          <a:effectLst/>
                          <a:latin typeface="+mn-lt"/>
                          <a:ea typeface="+mn-ea"/>
                          <a:cs typeface="+mn-cs"/>
                        </a:rPr>
                        <a:t>6 ggr/år varav 2 ggr är internat</a:t>
                      </a:r>
                      <a:endParaRPr lang="sv-SE"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endParaRPr lang="sv-SE" sz="1100" dirty="0"/>
                    </a:p>
                  </a:txBody>
                  <a:tcPr/>
                </a:tc>
                <a:tc>
                  <a:txBody>
                    <a:bodyPr/>
                    <a:lstStyle/>
                    <a:p>
                      <a:r>
                        <a:rPr lang="sv-SE" sz="1100" kern="1200" dirty="0">
                          <a:solidFill>
                            <a:schemeClr val="dk1"/>
                          </a:solidFill>
                          <a:effectLst/>
                          <a:latin typeface="+mn-lt"/>
                          <a:ea typeface="+mn-ea"/>
                          <a:cs typeface="+mn-cs"/>
                        </a:rPr>
                        <a:t>Utifrån samplanering i nätverket erbjuds alla medarbetare fortbildning och nätverksaktiviteter.</a:t>
                      </a:r>
                    </a:p>
                    <a:p>
                      <a:r>
                        <a:rPr lang="sv-SE" sz="1100" kern="1200" dirty="0">
                          <a:solidFill>
                            <a:schemeClr val="dk1"/>
                          </a:solidFill>
                          <a:effectLst/>
                          <a:latin typeface="+mn-lt"/>
                          <a:ea typeface="+mn-ea"/>
                          <a:cs typeface="+mn-cs"/>
                        </a:rPr>
                        <a:t>Länsbibliotek Dalarna är sammankallande. </a:t>
                      </a:r>
                      <a:endParaRPr lang="sv-SE" sz="1100" dirty="0"/>
                    </a:p>
                  </a:txBody>
                  <a:tcPr/>
                </a:tc>
                <a:extLst>
                  <a:ext uri="{0D108BD9-81ED-4DB2-BD59-A6C34878D82A}">
                    <a16:rowId xmlns:a16="http://schemas.microsoft.com/office/drawing/2014/main" val="2665965622"/>
                  </a:ext>
                </a:extLst>
              </a:tr>
            </a:tbl>
          </a:graphicData>
        </a:graphic>
      </p:graphicFrame>
    </p:spTree>
    <p:extLst>
      <p:ext uri="{BB962C8B-B14F-4D97-AF65-F5344CB8AC3E}">
        <p14:creationId xmlns:p14="http://schemas.microsoft.com/office/powerpoint/2010/main" val="3435549574"/>
      </p:ext>
    </p:extLst>
  </p:cSld>
  <p:clrMapOvr>
    <a:masterClrMapping/>
  </p:clrMapOvr>
</p:sld>
</file>

<file path=ppt/theme/theme1.xml><?xml version="1.0" encoding="utf-8"?>
<a:theme xmlns:a="http://schemas.openxmlformats.org/drawingml/2006/main" name="VCdag">
  <a:themeElements>
    <a:clrScheme name="Ltd">
      <a:dk1>
        <a:sysClr val="windowText" lastClr="000000"/>
      </a:dk1>
      <a:lt1>
        <a:sysClr val="window" lastClr="FFFFFF"/>
      </a:lt1>
      <a:dk2>
        <a:srgbClr val="F15060"/>
      </a:dk2>
      <a:lt2>
        <a:srgbClr val="E7E6E6"/>
      </a:lt2>
      <a:accent1>
        <a:srgbClr val="00B4E4"/>
      </a:accent1>
      <a:accent2>
        <a:srgbClr val="28B29A"/>
      </a:accent2>
      <a:accent3>
        <a:srgbClr val="FFD378"/>
      </a:accent3>
      <a:accent4>
        <a:srgbClr val="AEDDEF"/>
      </a:accent4>
      <a:accent5>
        <a:srgbClr val="6ACEC3"/>
      </a:accent5>
      <a:accent6>
        <a:srgbClr val="FAE9BA"/>
      </a:accent6>
      <a:hlink>
        <a:srgbClr val="0074A2"/>
      </a:hlink>
      <a:folHlink>
        <a:srgbClr val="0074A2"/>
      </a:folHlink>
    </a:clrScheme>
    <a:fontScheme name="Lt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td_standard.potx" id="{151680F3-6FC2-4960-B137-648106B7FBF2}" vid="{FDF325D6-299B-47C8-B8D0-086DBBEE1ED8}"/>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Blankett" ma:contentTypeID="0x010100AC92CF2061C10240851FF38CAA99F4B802010010A27C58E3F0514186632C5957A89C4F" ma:contentTypeVersion="125" ma:contentTypeDescription="Skapa ett nytt dokument." ma:contentTypeScope="" ma:versionID="7fb5937174a0cf8b98463d288148b33e">
  <xsd:schema xmlns:xsd="http://www.w3.org/2001/XMLSchema" xmlns:xs="http://www.w3.org/2001/XMLSchema" xmlns:p="http://schemas.microsoft.com/office/2006/metadata/properties" xmlns:ns2="2f901946-e264-40a9-b252-19c7dedd3add" xmlns:ns3="625733c5-0f95-420a-bdd7-9e1f1bc4aabb" targetNamespace="http://schemas.microsoft.com/office/2006/metadata/properties" ma:root="true" ma:fieldsID="241170c2dbcd7254dcf607298c5ee6d2" ns2:_="" ns3:_="">
    <xsd:import namespace="2f901946-e264-40a9-b252-19c7dedd3add"/>
    <xsd:import namespace="625733c5-0f95-420a-bdd7-9e1f1bc4aabb"/>
    <xsd:element name="properties">
      <xsd:complexType>
        <xsd:sequence>
          <xsd:element name="documentManagement">
            <xsd:complexType>
              <xsd:all>
                <xsd:element ref="ns2:LD_Dokumentansvarig"/>
                <xsd:element ref="ns2:LD_Informationsklass"/>
                <xsd:element ref="ns2:LD_ArbetsrumID" minOccurs="0"/>
                <xsd:element ref="ns2:LD_DokumentID" minOccurs="0"/>
                <xsd:element ref="ns2:LD_Faktaagare" minOccurs="0"/>
                <xsd:element ref="ns2:LD_Version" minOccurs="0"/>
                <xsd:element ref="ns2:LD_GranskatAv" minOccurs="0"/>
                <xsd:element ref="ns2:LD_Dokumentstatus" minOccurs="0"/>
                <xsd:element ref="ns2:LD_Publiceringsstatus" minOccurs="0"/>
                <xsd:element ref="ns2:LD_GodkantAv" minOccurs="0"/>
                <xsd:element ref="ns2:LD_GodkantDatum" minOccurs="0"/>
                <xsd:element ref="ns2:LD_Diarienummer" minOccurs="0"/>
                <xsd:element ref="ns2:LD_Beslutsnummer" minOccurs="0"/>
                <xsd:element ref="ns2:l94247903c2249fd91f98a10a58087d0" minOccurs="0"/>
                <xsd:element ref="ns2:b949fc07257b40f7b02b2d246d41368f" minOccurs="0"/>
                <xsd:element ref="ns2:d35d67994db9475aa58636ebfce59533" minOccurs="0"/>
                <xsd:element ref="ns2:TaxCatchAll" minOccurs="0"/>
                <xsd:element ref="ns2:j125def9988a4544907fddb4a09b1af5" minOccurs="0"/>
                <xsd:element ref="ns2:ib8be5378b304cd19503fe0f13c962e4" minOccurs="0"/>
                <xsd:element ref="ns2:ib626626c2604ac096d2606abc0b50e1" minOccurs="0"/>
                <xsd:element ref="ns2:LD_OldDokumentstatus" minOccurs="0"/>
                <xsd:element ref="ns2:TaxCatchAllLabel" minOccurs="0"/>
                <xsd:element ref="ns2:nf66689e3cec4bcc9e3f4977582c706c" minOccurs="0"/>
                <xsd:element ref="ns2:LD_OldPubliceringsstatus"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901946-e264-40a9-b252-19c7dedd3add" elementFormDefault="qualified">
    <xsd:import namespace="http://schemas.microsoft.com/office/2006/documentManagement/types"/>
    <xsd:import namespace="http://schemas.microsoft.com/office/infopath/2007/PartnerControls"/>
    <xsd:element name="LD_Dokumentansvarig" ma:index="2" ma:displayName="Dokumentansvarig" ma:list="UserInfo" ma:internalName="LD_Dokumentansvarig" ma:readOnly="fals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LD_Informationsklass" ma:index="4" ma:displayName="Informationsklass" ma:default="Intern alla" ma:internalName="LD_Informationsklass" ma:readOnly="false">
      <xsd:simpleType>
        <xsd:restriction base="dms:Choice">
          <xsd:enumeration value="Publik"/>
          <xsd:enumeration value="Intern alla"/>
          <xsd:enumeration value="Intern skyddad"/>
        </xsd:restriction>
      </xsd:simpleType>
    </xsd:element>
    <xsd:element name="LD_ArbetsrumID" ma:index="8" nillable="true" ma:displayName="ArbetsrumID" ma:hidden="true" ma:internalName="LD_ArbetsrumI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LD_DokumentID" ma:index="9" nillable="true" ma:displayName="LD DokumentID" ma:hidden="true" ma:internalName="LD_DokumentI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LD_Faktaagare" ma:index="10" nillable="true" ma:displayName="Faktaägare" ma:hidden="true" ma:internalName="LD_Faktaagar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LD_Version" ma:index="11" nillable="true" ma:displayName="Version" ma:internalName="LD_Version" ma:readOnly="false">
      <xsd:simpleType>
        <xsd:restriction base="dms:Text"/>
      </xsd:simpleType>
    </xsd:element>
    <xsd:element name="LD_GranskatAv" ma:index="12" nillable="true" ma:displayName="Granskat av" ma:list="UserInfo" ma:internalName="LD_GranskatAv" ma:readOnly="fals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D_Dokumentstatus" ma:index="13" nillable="true" ma:displayName="Dokumentstatus" ma:default="Utkast" ma:hidden="true" ma:internalName="LD_Dokumentstatus" ma:readOnly="false">
      <xsd:simpleType>
        <xsd:restriction base="dms:Choice">
          <xsd:enumeration value="Utkast"/>
          <xsd:enumeration value="Granskning pågår"/>
          <xsd:enumeration value="Granskat"/>
          <xsd:enumeration value="Godkännande pågår"/>
          <xsd:enumeration value="Godkänt"/>
          <xsd:enumeration value="Ej godkänt"/>
          <xsd:enumeration value="Publicerat"/>
          <xsd:enumeration value="Godkänt och publicerat"/>
        </xsd:restriction>
      </xsd:simpleType>
    </xsd:element>
    <xsd:element name="LD_Publiceringsstatus" ma:index="14" nillable="true" ma:displayName="Publiceringsstatus" ma:default="Ej publicerat" ma:hidden="true" ma:internalName="LD_Publiceringsstatus" ma:readOnly="false">
      <xsd:simpleType>
        <xsd:restriction base="dms:Choice">
          <xsd:enumeration value="Ej publicerat"/>
          <xsd:enumeration value="Publicering pågår"/>
          <xsd:enumeration value="Publicerat"/>
          <xsd:enumeration value="Avpublicerat"/>
          <xsd:enumeration value="Revidering krävs"/>
          <xsd:enumeration value="Revidering pågår"/>
        </xsd:restriction>
      </xsd:simpleType>
    </xsd:element>
    <xsd:element name="LD_GodkantAv" ma:index="16" nillable="true" ma:displayName="Godkänt av" ma:list="UserInfo" ma:internalName="LD_GodkantAv"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D_GodkantDatum" ma:index="17" nillable="true" ma:displayName="Godkänt datum" ma:internalName="LD_GodkantDatum" ma:readOnly="false">
      <xsd:simpleType>
        <xsd:restriction base="dms:DateTime"/>
      </xsd:simpleType>
    </xsd:element>
    <xsd:element name="LD_Diarienummer" ma:index="18" nillable="true" ma:displayName="Diarienummer" ma:internalName="LD_Diarienummer" ma:readOnly="false">
      <xsd:simpleType>
        <xsd:restriction base="dms:Text"/>
      </xsd:simpleType>
    </xsd:element>
    <xsd:element name="LD_Beslutsnummer" ma:index="19" nillable="true" ma:displayName="Beslutsnummer" ma:internalName="LD_Beslutsnummer" ma:readOnly="false">
      <xsd:simpleType>
        <xsd:restriction base="dms:Text"/>
      </xsd:simpleType>
    </xsd:element>
    <xsd:element name="l94247903c2249fd91f98a10a58087d0" ma:index="22" nillable="true" ma:taxonomy="true" ma:internalName="l94247903c2249fd91f98a10a58087d0" ma:taxonomyFieldName="LD_Dokumenttyp" ma:displayName="Dokumenttyp" ma:readOnly="false" ma:fieldId="{59424790-3c22-49fd-91f9-8a10a58087d0}" ma:sspId="e7769dcc-5dd1-4f02-a71f-f2e47d1eab4e" ma:termSetId="0f652e80-21f1-4db9-823c-0c440e78a020" ma:anchorId="00000000-0000-0000-0000-000000000000" ma:open="false" ma:isKeyword="false">
      <xsd:complexType>
        <xsd:sequence>
          <xsd:element ref="pc:Terms" minOccurs="0" maxOccurs="1"/>
        </xsd:sequence>
      </xsd:complexType>
    </xsd:element>
    <xsd:element name="b949fc07257b40f7b02b2d246d41368f" ma:index="24" ma:taxonomy="true" ma:internalName="b949fc07257b40f7b02b2d246d41368f" ma:taxonomyFieldName="LD_GallerForVerksamhet" ma:displayName="Gäller för verksamhet" ma:readOnly="false" ma:default="" ma:fieldId="{b949fc07-257b-40f7-b02b-2d246d41368f}" ma:taxonomyMulti="true" ma:sspId="e7769dcc-5dd1-4f02-a71f-f2e47d1eab4e" ma:termSetId="fdc1c8bc-96b8-4ad1-a7fe-19ec9003abbc" ma:anchorId="00000000-0000-0000-0000-000000000000" ma:open="false" ma:isKeyword="false">
      <xsd:complexType>
        <xsd:sequence>
          <xsd:element ref="pc:Terms" minOccurs="0" maxOccurs="1"/>
        </xsd:sequence>
      </xsd:complexType>
    </xsd:element>
    <xsd:element name="d35d67994db9475aa58636ebfce59533" ma:index="25" nillable="true" ma:taxonomy="true" ma:internalName="d35d67994db9475aa58636ebfce59533" ma:taxonomyFieldName="LD_Sprak" ma:displayName="Språk" ma:readOnly="false" ma:default="1;#sv - svenska|fc4bf42e-8ca5-492e-bdac-5e5e0115cfa8" ma:fieldId="{d35d6799-4db9-475a-a586-36ebfce59533}" ma:sspId="e7769dcc-5dd1-4f02-a71f-f2e47d1eab4e" ma:termSetId="34bdb1d3-4598-4ab4-b025-869b2700dd57" ma:anchorId="00000000-0000-0000-0000-000000000000" ma:open="false" ma:isKeyword="false">
      <xsd:complexType>
        <xsd:sequence>
          <xsd:element ref="pc:Terms" minOccurs="0" maxOccurs="1"/>
        </xsd:sequence>
      </xsd:complexType>
    </xsd:element>
    <xsd:element name="TaxCatchAll" ma:index="26" nillable="true" ma:displayName="Taxonomy Catch All Column" ma:hidden="true" ma:list="{5f9eefa9-c519-4751-8e96-f509d56a63cf}" ma:internalName="TaxCatchAll" ma:showField="CatchAllData" ma:web="625733c5-0f95-420a-bdd7-9e1f1bc4aabb">
      <xsd:complexType>
        <xsd:complexContent>
          <xsd:extension base="dms:MultiChoiceLookup">
            <xsd:sequence>
              <xsd:element name="Value" type="dms:Lookup" maxOccurs="unbounded" minOccurs="0" nillable="true"/>
            </xsd:sequence>
          </xsd:extension>
        </xsd:complexContent>
      </xsd:complexType>
    </xsd:element>
    <xsd:element name="j125def9988a4544907fddb4a09b1af5" ma:index="29" nillable="true" ma:taxonomy="true" ma:internalName="j125def9988a4544907fddb4a09b1af5" ma:taxonomyFieldName="LD_Nyckelord" ma:displayName="Nyckelord" ma:readOnly="false" ma:fieldId="{3125def9-988a-4544-907f-ddb4a09b1af5}" ma:taxonomyMulti="true" ma:sspId="e7769dcc-5dd1-4f02-a71f-f2e47d1eab4e" ma:termSetId="4e71d024-632f-4c5c-a02d-6b344a2d3997" ma:anchorId="00000000-0000-0000-0000-000000000000" ma:open="true" ma:isKeyword="false">
      <xsd:complexType>
        <xsd:sequence>
          <xsd:element ref="pc:Terms" minOccurs="0" maxOccurs="1"/>
        </xsd:sequence>
      </xsd:complexType>
    </xsd:element>
    <xsd:element name="ib8be5378b304cd19503fe0f13c962e4" ma:index="31" nillable="true" ma:taxonomy="true" ma:internalName="ib8be5378b304cd19503fe0f13c962e4" ma:taxonomyFieldName="LD_Dokumentsamling" ma:displayName="Dokumentsamling" ma:readOnly="false" ma:default="" ma:fieldId="{2b8be537-8b30-4cd1-9503-fe0f13c962e4}" ma:taxonomyMulti="true" ma:sspId="e7769dcc-5dd1-4f02-a71f-f2e47d1eab4e" ma:termSetId="616aacf0-f681-4ad1-9a56-1a611ffe0410" ma:anchorId="00000000-0000-0000-0000-000000000000" ma:open="true" ma:isKeyword="false">
      <xsd:complexType>
        <xsd:sequence>
          <xsd:element ref="pc:Terms" minOccurs="0" maxOccurs="1"/>
        </xsd:sequence>
      </xsd:complexType>
    </xsd:element>
    <xsd:element name="ib626626c2604ac096d2606abc0b50e1" ma:index="33" nillable="true" ma:taxonomy="true" ma:internalName="ib626626c2604ac096d2606abc0b50e1" ma:taxonomyFieldName="LD_Process" ma:displayName="Process" ma:readOnly="false" ma:fieldId="{2b626626-c260-4ac0-96d2-606abc0b50e1}" ma:sspId="e7769dcc-5dd1-4f02-a71f-f2e47d1eab4e" ma:termSetId="76f4019a-91e2-4560-b452-ad5219d43070" ma:anchorId="00000000-0000-0000-0000-000000000000" ma:open="false" ma:isKeyword="false">
      <xsd:complexType>
        <xsd:sequence>
          <xsd:element ref="pc:Terms" minOccurs="0" maxOccurs="1"/>
        </xsd:sequence>
      </xsd:complexType>
    </xsd:element>
    <xsd:element name="LD_OldDokumentstatus" ma:index="34" nillable="true" ma:displayName="Old Dokumentstatus" ma:hidden="true" ma:internalName="LD_OldDokumentstatus" ma:readOnly="false">
      <xsd:simpleType>
        <xsd:restriction base="dms:Text"/>
      </xsd:simpleType>
    </xsd:element>
    <xsd:element name="TaxCatchAllLabel" ma:index="35" nillable="true" ma:displayName="Taxonomy Catch All Column1" ma:hidden="true" ma:list="{5f9eefa9-c519-4751-8e96-f509d56a63cf}" ma:internalName="TaxCatchAllLabel" ma:readOnly="true" ma:showField="CatchAllDataLabel" ma:web="625733c5-0f95-420a-bdd7-9e1f1bc4aabb">
      <xsd:complexType>
        <xsd:complexContent>
          <xsd:extension base="dms:MultiChoiceLookup">
            <xsd:sequence>
              <xsd:element name="Value" type="dms:Lookup" maxOccurs="unbounded" minOccurs="0" nillable="true"/>
            </xsd:sequence>
          </xsd:extension>
        </xsd:complexContent>
      </xsd:complexType>
    </xsd:element>
    <xsd:element name="nf66689e3cec4bcc9e3f4977582c706c" ma:index="37" nillable="true" ma:taxonomy="true" ma:internalName="nf66689e3cec4bcc9e3f4977582c706c" ma:taxonomyFieldName="LD_Ledningssytem" ma:displayName="Ledningssystem" ma:default="" ma:fieldId="{7f66689e-3cec-4bcc-9e3f-4977582c706c}" ma:sspId="e7769dcc-5dd1-4f02-a71f-f2e47d1eab4e" ma:termSetId="829eac8a-34d8-46a0-90b2-b520bdf78472" ma:anchorId="00000000-0000-0000-0000-000000000000" ma:open="false" ma:isKeyword="false">
      <xsd:complexType>
        <xsd:sequence>
          <xsd:element ref="pc:Terms" minOccurs="0" maxOccurs="1"/>
        </xsd:sequence>
      </xsd:complexType>
    </xsd:element>
    <xsd:element name="LD_OldPubliceringsstatus" ma:index="38" nillable="true" ma:displayName="Old Publiceringsstatus" ma:hidden="true" ma:internalName="LD_OldPubliceringsstatus"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25733c5-0f95-420a-bdd7-9e1f1bc4aabb" elementFormDefault="qualified">
    <xsd:import namespace="http://schemas.microsoft.com/office/2006/documentManagement/types"/>
    <xsd:import namespace="http://schemas.microsoft.com/office/infopath/2007/PartnerControls"/>
    <xsd:element name="_dlc_DocId" ma:index="39" nillable="true" ma:displayName="Dokument-ID-värde" ma:description="Värdet för dokument-ID som tilldelats till det här objektet." ma:internalName="_dlc_DocId" ma:readOnly="true">
      <xsd:simpleType>
        <xsd:restriction base="dms:Text"/>
      </xsd:simpleType>
    </xsd:element>
    <xsd:element name="_dlc_DocIdUrl" ma:index="40" nillable="true" ma:displayName="Dokument-ID" ma:description="Permanent länk till det här dokumente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41" nillable="true" ma:displayName="Spara ID" ma:description="Behåll ID vid tillägg."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6" ma:displayName="Innehållstyp"/>
        <xsd:element ref="dc:title" maxOccurs="1" ma:index="1"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SharedContentType xmlns="Microsoft.SharePoint.Taxonomy.ContentTypeSync" SourceId="e7769dcc-5dd1-4f02-a71f-f2e47d1eab4e" ContentTypeId="0x010100AC92CF2061C10240851FF38CAA99F4B80201" PreviousValue="false"/>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j125def9988a4544907fddb4a09b1af5 xmlns="2f901946-e264-40a9-b252-19c7dedd3add">
      <Terms xmlns="http://schemas.microsoft.com/office/infopath/2007/PartnerControls"/>
    </j125def9988a4544907fddb4a09b1af5>
    <d35d67994db9475aa58636ebfce59533 xmlns="2f901946-e264-40a9-b252-19c7dedd3add">
      <Terms xmlns="http://schemas.microsoft.com/office/infopath/2007/PartnerControls">
        <TermInfo xmlns="http://schemas.microsoft.com/office/infopath/2007/PartnerControls">
          <TermName xmlns="http://schemas.microsoft.com/office/infopath/2007/PartnerControls">sv - svenska</TermName>
          <TermId xmlns="http://schemas.microsoft.com/office/infopath/2007/PartnerControls">fc4bf42e-8ca5-492e-bdac-5e5e0115cfa8</TermId>
        </TermInfo>
      </Terms>
    </d35d67994db9475aa58636ebfce59533>
    <ib8be5378b304cd19503fe0f13c962e4 xmlns="2f901946-e264-40a9-b252-19c7dedd3add">
      <Terms xmlns="http://schemas.microsoft.com/office/infopath/2007/PartnerControls">
        <TermInfo xmlns="http://schemas.microsoft.com/office/infopath/2007/PartnerControls">
          <TermName xmlns="http://schemas.microsoft.com/office/infopath/2007/PartnerControls">powerpointmall</TermName>
          <TermId xmlns="http://schemas.microsoft.com/office/infopath/2007/PartnerControls">8a709a16-dce5-48c9-b324-adb936197cd8</TermId>
        </TermInfo>
      </Terms>
    </ib8be5378b304cd19503fe0f13c962e4>
    <b949fc07257b40f7b02b2d246d41368f xmlns="2f901946-e264-40a9-b252-19c7dedd3add">
      <Terms xmlns="http://schemas.microsoft.com/office/infopath/2007/PartnerControls">
        <TermInfo xmlns="http://schemas.microsoft.com/office/infopath/2007/PartnerControls">
          <TermName xmlns="http://schemas.microsoft.com/office/infopath/2007/PartnerControls">LD</TermName>
          <TermId xmlns="http://schemas.microsoft.com/office/infopath/2007/PartnerControls">30ac7822-68c2-42d2-8d58-accf1e3539f2</TermId>
        </TermInfo>
      </Terms>
    </b949fc07257b40f7b02b2d246d41368f>
    <TaxCatchAll xmlns="2f901946-e264-40a9-b252-19c7dedd3add">
      <Value>13</Value>
      <Value>11</Value>
      <Value>3</Value>
      <Value>73</Value>
      <Value>1</Value>
    </TaxCatchAll>
    <LD_Informationsklass xmlns="2f901946-e264-40a9-b252-19c7dedd3add">Intern alla</LD_Informationsklass>
    <ib626626c2604ac096d2606abc0b50e1 xmlns="2f901946-e264-40a9-b252-19c7dedd3add">
      <Terms xmlns="http://schemas.microsoft.com/office/infopath/2007/PartnerControls"/>
    </ib626626c2604ac096d2606abc0b50e1>
    <LD_Dokumentansvarig xmlns="2f901946-e264-40a9-b252-19c7dedd3add">
      <UserInfo>
        <DisplayName>Jansson Markus /Central förvaltning Kommunikationsenhet /Falun</DisplayName>
        <AccountId>34</AccountId>
        <AccountType/>
      </UserInfo>
    </LD_Dokumentansvarig>
    <l94247903c2249fd91f98a10a58087d0 xmlns="2f901946-e264-40a9-b252-19c7dedd3add">
      <Terms xmlns="http://schemas.microsoft.com/office/infopath/2007/PartnerControls">
        <TermInfo xmlns="http://schemas.microsoft.com/office/infopath/2007/PartnerControls">
          <TermName xmlns="http://schemas.microsoft.com/office/infopath/2007/PartnerControls">Standarddokument</TermName>
          <TermId xmlns="http://schemas.microsoft.com/office/infopath/2007/PartnerControls">4d12e0b9-1967-41ec-b4ec-5579d11176b8</TermId>
        </TermInfo>
      </Terms>
    </l94247903c2249fd91f98a10a58087d0>
    <LD_GranskatAv xmlns="2f901946-e264-40a9-b252-19c7dedd3add">
      <UserInfo>
        <DisplayName/>
        <AccountId xsi:nil="true"/>
        <AccountType/>
      </UserInfo>
    </LD_GranskatAv>
    <LD_OldPubliceringsstatus xmlns="2f901946-e264-40a9-b252-19c7dedd3add">Avpublicerat</LD_OldPubliceringsstatus>
    <LD_Publiceringsstatus xmlns="2f901946-e264-40a9-b252-19c7dedd3add">Publicering pågår</LD_Publiceringsstatus>
    <LD_Version xmlns="2f901946-e264-40a9-b252-19c7dedd3add">1.0</LD_Version>
    <LD_ArbetsrumID xmlns="2f901946-e264-40a9-b252-19c7dedd3add">
      <Url xsi:nil="true"/>
      <Description xsi:nil="true"/>
    </LD_ArbetsrumID>
    <LD_Faktaagare xmlns="2f901946-e264-40a9-b252-19c7dedd3add">
      <Url xsi:nil="true"/>
      <Description xsi:nil="true"/>
    </LD_Faktaagare>
    <LD_DokumentID xmlns="2f901946-e264-40a9-b252-19c7dedd3add">
      <Url>http://ar.ltdalarna.se/arbetsrum/OHAR4G8V/_layouts/15/DocIdRedir.aspx?ID=A3WFANPAHJDW-1490602897-36</Url>
      <Description>A3WFANPAHJDW-1490602897-36</Description>
    </LD_DokumentID>
    <LD_Dokumentstatus xmlns="2f901946-e264-40a9-b252-19c7dedd3add">Godkänt</LD_Dokumentstatus>
    <LD_OldDokumentstatus xmlns="2f901946-e264-40a9-b252-19c7dedd3add">Godkännande pågår</LD_OldDokumentstatus>
    <LD_Diarienummer xmlns="2f901946-e264-40a9-b252-19c7dedd3add" xsi:nil="true"/>
    <LD_GodkantDatum xmlns="2f901946-e264-40a9-b252-19c7dedd3add">2019-09-30T12:52:34+00:00</LD_GodkantDatum>
    <LD_GodkantAv xmlns="2f901946-e264-40a9-b252-19c7dedd3add">
      <UserInfo>
        <DisplayName>Hwit Elin /Central förvaltning Kommunikationsenhet /Falun</DisplayName>
        <AccountId>29</AccountId>
        <AccountType/>
      </UserInfo>
    </LD_GodkantAv>
    <LD_Beslutsnummer xmlns="2f901946-e264-40a9-b252-19c7dedd3add" xsi:nil="true"/>
    <nf66689e3cec4bcc9e3f4977582c706c xmlns="2f901946-e264-40a9-b252-19c7dedd3add">
      <Terms xmlns="http://schemas.microsoft.com/office/infopath/2007/PartnerControls"/>
    </nf66689e3cec4bcc9e3f4977582c706c>
    <_dlc_DocId xmlns="625733c5-0f95-420a-bdd7-9e1f1bc4aabb">A3WFANPAHJDW-1421341398-45</_dlc_DocId>
    <_dlc_DocIdUrl xmlns="625733c5-0f95-420a-bdd7-9e1f1bc4aabb">
      <Url>http://ar.ltdalarna.se/arbetsrum/OHAR4G8V/publicerat/_layouts/15/DocIdRedir.aspx?ID=A3WFANPAHJDW-1421341398-45</Url>
      <Description>A3WFANPAHJDW-1421341398-45</Description>
    </_dlc_DocIdUrl>
  </documentManagement>
</p:properties>
</file>

<file path=customXml/itemProps1.xml><?xml version="1.0" encoding="utf-8"?>
<ds:datastoreItem xmlns:ds="http://schemas.openxmlformats.org/officeDocument/2006/customXml" ds:itemID="{BFBE6E5B-CBED-4411-BD6C-AA7EB0EAC2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901946-e264-40a9-b252-19c7dedd3add"/>
    <ds:schemaRef ds:uri="625733c5-0f95-420a-bdd7-9e1f1bc4aa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96BA2FC-CC64-4B01-956B-48A3425A9EAE}">
  <ds:schemaRefs>
    <ds:schemaRef ds:uri="http://schemas.microsoft.com/sharepoint/events"/>
  </ds:schemaRefs>
</ds:datastoreItem>
</file>

<file path=customXml/itemProps3.xml><?xml version="1.0" encoding="utf-8"?>
<ds:datastoreItem xmlns:ds="http://schemas.openxmlformats.org/officeDocument/2006/customXml" ds:itemID="{EB908D4C-69A5-4436-ADFD-061832FB1A44}">
  <ds:schemaRefs>
    <ds:schemaRef ds:uri="Microsoft.SharePoint.Taxonomy.ContentTypeSync"/>
  </ds:schemaRefs>
</ds:datastoreItem>
</file>

<file path=customXml/itemProps4.xml><?xml version="1.0" encoding="utf-8"?>
<ds:datastoreItem xmlns:ds="http://schemas.openxmlformats.org/officeDocument/2006/customXml" ds:itemID="{20024E15-E290-4AB3-AE13-73E4633A1C51}">
  <ds:schemaRefs>
    <ds:schemaRef ds:uri="http://schemas.microsoft.com/sharepoint/v3/contenttype/forms"/>
  </ds:schemaRefs>
</ds:datastoreItem>
</file>

<file path=customXml/itemProps5.xml><?xml version="1.0" encoding="utf-8"?>
<ds:datastoreItem xmlns:ds="http://schemas.openxmlformats.org/officeDocument/2006/customXml" ds:itemID="{C6FB3ADD-DCDF-4A07-9C45-CA476A044990}">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2f901946-e264-40a9-b252-19c7dedd3add"/>
    <ds:schemaRef ds:uri="http://purl.org/dc/terms/"/>
    <ds:schemaRef ds:uri="625733c5-0f95-420a-bdd7-9e1f1bc4aabb"/>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2661</TotalTime>
  <Words>3253</Words>
  <Application>Microsoft Office PowerPoint</Application>
  <PresentationFormat>Bredbild</PresentationFormat>
  <Paragraphs>594</Paragraphs>
  <Slides>16</Slides>
  <Notes>1</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16</vt:i4>
      </vt:variant>
    </vt:vector>
  </HeadingPairs>
  <TitlesOfParts>
    <vt:vector size="21" baseType="lpstr">
      <vt:lpstr>Arial</vt:lpstr>
      <vt:lpstr>Calibri</vt:lpstr>
      <vt:lpstr>Symbol</vt:lpstr>
      <vt:lpstr>Times New Roman</vt:lpstr>
      <vt:lpstr>VCdag</vt:lpstr>
      <vt:lpstr>Kommunal samverkan Tjänstemannanivå</vt:lpstr>
      <vt:lpstr>Samverkan per förvaltning, exkl hälso- och sjukvård </vt:lpstr>
      <vt:lpstr>FV 17 Tandvården  </vt:lpstr>
      <vt:lpstr>FV 17 Tandvården, forts  </vt:lpstr>
      <vt:lpstr>FV 20 Regionstyrelsens förvaltning </vt:lpstr>
      <vt:lpstr>FV 20 Regionstyrelsens förvaltning, forts</vt:lpstr>
      <vt:lpstr>FV 21 Regionfastigheter  </vt:lpstr>
      <vt:lpstr>FV 23 Patientnämnden  </vt:lpstr>
      <vt:lpstr>FV 24 Kultur och bildning  </vt:lpstr>
      <vt:lpstr>FV 51 Hörsel och syn</vt:lpstr>
      <vt:lpstr>FV 80 Kollektivtrafik</vt:lpstr>
      <vt:lpstr>FV 82 Regionservice</vt:lpstr>
      <vt:lpstr>FV 86 Hjälpmedel</vt:lpstr>
      <vt:lpstr>FV 86 Hjälpmedel, forts</vt:lpstr>
      <vt:lpstr>FV 87 Regional utveckling</vt:lpstr>
      <vt:lpstr>FV 87 Regional utveckling, forts</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 Dalarna - Standard Powerpointmall</dc:title>
  <dc:creator>Jansson Markus /Central förvaltning Kommunikationsenhet /Falun</dc:creator>
  <cp:lastModifiedBy>Johansson Kjell I /Revisorskollegiet /Falun</cp:lastModifiedBy>
  <cp:revision>102</cp:revision>
  <cp:lastPrinted>2022-05-30T14:40:16Z</cp:lastPrinted>
  <dcterms:created xsi:type="dcterms:W3CDTF">2016-11-14T14:16:14Z</dcterms:created>
  <dcterms:modified xsi:type="dcterms:W3CDTF">2022-09-20T10:36:26Z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35d67994db9475aa58636ebfce59533">
    <vt:lpwstr>sv - svenska|fc4bf42e-8ca5-492e-bdac-5e5e0115cfa8</vt:lpwstr>
  </property>
  <property fmtid="{D5CDD505-2E9C-101B-9397-08002B2CF9AE}" pid="3" name="ContentTypeId">
    <vt:lpwstr>0x010100AC92CF2061C10240851FF38CAA99F4B802010010A27C58E3F0514186632C5957A89C4F</vt:lpwstr>
  </property>
  <property fmtid="{D5CDD505-2E9C-101B-9397-08002B2CF9AE}" pid="4" name="TaxCatchAll">
    <vt:lpwstr>7;#sv - svenska</vt:lpwstr>
  </property>
  <property fmtid="{D5CDD505-2E9C-101B-9397-08002B2CF9AE}" pid="5" name="LD_GallerForVerksamhet">
    <vt:lpwstr>3;#LD|30ac7822-68c2-42d2-8d58-accf1e3539f2</vt:lpwstr>
  </property>
  <property fmtid="{D5CDD505-2E9C-101B-9397-08002B2CF9AE}" pid="6" name="LD_Process">
    <vt:lpwstr/>
  </property>
  <property fmtid="{D5CDD505-2E9C-101B-9397-08002B2CF9AE}" pid="7" name="LD_Forfattning">
    <vt:lpwstr/>
  </property>
  <property fmtid="{D5CDD505-2E9C-101B-9397-08002B2CF9AE}" pid="8" name="LD_Nyckelord">
    <vt:lpwstr/>
  </property>
  <property fmtid="{D5CDD505-2E9C-101B-9397-08002B2CF9AE}" pid="9" name="LD_Dokumentsamling">
    <vt:lpwstr>73;#powerpointmall|8a709a16-dce5-48c9-b324-adb936197cd8</vt:lpwstr>
  </property>
  <property fmtid="{D5CDD505-2E9C-101B-9397-08002B2CF9AE}" pid="10" name="LD_Dokumenttyp">
    <vt:lpwstr>11;#Standarddokument|4d12e0b9-1967-41ec-b4ec-5579d11176b8</vt:lpwstr>
  </property>
  <property fmtid="{D5CDD505-2E9C-101B-9397-08002B2CF9AE}" pid="11" name="eb7deb89d2814b7b90e1fef0bccd24ec">
    <vt:lpwstr/>
  </property>
  <property fmtid="{D5CDD505-2E9C-101B-9397-08002B2CF9AE}" pid="12" name="c37888536a3e4198892c360a23f46821">
    <vt:lpwstr/>
  </property>
  <property fmtid="{D5CDD505-2E9C-101B-9397-08002B2CF9AE}" pid="13" name="e4631235004c4161a9f23c41f2f2c9d6">
    <vt:lpwstr/>
  </property>
  <property fmtid="{D5CDD505-2E9C-101B-9397-08002B2CF9AE}" pid="14" name="LD_Diagnos">
    <vt:lpwstr/>
  </property>
  <property fmtid="{D5CDD505-2E9C-101B-9397-08002B2CF9AE}" pid="15" name="LD_Sprak">
    <vt:lpwstr>1;#sv - svenska|fc4bf42e-8ca5-492e-bdac-5e5e0115cfa8</vt:lpwstr>
  </property>
  <property fmtid="{D5CDD505-2E9C-101B-9397-08002B2CF9AE}" pid="16" name="LD_MeSHterm">
    <vt:lpwstr/>
  </property>
  <property fmtid="{D5CDD505-2E9C-101B-9397-08002B2CF9AE}" pid="17" name="_dlc_DocIdItemGuid">
    <vt:lpwstr>b1950605-e71d-4556-ba93-ba9f3e2d9387</vt:lpwstr>
  </property>
  <property fmtid="{D5CDD505-2E9C-101B-9397-08002B2CF9AE}" pid="18" name="Granskning">
    <vt:lpwstr/>
  </property>
  <property fmtid="{D5CDD505-2E9C-101B-9397-08002B2CF9AE}" pid="19" name="Order">
    <vt:r8>13100</vt:r8>
  </property>
  <property fmtid="{D5CDD505-2E9C-101B-9397-08002B2CF9AE}" pid="20" name="xd_ProgID">
    <vt:lpwstr/>
  </property>
  <property fmtid="{D5CDD505-2E9C-101B-9397-08002B2CF9AE}" pid="21" name="TemplateUrl">
    <vt:lpwstr/>
  </property>
  <property fmtid="{D5CDD505-2E9C-101B-9397-08002B2CF9AE}" pid="22" name="_CopySource">
    <vt:lpwstr>http://ar.ltdalarna.se/arbetsrum/OHAR4G1Q/4G8V/Lists/informerande/Region Dalarna - Standard Powerpointmall.pptx</vt:lpwstr>
  </property>
  <property fmtid="{D5CDD505-2E9C-101B-9397-08002B2CF9AE}" pid="23" name="Godkännande och publicering">
    <vt:lpwstr>http://ar.ltdalarna.se/arbetsrum/OHAR4G8V/_layouts/15/wrkstat.aspx?List=e2cb74c8-5506-42ab-9948-d2124701e8af&amp;WorkflowInstanceName=2764bc3e-dcb7-4b64-ae73-fd1857e40813, Godkänt</vt:lpwstr>
  </property>
  <property fmtid="{D5CDD505-2E9C-101B-9397-08002B2CF9AE}" pid="24" name="LD_GiltigtTill">
    <vt:filetime>2022-09-30T13:56:29Z</vt:filetime>
  </property>
  <property fmtid="{D5CDD505-2E9C-101B-9397-08002B2CF9AE}" pid="25" name="LD_Ledningssytem">
    <vt:lpwstr/>
  </property>
  <property fmtid="{D5CDD505-2E9C-101B-9397-08002B2CF9AE}" pid="26" name="LD_Gallringsfrist">
    <vt:lpwstr>13;#3 år|8a73ccd2-b425-41f1-973a-0e59e31951c0</vt:lpwstr>
  </property>
  <property fmtid="{D5CDD505-2E9C-101B-9397-08002B2CF9AE}" pid="27" name="eac6bf53512a4c808e5d567ea0a3e5f0">
    <vt:lpwstr>3 år|8a73ccd2-b425-41f1-973a-0e59e31951c0</vt:lpwstr>
  </property>
</Properties>
</file>