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092" r:id="rId6"/>
  </p:sldMasterIdLst>
  <p:notesMasterIdLst>
    <p:notesMasterId r:id="rId26"/>
  </p:notesMasterIdLst>
  <p:handoutMasterIdLst>
    <p:handoutMasterId r:id="rId27"/>
  </p:handoutMasterIdLst>
  <p:sldIdLst>
    <p:sldId id="256" r:id="rId7"/>
    <p:sldId id="306" r:id="rId8"/>
    <p:sldId id="304" r:id="rId9"/>
    <p:sldId id="283" r:id="rId10"/>
    <p:sldId id="278" r:id="rId11"/>
    <p:sldId id="290" r:id="rId12"/>
    <p:sldId id="288" r:id="rId13"/>
    <p:sldId id="302" r:id="rId14"/>
    <p:sldId id="298" r:id="rId15"/>
    <p:sldId id="307" r:id="rId16"/>
    <p:sldId id="300" r:id="rId17"/>
    <p:sldId id="301" r:id="rId18"/>
    <p:sldId id="289" r:id="rId19"/>
    <p:sldId id="291" r:id="rId20"/>
    <p:sldId id="292" r:id="rId21"/>
    <p:sldId id="293" r:id="rId22"/>
    <p:sldId id="294" r:id="rId23"/>
    <p:sldId id="295" r:id="rId24"/>
    <p:sldId id="296" r:id="rId25"/>
  </p:sldIdLst>
  <p:sldSz cx="12192000" cy="6858000"/>
  <p:notesSz cx="6797675" cy="9926638"/>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avsnitt" id="{2C1026F7-0088-4477-B73C-1312E64D82C6}">
          <p14:sldIdLst>
            <p14:sldId id="256"/>
            <p14:sldId id="306"/>
            <p14:sldId id="304"/>
            <p14:sldId id="283"/>
            <p14:sldId id="278"/>
            <p14:sldId id="290"/>
            <p14:sldId id="288"/>
            <p14:sldId id="302"/>
            <p14:sldId id="298"/>
            <p14:sldId id="307"/>
            <p14:sldId id="300"/>
            <p14:sldId id="301"/>
            <p14:sldId id="289"/>
            <p14:sldId id="291"/>
            <p14:sldId id="292"/>
            <p14:sldId id="293"/>
            <p14:sldId id="294"/>
            <p14:sldId id="295"/>
            <p14:sldId id="296"/>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6433" autoAdjust="0"/>
  </p:normalViewPr>
  <p:slideViewPr>
    <p:cSldViewPr snapToGrid="0">
      <p:cViewPr varScale="1">
        <p:scale>
          <a:sx n="54" d="100"/>
          <a:sy n="54" d="100"/>
        </p:scale>
        <p:origin x="64" y="34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8" d="100"/>
          <a:sy n="88" d="100"/>
        </p:scale>
        <p:origin x="3822"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24" Type="http://schemas.openxmlformats.org/officeDocument/2006/relationships/slide" Target="slides/slide18.xml"/><Relationship Id="rId32" Type="http://schemas.microsoft.com/office/2016/11/relationships/changesInfo" Target="changesInfos/changesInfo1.xml"/><Relationship Id="rId5" Type="http://schemas.openxmlformats.org/officeDocument/2006/relationships/customXml" Target="../customXml/item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presProps" Target="presProp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handoutMaster" Target="handoutMasters/handoutMaster1.xml"/><Relationship Id="rId30"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ers Haglund" userId="16ea66fcc8320bfb" providerId="LiveId" clId="{61068194-F227-4264-843D-38BAE3BB10E6}"/>
    <pc:docChg chg="undo custSel addSld delSld modSld modSection">
      <pc:chgData name="Anders Haglund" userId="16ea66fcc8320bfb" providerId="LiveId" clId="{61068194-F227-4264-843D-38BAE3BB10E6}" dt="2022-08-25T10:59:26.515" v="3" actId="680"/>
      <pc:docMkLst>
        <pc:docMk/>
      </pc:docMkLst>
      <pc:sldChg chg="modSp new del mod">
        <pc:chgData name="Anders Haglund" userId="16ea66fcc8320bfb" providerId="LiveId" clId="{61068194-F227-4264-843D-38BAE3BB10E6}" dt="2022-08-25T10:59:26.515" v="3" actId="680"/>
        <pc:sldMkLst>
          <pc:docMk/>
          <pc:sldMk cId="1960362200" sldId="308"/>
        </pc:sldMkLst>
        <pc:spChg chg="mod">
          <ac:chgData name="Anders Haglund" userId="16ea66fcc8320bfb" providerId="LiveId" clId="{61068194-F227-4264-843D-38BAE3BB10E6}" dt="2022-08-25T10:59:24.940" v="2" actId="1076"/>
          <ac:spMkLst>
            <pc:docMk/>
            <pc:sldMk cId="1960362200" sldId="308"/>
            <ac:spMk id="6" creationId="{3C8E53A9-34E7-63C8-E211-4498A483C711}"/>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sv-SE" dirty="0">
              <a:latin typeface="Arial" panose="020B0604020202020204" pitchFamily="34" charset="0"/>
              <a:cs typeface="Arial" panose="020B0604020202020204" pitchFamily="34" charset="0"/>
            </a:endParaRPr>
          </a:p>
        </p:txBody>
      </p:sp>
      <p:sp>
        <p:nvSpPr>
          <p:cNvPr id="3" name="Platshållare för datum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F2278FD9-274F-45DD-8681-13E82509E9F5}" type="datetimeFigureOut">
              <a:rPr lang="sv-SE" smtClean="0">
                <a:latin typeface="Arial" panose="020B0604020202020204" pitchFamily="34" charset="0"/>
                <a:cs typeface="Arial" panose="020B0604020202020204" pitchFamily="34" charset="0"/>
              </a:rPr>
              <a:t>2022-09-20</a:t>
            </a:fld>
            <a:endParaRPr lang="sv-SE" dirty="0">
              <a:latin typeface="Arial" panose="020B0604020202020204" pitchFamily="34" charset="0"/>
              <a:cs typeface="Arial" panose="020B0604020202020204" pitchFamily="34" charset="0"/>
            </a:endParaRPr>
          </a:p>
        </p:txBody>
      </p:sp>
      <p:sp>
        <p:nvSpPr>
          <p:cNvPr id="4" name="Platshållare för sidfot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sv-SE" dirty="0">
              <a:latin typeface="Arial" panose="020B0604020202020204" pitchFamily="34" charset="0"/>
              <a:cs typeface="Arial" panose="020B0604020202020204" pitchFamily="34" charset="0"/>
            </a:endParaRPr>
          </a:p>
        </p:txBody>
      </p:sp>
      <p:sp>
        <p:nvSpPr>
          <p:cNvPr id="5" name="Platshållare för bildnumm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38AD47A8-29E2-4799-924A-9047124D4761}" type="slidenum">
              <a:rPr lang="sv-SE" smtClean="0">
                <a:latin typeface="Arial" panose="020B0604020202020204" pitchFamily="34" charset="0"/>
                <a:cs typeface="Arial" panose="020B0604020202020204" pitchFamily="34" charset="0"/>
              </a:rPr>
              <a:t>‹#›</a:t>
            </a:fld>
            <a:endParaRPr lang="sv-S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610403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atin typeface="Arial" panose="020B0604020202020204" pitchFamily="34" charset="0"/>
                <a:cs typeface="Arial" panose="020B0604020202020204" pitchFamily="34" charset="0"/>
              </a:defRPr>
            </a:lvl1pPr>
          </a:lstStyle>
          <a:p>
            <a:endParaRPr lang="sv-SE" dirty="0"/>
          </a:p>
        </p:txBody>
      </p:sp>
      <p:sp>
        <p:nvSpPr>
          <p:cNvPr id="3" name="Platshållare för datum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atin typeface="Arial" panose="020B0604020202020204" pitchFamily="34" charset="0"/>
                <a:cs typeface="Arial" panose="020B0604020202020204" pitchFamily="34" charset="0"/>
              </a:defRPr>
            </a:lvl1pPr>
          </a:lstStyle>
          <a:p>
            <a:fld id="{DDE94DB4-BC2A-49E2-AD0D-3F1E0B6714A7}" type="datetimeFigureOut">
              <a:rPr lang="sv-SE" smtClean="0"/>
              <a:pPr/>
              <a:t>2022-09-20</a:t>
            </a:fld>
            <a:endParaRPr lang="sv-SE" dirty="0"/>
          </a:p>
        </p:txBody>
      </p:sp>
      <p:sp>
        <p:nvSpPr>
          <p:cNvPr id="4" name="Platshållare för bildobjekt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6" name="Platshållare för sidfot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atin typeface="Arial" panose="020B0604020202020204" pitchFamily="34" charset="0"/>
                <a:cs typeface="Arial" panose="020B0604020202020204" pitchFamily="34" charset="0"/>
              </a:defRPr>
            </a:lvl1pPr>
          </a:lstStyle>
          <a:p>
            <a:endParaRPr lang="sv-SE" dirty="0"/>
          </a:p>
        </p:txBody>
      </p:sp>
      <p:sp>
        <p:nvSpPr>
          <p:cNvPr id="7" name="Platshållare för bildnumm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atin typeface="Arial" panose="020B0604020202020204" pitchFamily="34" charset="0"/>
                <a:cs typeface="Arial" panose="020B0604020202020204" pitchFamily="34" charset="0"/>
              </a:defRPr>
            </a:lvl1pPr>
          </a:lstStyle>
          <a:p>
            <a:fld id="{0F33D500-1297-4EDE-B9F8-A261B42E5E11}" type="slidenum">
              <a:rPr lang="sv-SE" smtClean="0"/>
              <a:pPr/>
              <a:t>‹#›</a:t>
            </a:fld>
            <a:endParaRPr lang="sv-SE" dirty="0"/>
          </a:p>
        </p:txBody>
      </p:sp>
    </p:spTree>
    <p:extLst>
      <p:ext uri="{BB962C8B-B14F-4D97-AF65-F5344CB8AC3E}">
        <p14:creationId xmlns:p14="http://schemas.microsoft.com/office/powerpoint/2010/main" val="35090426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2pPr>
    <a:lvl3pPr marL="91440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3pPr>
    <a:lvl4pPr marL="137160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4pPr>
    <a:lvl5pPr marL="182880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latin typeface="Arial" panose="020B0604020202020204" pitchFamily="34" charset="0"/>
              <a:cs typeface="Arial" panose="020B0604020202020204" pitchFamily="34" charset="0"/>
            </a:endParaRPr>
          </a:p>
        </p:txBody>
      </p:sp>
      <p:sp>
        <p:nvSpPr>
          <p:cNvPr id="4" name="Platshållare för bildnummer 3"/>
          <p:cNvSpPr>
            <a:spLocks noGrp="1"/>
          </p:cNvSpPr>
          <p:nvPr>
            <p:ph type="sldNum" sz="quarter" idx="10"/>
          </p:nvPr>
        </p:nvSpPr>
        <p:spPr/>
        <p:txBody>
          <a:bodyPr/>
          <a:lstStyle/>
          <a:p>
            <a:fld id="{0F33D500-1297-4EDE-B9F8-A261B42E5E11}" type="slidenum">
              <a:rPr lang="sv-SE" smtClean="0"/>
              <a:t>1</a:t>
            </a:fld>
            <a:endParaRPr lang="sv-SE"/>
          </a:p>
        </p:txBody>
      </p:sp>
    </p:spTree>
    <p:extLst>
      <p:ext uri="{BB962C8B-B14F-4D97-AF65-F5344CB8AC3E}">
        <p14:creationId xmlns:p14="http://schemas.microsoft.com/office/powerpoint/2010/main" val="148416322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bg>
      <p:bgPr>
        <a:solidFill>
          <a:schemeClr val="bg2"/>
        </a:solidFill>
        <a:effectLst/>
      </p:bgPr>
    </p:bg>
    <p:spTree>
      <p:nvGrpSpPr>
        <p:cNvPr id="1" name=""/>
        <p:cNvGrpSpPr/>
        <p:nvPr/>
      </p:nvGrpSpPr>
      <p:grpSpPr>
        <a:xfrm>
          <a:off x="0" y="0"/>
          <a:ext cx="0" cy="0"/>
          <a:chOff x="0" y="0"/>
          <a:chExt cx="0" cy="0"/>
        </a:xfrm>
      </p:grpSpPr>
      <p:sp>
        <p:nvSpPr>
          <p:cNvPr id="2" name="Rubrik 1"/>
          <p:cNvSpPr>
            <a:spLocks noGrp="1"/>
          </p:cNvSpPr>
          <p:nvPr>
            <p:ph type="ctrTitle"/>
          </p:nvPr>
        </p:nvSpPr>
        <p:spPr>
          <a:xfrm>
            <a:off x="1524000" y="410701"/>
            <a:ext cx="9144000" cy="3241878"/>
          </a:xfrm>
        </p:spPr>
        <p:txBody>
          <a:bodyPr anchor="b"/>
          <a:lstStyle>
            <a:lvl1pPr algn="ctr">
              <a:defRPr sz="6000" b="1"/>
            </a:lvl1pPr>
          </a:lstStyle>
          <a:p>
            <a:r>
              <a:rPr lang="sv-SE"/>
              <a:t>Klicka här för att ändra format</a:t>
            </a:r>
            <a:endParaRPr lang="sv-SE" dirty="0"/>
          </a:p>
        </p:txBody>
      </p:sp>
      <p:sp>
        <p:nvSpPr>
          <p:cNvPr id="3" name="Underrubrik 2"/>
          <p:cNvSpPr>
            <a:spLocks noGrp="1"/>
          </p:cNvSpPr>
          <p:nvPr>
            <p:ph type="subTitle" idx="1"/>
          </p:nvPr>
        </p:nvSpPr>
        <p:spPr>
          <a:xfrm>
            <a:off x="1524000" y="3838575"/>
            <a:ext cx="9144000" cy="1790699"/>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format på underrubrik i bakgrunden</a:t>
            </a:r>
            <a:endParaRPr lang="sv-SE" dirty="0"/>
          </a:p>
        </p:txBody>
      </p:sp>
      <p:cxnSp>
        <p:nvCxnSpPr>
          <p:cNvPr id="13" name="Rak 12"/>
          <p:cNvCxnSpPr/>
          <p:nvPr userDrawn="1"/>
        </p:nvCxnSpPr>
        <p:spPr>
          <a:xfrm>
            <a:off x="1524000" y="3710861"/>
            <a:ext cx="9144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pic>
        <p:nvPicPr>
          <p:cNvPr id="17" name="Bildobjekt 1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65307" y="390071"/>
            <a:ext cx="1016146" cy="969723"/>
          </a:xfrm>
          <a:prstGeom prst="rect">
            <a:avLst/>
          </a:prstGeom>
        </p:spPr>
      </p:pic>
      <p:sp>
        <p:nvSpPr>
          <p:cNvPr id="11" name="Platshållare för datum 3"/>
          <p:cNvSpPr>
            <a:spLocks noGrp="1"/>
          </p:cNvSpPr>
          <p:nvPr>
            <p:ph type="dt" sz="half" idx="10"/>
          </p:nvPr>
        </p:nvSpPr>
        <p:spPr>
          <a:xfrm>
            <a:off x="410547" y="6356350"/>
            <a:ext cx="2743200" cy="492876"/>
          </a:xfrm>
        </p:spPr>
        <p:txBody>
          <a:bodyPr/>
          <a:lstStyle>
            <a:lvl1pPr>
              <a:defRPr sz="1050">
                <a:solidFill>
                  <a:schemeClr val="tx1"/>
                </a:solidFill>
              </a:defRPr>
            </a:lvl1pPr>
          </a:lstStyle>
          <a:p>
            <a:r>
              <a:rPr lang="sv-SE"/>
              <a:t>2022-08-18</a:t>
            </a:r>
            <a:endParaRPr lang="sv-SE" dirty="0"/>
          </a:p>
        </p:txBody>
      </p:sp>
      <p:sp>
        <p:nvSpPr>
          <p:cNvPr id="12" name="Platshållare för sidfot 4"/>
          <p:cNvSpPr>
            <a:spLocks noGrp="1"/>
          </p:cNvSpPr>
          <p:nvPr>
            <p:ph type="ftr" sz="quarter" idx="11"/>
          </p:nvPr>
        </p:nvSpPr>
        <p:spPr>
          <a:xfrm>
            <a:off x="3579845" y="6356350"/>
            <a:ext cx="5032310" cy="492876"/>
          </a:xfrm>
        </p:spPr>
        <p:txBody>
          <a:bodyPr/>
          <a:lstStyle>
            <a:lvl1pPr>
              <a:defRPr sz="1050">
                <a:solidFill>
                  <a:schemeClr val="tx1"/>
                </a:solidFill>
              </a:defRPr>
            </a:lvl1pPr>
          </a:lstStyle>
          <a:p>
            <a:endParaRPr lang="sv-SE" dirty="0"/>
          </a:p>
        </p:txBody>
      </p:sp>
      <p:sp>
        <p:nvSpPr>
          <p:cNvPr id="14" name="Platshållare för bildnummer 5"/>
          <p:cNvSpPr>
            <a:spLocks noGrp="1"/>
          </p:cNvSpPr>
          <p:nvPr>
            <p:ph type="sldNum" sz="quarter" idx="12"/>
          </p:nvPr>
        </p:nvSpPr>
        <p:spPr>
          <a:xfrm>
            <a:off x="9038253" y="6356350"/>
            <a:ext cx="2743200" cy="492876"/>
          </a:xfrm>
        </p:spPr>
        <p:txBody>
          <a:bodyPr/>
          <a:lstStyle>
            <a:lvl1pPr>
              <a:defRPr sz="1050">
                <a:solidFill>
                  <a:schemeClr val="tx1"/>
                </a:solidFill>
              </a:defRPr>
            </a:lvl1pPr>
          </a:lstStyle>
          <a:p>
            <a:fld id="{130DDE8C-17E0-4539-9C15-C1E9D231907F}" type="slidenum">
              <a:rPr lang="sv-SE" smtClean="0"/>
              <a:pPr/>
              <a:t>‹#›</a:t>
            </a:fld>
            <a:endParaRPr lang="sv-SE" dirty="0">
              <a:solidFill>
                <a:schemeClr val="bg2">
                  <a:lumMod val="40000"/>
                  <a:lumOff val="60000"/>
                </a:schemeClr>
              </a:solidFill>
            </a:endParaRPr>
          </a:p>
        </p:txBody>
      </p:sp>
    </p:spTree>
    <p:extLst>
      <p:ext uri="{BB962C8B-B14F-4D97-AF65-F5344CB8AC3E}">
        <p14:creationId xmlns:p14="http://schemas.microsoft.com/office/powerpoint/2010/main" val="1030178589"/>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8" name="Rektangel 7"/>
          <p:cNvSpPr/>
          <p:nvPr userDrawn="1"/>
        </p:nvSpPr>
        <p:spPr>
          <a:xfrm>
            <a:off x="1" y="6356351"/>
            <a:ext cx="12192000" cy="50164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p:cNvSpPr>
            <a:spLocks noGrp="1"/>
          </p:cNvSpPr>
          <p:nvPr>
            <p:ph type="title"/>
          </p:nvPr>
        </p:nvSpPr>
        <p:spPr>
          <a:xfrm>
            <a:off x="410548" y="365126"/>
            <a:ext cx="10619402" cy="1210581"/>
          </a:xfrm>
        </p:spPr>
        <p:txBody>
          <a:bodyPr/>
          <a:lstStyle>
            <a:lvl1pPr>
              <a:defRPr b="1">
                <a:solidFill>
                  <a:schemeClr val="tx2"/>
                </a:solidFill>
              </a:defRPr>
            </a:lvl1pPr>
          </a:lstStyle>
          <a:p>
            <a:r>
              <a:rPr lang="sv-SE"/>
              <a:t>Klicka här för att ändra format</a:t>
            </a:r>
            <a:endParaRPr lang="sv-SE" dirty="0"/>
          </a:p>
        </p:txBody>
      </p:sp>
      <p:sp>
        <p:nvSpPr>
          <p:cNvPr id="3" name="Platshållare för innehåll 2"/>
          <p:cNvSpPr>
            <a:spLocks noGrp="1"/>
          </p:cNvSpPr>
          <p:nvPr>
            <p:ph idx="1"/>
          </p:nvPr>
        </p:nvSpPr>
        <p:spPr>
          <a:xfrm>
            <a:off x="410547" y="1825625"/>
            <a:ext cx="11370906" cy="4351337"/>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4"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r>
              <a:rPr lang="sv-SE"/>
              <a:t>2022-08-18</a:t>
            </a:r>
            <a:endParaRPr lang="sv-SE" dirty="0"/>
          </a:p>
        </p:txBody>
      </p:sp>
      <p:sp>
        <p:nvSpPr>
          <p:cNvPr id="5"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endParaRPr lang="sv-SE" dirty="0"/>
          </a:p>
        </p:txBody>
      </p:sp>
      <p:sp>
        <p:nvSpPr>
          <p:cNvPr id="6"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14" name="Rektangel 13"/>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a:p>
        </p:txBody>
      </p:sp>
      <p:pic>
        <p:nvPicPr>
          <p:cNvPr id="15" name="Bildobjekt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27082379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410547" y="1709738"/>
            <a:ext cx="11358206" cy="2852737"/>
          </a:xfrm>
        </p:spPr>
        <p:txBody>
          <a:bodyPr anchor="b"/>
          <a:lstStyle>
            <a:lvl1pPr>
              <a:defRPr sz="6000" b="1">
                <a:solidFill>
                  <a:schemeClr val="tx2"/>
                </a:solidFill>
              </a:defRPr>
            </a:lvl1pPr>
          </a:lstStyle>
          <a:p>
            <a:r>
              <a:rPr lang="sv-SE"/>
              <a:t>Klicka här för att ändra format</a:t>
            </a:r>
            <a:endParaRPr lang="sv-SE" dirty="0"/>
          </a:p>
        </p:txBody>
      </p:sp>
      <p:sp>
        <p:nvSpPr>
          <p:cNvPr id="3" name="Platshållare för text 2"/>
          <p:cNvSpPr>
            <a:spLocks noGrp="1"/>
          </p:cNvSpPr>
          <p:nvPr>
            <p:ph type="body" idx="1"/>
          </p:nvPr>
        </p:nvSpPr>
        <p:spPr>
          <a:xfrm>
            <a:off x="410547" y="4589463"/>
            <a:ext cx="11358206"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11" name="Rektangel 10"/>
          <p:cNvSpPr/>
          <p:nvPr userDrawn="1"/>
        </p:nvSpPr>
        <p:spPr>
          <a:xfrm>
            <a:off x="1" y="6356350"/>
            <a:ext cx="12192000" cy="5016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2"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r>
              <a:rPr lang="sv-SE"/>
              <a:t>2022-08-18</a:t>
            </a:r>
            <a:endParaRPr lang="sv-SE" dirty="0"/>
          </a:p>
        </p:txBody>
      </p:sp>
      <p:sp>
        <p:nvSpPr>
          <p:cNvPr id="13"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endParaRPr lang="sv-SE" dirty="0"/>
          </a:p>
        </p:txBody>
      </p:sp>
      <p:sp>
        <p:nvSpPr>
          <p:cNvPr id="14"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10" name="Rektangel 9"/>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a:p>
        </p:txBody>
      </p:sp>
      <p:pic>
        <p:nvPicPr>
          <p:cNvPr id="17" name="Bildobjekt 1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21180515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a:xfrm>
            <a:off x="410548" y="365125"/>
            <a:ext cx="10603074" cy="1206500"/>
          </a:xfrm>
        </p:spPr>
        <p:txBody>
          <a:bodyPr/>
          <a:lstStyle>
            <a:lvl1pPr>
              <a:defRPr b="1">
                <a:solidFill>
                  <a:schemeClr val="tx2"/>
                </a:solidFill>
              </a:defRPr>
            </a:lvl1pPr>
          </a:lstStyle>
          <a:p>
            <a:r>
              <a:rPr lang="sv-SE"/>
              <a:t>Klicka här för att ändra format</a:t>
            </a:r>
            <a:endParaRPr lang="sv-SE" dirty="0"/>
          </a:p>
        </p:txBody>
      </p:sp>
      <p:sp>
        <p:nvSpPr>
          <p:cNvPr id="3" name="Platshållare för innehåll 2"/>
          <p:cNvSpPr>
            <a:spLocks noGrp="1"/>
          </p:cNvSpPr>
          <p:nvPr>
            <p:ph sz="half" idx="1"/>
          </p:nvPr>
        </p:nvSpPr>
        <p:spPr>
          <a:xfrm>
            <a:off x="410547" y="1825625"/>
            <a:ext cx="5609253"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6172199" y="1825625"/>
            <a:ext cx="5609253"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12" name="Rektangel 11"/>
          <p:cNvSpPr/>
          <p:nvPr userDrawn="1"/>
        </p:nvSpPr>
        <p:spPr>
          <a:xfrm>
            <a:off x="1" y="6356351"/>
            <a:ext cx="12192000" cy="5016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3"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r>
              <a:rPr lang="sv-SE"/>
              <a:t>2022-08-18</a:t>
            </a:r>
            <a:endParaRPr lang="sv-SE" dirty="0"/>
          </a:p>
        </p:txBody>
      </p:sp>
      <p:sp>
        <p:nvSpPr>
          <p:cNvPr id="14"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endParaRPr lang="sv-SE" dirty="0"/>
          </a:p>
        </p:txBody>
      </p:sp>
      <p:sp>
        <p:nvSpPr>
          <p:cNvPr id="15"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11" name="Rektangel 10"/>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a:p>
        </p:txBody>
      </p:sp>
      <p:pic>
        <p:nvPicPr>
          <p:cNvPr id="18" name="Bildobjekt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36227717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410548" y="365125"/>
            <a:ext cx="10619402" cy="1235075"/>
          </a:xfrm>
        </p:spPr>
        <p:txBody>
          <a:bodyPr/>
          <a:lstStyle>
            <a:lvl1pPr>
              <a:defRPr b="1">
                <a:solidFill>
                  <a:schemeClr val="tx2"/>
                </a:solidFill>
              </a:defRPr>
            </a:lvl1pPr>
          </a:lstStyle>
          <a:p>
            <a:r>
              <a:rPr lang="sv-SE"/>
              <a:t>Klicka här för att ändra format</a:t>
            </a:r>
            <a:endParaRPr lang="sv-SE" dirty="0"/>
          </a:p>
        </p:txBody>
      </p:sp>
      <p:sp>
        <p:nvSpPr>
          <p:cNvPr id="3" name="Platshållare för text 2"/>
          <p:cNvSpPr>
            <a:spLocks noGrp="1"/>
          </p:cNvSpPr>
          <p:nvPr>
            <p:ph type="body" idx="1"/>
          </p:nvPr>
        </p:nvSpPr>
        <p:spPr>
          <a:xfrm>
            <a:off x="410548" y="1690687"/>
            <a:ext cx="5587028" cy="8143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410548" y="2505075"/>
            <a:ext cx="558702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6172200" y="1690687"/>
            <a:ext cx="5609252" cy="81438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6172199" y="2505075"/>
            <a:ext cx="5609253"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14" name="Rektangel 13"/>
          <p:cNvSpPr/>
          <p:nvPr userDrawn="1"/>
        </p:nvSpPr>
        <p:spPr>
          <a:xfrm>
            <a:off x="1" y="6356351"/>
            <a:ext cx="12192000" cy="5016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r>
              <a:rPr lang="sv-SE"/>
              <a:t>2022-08-18</a:t>
            </a:r>
            <a:endParaRPr lang="sv-SE" dirty="0"/>
          </a:p>
        </p:txBody>
      </p:sp>
      <p:sp>
        <p:nvSpPr>
          <p:cNvPr id="16"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endParaRPr lang="sv-SE" dirty="0"/>
          </a:p>
        </p:txBody>
      </p:sp>
      <p:sp>
        <p:nvSpPr>
          <p:cNvPr id="17"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13" name="Rektangel 12"/>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a:p>
        </p:txBody>
      </p:sp>
      <p:pic>
        <p:nvPicPr>
          <p:cNvPr id="20" name="Bildobjekt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1190497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a:xfrm>
            <a:off x="410547" y="365126"/>
            <a:ext cx="10611239" cy="1216024"/>
          </a:xfrm>
        </p:spPr>
        <p:txBody>
          <a:bodyPr/>
          <a:lstStyle>
            <a:lvl1pPr>
              <a:defRPr b="1">
                <a:solidFill>
                  <a:schemeClr val="tx2"/>
                </a:solidFill>
              </a:defRPr>
            </a:lvl1pPr>
          </a:lstStyle>
          <a:p>
            <a:r>
              <a:rPr lang="sv-SE"/>
              <a:t>Klicka här för att ändra format</a:t>
            </a:r>
            <a:endParaRPr lang="sv-SE" dirty="0"/>
          </a:p>
        </p:txBody>
      </p:sp>
      <p:sp>
        <p:nvSpPr>
          <p:cNvPr id="10" name="Rektangel 9"/>
          <p:cNvSpPr/>
          <p:nvPr userDrawn="1"/>
        </p:nvSpPr>
        <p:spPr>
          <a:xfrm>
            <a:off x="1" y="6356351"/>
            <a:ext cx="12192000" cy="5016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1"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r>
              <a:rPr lang="sv-SE"/>
              <a:t>2022-08-18</a:t>
            </a:r>
            <a:endParaRPr lang="sv-SE" dirty="0"/>
          </a:p>
        </p:txBody>
      </p:sp>
      <p:sp>
        <p:nvSpPr>
          <p:cNvPr id="12"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endParaRPr lang="sv-SE" dirty="0"/>
          </a:p>
        </p:txBody>
      </p:sp>
      <p:sp>
        <p:nvSpPr>
          <p:cNvPr id="13"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9" name="Rektangel 8"/>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a:p>
        </p:txBody>
      </p:sp>
      <p:pic>
        <p:nvPicPr>
          <p:cNvPr id="16" name="Bildobjekt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42483998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9" name="Rektangel 8"/>
          <p:cNvSpPr/>
          <p:nvPr userDrawn="1"/>
        </p:nvSpPr>
        <p:spPr>
          <a:xfrm>
            <a:off x="1" y="6356350"/>
            <a:ext cx="12192000" cy="5016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0"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r>
              <a:rPr lang="sv-SE"/>
              <a:t>2022-08-18</a:t>
            </a:r>
            <a:endParaRPr lang="sv-SE" dirty="0"/>
          </a:p>
        </p:txBody>
      </p:sp>
      <p:sp>
        <p:nvSpPr>
          <p:cNvPr id="11"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endParaRPr lang="sv-SE" dirty="0"/>
          </a:p>
        </p:txBody>
      </p:sp>
      <p:sp>
        <p:nvSpPr>
          <p:cNvPr id="12"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8" name="Rektangel 7"/>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a:p>
        </p:txBody>
      </p:sp>
      <p:pic>
        <p:nvPicPr>
          <p:cNvPr id="15" name="Bildobjekt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39250620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10548" y="457200"/>
            <a:ext cx="4361478" cy="1600200"/>
          </a:xfrm>
        </p:spPr>
        <p:txBody>
          <a:bodyPr anchor="b"/>
          <a:lstStyle>
            <a:lvl1pPr>
              <a:defRPr sz="3200" b="1">
                <a:solidFill>
                  <a:schemeClr val="tx2"/>
                </a:solidFill>
              </a:defRPr>
            </a:lvl1pPr>
          </a:lstStyle>
          <a:p>
            <a:r>
              <a:rPr lang="sv-SE"/>
              <a:t>Klicka här för att ändra format</a:t>
            </a:r>
            <a:endParaRPr lang="sv-SE" dirty="0"/>
          </a:p>
        </p:txBody>
      </p:sp>
      <p:sp>
        <p:nvSpPr>
          <p:cNvPr id="3" name="Platshållare för innehåll 2"/>
          <p:cNvSpPr>
            <a:spLocks noGrp="1"/>
          </p:cNvSpPr>
          <p:nvPr>
            <p:ph idx="1"/>
          </p:nvPr>
        </p:nvSpPr>
        <p:spPr>
          <a:xfrm>
            <a:off x="5183188" y="1085851"/>
            <a:ext cx="5675312" cy="5019674"/>
          </a:xfrm>
        </p:spPr>
        <p:txBody>
          <a:bodyPr/>
          <a:lstStyle>
            <a:lvl1pPr>
              <a:defRPr sz="3200" b="1"/>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4" name="Platshållare för text 3"/>
          <p:cNvSpPr>
            <a:spLocks noGrp="1"/>
          </p:cNvSpPr>
          <p:nvPr>
            <p:ph type="body" sz="half" idx="2"/>
          </p:nvPr>
        </p:nvSpPr>
        <p:spPr>
          <a:xfrm>
            <a:off x="410548" y="2057401"/>
            <a:ext cx="4361478" cy="404812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12" name="Rektangel 11"/>
          <p:cNvSpPr/>
          <p:nvPr userDrawn="1"/>
        </p:nvSpPr>
        <p:spPr>
          <a:xfrm>
            <a:off x="1" y="6356351"/>
            <a:ext cx="12192000" cy="5016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3"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r>
              <a:rPr lang="sv-SE"/>
              <a:t>2022-08-18</a:t>
            </a:r>
            <a:endParaRPr lang="sv-SE" dirty="0"/>
          </a:p>
        </p:txBody>
      </p:sp>
      <p:sp>
        <p:nvSpPr>
          <p:cNvPr id="14"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endParaRPr lang="sv-SE" dirty="0"/>
          </a:p>
        </p:txBody>
      </p:sp>
      <p:sp>
        <p:nvSpPr>
          <p:cNvPr id="15"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11" name="Rektangel 10"/>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a:p>
        </p:txBody>
      </p:sp>
      <p:pic>
        <p:nvPicPr>
          <p:cNvPr id="18" name="Bildobjekt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6283547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10548" y="457200"/>
            <a:ext cx="4361478" cy="1600200"/>
          </a:xfrm>
        </p:spPr>
        <p:txBody>
          <a:bodyPr anchor="b"/>
          <a:lstStyle>
            <a:lvl1pPr>
              <a:defRPr sz="3200" b="1">
                <a:solidFill>
                  <a:schemeClr val="tx2"/>
                </a:solidFill>
              </a:defRPr>
            </a:lvl1pPr>
          </a:lstStyle>
          <a:p>
            <a:r>
              <a:rPr lang="sv-SE"/>
              <a:t>Klicka här för att ändra format</a:t>
            </a:r>
            <a:endParaRPr lang="sv-SE" dirty="0"/>
          </a:p>
        </p:txBody>
      </p:sp>
      <p:sp>
        <p:nvSpPr>
          <p:cNvPr id="3" name="Platshållare för bild 2"/>
          <p:cNvSpPr>
            <a:spLocks noGrp="1"/>
          </p:cNvSpPr>
          <p:nvPr>
            <p:ph type="pic" idx="1"/>
          </p:nvPr>
        </p:nvSpPr>
        <p:spPr>
          <a:xfrm>
            <a:off x="5183188" y="1085850"/>
            <a:ext cx="5658984" cy="5029200"/>
          </a:xfrm>
        </p:spPr>
        <p:txBody>
          <a:bodyPr/>
          <a:lstStyle>
            <a:lvl1pPr marL="0" indent="0">
              <a:buNone/>
              <a:defRPr sz="3200" b="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endParaRPr lang="sv-SE" dirty="0"/>
          </a:p>
        </p:txBody>
      </p:sp>
      <p:sp>
        <p:nvSpPr>
          <p:cNvPr id="4" name="Platshållare för text 3"/>
          <p:cNvSpPr>
            <a:spLocks noGrp="1"/>
          </p:cNvSpPr>
          <p:nvPr>
            <p:ph type="body" sz="half" idx="2"/>
          </p:nvPr>
        </p:nvSpPr>
        <p:spPr>
          <a:xfrm>
            <a:off x="410548" y="2057400"/>
            <a:ext cx="4361478" cy="405023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12" name="Rektangel 11"/>
          <p:cNvSpPr/>
          <p:nvPr userDrawn="1"/>
        </p:nvSpPr>
        <p:spPr>
          <a:xfrm>
            <a:off x="1" y="6356351"/>
            <a:ext cx="12192000" cy="5016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3"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r>
              <a:rPr lang="sv-SE"/>
              <a:t>2022-08-18</a:t>
            </a:r>
            <a:endParaRPr lang="sv-SE" dirty="0"/>
          </a:p>
        </p:txBody>
      </p:sp>
      <p:sp>
        <p:nvSpPr>
          <p:cNvPr id="14"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endParaRPr lang="sv-SE" dirty="0"/>
          </a:p>
        </p:txBody>
      </p:sp>
      <p:sp>
        <p:nvSpPr>
          <p:cNvPr id="15"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11" name="Rektangel 10"/>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a:p>
        </p:txBody>
      </p:sp>
      <p:pic>
        <p:nvPicPr>
          <p:cNvPr id="18" name="Bildobjekt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13452073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format</a:t>
            </a:r>
          </a:p>
        </p:txBody>
      </p:sp>
      <p:sp>
        <p:nvSpPr>
          <p:cNvPr id="3" name="Platshållare för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sv-SE"/>
              <a:t>2022-08-18</a:t>
            </a:r>
          </a:p>
        </p:txBody>
      </p:sp>
      <p:sp>
        <p:nvSpPr>
          <p:cNvPr id="5" name="Platshållare för sidfo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0DDE8C-17E0-4539-9C15-C1E9D231907F}" type="slidenum">
              <a:rPr lang="sv-SE" smtClean="0"/>
              <a:t>‹#›</a:t>
            </a:fld>
            <a:endParaRPr lang="sv-SE"/>
          </a:p>
        </p:txBody>
      </p:sp>
    </p:spTree>
    <p:extLst>
      <p:ext uri="{BB962C8B-B14F-4D97-AF65-F5344CB8AC3E}">
        <p14:creationId xmlns:p14="http://schemas.microsoft.com/office/powerpoint/2010/main" val="2069200675"/>
      </p:ext>
    </p:extLst>
  </p:cSld>
  <p:clrMap bg1="lt1" tx1="dk1" bg2="lt2" tx2="dk2" accent1="accent1" accent2="accent2" accent3="accent3" accent4="accent4" accent5="accent5" accent6="accent6" hlink="hlink" folHlink="folHlink"/>
  <p:sldLayoutIdLst>
    <p:sldLayoutId id="2147484093" r:id="rId1"/>
    <p:sldLayoutId id="2147484094" r:id="rId2"/>
    <p:sldLayoutId id="2147484095" r:id="rId3"/>
    <p:sldLayoutId id="2147484096" r:id="rId4"/>
    <p:sldLayoutId id="2147484097" r:id="rId5"/>
    <p:sldLayoutId id="2147484098" r:id="rId6"/>
    <p:sldLayoutId id="2147484099" r:id="rId7"/>
    <p:sldLayoutId id="2147484100" r:id="rId8"/>
    <p:sldLayoutId id="2147484101" r:id="rId9"/>
  </p:sldLayoutIdLs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www.regiondalarna.se/plus/vard/ovrig-halso--och-sjukvard/samverkan-sodra-dalarna/"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r>
              <a:rPr lang="sv-SE" dirty="0"/>
              <a:t>Kommunal samverkan</a:t>
            </a:r>
            <a:br>
              <a:rPr lang="sv-SE" dirty="0"/>
            </a:br>
            <a:r>
              <a:rPr lang="sv-SE" dirty="0"/>
              <a:t>Hälso- och sjukvården</a:t>
            </a:r>
            <a:br>
              <a:rPr lang="sv-SE" dirty="0"/>
            </a:br>
            <a:r>
              <a:rPr lang="sv-SE" sz="4800" dirty="0"/>
              <a:t>Tjänstemannanivå</a:t>
            </a:r>
            <a:endParaRPr lang="sv-SE" sz="3200" dirty="0"/>
          </a:p>
        </p:txBody>
      </p:sp>
      <p:sp>
        <p:nvSpPr>
          <p:cNvPr id="3" name="Underrubrik 2"/>
          <p:cNvSpPr>
            <a:spLocks noGrp="1"/>
          </p:cNvSpPr>
          <p:nvPr>
            <p:ph type="subTitle" idx="1"/>
          </p:nvPr>
        </p:nvSpPr>
        <p:spPr/>
        <p:txBody>
          <a:bodyPr/>
          <a:lstStyle/>
          <a:p>
            <a:r>
              <a:rPr lang="sv-SE" strike="sngStrike" dirty="0"/>
              <a:t>2022-08-18</a:t>
            </a:r>
          </a:p>
          <a:p>
            <a:r>
              <a:rPr lang="sv-SE" dirty="0"/>
              <a:t>2022-08-24 </a:t>
            </a:r>
          </a:p>
          <a:p>
            <a:endParaRPr lang="sv-SE" dirty="0"/>
          </a:p>
        </p:txBody>
      </p:sp>
      <p:sp>
        <p:nvSpPr>
          <p:cNvPr id="4" name="textruta 3"/>
          <p:cNvSpPr txBox="1"/>
          <p:nvPr/>
        </p:nvSpPr>
        <p:spPr>
          <a:xfrm rot="20684784">
            <a:off x="1005839" y="4303849"/>
            <a:ext cx="5029200" cy="584775"/>
          </a:xfrm>
          <a:prstGeom prst="rect">
            <a:avLst/>
          </a:prstGeom>
          <a:noFill/>
        </p:spPr>
        <p:txBody>
          <a:bodyPr wrap="square" rtlCol="0">
            <a:spAutoFit/>
          </a:bodyPr>
          <a:lstStyle/>
          <a:p>
            <a:r>
              <a:rPr lang="sv-SE" sz="3200" b="1" dirty="0">
                <a:solidFill>
                  <a:srgbClr val="FFFF00"/>
                </a:solidFill>
              </a:rPr>
              <a:t>Arbetsmaterial!!</a:t>
            </a:r>
          </a:p>
        </p:txBody>
      </p:sp>
    </p:spTree>
    <p:extLst>
      <p:ext uri="{BB962C8B-B14F-4D97-AF65-F5344CB8AC3E}">
        <p14:creationId xmlns:p14="http://schemas.microsoft.com/office/powerpoint/2010/main" val="39883735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144088" y="44987"/>
            <a:ext cx="10619402" cy="1210581"/>
          </a:xfrm>
        </p:spPr>
        <p:txBody>
          <a:bodyPr/>
          <a:lstStyle/>
          <a:p>
            <a:r>
              <a:rPr lang="sv-SE" dirty="0"/>
              <a:t>Division Medicinsk service </a:t>
            </a:r>
          </a:p>
        </p:txBody>
      </p:sp>
      <p:sp>
        <p:nvSpPr>
          <p:cNvPr id="4" name="Platshållare för datum 3"/>
          <p:cNvSpPr>
            <a:spLocks noGrp="1"/>
          </p:cNvSpPr>
          <p:nvPr>
            <p:ph type="dt" sz="half" idx="10"/>
          </p:nvPr>
        </p:nvSpPr>
        <p:spPr/>
        <p:txBody>
          <a:bodyPr/>
          <a:lstStyle/>
          <a:p>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10</a:t>
            </a:fld>
            <a:endParaRPr lang="sv-SE" dirty="0"/>
          </a:p>
        </p:txBody>
      </p:sp>
      <p:graphicFrame>
        <p:nvGraphicFramePr>
          <p:cNvPr id="6" name="Platshållare för innehåll 5"/>
          <p:cNvGraphicFramePr>
            <a:graphicFrameLocks/>
          </p:cNvGraphicFramePr>
          <p:nvPr>
            <p:extLst>
              <p:ext uri="{D42A27DB-BD31-4B8C-83A1-F6EECF244321}">
                <p14:modId xmlns:p14="http://schemas.microsoft.com/office/powerpoint/2010/main" val="1438231403"/>
              </p:ext>
            </p:extLst>
          </p:nvPr>
        </p:nvGraphicFramePr>
        <p:xfrm>
          <a:off x="144088" y="956310"/>
          <a:ext cx="11925992" cy="5786102"/>
        </p:xfrm>
        <a:graphic>
          <a:graphicData uri="http://schemas.openxmlformats.org/drawingml/2006/table">
            <a:tbl>
              <a:tblPr firstRow="1" bandRow="1">
                <a:tableStyleId>{5C22544A-7EE6-4342-B048-85BDC9FD1C3A}</a:tableStyleId>
              </a:tblPr>
              <a:tblGrid>
                <a:gridCol w="1294014">
                  <a:extLst>
                    <a:ext uri="{9D8B030D-6E8A-4147-A177-3AD203B41FA5}">
                      <a16:colId xmlns:a16="http://schemas.microsoft.com/office/drawing/2014/main" val="4259798525"/>
                    </a:ext>
                  </a:extLst>
                </a:gridCol>
                <a:gridCol w="1024929">
                  <a:extLst>
                    <a:ext uri="{9D8B030D-6E8A-4147-A177-3AD203B41FA5}">
                      <a16:colId xmlns:a16="http://schemas.microsoft.com/office/drawing/2014/main" val="2313203667"/>
                    </a:ext>
                  </a:extLst>
                </a:gridCol>
                <a:gridCol w="3156880">
                  <a:extLst>
                    <a:ext uri="{9D8B030D-6E8A-4147-A177-3AD203B41FA5}">
                      <a16:colId xmlns:a16="http://schemas.microsoft.com/office/drawing/2014/main" val="1266313779"/>
                    </a:ext>
                  </a:extLst>
                </a:gridCol>
                <a:gridCol w="2739305">
                  <a:extLst>
                    <a:ext uri="{9D8B030D-6E8A-4147-A177-3AD203B41FA5}">
                      <a16:colId xmlns:a16="http://schemas.microsoft.com/office/drawing/2014/main" val="3560380640"/>
                    </a:ext>
                  </a:extLst>
                </a:gridCol>
                <a:gridCol w="867911">
                  <a:extLst>
                    <a:ext uri="{9D8B030D-6E8A-4147-A177-3AD203B41FA5}">
                      <a16:colId xmlns:a16="http://schemas.microsoft.com/office/drawing/2014/main" val="2219524579"/>
                    </a:ext>
                  </a:extLst>
                </a:gridCol>
                <a:gridCol w="731520">
                  <a:extLst>
                    <a:ext uri="{9D8B030D-6E8A-4147-A177-3AD203B41FA5}">
                      <a16:colId xmlns:a16="http://schemas.microsoft.com/office/drawing/2014/main" val="3902753882"/>
                    </a:ext>
                  </a:extLst>
                </a:gridCol>
                <a:gridCol w="2111433">
                  <a:extLst>
                    <a:ext uri="{9D8B030D-6E8A-4147-A177-3AD203B41FA5}">
                      <a16:colId xmlns:a16="http://schemas.microsoft.com/office/drawing/2014/main" val="4032107003"/>
                    </a:ext>
                  </a:extLst>
                </a:gridCol>
              </a:tblGrid>
              <a:tr h="418253">
                <a:tc>
                  <a:txBody>
                    <a:bodyPr/>
                    <a:lstStyle/>
                    <a:p>
                      <a:r>
                        <a:rPr lang="sv-SE" sz="1400" dirty="0"/>
                        <a:t>Namn</a:t>
                      </a:r>
                    </a:p>
                  </a:txBody>
                  <a:tcPr/>
                </a:tc>
                <a:tc>
                  <a:txBody>
                    <a:bodyPr/>
                    <a:lstStyle/>
                    <a:p>
                      <a:r>
                        <a:rPr lang="sv-SE" sz="1400" dirty="0"/>
                        <a:t>Område</a:t>
                      </a:r>
                    </a:p>
                  </a:txBody>
                  <a:tcPr/>
                </a:tc>
                <a:tc>
                  <a:txBody>
                    <a:bodyPr/>
                    <a:lstStyle/>
                    <a:p>
                      <a:r>
                        <a:rPr lang="sv-SE" sz="1400" dirty="0"/>
                        <a:t>Deltagare</a:t>
                      </a:r>
                    </a:p>
                  </a:txBody>
                  <a:tcPr/>
                </a:tc>
                <a:tc>
                  <a:txBody>
                    <a:bodyPr/>
                    <a:lstStyle/>
                    <a:p>
                      <a:r>
                        <a:rPr lang="sv-SE" sz="1400" dirty="0"/>
                        <a:t>Syfte</a:t>
                      </a:r>
                    </a:p>
                  </a:txBody>
                  <a:tcPr/>
                </a:tc>
                <a:tc>
                  <a:txBody>
                    <a:bodyPr/>
                    <a:lstStyle/>
                    <a:p>
                      <a:r>
                        <a:rPr lang="sv-SE" sz="1100" dirty="0"/>
                        <a:t>Mötes-frekvens</a:t>
                      </a:r>
                    </a:p>
                  </a:txBody>
                  <a:tcPr/>
                </a:tc>
                <a:tc>
                  <a:txBody>
                    <a:bodyPr/>
                    <a:lstStyle/>
                    <a:p>
                      <a:r>
                        <a:rPr lang="sv-SE" sz="900" dirty="0"/>
                        <a:t>Koppling</a:t>
                      </a:r>
                    </a:p>
                  </a:txBody>
                  <a:tcPr/>
                </a:tc>
                <a:tc>
                  <a:txBody>
                    <a:bodyPr/>
                    <a:lstStyle/>
                    <a:p>
                      <a:r>
                        <a:rPr lang="sv-SE" sz="1400" dirty="0"/>
                        <a:t>Övrigt</a:t>
                      </a:r>
                    </a:p>
                  </a:txBody>
                  <a:tcPr/>
                </a:tc>
                <a:extLst>
                  <a:ext uri="{0D108BD9-81ED-4DB2-BD59-A6C34878D82A}">
                    <a16:rowId xmlns:a16="http://schemas.microsoft.com/office/drawing/2014/main" val="2484581089"/>
                  </a:ext>
                </a:extLst>
              </a:tr>
              <a:tr h="717006">
                <a:tc>
                  <a:txBody>
                    <a:bodyPr/>
                    <a:lstStyle/>
                    <a:p>
                      <a:r>
                        <a:rPr lang="sv-SE" sz="1050" dirty="0"/>
                        <a:t>Nätverk Elevhälsa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050" dirty="0"/>
                        <a:t>Elevhälsa</a:t>
                      </a:r>
                    </a:p>
                    <a:p>
                      <a:endParaRPr lang="sv-SE" sz="1050" kern="1200" dirty="0">
                        <a:solidFill>
                          <a:schemeClr val="dk1"/>
                        </a:solidFill>
                        <a:latin typeface="+mn-lt"/>
                        <a:ea typeface="+mn-ea"/>
                        <a:cs typeface="+mn-cs"/>
                      </a:endParaRPr>
                    </a:p>
                  </a:txBody>
                  <a:tcPr/>
                </a:tc>
                <a:tc>
                  <a:txBody>
                    <a:bodyPr/>
                    <a:lstStyle/>
                    <a:p>
                      <a:pPr marL="0" algn="l" defTabSz="914400" rtl="0" eaLnBrk="1" latinLnBrk="0" hangingPunct="1"/>
                      <a:r>
                        <a:rPr lang="sv-SE" sz="1050" kern="1200" dirty="0">
                          <a:solidFill>
                            <a:schemeClr val="dk1"/>
                          </a:solidFill>
                          <a:latin typeface="+mn-lt"/>
                          <a:ea typeface="+mn-ea"/>
                          <a:cs typeface="+mn-cs"/>
                        </a:rPr>
                        <a:t>representanter för kommunerna, staten (specialpedagogiska skolmyndigheten) och från Region Dalarna verksamhetschefer från BUM, BHV, HAB, BUP och Logopedverksamheten.</a:t>
                      </a:r>
                    </a:p>
                  </a:txBody>
                  <a:tcPr/>
                </a:tc>
                <a:tc>
                  <a:txBody>
                    <a:bodyPr/>
                    <a:lstStyle/>
                    <a:p>
                      <a:endParaRPr lang="sv-SE" sz="1050" kern="1200" dirty="0">
                        <a:solidFill>
                          <a:schemeClr val="dk1"/>
                        </a:solidFill>
                        <a:latin typeface="+mn-lt"/>
                        <a:ea typeface="+mn-ea"/>
                        <a:cs typeface="+mn-cs"/>
                      </a:endParaRPr>
                    </a:p>
                  </a:txBody>
                  <a:tcPr/>
                </a:tc>
                <a:tc>
                  <a:txBody>
                    <a:bodyPr/>
                    <a:lstStyle/>
                    <a:p>
                      <a:r>
                        <a:rPr lang="sv-SE" sz="1050" dirty="0"/>
                        <a:t>1-2 ggr/år</a:t>
                      </a:r>
                    </a:p>
                  </a:txBody>
                  <a:tcPr/>
                </a:tc>
                <a:tc>
                  <a:txBody>
                    <a:bodyPr/>
                    <a:lstStyle/>
                    <a:p>
                      <a:endParaRPr lang="sv-SE" sz="1050" kern="1200" dirty="0">
                        <a:solidFill>
                          <a:schemeClr val="dk1"/>
                        </a:solidFill>
                        <a:latin typeface="+mn-lt"/>
                        <a:ea typeface="+mn-ea"/>
                        <a:cs typeface="+mn-cs"/>
                      </a:endParaRPr>
                    </a:p>
                  </a:txBody>
                  <a:tcPr/>
                </a:tc>
                <a:tc>
                  <a:txBody>
                    <a:bodyPr/>
                    <a:lstStyle/>
                    <a:p>
                      <a:endParaRPr lang="sv-SE" sz="1050" dirty="0"/>
                    </a:p>
                  </a:txBody>
                  <a:tcPr/>
                </a:tc>
                <a:extLst>
                  <a:ext uri="{0D108BD9-81ED-4DB2-BD59-A6C34878D82A}">
                    <a16:rowId xmlns:a16="http://schemas.microsoft.com/office/drawing/2014/main" val="2902480064"/>
                  </a:ext>
                </a:extLst>
              </a:tr>
              <a:tr h="873851">
                <a:tc>
                  <a:txBody>
                    <a:bodyPr/>
                    <a:lstStyle/>
                    <a:p>
                      <a:r>
                        <a:rPr lang="sv-SE" sz="1050" kern="1200" dirty="0">
                          <a:solidFill>
                            <a:schemeClr val="dk1"/>
                          </a:solidFill>
                          <a:latin typeface="+mn-lt"/>
                          <a:ea typeface="+mn-ea"/>
                          <a:cs typeface="+mn-cs"/>
                        </a:rPr>
                        <a:t>Styrgrupp IVPA</a:t>
                      </a:r>
                    </a:p>
                  </a:txBody>
                  <a:tcPr/>
                </a:tc>
                <a:tc>
                  <a:txBody>
                    <a:bodyPr/>
                    <a:lstStyle/>
                    <a:p>
                      <a:r>
                        <a:rPr lang="sv-SE" sz="1050" kern="1200" dirty="0">
                          <a:solidFill>
                            <a:schemeClr val="dk1"/>
                          </a:solidFill>
                          <a:latin typeface="+mn-lt"/>
                          <a:ea typeface="+mn-ea"/>
                          <a:cs typeface="+mn-cs"/>
                        </a:rPr>
                        <a:t>I väntan på ambulans</a:t>
                      </a:r>
                    </a:p>
                  </a:txBody>
                  <a:tcPr/>
                </a:tc>
                <a:tc>
                  <a:txBody>
                    <a:bodyPr/>
                    <a:lstStyle/>
                    <a:p>
                      <a:r>
                        <a:rPr lang="sv-SE" sz="1050" kern="1200" dirty="0">
                          <a:solidFill>
                            <a:schemeClr val="dk1"/>
                          </a:solidFill>
                          <a:latin typeface="+mn-lt"/>
                          <a:ea typeface="+mn-ea"/>
                          <a:cs typeface="+mn-cs"/>
                        </a:rPr>
                        <a:t>Ambulanssjukvården och räddningstjänsterna</a:t>
                      </a:r>
                    </a:p>
                  </a:txBody>
                  <a:tcPr/>
                </a:tc>
                <a:tc>
                  <a:txBody>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lang="sv-SE" sz="1050" kern="1200" dirty="0">
                          <a:solidFill>
                            <a:schemeClr val="dk1"/>
                          </a:solidFill>
                          <a:latin typeface="+mn-lt"/>
                          <a:ea typeface="+mn-ea"/>
                          <a:cs typeface="+mn-cs"/>
                        </a:rPr>
                        <a:t>För IVPA har vi även utbildning ca 3 ggr/ år, om det kan vara med)  På lokal nivå sker samverkan med </a:t>
                      </a:r>
                      <a:r>
                        <a:rPr lang="sv-SE" sz="1050" kern="1200" dirty="0" err="1">
                          <a:solidFill>
                            <a:schemeClr val="dk1"/>
                          </a:solidFill>
                          <a:latin typeface="+mn-lt"/>
                          <a:ea typeface="+mn-ea"/>
                          <a:cs typeface="+mn-cs"/>
                        </a:rPr>
                        <a:t>bl</a:t>
                      </a:r>
                      <a:r>
                        <a:rPr lang="sv-SE" sz="1050" kern="1200" dirty="0">
                          <a:solidFill>
                            <a:schemeClr val="dk1"/>
                          </a:solidFill>
                          <a:latin typeface="+mn-lt"/>
                          <a:ea typeface="+mn-ea"/>
                          <a:cs typeface="+mn-cs"/>
                        </a:rPr>
                        <a:t> a kommunerna gällande evenemang, med planering och uppföljning.</a:t>
                      </a:r>
                    </a:p>
                  </a:txBody>
                  <a:tcPr/>
                </a:tc>
                <a:tc>
                  <a:txBody>
                    <a:bodyPr/>
                    <a:lstStyle/>
                    <a:p>
                      <a:endParaRPr lang="sv-SE" sz="1050" kern="1200" dirty="0">
                        <a:solidFill>
                          <a:schemeClr val="dk1"/>
                        </a:solidFill>
                        <a:latin typeface="+mn-lt"/>
                        <a:ea typeface="+mn-ea"/>
                        <a:cs typeface="+mn-cs"/>
                      </a:endParaRPr>
                    </a:p>
                  </a:txBody>
                  <a:tcPr/>
                </a:tc>
                <a:tc>
                  <a:txBody>
                    <a:bodyPr/>
                    <a:lstStyle/>
                    <a:p>
                      <a:endParaRPr lang="sv-SE" sz="1050" kern="1200" dirty="0">
                        <a:solidFill>
                          <a:schemeClr val="dk1"/>
                        </a:solidFill>
                        <a:latin typeface="+mn-lt"/>
                        <a:ea typeface="+mn-ea"/>
                        <a:cs typeface="+mn-cs"/>
                      </a:endParaRPr>
                    </a:p>
                  </a:txBody>
                  <a:tcPr/>
                </a:tc>
                <a:tc>
                  <a:txBody>
                    <a:bodyPr/>
                    <a:lstStyle/>
                    <a:p>
                      <a:endParaRPr lang="sv-SE" sz="1050" kern="1200" dirty="0">
                        <a:solidFill>
                          <a:schemeClr val="dk1"/>
                        </a:solidFill>
                        <a:latin typeface="+mn-lt"/>
                        <a:ea typeface="+mn-ea"/>
                        <a:cs typeface="+mn-cs"/>
                      </a:endParaRPr>
                    </a:p>
                  </a:txBody>
                  <a:tcPr/>
                </a:tc>
                <a:extLst>
                  <a:ext uri="{0D108BD9-81ED-4DB2-BD59-A6C34878D82A}">
                    <a16:rowId xmlns:a16="http://schemas.microsoft.com/office/drawing/2014/main" val="2690793172"/>
                  </a:ext>
                </a:extLst>
              </a:tr>
              <a:tr h="717006">
                <a:tc>
                  <a:txBody>
                    <a:bodyPr/>
                    <a:lstStyle/>
                    <a:p>
                      <a:endParaRPr lang="sv-SE" sz="1050" dirty="0"/>
                    </a:p>
                  </a:txBody>
                  <a:tcPr/>
                </a:tc>
                <a:tc>
                  <a:txBody>
                    <a:bodyPr/>
                    <a:lstStyle/>
                    <a:p>
                      <a:r>
                        <a:rPr lang="sv-SE" sz="1050" dirty="0"/>
                        <a:t>Samverkan inom rehabilitering </a:t>
                      </a:r>
                    </a:p>
                  </a:txBody>
                  <a:tcPr/>
                </a:tc>
                <a:tc>
                  <a:txBody>
                    <a:bodyPr/>
                    <a:lstStyle/>
                    <a:p>
                      <a:r>
                        <a:rPr lang="sv-SE" sz="1050" dirty="0"/>
                        <a:t>Verksamhetschef</a:t>
                      </a:r>
                      <a:r>
                        <a:rPr lang="sv-SE" sz="1050" baseline="0" dirty="0"/>
                        <a:t> arbetsterapi/kurator och verksamhetschef fysioterapin</a:t>
                      </a:r>
                      <a:br>
                        <a:rPr lang="sv-SE" sz="1050" baseline="0" dirty="0"/>
                      </a:br>
                      <a:r>
                        <a:rPr lang="sv-SE" sz="1050" baseline="0" dirty="0" err="1"/>
                        <a:t>MARar</a:t>
                      </a:r>
                      <a:r>
                        <a:rPr lang="sv-SE" sz="1050" baseline="0" dirty="0"/>
                        <a:t> i kommunerna </a:t>
                      </a:r>
                      <a:endParaRPr lang="sv-SE" sz="1050" dirty="0"/>
                    </a:p>
                  </a:txBody>
                  <a:tcPr/>
                </a:tc>
                <a:tc>
                  <a:txBody>
                    <a:bodyPr/>
                    <a:lstStyle/>
                    <a:p>
                      <a:pPr>
                        <a:spcAft>
                          <a:spcPts val="600"/>
                        </a:spcAft>
                      </a:pPr>
                      <a:r>
                        <a:rPr lang="sv-SE" sz="1050" dirty="0"/>
                        <a:t>ex vis vad som skrivs i vårdbegäran eller hur vi överrapporterar mellan olika instanser men också prata mer allmänt om implementering av riktlinjer eller arbetssätt. </a:t>
                      </a:r>
                    </a:p>
                  </a:txBody>
                  <a:tcPr/>
                </a:tc>
                <a:tc>
                  <a:txBody>
                    <a:bodyPr/>
                    <a:lstStyle/>
                    <a:p>
                      <a:r>
                        <a:rPr lang="sv-SE" sz="1050" dirty="0"/>
                        <a:t>1 gång/</a:t>
                      </a:r>
                      <a:br>
                        <a:rPr lang="sv-SE" sz="1050" dirty="0"/>
                      </a:br>
                      <a:r>
                        <a:rPr lang="sv-SE" sz="1050" dirty="0"/>
                        <a:t>månad</a:t>
                      </a:r>
                    </a:p>
                  </a:txBody>
                  <a:tcPr/>
                </a:tc>
                <a:tc>
                  <a:txBody>
                    <a:bodyPr/>
                    <a:lstStyle/>
                    <a:p>
                      <a:endParaRPr lang="sv-SE" sz="1050" dirty="0"/>
                    </a:p>
                  </a:txBody>
                  <a:tcPr/>
                </a:tc>
                <a:tc>
                  <a:txBody>
                    <a:bodyPr/>
                    <a:lstStyle/>
                    <a:p>
                      <a:r>
                        <a:rPr lang="sv-SE" sz="1050" dirty="0"/>
                        <a:t>Vår samverkan började i och med Coronapandemin men vi har sedan bedömt att det funnits behov av fortsatt samverkan.</a:t>
                      </a:r>
                    </a:p>
                  </a:txBody>
                  <a:tcPr/>
                </a:tc>
                <a:extLst>
                  <a:ext uri="{0D108BD9-81ED-4DB2-BD59-A6C34878D82A}">
                    <a16:rowId xmlns:a16="http://schemas.microsoft.com/office/drawing/2014/main" val="2679925500"/>
                  </a:ext>
                </a:extLst>
              </a:tr>
              <a:tr h="359401">
                <a:tc>
                  <a:txBody>
                    <a:bodyPr/>
                    <a:lstStyle/>
                    <a:p>
                      <a:r>
                        <a:rPr lang="sv-SE" sz="1050" dirty="0"/>
                        <a:t>SUS-gruppen </a:t>
                      </a:r>
                    </a:p>
                  </a:txBody>
                  <a:tcPr/>
                </a:tc>
                <a:tc>
                  <a:txBody>
                    <a:bodyPr/>
                    <a:lstStyle/>
                    <a:p>
                      <a:endParaRPr lang="sv-SE" sz="1050" dirty="0"/>
                    </a:p>
                  </a:txBody>
                  <a:tcPr/>
                </a:tc>
                <a:tc>
                  <a:txBody>
                    <a:bodyPr/>
                    <a:lstStyle/>
                    <a:p>
                      <a:r>
                        <a:rPr lang="sv-SE" sz="1050" baseline="0" dirty="0"/>
                        <a:t>Verksamhetschef fysioterapin</a:t>
                      </a:r>
                      <a:endParaRPr lang="sv-SE" sz="1050" dirty="0"/>
                    </a:p>
                  </a:txBody>
                  <a:tcPr/>
                </a:tc>
                <a:tc>
                  <a:txBody>
                    <a:bodyPr/>
                    <a:lstStyle/>
                    <a:p>
                      <a:pPr>
                        <a:spcAft>
                          <a:spcPts val="600"/>
                        </a:spcAft>
                      </a:pPr>
                      <a:r>
                        <a:rPr lang="sv-SE" sz="1050" dirty="0" err="1"/>
                        <a:t>Repr</a:t>
                      </a:r>
                      <a:r>
                        <a:rPr lang="sv-SE" sz="1050" dirty="0"/>
                        <a:t> från divisionen </a:t>
                      </a:r>
                    </a:p>
                  </a:txBody>
                  <a:tcPr/>
                </a:tc>
                <a:tc>
                  <a:txBody>
                    <a:bodyPr/>
                    <a:lstStyle/>
                    <a:p>
                      <a:endParaRPr lang="sv-SE" sz="1050" dirty="0"/>
                    </a:p>
                  </a:txBody>
                  <a:tcPr/>
                </a:tc>
                <a:tc>
                  <a:txBody>
                    <a:bodyPr/>
                    <a:lstStyle/>
                    <a:p>
                      <a:endParaRPr lang="sv-SE" sz="1050" dirty="0"/>
                    </a:p>
                  </a:txBody>
                  <a:tcPr/>
                </a:tc>
                <a:tc>
                  <a:txBody>
                    <a:bodyPr/>
                    <a:lstStyle/>
                    <a:p>
                      <a:endParaRPr lang="sv-SE" sz="1050" dirty="0"/>
                    </a:p>
                  </a:txBody>
                  <a:tcPr/>
                </a:tc>
                <a:extLst>
                  <a:ext uri="{0D108BD9-81ED-4DB2-BD59-A6C34878D82A}">
                    <a16:rowId xmlns:a16="http://schemas.microsoft.com/office/drawing/2014/main" val="222475807"/>
                  </a:ext>
                </a:extLst>
              </a:tr>
              <a:tr h="717006">
                <a:tc>
                  <a:txBody>
                    <a:bodyPr/>
                    <a:lstStyle/>
                    <a:p>
                      <a:endParaRPr lang="sv-SE" sz="1050" kern="1200" dirty="0">
                        <a:solidFill>
                          <a:schemeClr val="dk1"/>
                        </a:solidFill>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050" kern="1200" dirty="0">
                          <a:solidFill>
                            <a:schemeClr val="dk1"/>
                          </a:solidFill>
                          <a:latin typeface="+mn-lt"/>
                          <a:ea typeface="+mn-ea"/>
                          <a:cs typeface="+mn-cs"/>
                        </a:rPr>
                        <a:t>Obduktion- och bårhus-verksamheten</a:t>
                      </a:r>
                    </a:p>
                    <a:p>
                      <a:endParaRPr lang="sv-SE" sz="1050" dirty="0"/>
                    </a:p>
                  </a:txBody>
                  <a:tcPr/>
                </a:tc>
                <a:tc>
                  <a:txBody>
                    <a:bodyPr/>
                    <a:lstStyle/>
                    <a:p>
                      <a:endParaRPr lang="sv-SE" sz="1050" dirty="0"/>
                    </a:p>
                  </a:txBody>
                  <a:tcPr/>
                </a:tc>
                <a:tc>
                  <a:txBody>
                    <a:bodyPr/>
                    <a:lstStyle/>
                    <a:p>
                      <a:pPr>
                        <a:spcAft>
                          <a:spcPts val="600"/>
                        </a:spcAft>
                      </a:pPr>
                      <a:r>
                        <a:rPr lang="sv-SE" sz="1050" dirty="0"/>
                        <a:t>Samverkan mellan bårhuset och kommunen när det gäller obduktion och förvaring av avlidna, samt vid behov av släktutredning.</a:t>
                      </a:r>
                    </a:p>
                  </a:txBody>
                  <a:tcPr/>
                </a:tc>
                <a:tc>
                  <a:txBody>
                    <a:bodyPr/>
                    <a:lstStyle/>
                    <a:p>
                      <a:endParaRPr lang="sv-SE" sz="1050" dirty="0"/>
                    </a:p>
                  </a:txBody>
                  <a:tcPr/>
                </a:tc>
                <a:tc>
                  <a:txBody>
                    <a:bodyPr/>
                    <a:lstStyle/>
                    <a:p>
                      <a:endParaRPr lang="sv-SE" sz="1050" dirty="0"/>
                    </a:p>
                  </a:txBody>
                  <a:tcPr/>
                </a:tc>
                <a:tc>
                  <a:txBody>
                    <a:bodyPr/>
                    <a:lstStyle/>
                    <a:p>
                      <a:r>
                        <a:rPr lang="sv-SE" sz="1050" dirty="0"/>
                        <a:t>Avtal under framtagande,</a:t>
                      </a:r>
                      <a:r>
                        <a:rPr lang="sv-SE" sz="1050" baseline="0" dirty="0"/>
                        <a:t> </a:t>
                      </a:r>
                      <a:r>
                        <a:rPr lang="sv-SE" sz="1050" baseline="0" dirty="0" err="1"/>
                        <a:t>ev</a:t>
                      </a:r>
                      <a:r>
                        <a:rPr lang="sv-SE" sz="1050" baseline="0" dirty="0"/>
                        <a:t> framtida formaliserad samverkan </a:t>
                      </a:r>
                      <a:endParaRPr lang="sv-SE" sz="1050" dirty="0"/>
                    </a:p>
                  </a:txBody>
                  <a:tcPr/>
                </a:tc>
                <a:extLst>
                  <a:ext uri="{0D108BD9-81ED-4DB2-BD59-A6C34878D82A}">
                    <a16:rowId xmlns:a16="http://schemas.microsoft.com/office/drawing/2014/main" val="203252971"/>
                  </a:ext>
                </a:extLst>
              </a:tr>
              <a:tr h="717006">
                <a:tc>
                  <a:txBody>
                    <a:bodyPr/>
                    <a:lstStyle/>
                    <a:p>
                      <a:r>
                        <a:rPr lang="sv-SE" sz="1050" dirty="0"/>
                        <a:t>LPO</a:t>
                      </a:r>
                      <a:r>
                        <a:rPr lang="sv-SE" sz="1050" baseline="0" dirty="0"/>
                        <a:t> Rehabilitering, habilitering och försäkringsmed</a:t>
                      </a:r>
                      <a:endParaRPr lang="sv-SE" sz="1050" dirty="0"/>
                    </a:p>
                  </a:txBody>
                  <a:tcPr/>
                </a:tc>
                <a:tc>
                  <a:txBody>
                    <a:bodyPr/>
                    <a:lstStyle/>
                    <a:p>
                      <a:endParaRPr lang="sv-SE" sz="1050" dirty="0"/>
                    </a:p>
                  </a:txBody>
                  <a:tcPr/>
                </a:tc>
                <a:tc>
                  <a:txBody>
                    <a:bodyPr/>
                    <a:lstStyle/>
                    <a:p>
                      <a:r>
                        <a:rPr lang="sv-SE" sz="1050" dirty="0"/>
                        <a:t>Verksamhetschef</a:t>
                      </a:r>
                      <a:r>
                        <a:rPr lang="sv-SE" sz="1050" baseline="0" dirty="0"/>
                        <a:t> arbetsterapi/kurator och verksamhetschef fysioterapin</a:t>
                      </a:r>
                    </a:p>
                    <a:p>
                      <a:r>
                        <a:rPr lang="sv-SE" sz="1050" baseline="0" dirty="0"/>
                        <a:t>Verksamhetschef Logopedi/</a:t>
                      </a:r>
                      <a:r>
                        <a:rPr lang="sv-SE" sz="1050" baseline="0" dirty="0" err="1"/>
                        <a:t>dietíst</a:t>
                      </a:r>
                      <a:endParaRPr lang="sv-SE" sz="1050" dirty="0"/>
                    </a:p>
                  </a:txBody>
                  <a:tcPr/>
                </a:tc>
                <a:tc>
                  <a:txBody>
                    <a:bodyPr/>
                    <a:lstStyle/>
                    <a:p>
                      <a:pPr>
                        <a:spcAft>
                          <a:spcPts val="600"/>
                        </a:spcAft>
                      </a:pPr>
                      <a:r>
                        <a:rPr lang="sv-SE" sz="1050" dirty="0"/>
                        <a:t>Kunskapsstyrning och samverkan</a:t>
                      </a:r>
                    </a:p>
                  </a:txBody>
                  <a:tcPr/>
                </a:tc>
                <a:tc>
                  <a:txBody>
                    <a:bodyPr/>
                    <a:lstStyle/>
                    <a:p>
                      <a:r>
                        <a:rPr lang="sv-SE" sz="1050" dirty="0"/>
                        <a:t>4-5 ggr/år</a:t>
                      </a:r>
                    </a:p>
                  </a:txBody>
                  <a:tcPr/>
                </a:tc>
                <a:tc>
                  <a:txBody>
                    <a:bodyPr/>
                    <a:lstStyle/>
                    <a:p>
                      <a:endParaRPr lang="sv-SE" sz="1050" dirty="0"/>
                    </a:p>
                  </a:txBody>
                  <a:tcPr/>
                </a:tc>
                <a:tc>
                  <a:txBody>
                    <a:bodyPr/>
                    <a:lstStyle/>
                    <a:p>
                      <a:endParaRPr lang="sv-SE" sz="1050" dirty="0"/>
                    </a:p>
                  </a:txBody>
                  <a:tcPr/>
                </a:tc>
                <a:extLst>
                  <a:ext uri="{0D108BD9-81ED-4DB2-BD59-A6C34878D82A}">
                    <a16:rowId xmlns:a16="http://schemas.microsoft.com/office/drawing/2014/main" val="1443905477"/>
                  </a:ext>
                </a:extLst>
              </a:tr>
              <a:tr h="403316">
                <a:tc>
                  <a:txBody>
                    <a:bodyPr/>
                    <a:lstStyle/>
                    <a:p>
                      <a:r>
                        <a:rPr lang="sv-SE" sz="1050" dirty="0"/>
                        <a:t>Specialitetsgrupp</a:t>
                      </a:r>
                      <a:r>
                        <a:rPr lang="sv-SE" sz="1050" baseline="0" dirty="0"/>
                        <a:t> Fysioterapi</a:t>
                      </a:r>
                      <a:endParaRPr lang="sv-SE" sz="1050" dirty="0"/>
                    </a:p>
                  </a:txBody>
                  <a:tcPr/>
                </a:tc>
                <a:tc>
                  <a:txBody>
                    <a:bodyPr/>
                    <a:lstStyle/>
                    <a:p>
                      <a:endParaRPr lang="sv-SE" sz="1050" dirty="0"/>
                    </a:p>
                  </a:txBody>
                  <a:tcPr/>
                </a:tc>
                <a:tc>
                  <a:txBody>
                    <a:bodyPr/>
                    <a:lstStyle/>
                    <a:p>
                      <a:endParaRPr lang="sv-SE" sz="1050" dirty="0"/>
                    </a:p>
                  </a:txBody>
                  <a:tcPr/>
                </a:tc>
                <a:tc>
                  <a:txBody>
                    <a:bodyPr/>
                    <a:lstStyle/>
                    <a:p>
                      <a:pPr>
                        <a:spcAft>
                          <a:spcPts val="600"/>
                        </a:spcAft>
                      </a:pPr>
                      <a:r>
                        <a:rPr lang="sv-SE" sz="1050" dirty="0"/>
                        <a:t>Specifika professionsfrågor, samordning av VFU platser</a:t>
                      </a:r>
                      <a:r>
                        <a:rPr lang="sv-SE" sz="1050" baseline="0" dirty="0"/>
                        <a:t> samt utbildningsinsatser</a:t>
                      </a:r>
                      <a:endParaRPr lang="sv-SE" sz="1050" dirty="0"/>
                    </a:p>
                  </a:txBody>
                  <a:tcPr/>
                </a:tc>
                <a:tc>
                  <a:txBody>
                    <a:bodyPr/>
                    <a:lstStyle/>
                    <a:p>
                      <a:endParaRPr lang="sv-SE" sz="1050" dirty="0"/>
                    </a:p>
                  </a:txBody>
                  <a:tcPr/>
                </a:tc>
                <a:tc>
                  <a:txBody>
                    <a:bodyPr/>
                    <a:lstStyle/>
                    <a:p>
                      <a:endParaRPr lang="sv-SE" sz="1050" dirty="0"/>
                    </a:p>
                  </a:txBody>
                  <a:tcPr/>
                </a:tc>
                <a:tc>
                  <a:txBody>
                    <a:bodyPr/>
                    <a:lstStyle/>
                    <a:p>
                      <a:endParaRPr lang="sv-SE" sz="1050" dirty="0"/>
                    </a:p>
                  </a:txBody>
                  <a:tcPr/>
                </a:tc>
                <a:extLst>
                  <a:ext uri="{0D108BD9-81ED-4DB2-BD59-A6C34878D82A}">
                    <a16:rowId xmlns:a16="http://schemas.microsoft.com/office/drawing/2014/main" val="3669382882"/>
                  </a:ext>
                </a:extLst>
              </a:tr>
              <a:tr h="403316">
                <a:tc>
                  <a:txBody>
                    <a:bodyPr/>
                    <a:lstStyle/>
                    <a:p>
                      <a:r>
                        <a:rPr lang="sv-SE" sz="1050" dirty="0"/>
                        <a:t>Specialitetsgrupp Arbetsterapi</a:t>
                      </a:r>
                    </a:p>
                  </a:txBody>
                  <a:tcPr/>
                </a:tc>
                <a:tc>
                  <a:txBody>
                    <a:bodyPr/>
                    <a:lstStyle/>
                    <a:p>
                      <a:endParaRPr lang="sv-SE" sz="1050" dirty="0"/>
                    </a:p>
                  </a:txBody>
                  <a:tcPr/>
                </a:tc>
                <a:tc>
                  <a:txBody>
                    <a:bodyPr/>
                    <a:lstStyle/>
                    <a:p>
                      <a:endParaRPr lang="sv-SE" sz="105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050" dirty="0"/>
                        <a:t>Specifika professionsfrågor, samordning av VFU platser</a:t>
                      </a:r>
                      <a:r>
                        <a:rPr lang="sv-SE" sz="1050" baseline="0" dirty="0"/>
                        <a:t> samt utbildningsinsatser</a:t>
                      </a:r>
                      <a:endParaRPr lang="sv-SE" sz="1050" dirty="0"/>
                    </a:p>
                  </a:txBody>
                  <a:tcPr/>
                </a:tc>
                <a:tc>
                  <a:txBody>
                    <a:bodyPr/>
                    <a:lstStyle/>
                    <a:p>
                      <a:endParaRPr lang="sv-SE" sz="1050" dirty="0"/>
                    </a:p>
                  </a:txBody>
                  <a:tcPr/>
                </a:tc>
                <a:tc>
                  <a:txBody>
                    <a:bodyPr/>
                    <a:lstStyle/>
                    <a:p>
                      <a:endParaRPr lang="sv-SE" sz="1050" dirty="0"/>
                    </a:p>
                  </a:txBody>
                  <a:tcPr/>
                </a:tc>
                <a:tc>
                  <a:txBody>
                    <a:bodyPr/>
                    <a:lstStyle/>
                    <a:p>
                      <a:endParaRPr lang="sv-SE" sz="1050" dirty="0"/>
                    </a:p>
                  </a:txBody>
                  <a:tcPr/>
                </a:tc>
                <a:extLst>
                  <a:ext uri="{0D108BD9-81ED-4DB2-BD59-A6C34878D82A}">
                    <a16:rowId xmlns:a16="http://schemas.microsoft.com/office/drawing/2014/main" val="3184543066"/>
                  </a:ext>
                </a:extLst>
              </a:tr>
              <a:tr h="359401">
                <a:tc>
                  <a:txBody>
                    <a:bodyPr/>
                    <a:lstStyle/>
                    <a:p>
                      <a:r>
                        <a:rPr lang="sv-SE" sz="1050" dirty="0"/>
                        <a:t>LPO Äldres hälsa</a:t>
                      </a:r>
                    </a:p>
                  </a:txBody>
                  <a:tcPr/>
                </a:tc>
                <a:tc>
                  <a:txBody>
                    <a:bodyPr/>
                    <a:lstStyle/>
                    <a:p>
                      <a:endParaRPr lang="sv-SE" sz="1050" dirty="0"/>
                    </a:p>
                  </a:txBody>
                  <a:tcPr/>
                </a:tc>
                <a:tc>
                  <a:txBody>
                    <a:bodyPr/>
                    <a:lstStyle/>
                    <a:p>
                      <a:r>
                        <a:rPr lang="sv-SE" sz="1050" dirty="0"/>
                        <a:t>Divisionschef är ordförande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050" dirty="0"/>
                        <a:t>Kunskapsstyrning och samverkan</a:t>
                      </a:r>
                    </a:p>
                  </a:txBody>
                  <a:tcPr/>
                </a:tc>
                <a:tc>
                  <a:txBody>
                    <a:bodyPr/>
                    <a:lstStyle/>
                    <a:p>
                      <a:r>
                        <a:rPr lang="sv-SE" sz="1050" dirty="0"/>
                        <a:t>4-5</a:t>
                      </a:r>
                      <a:r>
                        <a:rPr lang="sv-SE" sz="1050" baseline="0" dirty="0"/>
                        <a:t> ggr/år</a:t>
                      </a:r>
                      <a:endParaRPr lang="sv-SE" sz="1050" dirty="0"/>
                    </a:p>
                  </a:txBody>
                  <a:tcPr/>
                </a:tc>
                <a:tc>
                  <a:txBody>
                    <a:bodyPr/>
                    <a:lstStyle/>
                    <a:p>
                      <a:endParaRPr lang="sv-SE" sz="1050" dirty="0"/>
                    </a:p>
                  </a:txBody>
                  <a:tcPr/>
                </a:tc>
                <a:tc>
                  <a:txBody>
                    <a:bodyPr/>
                    <a:lstStyle/>
                    <a:p>
                      <a:endParaRPr lang="sv-SE" sz="1050" dirty="0"/>
                    </a:p>
                  </a:txBody>
                  <a:tcPr/>
                </a:tc>
                <a:extLst>
                  <a:ext uri="{0D108BD9-81ED-4DB2-BD59-A6C34878D82A}">
                    <a16:rowId xmlns:a16="http://schemas.microsoft.com/office/drawing/2014/main" val="132145665"/>
                  </a:ext>
                </a:extLst>
              </a:tr>
            </a:tbl>
          </a:graphicData>
        </a:graphic>
      </p:graphicFrame>
      <p:sp>
        <p:nvSpPr>
          <p:cNvPr id="3" name="textruta 2"/>
          <p:cNvSpPr txBox="1"/>
          <p:nvPr/>
        </p:nvSpPr>
        <p:spPr>
          <a:xfrm>
            <a:off x="8744989" y="182880"/>
            <a:ext cx="1612669" cy="646331"/>
          </a:xfrm>
          <a:prstGeom prst="rect">
            <a:avLst/>
          </a:prstGeom>
          <a:noFill/>
        </p:spPr>
        <p:txBody>
          <a:bodyPr wrap="square" rtlCol="0">
            <a:spAutoFit/>
          </a:bodyPr>
          <a:lstStyle/>
          <a:p>
            <a:r>
              <a:rPr lang="sv-SE" dirty="0"/>
              <a:t>Uppdaterad 2022-08-24</a:t>
            </a:r>
          </a:p>
        </p:txBody>
      </p:sp>
    </p:spTree>
    <p:extLst>
      <p:ext uri="{BB962C8B-B14F-4D97-AF65-F5344CB8AC3E}">
        <p14:creationId xmlns:p14="http://schemas.microsoft.com/office/powerpoint/2010/main" val="19098210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Division Primärvård </a:t>
            </a:r>
          </a:p>
        </p:txBody>
      </p:sp>
      <p:sp>
        <p:nvSpPr>
          <p:cNvPr id="4" name="Platshållare för datum 3"/>
          <p:cNvSpPr>
            <a:spLocks noGrp="1"/>
          </p:cNvSpPr>
          <p:nvPr>
            <p:ph type="dt" sz="half" idx="10"/>
          </p:nvPr>
        </p:nvSpPr>
        <p:spPr/>
        <p:txBody>
          <a:bodyPr/>
          <a:lstStyle/>
          <a:p>
            <a:r>
              <a:rPr lang="sv-SE"/>
              <a:t>2022-08-18</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11</a:t>
            </a:fld>
            <a:endParaRPr lang="sv-SE" dirty="0"/>
          </a:p>
        </p:txBody>
      </p:sp>
      <p:graphicFrame>
        <p:nvGraphicFramePr>
          <p:cNvPr id="6" name="Platshållare för innehåll 5"/>
          <p:cNvGraphicFramePr>
            <a:graphicFrameLocks/>
          </p:cNvGraphicFramePr>
          <p:nvPr>
            <p:extLst>
              <p:ext uri="{D42A27DB-BD31-4B8C-83A1-F6EECF244321}">
                <p14:modId xmlns:p14="http://schemas.microsoft.com/office/powerpoint/2010/main" val="3602869074"/>
              </p:ext>
            </p:extLst>
          </p:nvPr>
        </p:nvGraphicFramePr>
        <p:xfrm>
          <a:off x="160714" y="1471699"/>
          <a:ext cx="11870571" cy="3053080"/>
        </p:xfrm>
        <a:graphic>
          <a:graphicData uri="http://schemas.openxmlformats.org/drawingml/2006/table">
            <a:tbl>
              <a:tblPr firstRow="1" bandRow="1">
                <a:tableStyleId>{5C22544A-7EE6-4342-B048-85BDC9FD1C3A}</a:tableStyleId>
              </a:tblPr>
              <a:tblGrid>
                <a:gridCol w="1417803">
                  <a:extLst>
                    <a:ext uri="{9D8B030D-6E8A-4147-A177-3AD203B41FA5}">
                      <a16:colId xmlns:a16="http://schemas.microsoft.com/office/drawing/2014/main" val="4259798525"/>
                    </a:ext>
                  </a:extLst>
                </a:gridCol>
                <a:gridCol w="1915596">
                  <a:extLst>
                    <a:ext uri="{9D8B030D-6E8A-4147-A177-3AD203B41FA5}">
                      <a16:colId xmlns:a16="http://schemas.microsoft.com/office/drawing/2014/main" val="2313203667"/>
                    </a:ext>
                  </a:extLst>
                </a:gridCol>
                <a:gridCol w="2069869">
                  <a:extLst>
                    <a:ext uri="{9D8B030D-6E8A-4147-A177-3AD203B41FA5}">
                      <a16:colId xmlns:a16="http://schemas.microsoft.com/office/drawing/2014/main" val="1266313779"/>
                    </a:ext>
                  </a:extLst>
                </a:gridCol>
                <a:gridCol w="2119746">
                  <a:extLst>
                    <a:ext uri="{9D8B030D-6E8A-4147-A177-3AD203B41FA5}">
                      <a16:colId xmlns:a16="http://schemas.microsoft.com/office/drawing/2014/main" val="3560380640"/>
                    </a:ext>
                  </a:extLst>
                </a:gridCol>
                <a:gridCol w="1612669">
                  <a:extLst>
                    <a:ext uri="{9D8B030D-6E8A-4147-A177-3AD203B41FA5}">
                      <a16:colId xmlns:a16="http://schemas.microsoft.com/office/drawing/2014/main" val="2219524579"/>
                    </a:ext>
                  </a:extLst>
                </a:gridCol>
                <a:gridCol w="1039092">
                  <a:extLst>
                    <a:ext uri="{9D8B030D-6E8A-4147-A177-3AD203B41FA5}">
                      <a16:colId xmlns:a16="http://schemas.microsoft.com/office/drawing/2014/main" val="3902753882"/>
                    </a:ext>
                  </a:extLst>
                </a:gridCol>
                <a:gridCol w="1695796">
                  <a:extLst>
                    <a:ext uri="{9D8B030D-6E8A-4147-A177-3AD203B41FA5}">
                      <a16:colId xmlns:a16="http://schemas.microsoft.com/office/drawing/2014/main" val="4032107003"/>
                    </a:ext>
                  </a:extLst>
                </a:gridCol>
              </a:tblGrid>
              <a:tr h="370840">
                <a:tc>
                  <a:txBody>
                    <a:bodyPr/>
                    <a:lstStyle/>
                    <a:p>
                      <a:r>
                        <a:rPr lang="sv-SE" sz="1600" dirty="0"/>
                        <a:t>Namn</a:t>
                      </a:r>
                    </a:p>
                  </a:txBody>
                  <a:tcPr/>
                </a:tc>
                <a:tc>
                  <a:txBody>
                    <a:bodyPr/>
                    <a:lstStyle/>
                    <a:p>
                      <a:r>
                        <a:rPr lang="sv-SE" sz="1600" dirty="0"/>
                        <a:t>Område</a:t>
                      </a:r>
                    </a:p>
                  </a:txBody>
                  <a:tcPr/>
                </a:tc>
                <a:tc>
                  <a:txBody>
                    <a:bodyPr/>
                    <a:lstStyle/>
                    <a:p>
                      <a:r>
                        <a:rPr lang="sv-SE" sz="1600" dirty="0"/>
                        <a:t>Deltagare</a:t>
                      </a:r>
                    </a:p>
                  </a:txBody>
                  <a:tcPr/>
                </a:tc>
                <a:tc>
                  <a:txBody>
                    <a:bodyPr/>
                    <a:lstStyle/>
                    <a:p>
                      <a:r>
                        <a:rPr lang="sv-SE" sz="1600" dirty="0"/>
                        <a:t>Syfte</a:t>
                      </a:r>
                    </a:p>
                  </a:txBody>
                  <a:tcPr/>
                </a:tc>
                <a:tc>
                  <a:txBody>
                    <a:bodyPr/>
                    <a:lstStyle/>
                    <a:p>
                      <a:r>
                        <a:rPr lang="sv-SE" sz="1200" dirty="0"/>
                        <a:t>Mötesfrekvens</a:t>
                      </a:r>
                    </a:p>
                  </a:txBody>
                  <a:tcPr/>
                </a:tc>
                <a:tc>
                  <a:txBody>
                    <a:bodyPr/>
                    <a:lstStyle/>
                    <a:p>
                      <a:r>
                        <a:rPr lang="sv-SE" sz="1200" dirty="0"/>
                        <a:t>Koppling</a:t>
                      </a:r>
                    </a:p>
                  </a:txBody>
                  <a:tcPr/>
                </a:tc>
                <a:tc>
                  <a:txBody>
                    <a:bodyPr/>
                    <a:lstStyle/>
                    <a:p>
                      <a:r>
                        <a:rPr lang="sv-SE" sz="1600" dirty="0"/>
                        <a:t>Övrigt</a:t>
                      </a:r>
                    </a:p>
                  </a:txBody>
                  <a:tcPr/>
                </a:tc>
                <a:extLst>
                  <a:ext uri="{0D108BD9-81ED-4DB2-BD59-A6C34878D82A}">
                    <a16:rowId xmlns:a16="http://schemas.microsoft.com/office/drawing/2014/main" val="2484581089"/>
                  </a:ext>
                </a:extLst>
              </a:tr>
              <a:tr h="370840">
                <a:tc gridSpan="7">
                  <a:txBody>
                    <a:bodyPr/>
                    <a:lstStyle/>
                    <a:p>
                      <a:r>
                        <a:rPr lang="sv-SE" sz="2400" b="1" kern="1200" dirty="0">
                          <a:solidFill>
                            <a:schemeClr val="dk1"/>
                          </a:solidFill>
                          <a:latin typeface="+mn-lt"/>
                          <a:ea typeface="+mn-ea"/>
                          <a:cs typeface="+mn-cs"/>
                        </a:rPr>
                        <a:t>Se områdessamordnarnas</a:t>
                      </a:r>
                      <a:r>
                        <a:rPr lang="sv-SE" sz="2400" b="1" kern="1200" baseline="0" dirty="0">
                          <a:solidFill>
                            <a:schemeClr val="dk1"/>
                          </a:solidFill>
                          <a:latin typeface="+mn-lt"/>
                          <a:ea typeface="+mn-ea"/>
                          <a:cs typeface="+mn-cs"/>
                        </a:rPr>
                        <a:t> delar</a:t>
                      </a:r>
                      <a:endParaRPr lang="sv-SE" sz="2400" b="1" kern="1200" dirty="0">
                        <a:solidFill>
                          <a:schemeClr val="dk1"/>
                        </a:solidFill>
                        <a:latin typeface="+mn-lt"/>
                        <a:ea typeface="+mn-ea"/>
                        <a:cs typeface="+mn-cs"/>
                      </a:endParaRPr>
                    </a:p>
                  </a:txBody>
                  <a:tcPr/>
                </a:tc>
                <a:tc hMerge="1">
                  <a:txBody>
                    <a:bodyPr/>
                    <a:lstStyle/>
                    <a:p>
                      <a:endParaRPr lang="sv-SE" sz="2400" kern="1200" dirty="0">
                        <a:solidFill>
                          <a:schemeClr val="dk1"/>
                        </a:solidFill>
                        <a:latin typeface="+mn-lt"/>
                        <a:ea typeface="+mn-ea"/>
                        <a:cs typeface="+mn-cs"/>
                      </a:endParaRPr>
                    </a:p>
                  </a:txBody>
                  <a:tcPr/>
                </a:tc>
                <a:tc hMerge="1">
                  <a:txBody>
                    <a:bodyPr/>
                    <a:lstStyle/>
                    <a:p>
                      <a:endParaRPr lang="sv-SE" sz="1100" kern="1200" dirty="0">
                        <a:solidFill>
                          <a:schemeClr val="dk1"/>
                        </a:solidFill>
                        <a:latin typeface="+mn-lt"/>
                        <a:ea typeface="+mn-ea"/>
                        <a:cs typeface="+mn-cs"/>
                      </a:endParaRPr>
                    </a:p>
                  </a:txBody>
                  <a:tcPr/>
                </a:tc>
                <a:tc hMerge="1">
                  <a:txBody>
                    <a:bodyPr/>
                    <a:lstStyle/>
                    <a:p>
                      <a:pPr>
                        <a:spcAft>
                          <a:spcPts val="600"/>
                        </a:spcAft>
                      </a:pPr>
                      <a:endParaRPr lang="sv-SE" sz="1100" kern="1200" dirty="0">
                        <a:solidFill>
                          <a:schemeClr val="dk1"/>
                        </a:solidFill>
                        <a:latin typeface="+mn-lt"/>
                        <a:ea typeface="+mn-ea"/>
                        <a:cs typeface="+mn-cs"/>
                      </a:endParaRPr>
                    </a:p>
                  </a:txBody>
                  <a:tcPr/>
                </a:tc>
                <a:tc hMerge="1">
                  <a:txBody>
                    <a:bodyPr/>
                    <a:lstStyle/>
                    <a:p>
                      <a:endParaRPr lang="sv-SE" sz="1100" kern="1200" dirty="0">
                        <a:solidFill>
                          <a:schemeClr val="dk1"/>
                        </a:solidFill>
                        <a:latin typeface="+mn-lt"/>
                        <a:ea typeface="+mn-ea"/>
                        <a:cs typeface="+mn-cs"/>
                      </a:endParaRPr>
                    </a:p>
                  </a:txBody>
                  <a:tcPr/>
                </a:tc>
                <a:tc hMerge="1">
                  <a:txBody>
                    <a:bodyPr/>
                    <a:lstStyle/>
                    <a:p>
                      <a:endParaRPr lang="sv-SE" sz="1100" kern="1200" dirty="0">
                        <a:solidFill>
                          <a:schemeClr val="dk1"/>
                        </a:solidFill>
                        <a:latin typeface="+mn-lt"/>
                        <a:ea typeface="+mn-ea"/>
                        <a:cs typeface="+mn-cs"/>
                      </a:endParaRPr>
                    </a:p>
                  </a:txBody>
                  <a:tcPr/>
                </a:tc>
                <a:tc hMerge="1">
                  <a:txBody>
                    <a:bodyPr/>
                    <a:lstStyle/>
                    <a:p>
                      <a:endParaRPr lang="sv-SE" sz="1100" kern="1200" dirty="0">
                        <a:solidFill>
                          <a:schemeClr val="dk1"/>
                        </a:solidFill>
                        <a:latin typeface="+mn-lt"/>
                        <a:ea typeface="+mn-ea"/>
                        <a:cs typeface="+mn-cs"/>
                      </a:endParaRPr>
                    </a:p>
                  </a:txBody>
                  <a:tcPr/>
                </a:tc>
                <a:extLst>
                  <a:ext uri="{0D108BD9-81ED-4DB2-BD59-A6C34878D82A}">
                    <a16:rowId xmlns:a16="http://schemas.microsoft.com/office/drawing/2014/main" val="2690793172"/>
                  </a:ext>
                </a:extLst>
              </a:tr>
              <a:tr h="370840">
                <a:tc>
                  <a:txBody>
                    <a:bodyPr/>
                    <a:lstStyle/>
                    <a:p>
                      <a:endParaRPr lang="sv-SE" sz="1100" dirty="0"/>
                    </a:p>
                  </a:txBody>
                  <a:tcPr/>
                </a:tc>
                <a:tc>
                  <a:txBody>
                    <a:bodyPr/>
                    <a:lstStyle/>
                    <a:p>
                      <a:endParaRPr lang="sv-SE" sz="1100" dirty="0"/>
                    </a:p>
                  </a:txBody>
                  <a:tcPr/>
                </a:tc>
                <a:tc>
                  <a:txBody>
                    <a:bodyPr/>
                    <a:lstStyle/>
                    <a:p>
                      <a:endParaRPr lang="sv-SE" sz="1100" dirty="0"/>
                    </a:p>
                  </a:txBody>
                  <a:tcPr/>
                </a:tc>
                <a:tc>
                  <a:txBody>
                    <a:bodyPr/>
                    <a:lstStyle/>
                    <a:p>
                      <a:pPr>
                        <a:spcAft>
                          <a:spcPts val="600"/>
                        </a:spcAft>
                      </a:pPr>
                      <a:endParaRPr lang="sv-SE" sz="1100" dirty="0"/>
                    </a:p>
                  </a:txBody>
                  <a:tcPr/>
                </a:tc>
                <a:tc>
                  <a:txBody>
                    <a:bodyPr/>
                    <a:lstStyle/>
                    <a:p>
                      <a:endParaRPr lang="sv-SE" sz="1100" dirty="0"/>
                    </a:p>
                  </a:txBody>
                  <a:tcPr/>
                </a:tc>
                <a:tc>
                  <a:txBody>
                    <a:bodyPr/>
                    <a:lstStyle/>
                    <a:p>
                      <a:endParaRPr lang="sv-SE" sz="1100" dirty="0"/>
                    </a:p>
                  </a:txBody>
                  <a:tcPr/>
                </a:tc>
                <a:tc>
                  <a:txBody>
                    <a:bodyPr/>
                    <a:lstStyle/>
                    <a:p>
                      <a:endParaRPr lang="sv-SE" sz="1100" dirty="0"/>
                    </a:p>
                  </a:txBody>
                  <a:tcPr/>
                </a:tc>
                <a:extLst>
                  <a:ext uri="{0D108BD9-81ED-4DB2-BD59-A6C34878D82A}">
                    <a16:rowId xmlns:a16="http://schemas.microsoft.com/office/drawing/2014/main" val="2679925500"/>
                  </a:ext>
                </a:extLst>
              </a:tr>
              <a:tr h="370840">
                <a:tc>
                  <a:txBody>
                    <a:bodyPr/>
                    <a:lstStyle/>
                    <a:p>
                      <a:endParaRPr lang="sv-SE" sz="1100" dirty="0"/>
                    </a:p>
                  </a:txBody>
                  <a:tcPr/>
                </a:tc>
                <a:tc>
                  <a:txBody>
                    <a:bodyPr/>
                    <a:lstStyle/>
                    <a:p>
                      <a:endParaRPr lang="sv-SE" sz="1100" dirty="0"/>
                    </a:p>
                  </a:txBody>
                  <a:tcPr/>
                </a:tc>
                <a:tc>
                  <a:txBody>
                    <a:bodyPr/>
                    <a:lstStyle/>
                    <a:p>
                      <a:endParaRPr lang="sv-SE" sz="1100" dirty="0"/>
                    </a:p>
                  </a:txBody>
                  <a:tcPr/>
                </a:tc>
                <a:tc>
                  <a:txBody>
                    <a:bodyPr/>
                    <a:lstStyle/>
                    <a:p>
                      <a:pPr>
                        <a:spcAft>
                          <a:spcPts val="600"/>
                        </a:spcAft>
                      </a:pPr>
                      <a:endParaRPr lang="sv-SE" sz="1100" dirty="0"/>
                    </a:p>
                  </a:txBody>
                  <a:tcPr/>
                </a:tc>
                <a:tc>
                  <a:txBody>
                    <a:bodyPr/>
                    <a:lstStyle/>
                    <a:p>
                      <a:endParaRPr lang="sv-SE" sz="1100" dirty="0"/>
                    </a:p>
                  </a:txBody>
                  <a:tcPr/>
                </a:tc>
                <a:tc>
                  <a:txBody>
                    <a:bodyPr/>
                    <a:lstStyle/>
                    <a:p>
                      <a:endParaRPr lang="sv-SE" sz="1100" dirty="0"/>
                    </a:p>
                  </a:txBody>
                  <a:tcPr/>
                </a:tc>
                <a:tc>
                  <a:txBody>
                    <a:bodyPr/>
                    <a:lstStyle/>
                    <a:p>
                      <a:endParaRPr lang="sv-SE" sz="1100" dirty="0"/>
                    </a:p>
                  </a:txBody>
                  <a:tcPr/>
                </a:tc>
                <a:extLst>
                  <a:ext uri="{0D108BD9-81ED-4DB2-BD59-A6C34878D82A}">
                    <a16:rowId xmlns:a16="http://schemas.microsoft.com/office/drawing/2014/main" val="222475807"/>
                  </a:ext>
                </a:extLst>
              </a:tr>
              <a:tr h="370840">
                <a:tc>
                  <a:txBody>
                    <a:bodyPr/>
                    <a:lstStyle/>
                    <a:p>
                      <a:endParaRPr lang="sv-SE" sz="1100" dirty="0"/>
                    </a:p>
                  </a:txBody>
                  <a:tcPr/>
                </a:tc>
                <a:tc>
                  <a:txBody>
                    <a:bodyPr/>
                    <a:lstStyle/>
                    <a:p>
                      <a:endParaRPr lang="sv-SE" sz="1100" dirty="0"/>
                    </a:p>
                  </a:txBody>
                  <a:tcPr/>
                </a:tc>
                <a:tc>
                  <a:txBody>
                    <a:bodyPr/>
                    <a:lstStyle/>
                    <a:p>
                      <a:endParaRPr lang="sv-SE" sz="1100" dirty="0"/>
                    </a:p>
                  </a:txBody>
                  <a:tcPr/>
                </a:tc>
                <a:tc>
                  <a:txBody>
                    <a:bodyPr/>
                    <a:lstStyle/>
                    <a:p>
                      <a:pPr>
                        <a:spcAft>
                          <a:spcPts val="600"/>
                        </a:spcAft>
                      </a:pPr>
                      <a:endParaRPr lang="sv-SE" sz="1100" dirty="0"/>
                    </a:p>
                  </a:txBody>
                  <a:tcPr/>
                </a:tc>
                <a:tc>
                  <a:txBody>
                    <a:bodyPr/>
                    <a:lstStyle/>
                    <a:p>
                      <a:endParaRPr lang="sv-SE" sz="1100" dirty="0"/>
                    </a:p>
                  </a:txBody>
                  <a:tcPr/>
                </a:tc>
                <a:tc>
                  <a:txBody>
                    <a:bodyPr/>
                    <a:lstStyle/>
                    <a:p>
                      <a:endParaRPr lang="sv-SE" sz="1100" dirty="0"/>
                    </a:p>
                  </a:txBody>
                  <a:tcPr/>
                </a:tc>
                <a:tc>
                  <a:txBody>
                    <a:bodyPr/>
                    <a:lstStyle/>
                    <a:p>
                      <a:endParaRPr lang="sv-SE" sz="1100" dirty="0"/>
                    </a:p>
                  </a:txBody>
                  <a:tcPr/>
                </a:tc>
                <a:extLst>
                  <a:ext uri="{0D108BD9-81ED-4DB2-BD59-A6C34878D82A}">
                    <a16:rowId xmlns:a16="http://schemas.microsoft.com/office/drawing/2014/main" val="203252971"/>
                  </a:ext>
                </a:extLst>
              </a:tr>
              <a:tr h="370840">
                <a:tc>
                  <a:txBody>
                    <a:bodyPr/>
                    <a:lstStyle/>
                    <a:p>
                      <a:endParaRPr lang="sv-SE" sz="1100" dirty="0"/>
                    </a:p>
                  </a:txBody>
                  <a:tcPr/>
                </a:tc>
                <a:tc>
                  <a:txBody>
                    <a:bodyPr/>
                    <a:lstStyle/>
                    <a:p>
                      <a:endParaRPr lang="sv-SE" sz="1100" dirty="0"/>
                    </a:p>
                  </a:txBody>
                  <a:tcPr/>
                </a:tc>
                <a:tc>
                  <a:txBody>
                    <a:bodyPr/>
                    <a:lstStyle/>
                    <a:p>
                      <a:endParaRPr lang="sv-SE" sz="1100" dirty="0"/>
                    </a:p>
                  </a:txBody>
                  <a:tcPr/>
                </a:tc>
                <a:tc>
                  <a:txBody>
                    <a:bodyPr/>
                    <a:lstStyle/>
                    <a:p>
                      <a:pPr>
                        <a:spcAft>
                          <a:spcPts val="600"/>
                        </a:spcAft>
                      </a:pPr>
                      <a:endParaRPr lang="sv-SE" sz="1100" dirty="0"/>
                    </a:p>
                  </a:txBody>
                  <a:tcPr/>
                </a:tc>
                <a:tc>
                  <a:txBody>
                    <a:bodyPr/>
                    <a:lstStyle/>
                    <a:p>
                      <a:endParaRPr lang="sv-SE" sz="1100" dirty="0"/>
                    </a:p>
                  </a:txBody>
                  <a:tcPr/>
                </a:tc>
                <a:tc>
                  <a:txBody>
                    <a:bodyPr/>
                    <a:lstStyle/>
                    <a:p>
                      <a:endParaRPr lang="sv-SE" sz="1100" dirty="0"/>
                    </a:p>
                  </a:txBody>
                  <a:tcPr/>
                </a:tc>
                <a:tc>
                  <a:txBody>
                    <a:bodyPr/>
                    <a:lstStyle/>
                    <a:p>
                      <a:endParaRPr lang="sv-SE" sz="1100" dirty="0"/>
                    </a:p>
                  </a:txBody>
                  <a:tcPr/>
                </a:tc>
                <a:extLst>
                  <a:ext uri="{0D108BD9-81ED-4DB2-BD59-A6C34878D82A}">
                    <a16:rowId xmlns:a16="http://schemas.microsoft.com/office/drawing/2014/main" val="1443905477"/>
                  </a:ext>
                </a:extLst>
              </a:tr>
              <a:tr h="370840">
                <a:tc>
                  <a:txBody>
                    <a:bodyPr/>
                    <a:lstStyle/>
                    <a:p>
                      <a:endParaRPr lang="sv-SE" sz="1100" dirty="0"/>
                    </a:p>
                  </a:txBody>
                  <a:tcPr/>
                </a:tc>
                <a:tc>
                  <a:txBody>
                    <a:bodyPr/>
                    <a:lstStyle/>
                    <a:p>
                      <a:endParaRPr lang="sv-SE" sz="1100" dirty="0"/>
                    </a:p>
                  </a:txBody>
                  <a:tcPr/>
                </a:tc>
                <a:tc>
                  <a:txBody>
                    <a:bodyPr/>
                    <a:lstStyle/>
                    <a:p>
                      <a:endParaRPr lang="sv-SE" sz="1100" dirty="0"/>
                    </a:p>
                  </a:txBody>
                  <a:tcPr/>
                </a:tc>
                <a:tc>
                  <a:txBody>
                    <a:bodyPr/>
                    <a:lstStyle/>
                    <a:p>
                      <a:pPr>
                        <a:spcAft>
                          <a:spcPts val="600"/>
                        </a:spcAft>
                      </a:pPr>
                      <a:endParaRPr lang="sv-SE" sz="1100" dirty="0"/>
                    </a:p>
                  </a:txBody>
                  <a:tcPr/>
                </a:tc>
                <a:tc>
                  <a:txBody>
                    <a:bodyPr/>
                    <a:lstStyle/>
                    <a:p>
                      <a:endParaRPr lang="sv-SE" sz="1100" dirty="0"/>
                    </a:p>
                  </a:txBody>
                  <a:tcPr/>
                </a:tc>
                <a:tc>
                  <a:txBody>
                    <a:bodyPr/>
                    <a:lstStyle/>
                    <a:p>
                      <a:endParaRPr lang="sv-SE" sz="1100" dirty="0"/>
                    </a:p>
                  </a:txBody>
                  <a:tcPr/>
                </a:tc>
                <a:tc>
                  <a:txBody>
                    <a:bodyPr/>
                    <a:lstStyle/>
                    <a:p>
                      <a:endParaRPr lang="sv-SE" sz="1100" dirty="0"/>
                    </a:p>
                  </a:txBody>
                  <a:tcPr/>
                </a:tc>
                <a:extLst>
                  <a:ext uri="{0D108BD9-81ED-4DB2-BD59-A6C34878D82A}">
                    <a16:rowId xmlns:a16="http://schemas.microsoft.com/office/drawing/2014/main" val="3669382882"/>
                  </a:ext>
                </a:extLst>
              </a:tr>
              <a:tr h="370840">
                <a:tc>
                  <a:txBody>
                    <a:bodyPr/>
                    <a:lstStyle/>
                    <a:p>
                      <a:endParaRPr lang="sv-SE" sz="1100" dirty="0"/>
                    </a:p>
                  </a:txBody>
                  <a:tcPr/>
                </a:tc>
                <a:tc>
                  <a:txBody>
                    <a:bodyPr/>
                    <a:lstStyle/>
                    <a:p>
                      <a:endParaRPr lang="sv-SE" sz="1100" dirty="0"/>
                    </a:p>
                  </a:txBody>
                  <a:tcPr/>
                </a:tc>
                <a:tc>
                  <a:txBody>
                    <a:bodyPr/>
                    <a:lstStyle/>
                    <a:p>
                      <a:endParaRPr lang="sv-SE" sz="1100" dirty="0"/>
                    </a:p>
                  </a:txBody>
                  <a:tcPr/>
                </a:tc>
                <a:tc>
                  <a:txBody>
                    <a:bodyPr/>
                    <a:lstStyle/>
                    <a:p>
                      <a:endParaRPr lang="sv-SE" sz="1100" dirty="0"/>
                    </a:p>
                  </a:txBody>
                  <a:tcPr/>
                </a:tc>
                <a:tc>
                  <a:txBody>
                    <a:bodyPr/>
                    <a:lstStyle/>
                    <a:p>
                      <a:endParaRPr lang="sv-SE" sz="1100" dirty="0"/>
                    </a:p>
                  </a:txBody>
                  <a:tcPr/>
                </a:tc>
                <a:tc>
                  <a:txBody>
                    <a:bodyPr/>
                    <a:lstStyle/>
                    <a:p>
                      <a:endParaRPr lang="sv-SE" sz="1100" dirty="0"/>
                    </a:p>
                  </a:txBody>
                  <a:tcPr/>
                </a:tc>
                <a:tc>
                  <a:txBody>
                    <a:bodyPr/>
                    <a:lstStyle/>
                    <a:p>
                      <a:endParaRPr lang="sv-SE" sz="1100" dirty="0"/>
                    </a:p>
                  </a:txBody>
                  <a:tcPr/>
                </a:tc>
                <a:extLst>
                  <a:ext uri="{0D108BD9-81ED-4DB2-BD59-A6C34878D82A}">
                    <a16:rowId xmlns:a16="http://schemas.microsoft.com/office/drawing/2014/main" val="3184543066"/>
                  </a:ext>
                </a:extLst>
              </a:tr>
            </a:tbl>
          </a:graphicData>
        </a:graphic>
      </p:graphicFrame>
    </p:spTree>
    <p:extLst>
      <p:ext uri="{BB962C8B-B14F-4D97-AF65-F5344CB8AC3E}">
        <p14:creationId xmlns:p14="http://schemas.microsoft.com/office/powerpoint/2010/main" val="19175375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10547" y="173934"/>
            <a:ext cx="10619402" cy="1210581"/>
          </a:xfrm>
        </p:spPr>
        <p:txBody>
          <a:bodyPr/>
          <a:lstStyle/>
          <a:p>
            <a:r>
              <a:rPr lang="sv-SE" dirty="0"/>
              <a:t>Division Psykiatri </a:t>
            </a:r>
          </a:p>
        </p:txBody>
      </p:sp>
      <p:sp>
        <p:nvSpPr>
          <p:cNvPr id="4" name="Platshållare för datum 3"/>
          <p:cNvSpPr>
            <a:spLocks noGrp="1"/>
          </p:cNvSpPr>
          <p:nvPr>
            <p:ph type="dt" sz="half" idx="10"/>
          </p:nvPr>
        </p:nvSpPr>
        <p:spPr/>
        <p:txBody>
          <a:bodyPr/>
          <a:lstStyle/>
          <a:p>
            <a:r>
              <a:rPr lang="sv-SE"/>
              <a:t>2022-08-18</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12</a:t>
            </a:fld>
            <a:endParaRPr lang="sv-SE" dirty="0"/>
          </a:p>
        </p:txBody>
      </p:sp>
      <p:graphicFrame>
        <p:nvGraphicFramePr>
          <p:cNvPr id="6" name="Platshållare för innehåll 5"/>
          <p:cNvGraphicFramePr>
            <a:graphicFrameLocks/>
          </p:cNvGraphicFramePr>
          <p:nvPr>
            <p:extLst>
              <p:ext uri="{D42A27DB-BD31-4B8C-83A1-F6EECF244321}">
                <p14:modId xmlns:p14="http://schemas.microsoft.com/office/powerpoint/2010/main" val="2860690930"/>
              </p:ext>
            </p:extLst>
          </p:nvPr>
        </p:nvGraphicFramePr>
        <p:xfrm>
          <a:off x="119150" y="1238943"/>
          <a:ext cx="11870571" cy="5455920"/>
        </p:xfrm>
        <a:graphic>
          <a:graphicData uri="http://schemas.openxmlformats.org/drawingml/2006/table">
            <a:tbl>
              <a:tblPr firstRow="1" bandRow="1">
                <a:tableStyleId>{5C22544A-7EE6-4342-B048-85BDC9FD1C3A}</a:tableStyleId>
              </a:tblPr>
              <a:tblGrid>
                <a:gridCol w="1417803">
                  <a:extLst>
                    <a:ext uri="{9D8B030D-6E8A-4147-A177-3AD203B41FA5}">
                      <a16:colId xmlns:a16="http://schemas.microsoft.com/office/drawing/2014/main" val="4259798525"/>
                    </a:ext>
                  </a:extLst>
                </a:gridCol>
                <a:gridCol w="2461469">
                  <a:extLst>
                    <a:ext uri="{9D8B030D-6E8A-4147-A177-3AD203B41FA5}">
                      <a16:colId xmlns:a16="http://schemas.microsoft.com/office/drawing/2014/main" val="2313203667"/>
                    </a:ext>
                  </a:extLst>
                </a:gridCol>
                <a:gridCol w="2244436">
                  <a:extLst>
                    <a:ext uri="{9D8B030D-6E8A-4147-A177-3AD203B41FA5}">
                      <a16:colId xmlns:a16="http://schemas.microsoft.com/office/drawing/2014/main" val="1266313779"/>
                    </a:ext>
                  </a:extLst>
                </a:gridCol>
                <a:gridCol w="2535382">
                  <a:extLst>
                    <a:ext uri="{9D8B030D-6E8A-4147-A177-3AD203B41FA5}">
                      <a16:colId xmlns:a16="http://schemas.microsoft.com/office/drawing/2014/main" val="3560380640"/>
                    </a:ext>
                  </a:extLst>
                </a:gridCol>
                <a:gridCol w="1230283">
                  <a:extLst>
                    <a:ext uri="{9D8B030D-6E8A-4147-A177-3AD203B41FA5}">
                      <a16:colId xmlns:a16="http://schemas.microsoft.com/office/drawing/2014/main" val="2219524579"/>
                    </a:ext>
                  </a:extLst>
                </a:gridCol>
                <a:gridCol w="955964">
                  <a:extLst>
                    <a:ext uri="{9D8B030D-6E8A-4147-A177-3AD203B41FA5}">
                      <a16:colId xmlns:a16="http://schemas.microsoft.com/office/drawing/2014/main" val="3902753882"/>
                    </a:ext>
                  </a:extLst>
                </a:gridCol>
                <a:gridCol w="1025234">
                  <a:extLst>
                    <a:ext uri="{9D8B030D-6E8A-4147-A177-3AD203B41FA5}">
                      <a16:colId xmlns:a16="http://schemas.microsoft.com/office/drawing/2014/main" val="4032107003"/>
                    </a:ext>
                  </a:extLst>
                </a:gridCol>
              </a:tblGrid>
              <a:tr h="370840">
                <a:tc>
                  <a:txBody>
                    <a:bodyPr/>
                    <a:lstStyle/>
                    <a:p>
                      <a:r>
                        <a:rPr lang="sv-SE" sz="1600" dirty="0"/>
                        <a:t>Namn</a:t>
                      </a:r>
                    </a:p>
                  </a:txBody>
                  <a:tcPr/>
                </a:tc>
                <a:tc>
                  <a:txBody>
                    <a:bodyPr/>
                    <a:lstStyle/>
                    <a:p>
                      <a:r>
                        <a:rPr lang="sv-SE" sz="1600" dirty="0"/>
                        <a:t>Område</a:t>
                      </a:r>
                    </a:p>
                  </a:txBody>
                  <a:tcPr/>
                </a:tc>
                <a:tc>
                  <a:txBody>
                    <a:bodyPr/>
                    <a:lstStyle/>
                    <a:p>
                      <a:r>
                        <a:rPr lang="sv-SE" sz="1600" dirty="0"/>
                        <a:t>Deltagare</a:t>
                      </a:r>
                    </a:p>
                  </a:txBody>
                  <a:tcPr/>
                </a:tc>
                <a:tc>
                  <a:txBody>
                    <a:bodyPr/>
                    <a:lstStyle/>
                    <a:p>
                      <a:r>
                        <a:rPr lang="sv-SE" sz="1600" dirty="0"/>
                        <a:t>Syfte</a:t>
                      </a:r>
                    </a:p>
                  </a:txBody>
                  <a:tcPr/>
                </a:tc>
                <a:tc>
                  <a:txBody>
                    <a:bodyPr/>
                    <a:lstStyle/>
                    <a:p>
                      <a:r>
                        <a:rPr lang="sv-SE" sz="1200" dirty="0"/>
                        <a:t>Mötes-frekvens</a:t>
                      </a:r>
                    </a:p>
                  </a:txBody>
                  <a:tcPr/>
                </a:tc>
                <a:tc>
                  <a:txBody>
                    <a:bodyPr/>
                    <a:lstStyle/>
                    <a:p>
                      <a:r>
                        <a:rPr lang="sv-SE" sz="1200" dirty="0"/>
                        <a:t>Koppling</a:t>
                      </a:r>
                    </a:p>
                  </a:txBody>
                  <a:tcPr/>
                </a:tc>
                <a:tc>
                  <a:txBody>
                    <a:bodyPr/>
                    <a:lstStyle/>
                    <a:p>
                      <a:r>
                        <a:rPr lang="sv-SE" sz="1600" dirty="0"/>
                        <a:t>Övrigt</a:t>
                      </a:r>
                    </a:p>
                  </a:txBody>
                  <a:tcPr/>
                </a:tc>
                <a:extLst>
                  <a:ext uri="{0D108BD9-81ED-4DB2-BD59-A6C34878D82A}">
                    <a16:rowId xmlns:a16="http://schemas.microsoft.com/office/drawing/2014/main" val="248458108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100" kern="1200" dirty="0">
                          <a:solidFill>
                            <a:schemeClr val="dk1"/>
                          </a:solidFill>
                          <a:effectLst/>
                          <a:latin typeface="Arial" panose="020B0604020202020204" pitchFamily="34" charset="0"/>
                          <a:ea typeface="Times New Roman" panose="02020603050405020304" pitchFamily="18" charset="0"/>
                          <a:cs typeface="Times New Roman" panose="02020603050405020304" pitchFamily="18" charset="0"/>
                        </a:rPr>
                        <a:t>Länsnätverket för förvaltningschefer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100" kern="1200" dirty="0">
                          <a:solidFill>
                            <a:schemeClr val="dk1"/>
                          </a:solidFill>
                          <a:effectLst/>
                          <a:latin typeface="Arial" panose="020B0604020202020204" pitchFamily="34" charset="0"/>
                          <a:ea typeface="Times New Roman" panose="02020603050405020304" pitchFamily="18" charset="0"/>
                          <a:cs typeface="Times New Roman" panose="02020603050405020304" pitchFamily="18" charset="0"/>
                        </a:rPr>
                        <a:t>Ett </a:t>
                      </a:r>
                      <a:r>
                        <a:rPr lang="sv-SE" sz="1100" kern="1200" dirty="0" err="1">
                          <a:solidFill>
                            <a:schemeClr val="dk1"/>
                          </a:solidFill>
                          <a:effectLst/>
                          <a:latin typeface="Arial" panose="020B0604020202020204" pitchFamily="34" charset="0"/>
                          <a:ea typeface="Times New Roman" panose="02020603050405020304" pitchFamily="18" charset="0"/>
                          <a:cs typeface="Times New Roman" panose="02020603050405020304" pitchFamily="18" charset="0"/>
                        </a:rPr>
                        <a:t>samverkansforum</a:t>
                      </a:r>
                      <a:r>
                        <a:rPr lang="sv-SE" sz="1100" kern="1200" dirty="0">
                          <a:solidFill>
                            <a:schemeClr val="dk1"/>
                          </a:solidFill>
                          <a:effectLst/>
                          <a:latin typeface="Arial" panose="020B0604020202020204" pitchFamily="34" charset="0"/>
                          <a:ea typeface="Times New Roman" panose="02020603050405020304" pitchFamily="18" charset="0"/>
                          <a:cs typeface="Times New Roman" panose="02020603050405020304" pitchFamily="18" charset="0"/>
                        </a:rPr>
                        <a:t> på högsta tjänsteledningsnivå mellan kommunerna och regionen i frågor som rör kunskapsstyrning och kunskapsutveckling av socialtjänsten och näraliggande hälso- och sjukvård.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100" kern="1200" dirty="0">
                          <a:solidFill>
                            <a:schemeClr val="dk1"/>
                          </a:solidFill>
                          <a:effectLst/>
                          <a:latin typeface="Arial" panose="020B0604020202020204" pitchFamily="34" charset="0"/>
                          <a:ea typeface="Times New Roman" panose="02020603050405020304" pitchFamily="18" charset="0"/>
                          <a:cs typeface="Times New Roman" panose="02020603050405020304" pitchFamily="18" charset="0"/>
                        </a:rPr>
                        <a:t>Kommunerna representeras av socialtjänstens förvaltningschefer och regionen representeras av hälso- och sjukvårdsdirektör, divisionschef för psykiatri och primärvård.</a:t>
                      </a:r>
                      <a:endParaRPr lang="sv-SE" sz="1100" kern="1200" dirty="0">
                        <a:solidFill>
                          <a:schemeClr val="dk1"/>
                        </a:solidFill>
                        <a:latin typeface="+mn-lt"/>
                        <a:ea typeface="+mn-ea"/>
                        <a:cs typeface="+mn-cs"/>
                      </a:endParaRPr>
                    </a:p>
                  </a:txBody>
                  <a:tcPr/>
                </a:tc>
                <a:tc>
                  <a:txBody>
                    <a:bodyPr/>
                    <a:lstStyle/>
                    <a:p>
                      <a:pPr>
                        <a:spcAft>
                          <a:spcPts val="600"/>
                        </a:spcAft>
                      </a:pPr>
                      <a:r>
                        <a:rPr lang="sv-SE" sz="1100" dirty="0">
                          <a:effectLst/>
                          <a:latin typeface="Arial" panose="020B0604020202020204" pitchFamily="34" charset="0"/>
                          <a:ea typeface="Times New Roman" panose="02020603050405020304" pitchFamily="18" charset="0"/>
                          <a:cs typeface="Times New Roman" panose="02020603050405020304" pitchFamily="18" charset="0"/>
                        </a:rPr>
                        <a:t>Att ansvara för länsövergripande dokument och överenskommelser.</a:t>
                      </a:r>
                    </a:p>
                    <a:p>
                      <a:pPr>
                        <a:spcAft>
                          <a:spcPts val="600"/>
                        </a:spcAft>
                      </a:pPr>
                      <a:r>
                        <a:rPr lang="sv-SE" sz="1100" dirty="0">
                          <a:effectLst/>
                          <a:latin typeface="Arial" panose="020B0604020202020204" pitchFamily="34" charset="0"/>
                          <a:ea typeface="Times New Roman" panose="02020603050405020304" pitchFamily="18" charset="0"/>
                          <a:cs typeface="Times New Roman" panose="02020603050405020304" pitchFamily="18" charset="0"/>
                        </a:rPr>
                        <a:t>Att ansvara för de frågor som är gemensamma inom kunskapsstyrning och kunskapsutveckling.</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100" kern="1200" dirty="0">
                          <a:solidFill>
                            <a:schemeClr val="dk1"/>
                          </a:solidFill>
                          <a:effectLst/>
                          <a:latin typeface="Arial" panose="020B0604020202020204" pitchFamily="34" charset="0"/>
                          <a:ea typeface="Times New Roman" panose="02020603050405020304" pitchFamily="18" charset="0"/>
                          <a:cs typeface="Times New Roman" panose="02020603050405020304" pitchFamily="18" charset="0"/>
                        </a:rPr>
                        <a:t>9 gånger/år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100" kern="1200" dirty="0">
                          <a:solidFill>
                            <a:schemeClr val="dk1"/>
                          </a:solidFill>
                          <a:effectLst/>
                          <a:latin typeface="Arial" panose="020B0604020202020204" pitchFamily="34" charset="0"/>
                          <a:ea typeface="Times New Roman" panose="02020603050405020304" pitchFamily="18" charset="0"/>
                          <a:cs typeface="Times New Roman" panose="02020603050405020304" pitchFamily="18" charset="0"/>
                        </a:rPr>
                        <a:t>Välfärds-rådet</a:t>
                      </a:r>
                    </a:p>
                  </a:txBody>
                  <a:tcPr/>
                </a:tc>
                <a:tc>
                  <a:txBody>
                    <a:bodyPr/>
                    <a:lstStyle/>
                    <a:p>
                      <a:endParaRPr lang="sv-SE" sz="1100" dirty="0"/>
                    </a:p>
                  </a:txBody>
                  <a:tcPr/>
                </a:tc>
                <a:extLst>
                  <a:ext uri="{0D108BD9-81ED-4DB2-BD59-A6C34878D82A}">
                    <a16:rowId xmlns:a16="http://schemas.microsoft.com/office/drawing/2014/main" val="2902480064"/>
                  </a:ext>
                </a:extLst>
              </a:tr>
              <a:tr h="370840">
                <a:tc>
                  <a:txBody>
                    <a:bodyPr/>
                    <a:lstStyle/>
                    <a:p>
                      <a:r>
                        <a:rPr lang="sv-SE" sz="1100" kern="1200" dirty="0">
                          <a:solidFill>
                            <a:schemeClr val="dk1"/>
                          </a:solidFill>
                          <a:latin typeface="+mn-lt"/>
                          <a:ea typeface="+mn-ea"/>
                          <a:cs typeface="+mn-cs"/>
                        </a:rPr>
                        <a:t>Styrgrupp</a:t>
                      </a:r>
                      <a:r>
                        <a:rPr lang="sv-SE" sz="1100" kern="1200" baseline="0" dirty="0">
                          <a:solidFill>
                            <a:schemeClr val="dk1"/>
                          </a:solidFill>
                          <a:latin typeface="+mn-lt"/>
                          <a:ea typeface="+mn-ea"/>
                          <a:cs typeface="+mn-cs"/>
                        </a:rPr>
                        <a:t> för länschefsnätverket</a:t>
                      </a:r>
                      <a:endParaRPr lang="sv-SE" sz="1100" kern="1200" dirty="0">
                        <a:solidFill>
                          <a:schemeClr val="dk1"/>
                        </a:solidFill>
                        <a:latin typeface="+mn-lt"/>
                        <a:ea typeface="+mn-ea"/>
                        <a:cs typeface="+mn-cs"/>
                      </a:endParaRPr>
                    </a:p>
                  </a:txBody>
                  <a:tcPr/>
                </a:tc>
                <a:tc>
                  <a:txBody>
                    <a:bodyPr/>
                    <a:lstStyle/>
                    <a:p>
                      <a:r>
                        <a:rPr lang="sv-SE" sz="1100" kern="1200" dirty="0">
                          <a:solidFill>
                            <a:schemeClr val="dk1"/>
                          </a:solidFill>
                          <a:latin typeface="+mn-lt"/>
                          <a:ea typeface="+mn-ea"/>
                          <a:cs typeface="+mn-cs"/>
                        </a:rPr>
                        <a:t>Planering och förberedande till Länschefsnätverket</a:t>
                      </a:r>
                    </a:p>
                  </a:txBody>
                  <a:tcPr/>
                </a:tc>
                <a:tc>
                  <a:txBody>
                    <a:bodyPr/>
                    <a:lstStyle/>
                    <a:p>
                      <a:r>
                        <a:rPr lang="sv-SE" sz="1100" kern="1200" dirty="0">
                          <a:solidFill>
                            <a:schemeClr val="dk1"/>
                          </a:solidFill>
                          <a:latin typeface="+mn-lt"/>
                          <a:ea typeface="+mn-ea"/>
                          <a:cs typeface="+mn-cs"/>
                        </a:rPr>
                        <a:t>3 representanter från kommunerna samt 3 från regionen deltar, divisionsche</a:t>
                      </a:r>
                      <a:r>
                        <a:rPr lang="sv-SE" sz="1100" kern="1200" baseline="0" dirty="0">
                          <a:solidFill>
                            <a:schemeClr val="dk1"/>
                          </a:solidFill>
                          <a:latin typeface="+mn-lt"/>
                          <a:ea typeface="+mn-ea"/>
                          <a:cs typeface="+mn-cs"/>
                        </a:rPr>
                        <a:t>f för psykiatrin är en av dessa</a:t>
                      </a:r>
                      <a:endParaRPr lang="sv-SE" sz="1100" kern="1200" dirty="0">
                        <a:solidFill>
                          <a:schemeClr val="dk1"/>
                        </a:solidFill>
                        <a:latin typeface="+mn-lt"/>
                        <a:ea typeface="+mn-ea"/>
                        <a:cs typeface="+mn-cs"/>
                      </a:endParaRPr>
                    </a:p>
                  </a:txBody>
                  <a:tcPr/>
                </a:tc>
                <a:tc>
                  <a:txBody>
                    <a:bodyPr/>
                    <a:lstStyle/>
                    <a:p>
                      <a:pPr>
                        <a:spcAft>
                          <a:spcPts val="600"/>
                        </a:spcAft>
                      </a:pPr>
                      <a:r>
                        <a:rPr lang="sv-SE" sz="1100" kern="1200" dirty="0">
                          <a:solidFill>
                            <a:schemeClr val="dk1"/>
                          </a:solidFill>
                          <a:latin typeface="+mn-lt"/>
                          <a:ea typeface="+mn-ea"/>
                          <a:cs typeface="+mn-cs"/>
                        </a:rPr>
                        <a:t>Planera och förbereda ärenden till länschefsnätverket</a:t>
                      </a:r>
                    </a:p>
                  </a:txBody>
                  <a:tcPr/>
                </a:tc>
                <a:tc>
                  <a:txBody>
                    <a:bodyPr/>
                    <a:lstStyle/>
                    <a:p>
                      <a:r>
                        <a:rPr lang="sv-SE" sz="1100" kern="1200" dirty="0">
                          <a:solidFill>
                            <a:schemeClr val="dk1"/>
                          </a:solidFill>
                          <a:latin typeface="+mn-lt"/>
                          <a:ea typeface="+mn-ea"/>
                          <a:cs typeface="+mn-cs"/>
                        </a:rPr>
                        <a:t>9 gånger/år</a:t>
                      </a:r>
                    </a:p>
                  </a:txBody>
                  <a:tcPr/>
                </a:tc>
                <a:tc>
                  <a:txBody>
                    <a:bodyPr/>
                    <a:lstStyle/>
                    <a:p>
                      <a:r>
                        <a:rPr lang="sv-SE" sz="1100" kern="1200" dirty="0">
                          <a:solidFill>
                            <a:schemeClr val="dk1"/>
                          </a:solidFill>
                          <a:latin typeface="+mn-lt"/>
                          <a:ea typeface="+mn-ea"/>
                          <a:cs typeface="+mn-cs"/>
                        </a:rPr>
                        <a:t>Länschefsnätverket</a:t>
                      </a:r>
                    </a:p>
                  </a:txBody>
                  <a:tcPr/>
                </a:tc>
                <a:tc>
                  <a:txBody>
                    <a:bodyPr/>
                    <a:lstStyle/>
                    <a:p>
                      <a:endParaRPr lang="sv-SE" sz="1100" kern="1200" dirty="0">
                        <a:solidFill>
                          <a:schemeClr val="dk1"/>
                        </a:solidFill>
                        <a:latin typeface="+mn-lt"/>
                        <a:ea typeface="+mn-ea"/>
                        <a:cs typeface="+mn-cs"/>
                      </a:endParaRPr>
                    </a:p>
                  </a:txBody>
                  <a:tcPr/>
                </a:tc>
                <a:extLst>
                  <a:ext uri="{0D108BD9-81ED-4DB2-BD59-A6C34878D82A}">
                    <a16:rowId xmlns:a16="http://schemas.microsoft.com/office/drawing/2014/main" val="2690793172"/>
                  </a:ext>
                </a:extLst>
              </a:tr>
              <a:tr h="370840">
                <a:tc>
                  <a:txBody>
                    <a:bodyPr/>
                    <a:lstStyle/>
                    <a:p>
                      <a:r>
                        <a:rPr lang="sv-SE" sz="1100" dirty="0"/>
                        <a:t>Chefstjänstemannamöten</a:t>
                      </a:r>
                    </a:p>
                  </a:txBody>
                  <a:tcPr/>
                </a:tc>
                <a:tc>
                  <a:txBody>
                    <a:bodyPr/>
                    <a:lstStyle/>
                    <a:p>
                      <a:r>
                        <a:rPr lang="sv-SE" sz="1100" dirty="0"/>
                        <a:t>Lokal</a:t>
                      </a:r>
                      <a:r>
                        <a:rPr lang="sv-SE" sz="1100" baseline="0" dirty="0"/>
                        <a:t> samverkan i länets kommuner</a:t>
                      </a:r>
                      <a:endParaRPr lang="sv-SE" sz="1100" dirty="0"/>
                    </a:p>
                  </a:txBody>
                  <a:tcPr/>
                </a:tc>
                <a:tc>
                  <a:txBody>
                    <a:bodyPr/>
                    <a:lstStyle/>
                    <a:p>
                      <a:r>
                        <a:rPr lang="sv-SE" sz="1100" dirty="0"/>
                        <a:t>Verksamhetschefsnivå</a:t>
                      </a:r>
                      <a:r>
                        <a:rPr lang="sv-SE" sz="1100" baseline="0" dirty="0"/>
                        <a:t> hos båda huvudmännen</a:t>
                      </a:r>
                      <a:endParaRPr lang="sv-SE" sz="1100" dirty="0"/>
                    </a:p>
                  </a:txBody>
                  <a:tcPr/>
                </a:tc>
                <a:tc>
                  <a:txBody>
                    <a:bodyPr/>
                    <a:lstStyle/>
                    <a:p>
                      <a:pPr>
                        <a:spcAft>
                          <a:spcPts val="600"/>
                        </a:spcAft>
                      </a:pPr>
                      <a:r>
                        <a:rPr lang="sv-SE" sz="1100" dirty="0"/>
                        <a:t>Information, kunskapsspridning och samverkan</a:t>
                      </a:r>
                    </a:p>
                  </a:txBody>
                  <a:tcPr/>
                </a:tc>
                <a:tc>
                  <a:txBody>
                    <a:bodyPr/>
                    <a:lstStyle/>
                    <a:p>
                      <a:r>
                        <a:rPr lang="sv-SE" sz="1100" dirty="0"/>
                        <a:t>4/år</a:t>
                      </a:r>
                    </a:p>
                  </a:txBody>
                  <a:tcPr/>
                </a:tc>
                <a:tc>
                  <a:txBody>
                    <a:bodyPr/>
                    <a:lstStyle/>
                    <a:p>
                      <a:endParaRPr lang="sv-SE" sz="1100" dirty="0"/>
                    </a:p>
                  </a:txBody>
                  <a:tcPr/>
                </a:tc>
                <a:tc>
                  <a:txBody>
                    <a:bodyPr/>
                    <a:lstStyle/>
                    <a:p>
                      <a:endParaRPr lang="sv-SE" sz="1100" dirty="0"/>
                    </a:p>
                  </a:txBody>
                  <a:tcPr/>
                </a:tc>
                <a:extLst>
                  <a:ext uri="{0D108BD9-81ED-4DB2-BD59-A6C34878D82A}">
                    <a16:rowId xmlns:a16="http://schemas.microsoft.com/office/drawing/2014/main" val="2679925500"/>
                  </a:ext>
                </a:extLst>
              </a:tr>
              <a:tr h="370840">
                <a:tc>
                  <a:txBody>
                    <a:bodyPr/>
                    <a:lstStyle/>
                    <a:p>
                      <a:r>
                        <a:rPr lang="sv-SE" sz="1100" dirty="0"/>
                        <a:t>LSG Lokal samverkansgrupp</a:t>
                      </a:r>
                    </a:p>
                  </a:txBody>
                  <a:tcPr/>
                </a:tc>
                <a:tc>
                  <a:txBody>
                    <a:bodyPr/>
                    <a:lstStyle/>
                    <a:p>
                      <a:r>
                        <a:rPr lang="sv-SE" sz="1100" dirty="0"/>
                        <a:t>Länsdelssamverkan mellan regionen,  kommuner, arbetsförmedling och försäkringskassa</a:t>
                      </a:r>
                    </a:p>
                  </a:txBody>
                  <a:tcPr/>
                </a:tc>
                <a:tc>
                  <a:txBody>
                    <a:bodyPr/>
                    <a:lstStyle/>
                    <a:p>
                      <a:r>
                        <a:rPr lang="sv-SE" sz="1100" dirty="0"/>
                        <a:t>Utsedd</a:t>
                      </a:r>
                      <a:r>
                        <a:rPr lang="sv-SE" sz="1100" baseline="0" dirty="0"/>
                        <a:t> representant från de olika myndigheterna</a:t>
                      </a:r>
                      <a:endParaRPr lang="sv-SE" sz="1100" dirty="0"/>
                    </a:p>
                  </a:txBody>
                  <a:tcPr/>
                </a:tc>
                <a:tc>
                  <a:txBody>
                    <a:bodyPr/>
                    <a:lstStyle/>
                    <a:p>
                      <a:pPr>
                        <a:spcAft>
                          <a:spcPts val="600"/>
                        </a:spcAft>
                      </a:pPr>
                      <a:r>
                        <a:rPr lang="sv-SE" sz="1100" dirty="0"/>
                        <a:t>Information, dialog, samråd och beslut. </a:t>
                      </a:r>
                    </a:p>
                  </a:txBody>
                  <a:tcPr/>
                </a:tc>
                <a:tc>
                  <a:txBody>
                    <a:bodyPr/>
                    <a:lstStyle/>
                    <a:p>
                      <a:r>
                        <a:rPr lang="sv-SE" sz="1100" dirty="0"/>
                        <a:t>4/år</a:t>
                      </a:r>
                    </a:p>
                  </a:txBody>
                  <a:tcPr/>
                </a:tc>
                <a:tc>
                  <a:txBody>
                    <a:bodyPr/>
                    <a:lstStyle/>
                    <a:p>
                      <a:endParaRPr lang="sv-SE" sz="1100" dirty="0"/>
                    </a:p>
                  </a:txBody>
                  <a:tcPr/>
                </a:tc>
                <a:tc>
                  <a:txBody>
                    <a:bodyPr/>
                    <a:lstStyle/>
                    <a:p>
                      <a:endParaRPr lang="sv-SE" sz="1100" dirty="0"/>
                    </a:p>
                  </a:txBody>
                  <a:tcPr/>
                </a:tc>
                <a:extLst>
                  <a:ext uri="{0D108BD9-81ED-4DB2-BD59-A6C34878D82A}">
                    <a16:rowId xmlns:a16="http://schemas.microsoft.com/office/drawing/2014/main" val="222475807"/>
                  </a:ext>
                </a:extLst>
              </a:tr>
              <a:tr h="370840">
                <a:tc>
                  <a:txBody>
                    <a:bodyPr/>
                    <a:lstStyle/>
                    <a:p>
                      <a:r>
                        <a:rPr lang="sv-SE" sz="1100" dirty="0"/>
                        <a:t>Lokala</a:t>
                      </a:r>
                      <a:r>
                        <a:rPr lang="sv-SE" sz="1100" baseline="0" dirty="0"/>
                        <a:t> samverkansgrupper/styrgrupper</a:t>
                      </a:r>
                      <a:endParaRPr lang="sv-SE" sz="1100" dirty="0"/>
                    </a:p>
                  </a:txBody>
                  <a:tcPr/>
                </a:tc>
                <a:tc>
                  <a:txBody>
                    <a:bodyPr/>
                    <a:lstStyle/>
                    <a:p>
                      <a:r>
                        <a:rPr lang="sv-SE" sz="1100" dirty="0"/>
                        <a:t>Länsdelssamverkan kring psykisk</a:t>
                      </a:r>
                      <a:r>
                        <a:rPr lang="sv-SE" sz="1100" baseline="0" dirty="0"/>
                        <a:t> funktionsnedsättning</a:t>
                      </a:r>
                      <a:endParaRPr lang="sv-SE" sz="1100" dirty="0"/>
                    </a:p>
                  </a:txBody>
                  <a:tcPr/>
                </a:tc>
                <a:tc>
                  <a:txBody>
                    <a:bodyPr/>
                    <a:lstStyle/>
                    <a:p>
                      <a:r>
                        <a:rPr lang="sv-SE" sz="1100" dirty="0"/>
                        <a:t>Verksamhetschefer och första linjens chefer från kommuner och regionen</a:t>
                      </a:r>
                    </a:p>
                  </a:txBody>
                  <a:tcPr/>
                </a:tc>
                <a:tc>
                  <a:txBody>
                    <a:bodyPr/>
                    <a:lstStyle/>
                    <a:p>
                      <a:pPr>
                        <a:spcAft>
                          <a:spcPts val="600"/>
                        </a:spcAft>
                      </a:pPr>
                      <a:r>
                        <a:rPr lang="sv-SE" sz="1100" dirty="0"/>
                        <a:t>Information och utbyta erfarenheter</a:t>
                      </a:r>
                    </a:p>
                  </a:txBody>
                  <a:tcPr/>
                </a:tc>
                <a:tc>
                  <a:txBody>
                    <a:bodyPr/>
                    <a:lstStyle/>
                    <a:p>
                      <a:r>
                        <a:rPr lang="sv-SE" sz="1100" dirty="0"/>
                        <a:t>4-8 /år</a:t>
                      </a:r>
                    </a:p>
                  </a:txBody>
                  <a:tcPr/>
                </a:tc>
                <a:tc>
                  <a:txBody>
                    <a:bodyPr/>
                    <a:lstStyle/>
                    <a:p>
                      <a:endParaRPr lang="sv-SE" sz="1100" dirty="0"/>
                    </a:p>
                  </a:txBody>
                  <a:tcPr/>
                </a:tc>
                <a:tc>
                  <a:txBody>
                    <a:bodyPr/>
                    <a:lstStyle/>
                    <a:p>
                      <a:endParaRPr lang="sv-SE" sz="1100" dirty="0"/>
                    </a:p>
                  </a:txBody>
                  <a:tcPr/>
                </a:tc>
                <a:extLst>
                  <a:ext uri="{0D108BD9-81ED-4DB2-BD59-A6C34878D82A}">
                    <a16:rowId xmlns:a16="http://schemas.microsoft.com/office/drawing/2014/main" val="203252971"/>
                  </a:ext>
                </a:extLst>
              </a:tr>
              <a:tr h="370840">
                <a:tc>
                  <a:txBody>
                    <a:bodyPr/>
                    <a:lstStyle/>
                    <a:p>
                      <a:r>
                        <a:rPr lang="sv-SE" sz="1100" dirty="0"/>
                        <a:t>Nätverk elevhälsa</a:t>
                      </a:r>
                    </a:p>
                  </a:txBody>
                  <a:tcPr/>
                </a:tc>
                <a:tc>
                  <a:txBody>
                    <a:bodyPr/>
                    <a:lstStyle/>
                    <a:p>
                      <a:r>
                        <a:rPr lang="sv-SE" sz="1100" dirty="0"/>
                        <a:t>Barn och unga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100" kern="1200" dirty="0">
                          <a:solidFill>
                            <a:schemeClr val="dk1"/>
                          </a:solidFill>
                          <a:effectLst/>
                          <a:latin typeface="Arial" panose="020B0604020202020204" pitchFamily="34" charset="0"/>
                          <a:ea typeface="Times New Roman" panose="02020603050405020304" pitchFamily="18" charset="0"/>
                          <a:cs typeface="Times New Roman" panose="02020603050405020304" pitchFamily="18" charset="0"/>
                        </a:rPr>
                        <a:t>Verksamhetschefer för elevhälsan i hela Dalarna, BUPs verksamhetschef samt HAB och </a:t>
                      </a:r>
                      <a:r>
                        <a:rPr lang="sv-SE" sz="1100" kern="1200" dirty="0" err="1">
                          <a:solidFill>
                            <a:schemeClr val="dk1"/>
                          </a:solidFill>
                          <a:effectLst/>
                          <a:latin typeface="Arial" panose="020B0604020202020204" pitchFamily="34" charset="0"/>
                          <a:ea typeface="Times New Roman" panose="02020603050405020304" pitchFamily="18" charset="0"/>
                          <a:cs typeface="Times New Roman" panose="02020603050405020304" pitchFamily="18" charset="0"/>
                        </a:rPr>
                        <a:t>BUM:s</a:t>
                      </a:r>
                      <a:endParaRPr lang="sv-SE" sz="1100" kern="1200" dirty="0">
                        <a:solidFill>
                          <a:schemeClr val="dk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a:tc>
                <a:tc>
                  <a:txBody>
                    <a:bodyPr/>
                    <a:lstStyle/>
                    <a:p>
                      <a:pPr>
                        <a:spcAft>
                          <a:spcPts val="600"/>
                        </a:spcAft>
                      </a:pPr>
                      <a:r>
                        <a:rPr lang="sv-SE" sz="1100" kern="1200" dirty="0">
                          <a:solidFill>
                            <a:schemeClr val="dk1"/>
                          </a:solidFill>
                          <a:effectLst/>
                          <a:latin typeface="Arial" panose="020B0604020202020204" pitchFamily="34" charset="0"/>
                          <a:ea typeface="Times New Roman" panose="02020603050405020304" pitchFamily="18" charset="0"/>
                          <a:cs typeface="Times New Roman" panose="02020603050405020304" pitchFamily="18" charset="0"/>
                        </a:rPr>
                        <a:t>Gränssnitt och samarbete, frågor kring utredningsflöden</a:t>
                      </a:r>
                      <a:endParaRPr lang="sv-SE" sz="11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100" kern="1200" dirty="0">
                          <a:solidFill>
                            <a:schemeClr val="dk1"/>
                          </a:solidFill>
                          <a:effectLst/>
                          <a:latin typeface="Arial" panose="020B0604020202020204" pitchFamily="34" charset="0"/>
                          <a:ea typeface="Times New Roman" panose="02020603050405020304" pitchFamily="18" charset="0"/>
                          <a:cs typeface="Times New Roman" panose="02020603050405020304" pitchFamily="18" charset="0"/>
                        </a:rPr>
                        <a:t>1g/termin</a:t>
                      </a:r>
                    </a:p>
                  </a:txBody>
                  <a:tcPr/>
                </a:tc>
                <a:tc>
                  <a:txBody>
                    <a:bodyPr/>
                    <a:lstStyle/>
                    <a:p>
                      <a:endParaRPr lang="sv-SE" sz="1100" dirty="0"/>
                    </a:p>
                  </a:txBody>
                  <a:tcPr/>
                </a:tc>
                <a:tc>
                  <a:txBody>
                    <a:bodyPr/>
                    <a:lstStyle/>
                    <a:p>
                      <a:endParaRPr lang="sv-SE" sz="1100" dirty="0"/>
                    </a:p>
                  </a:txBody>
                  <a:tcPr/>
                </a:tc>
                <a:extLst>
                  <a:ext uri="{0D108BD9-81ED-4DB2-BD59-A6C34878D82A}">
                    <a16:rowId xmlns:a16="http://schemas.microsoft.com/office/drawing/2014/main" val="1443905477"/>
                  </a:ext>
                </a:extLst>
              </a:tr>
              <a:tr h="370840">
                <a:tc>
                  <a:txBody>
                    <a:bodyPr/>
                    <a:lstStyle/>
                    <a:p>
                      <a:r>
                        <a:rPr lang="sv-SE" sz="1100" dirty="0"/>
                        <a:t>Styrgrupp </a:t>
                      </a:r>
                      <a:r>
                        <a:rPr lang="sv-SE" sz="1100" dirty="0" err="1"/>
                        <a:t>barnahus</a:t>
                      </a:r>
                      <a:endParaRPr lang="sv-SE" sz="11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100" dirty="0">
                          <a:effectLst/>
                          <a:latin typeface="Arial" panose="020B0604020202020204" pitchFamily="34" charset="0"/>
                          <a:ea typeface="Times New Roman" panose="02020603050405020304" pitchFamily="18" charset="0"/>
                          <a:cs typeface="Times New Roman" panose="02020603050405020304" pitchFamily="18" charset="0"/>
                        </a:rPr>
                        <a:t>Barn, övergrepp och våld</a:t>
                      </a:r>
                      <a:endParaRPr lang="sv-SE" sz="1100" kern="1200" dirty="0">
                        <a:solidFill>
                          <a:schemeClr val="dk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100" dirty="0">
                          <a:effectLst/>
                          <a:latin typeface="Arial" panose="020B0604020202020204" pitchFamily="34" charset="0"/>
                          <a:ea typeface="Times New Roman" panose="02020603050405020304" pitchFamily="18" charset="0"/>
                          <a:cs typeface="Times New Roman" panose="02020603050405020304" pitchFamily="18" charset="0"/>
                        </a:rPr>
                        <a:t>Socialchef Borlänge Kommun, IFO-chefer, polis och åklagare</a:t>
                      </a:r>
                      <a:endParaRPr lang="sv-SE" sz="1100" kern="1200" dirty="0">
                        <a:solidFill>
                          <a:schemeClr val="dk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lang="sv-SE" sz="1100" dirty="0">
                          <a:effectLst/>
                          <a:latin typeface="Arial" panose="020B0604020202020204" pitchFamily="34" charset="0"/>
                          <a:ea typeface="Times New Roman" panose="02020603050405020304" pitchFamily="18" charset="0"/>
                          <a:cs typeface="Times New Roman" panose="02020603050405020304" pitchFamily="18" charset="0"/>
                        </a:rPr>
                        <a:t>Samverkan kring behov hos barn </a:t>
                      </a:r>
                      <a:r>
                        <a:rPr lang="sv-SE" sz="1100" dirty="0" err="1">
                          <a:effectLst/>
                          <a:latin typeface="Arial" panose="020B0604020202020204" pitchFamily="34" charset="0"/>
                          <a:ea typeface="Times New Roman" panose="02020603050405020304" pitchFamily="18" charset="0"/>
                          <a:cs typeface="Times New Roman" panose="02020603050405020304" pitchFamily="18" charset="0"/>
                        </a:rPr>
                        <a:t>enl</a:t>
                      </a:r>
                      <a:r>
                        <a:rPr lang="sv-SE" sz="1100" dirty="0">
                          <a:effectLst/>
                          <a:latin typeface="Arial" panose="020B0604020202020204" pitchFamily="34" charset="0"/>
                          <a:ea typeface="Times New Roman" panose="02020603050405020304" pitchFamily="18" charset="0"/>
                          <a:cs typeface="Times New Roman" panose="02020603050405020304" pitchFamily="18" charset="0"/>
                        </a:rPr>
                        <a:t> ovan frågor</a:t>
                      </a:r>
                      <a:endParaRPr lang="sv-SE" sz="1100" kern="1200" dirty="0">
                        <a:solidFill>
                          <a:schemeClr val="dk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100" dirty="0">
                          <a:effectLst/>
                          <a:latin typeface="Arial" panose="020B0604020202020204" pitchFamily="34" charset="0"/>
                          <a:ea typeface="Times New Roman" panose="02020603050405020304" pitchFamily="18" charset="0"/>
                          <a:cs typeface="Times New Roman" panose="02020603050405020304" pitchFamily="18" charset="0"/>
                        </a:rPr>
                        <a:t>1-2 g/termin</a:t>
                      </a:r>
                      <a:endParaRPr lang="sv-SE" sz="1100" kern="1200" dirty="0">
                        <a:solidFill>
                          <a:schemeClr val="dk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a:tc>
                <a:tc>
                  <a:txBody>
                    <a:bodyPr/>
                    <a:lstStyle/>
                    <a:p>
                      <a:endParaRPr lang="sv-SE" sz="1100" dirty="0"/>
                    </a:p>
                  </a:txBody>
                  <a:tcPr/>
                </a:tc>
                <a:tc>
                  <a:txBody>
                    <a:bodyPr/>
                    <a:lstStyle/>
                    <a:p>
                      <a:endParaRPr lang="sv-SE" sz="1100" dirty="0"/>
                    </a:p>
                  </a:txBody>
                  <a:tcPr/>
                </a:tc>
                <a:extLst>
                  <a:ext uri="{0D108BD9-81ED-4DB2-BD59-A6C34878D82A}">
                    <a16:rowId xmlns:a16="http://schemas.microsoft.com/office/drawing/2014/main" val="3669382882"/>
                  </a:ext>
                </a:extLst>
              </a:tr>
            </a:tbl>
          </a:graphicData>
        </a:graphic>
      </p:graphicFrame>
    </p:spTree>
    <p:extLst>
      <p:ext uri="{BB962C8B-B14F-4D97-AF65-F5344CB8AC3E}">
        <p14:creationId xmlns:p14="http://schemas.microsoft.com/office/powerpoint/2010/main" val="9324087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ubrik 5"/>
          <p:cNvSpPr>
            <a:spLocks noGrp="1"/>
          </p:cNvSpPr>
          <p:nvPr>
            <p:ph type="title"/>
          </p:nvPr>
        </p:nvSpPr>
        <p:spPr/>
        <p:txBody>
          <a:bodyPr/>
          <a:lstStyle/>
          <a:p>
            <a:r>
              <a:rPr lang="sv-SE" dirty="0"/>
              <a:t>Områdessamordnarna</a:t>
            </a:r>
          </a:p>
        </p:txBody>
      </p:sp>
      <p:sp>
        <p:nvSpPr>
          <p:cNvPr id="7" name="Platshållare för text 6"/>
          <p:cNvSpPr>
            <a:spLocks noGrp="1"/>
          </p:cNvSpPr>
          <p:nvPr>
            <p:ph type="body" idx="1"/>
          </p:nvPr>
        </p:nvSpPr>
        <p:spPr/>
        <p:txBody>
          <a:bodyPr/>
          <a:lstStyle/>
          <a:p>
            <a:r>
              <a:rPr lang="sv-SE" dirty="0"/>
              <a:t>Vissa forum involverar områdessamordnare och en eller flera divisioner, framförallt primärvård och psykiatri</a:t>
            </a:r>
          </a:p>
        </p:txBody>
      </p:sp>
      <p:sp>
        <p:nvSpPr>
          <p:cNvPr id="4" name="Platshållare för datum 3"/>
          <p:cNvSpPr>
            <a:spLocks noGrp="1"/>
          </p:cNvSpPr>
          <p:nvPr>
            <p:ph type="dt" sz="half" idx="10"/>
          </p:nvPr>
        </p:nvSpPr>
        <p:spPr/>
        <p:txBody>
          <a:bodyPr/>
          <a:lstStyle/>
          <a:p>
            <a:r>
              <a:rPr lang="sv-SE"/>
              <a:t>2022-08-18</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13</a:t>
            </a:fld>
            <a:endParaRPr lang="sv-SE" dirty="0"/>
          </a:p>
        </p:txBody>
      </p:sp>
    </p:spTree>
    <p:extLst>
      <p:ext uri="{BB962C8B-B14F-4D97-AF65-F5344CB8AC3E}">
        <p14:creationId xmlns:p14="http://schemas.microsoft.com/office/powerpoint/2010/main" val="26667757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277544" y="148995"/>
            <a:ext cx="10619402" cy="1210581"/>
          </a:xfrm>
        </p:spPr>
        <p:txBody>
          <a:bodyPr>
            <a:normAutofit/>
          </a:bodyPr>
          <a:lstStyle/>
          <a:p>
            <a:r>
              <a:rPr lang="sv-SE" dirty="0"/>
              <a:t>Områdessamordnare Falun </a:t>
            </a:r>
          </a:p>
        </p:txBody>
      </p:sp>
      <p:sp>
        <p:nvSpPr>
          <p:cNvPr id="4" name="Platshållare för datum 3"/>
          <p:cNvSpPr>
            <a:spLocks noGrp="1"/>
          </p:cNvSpPr>
          <p:nvPr>
            <p:ph type="dt" sz="half" idx="10"/>
          </p:nvPr>
        </p:nvSpPr>
        <p:spPr/>
        <p:txBody>
          <a:bodyPr/>
          <a:lstStyle/>
          <a:p>
            <a:r>
              <a:rPr lang="sv-SE"/>
              <a:t>2022-08-18</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14</a:t>
            </a:fld>
            <a:endParaRPr lang="sv-SE" dirty="0"/>
          </a:p>
        </p:txBody>
      </p:sp>
      <p:graphicFrame>
        <p:nvGraphicFramePr>
          <p:cNvPr id="6" name="Platshållare för innehåll 5"/>
          <p:cNvGraphicFramePr>
            <a:graphicFrameLocks/>
          </p:cNvGraphicFramePr>
          <p:nvPr>
            <p:extLst>
              <p:ext uri="{D42A27DB-BD31-4B8C-83A1-F6EECF244321}">
                <p14:modId xmlns:p14="http://schemas.microsoft.com/office/powerpoint/2010/main" val="3288916590"/>
              </p:ext>
            </p:extLst>
          </p:nvPr>
        </p:nvGraphicFramePr>
        <p:xfrm>
          <a:off x="248194" y="1130877"/>
          <a:ext cx="11783091" cy="5150180"/>
        </p:xfrm>
        <a:graphic>
          <a:graphicData uri="http://schemas.openxmlformats.org/drawingml/2006/table">
            <a:tbl>
              <a:tblPr firstRow="1" bandRow="1">
                <a:tableStyleId>{5C22544A-7EE6-4342-B048-85BDC9FD1C3A}</a:tableStyleId>
              </a:tblPr>
              <a:tblGrid>
                <a:gridCol w="973777">
                  <a:extLst>
                    <a:ext uri="{9D8B030D-6E8A-4147-A177-3AD203B41FA5}">
                      <a16:colId xmlns:a16="http://schemas.microsoft.com/office/drawing/2014/main" val="4259798525"/>
                    </a:ext>
                  </a:extLst>
                </a:gridCol>
                <a:gridCol w="964276">
                  <a:extLst>
                    <a:ext uri="{9D8B030D-6E8A-4147-A177-3AD203B41FA5}">
                      <a16:colId xmlns:a16="http://schemas.microsoft.com/office/drawing/2014/main" val="2313203667"/>
                    </a:ext>
                  </a:extLst>
                </a:gridCol>
                <a:gridCol w="2128058">
                  <a:extLst>
                    <a:ext uri="{9D8B030D-6E8A-4147-A177-3AD203B41FA5}">
                      <a16:colId xmlns:a16="http://schemas.microsoft.com/office/drawing/2014/main" val="1266313779"/>
                    </a:ext>
                  </a:extLst>
                </a:gridCol>
                <a:gridCol w="2410691">
                  <a:extLst>
                    <a:ext uri="{9D8B030D-6E8A-4147-A177-3AD203B41FA5}">
                      <a16:colId xmlns:a16="http://schemas.microsoft.com/office/drawing/2014/main" val="3560380640"/>
                    </a:ext>
                  </a:extLst>
                </a:gridCol>
                <a:gridCol w="2527069">
                  <a:extLst>
                    <a:ext uri="{9D8B030D-6E8A-4147-A177-3AD203B41FA5}">
                      <a16:colId xmlns:a16="http://schemas.microsoft.com/office/drawing/2014/main" val="2219524579"/>
                    </a:ext>
                  </a:extLst>
                </a:gridCol>
                <a:gridCol w="1496291">
                  <a:extLst>
                    <a:ext uri="{9D8B030D-6E8A-4147-A177-3AD203B41FA5}">
                      <a16:colId xmlns:a16="http://schemas.microsoft.com/office/drawing/2014/main" val="3902753882"/>
                    </a:ext>
                  </a:extLst>
                </a:gridCol>
                <a:gridCol w="1282929">
                  <a:extLst>
                    <a:ext uri="{9D8B030D-6E8A-4147-A177-3AD203B41FA5}">
                      <a16:colId xmlns:a16="http://schemas.microsoft.com/office/drawing/2014/main" val="4032107003"/>
                    </a:ext>
                  </a:extLst>
                </a:gridCol>
              </a:tblGrid>
              <a:tr h="370840">
                <a:tc>
                  <a:txBody>
                    <a:bodyPr/>
                    <a:lstStyle/>
                    <a:p>
                      <a:r>
                        <a:rPr lang="sv-SE" sz="1400" dirty="0"/>
                        <a:t>Kommun</a:t>
                      </a:r>
                    </a:p>
                  </a:txBody>
                  <a:tcPr/>
                </a:tc>
                <a:tc>
                  <a:txBody>
                    <a:bodyPr/>
                    <a:lstStyle/>
                    <a:p>
                      <a:r>
                        <a:rPr lang="sv-SE" sz="1400" dirty="0"/>
                        <a:t>Område</a:t>
                      </a:r>
                    </a:p>
                  </a:txBody>
                  <a:tcPr/>
                </a:tc>
                <a:tc>
                  <a:txBody>
                    <a:bodyPr/>
                    <a:lstStyle/>
                    <a:p>
                      <a:r>
                        <a:rPr lang="sv-SE" sz="1400" dirty="0"/>
                        <a:t>Deltagare</a:t>
                      </a:r>
                    </a:p>
                  </a:txBody>
                  <a:tcPr/>
                </a:tc>
                <a:tc>
                  <a:txBody>
                    <a:bodyPr/>
                    <a:lstStyle/>
                    <a:p>
                      <a:r>
                        <a:rPr lang="sv-SE" sz="1400" dirty="0"/>
                        <a:t>Syfte</a:t>
                      </a:r>
                    </a:p>
                  </a:txBody>
                  <a:tcPr/>
                </a:tc>
                <a:tc>
                  <a:txBody>
                    <a:bodyPr/>
                    <a:lstStyle/>
                    <a:p>
                      <a:r>
                        <a:rPr lang="sv-SE" sz="1400" dirty="0"/>
                        <a:t>Mötesfrekvens</a:t>
                      </a:r>
                    </a:p>
                  </a:txBody>
                  <a:tcPr/>
                </a:tc>
                <a:tc>
                  <a:txBody>
                    <a:bodyPr/>
                    <a:lstStyle/>
                    <a:p>
                      <a:r>
                        <a:rPr lang="sv-SE" sz="1400" dirty="0"/>
                        <a:t>Koppling</a:t>
                      </a:r>
                    </a:p>
                  </a:txBody>
                  <a:tcPr/>
                </a:tc>
                <a:tc>
                  <a:txBody>
                    <a:bodyPr/>
                    <a:lstStyle/>
                    <a:p>
                      <a:r>
                        <a:rPr lang="sv-SE" sz="1400" dirty="0"/>
                        <a:t>Övrigt</a:t>
                      </a:r>
                    </a:p>
                  </a:txBody>
                  <a:tcPr/>
                </a:tc>
                <a:extLst>
                  <a:ext uri="{0D108BD9-81ED-4DB2-BD59-A6C34878D82A}">
                    <a16:rowId xmlns:a16="http://schemas.microsoft.com/office/drawing/2014/main" val="2484581089"/>
                  </a:ext>
                </a:extLst>
              </a:tr>
              <a:tr h="1790123">
                <a:tc>
                  <a:txBody>
                    <a:bodyPr/>
                    <a:lstStyle/>
                    <a:p>
                      <a:r>
                        <a:rPr lang="sv-SE" sz="1100" kern="1200" baseline="0" dirty="0">
                          <a:solidFill>
                            <a:schemeClr val="dk1"/>
                          </a:solidFill>
                          <a:latin typeface="+mn-lt"/>
                          <a:ea typeface="+mn-ea"/>
                          <a:cs typeface="+mn-cs"/>
                        </a:rPr>
                        <a:t>Falun</a:t>
                      </a:r>
                    </a:p>
                  </a:txBody>
                  <a:tcPr/>
                </a:tc>
                <a:tc>
                  <a:txBody>
                    <a:bodyPr/>
                    <a:lstStyle/>
                    <a:p>
                      <a:r>
                        <a:rPr lang="sv-SE" sz="1100" kern="1200" dirty="0">
                          <a:solidFill>
                            <a:schemeClr val="dk1"/>
                          </a:solidFill>
                          <a:latin typeface="+mn-lt"/>
                          <a:ea typeface="+mn-ea"/>
                          <a:cs typeface="+mn-cs"/>
                        </a:rPr>
                        <a:t>Samverkan vård och omsorg</a:t>
                      </a:r>
                    </a:p>
                  </a:txBody>
                  <a:tcPr/>
                </a:tc>
                <a:tc>
                  <a:txBody>
                    <a:bodyPr/>
                    <a:lstStyle/>
                    <a:p>
                      <a:r>
                        <a:rPr lang="sv-SE" sz="1100" kern="1200" dirty="0">
                          <a:solidFill>
                            <a:schemeClr val="dk1"/>
                          </a:solidFill>
                          <a:latin typeface="+mn-lt"/>
                          <a:ea typeface="+mn-ea"/>
                          <a:cs typeface="+mn-cs"/>
                        </a:rPr>
                        <a:t>Verksamhetschef primärvården, offentliga samt privata </a:t>
                      </a:r>
                      <a:r>
                        <a:rPr lang="sv-SE" sz="1100" kern="1200">
                          <a:solidFill>
                            <a:schemeClr val="dk1"/>
                          </a:solidFill>
                          <a:latin typeface="+mn-lt"/>
                          <a:ea typeface="+mn-ea"/>
                          <a:cs typeface="+mn-cs"/>
                        </a:rPr>
                        <a:t>vc,</a:t>
                      </a:r>
                      <a:r>
                        <a:rPr lang="sv-SE" sz="1100" kern="1200" baseline="0">
                          <a:solidFill>
                            <a:schemeClr val="dk1"/>
                          </a:solidFill>
                          <a:latin typeface="+mn-lt"/>
                          <a:ea typeface="+mn-ea"/>
                          <a:cs typeface="+mn-cs"/>
                        </a:rPr>
                        <a:t> </a:t>
                      </a:r>
                      <a:r>
                        <a:rPr lang="sv-SE" sz="1100" kern="1200" dirty="0">
                          <a:solidFill>
                            <a:schemeClr val="dk1"/>
                          </a:solidFill>
                          <a:latin typeface="+mn-lt"/>
                          <a:ea typeface="+mn-ea"/>
                          <a:cs typeface="+mn-cs"/>
                        </a:rPr>
                        <a:t>verksamhetschef kommunens hälso och sjukvård MAS MAR</a:t>
                      </a:r>
                      <a:r>
                        <a:rPr lang="sv-SE" sz="1100" kern="1200" baseline="0" dirty="0">
                          <a:solidFill>
                            <a:schemeClr val="dk1"/>
                          </a:solidFill>
                          <a:latin typeface="+mn-lt"/>
                          <a:ea typeface="+mn-ea"/>
                          <a:cs typeface="+mn-cs"/>
                        </a:rPr>
                        <a:t> </a:t>
                      </a:r>
                      <a:r>
                        <a:rPr lang="sv-SE" sz="1100" kern="1200" dirty="0">
                          <a:solidFill>
                            <a:schemeClr val="dk1"/>
                          </a:solidFill>
                          <a:latin typeface="+mn-lt"/>
                          <a:ea typeface="+mn-ea"/>
                          <a:cs typeface="+mn-cs"/>
                        </a:rPr>
                        <a:t>samt områdessamordnare</a:t>
                      </a:r>
                    </a:p>
                  </a:txBody>
                  <a:tcPr/>
                </a:tc>
                <a:tc>
                  <a:txBody>
                    <a:bodyPr/>
                    <a:lstStyle/>
                    <a:p>
                      <a:pPr>
                        <a:spcAft>
                          <a:spcPts val="600"/>
                        </a:spcAft>
                      </a:pPr>
                      <a:r>
                        <a:rPr lang="sv-SE" sz="1100" kern="1200" dirty="0">
                          <a:solidFill>
                            <a:schemeClr val="dk1"/>
                          </a:solidFill>
                          <a:latin typeface="+mn-lt"/>
                          <a:ea typeface="+mn-ea"/>
                          <a:cs typeface="+mn-cs"/>
                        </a:rPr>
                        <a:t>Att ha en mötesarena där man möts och lyfter ämnen utifrån behov. Jobbar fram idéer och överenskommelser, tex nu senast närsjukvårdsplats i Borlänge, påkallar behov av uppdatering av olika överenskommelser och avtal. </a:t>
                      </a:r>
                    </a:p>
                  </a:txBody>
                  <a:tcPr/>
                </a:tc>
                <a:tc>
                  <a:txBody>
                    <a:bodyPr/>
                    <a:lstStyle/>
                    <a:p>
                      <a:r>
                        <a:rPr lang="sv-SE" sz="1100" kern="1200" dirty="0">
                          <a:solidFill>
                            <a:schemeClr val="dk1"/>
                          </a:solidFill>
                          <a:latin typeface="+mn-lt"/>
                          <a:ea typeface="+mn-ea"/>
                          <a:cs typeface="+mn-cs"/>
                        </a:rPr>
                        <a:t>Varannan</a:t>
                      </a:r>
                      <a:r>
                        <a:rPr lang="sv-SE" sz="1100" kern="1200" baseline="0" dirty="0">
                          <a:solidFill>
                            <a:schemeClr val="dk1"/>
                          </a:solidFill>
                          <a:latin typeface="+mn-lt"/>
                          <a:ea typeface="+mn-ea"/>
                          <a:cs typeface="+mn-cs"/>
                        </a:rPr>
                        <a:t> vecka</a:t>
                      </a:r>
                    </a:p>
                    <a:p>
                      <a:endParaRPr lang="sv-SE" sz="1100" kern="1200" baseline="0" dirty="0">
                        <a:solidFill>
                          <a:schemeClr val="dk1"/>
                        </a:solidFill>
                        <a:latin typeface="+mn-lt"/>
                        <a:ea typeface="+mn-ea"/>
                        <a:cs typeface="+mn-cs"/>
                      </a:endParaRPr>
                    </a:p>
                    <a:p>
                      <a:r>
                        <a:rPr lang="sv-SE" sz="1100" kern="1200" dirty="0">
                          <a:solidFill>
                            <a:schemeClr val="dk1"/>
                          </a:solidFill>
                          <a:latin typeface="+mn-lt"/>
                          <a:ea typeface="+mn-ea"/>
                          <a:cs typeface="+mn-cs"/>
                        </a:rPr>
                        <a:t>Mötesfrekvensen</a:t>
                      </a:r>
                      <a:r>
                        <a:rPr lang="sv-SE" sz="1100" kern="1200" baseline="0" dirty="0">
                          <a:solidFill>
                            <a:schemeClr val="dk1"/>
                          </a:solidFill>
                          <a:latin typeface="+mn-lt"/>
                          <a:ea typeface="+mn-ea"/>
                          <a:cs typeface="+mn-cs"/>
                        </a:rPr>
                        <a:t> har </a:t>
                      </a:r>
                      <a:r>
                        <a:rPr lang="sv-SE" sz="1100" kern="1200" dirty="0">
                          <a:solidFill>
                            <a:schemeClr val="dk1"/>
                          </a:solidFill>
                          <a:latin typeface="+mn-lt"/>
                          <a:ea typeface="+mn-ea"/>
                          <a:cs typeface="+mn-cs"/>
                        </a:rPr>
                        <a:t>förtätats under pandemin, tidigare var mötena 1g/mån och då deltog även Öppenvårdspsykiatri, Palliativa teamet och </a:t>
                      </a:r>
                      <a:r>
                        <a:rPr lang="sv-SE" sz="1100" kern="1200" dirty="0" err="1">
                          <a:solidFill>
                            <a:schemeClr val="dk1"/>
                          </a:solidFill>
                          <a:latin typeface="+mn-lt"/>
                          <a:ea typeface="+mn-ea"/>
                          <a:cs typeface="+mn-cs"/>
                        </a:rPr>
                        <a:t>Geratrikmottagningen</a:t>
                      </a:r>
                      <a:r>
                        <a:rPr lang="sv-SE" sz="1100" kern="1200" dirty="0">
                          <a:solidFill>
                            <a:schemeClr val="dk1"/>
                          </a:solidFill>
                          <a:latin typeface="+mn-lt"/>
                          <a:ea typeface="+mn-ea"/>
                          <a:cs typeface="+mn-cs"/>
                        </a:rPr>
                        <a:t>. Planen är att dra igång detta till hösten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100" kern="1200" dirty="0">
                          <a:solidFill>
                            <a:schemeClr val="dk1"/>
                          </a:solidFill>
                          <a:latin typeface="+mn-lt"/>
                          <a:ea typeface="+mn-ea"/>
                          <a:cs typeface="+mn-cs"/>
                        </a:rPr>
                        <a:t>POLSAM (kan komma</a:t>
                      </a:r>
                      <a:r>
                        <a:rPr lang="sv-SE" sz="1100" kern="1200" baseline="0" dirty="0">
                          <a:solidFill>
                            <a:schemeClr val="dk1"/>
                          </a:solidFill>
                          <a:latin typeface="+mn-lt"/>
                          <a:ea typeface="+mn-ea"/>
                          <a:cs typeface="+mn-cs"/>
                        </a:rPr>
                        <a:t> förslag om sånt som de vill att verksamheterna ska utreda, samt </a:t>
                      </a:r>
                      <a:r>
                        <a:rPr lang="sv-SE" sz="1100" kern="1200" dirty="0">
                          <a:solidFill>
                            <a:schemeClr val="dk1"/>
                          </a:solidFill>
                          <a:latin typeface="+mn-lt"/>
                          <a:ea typeface="+mn-ea"/>
                          <a:cs typeface="+mn-cs"/>
                        </a:rPr>
                        <a:t>bjuder in verksamheterna för</a:t>
                      </a:r>
                      <a:r>
                        <a:rPr lang="sv-SE" sz="1100" kern="1200" baseline="0" dirty="0">
                          <a:solidFill>
                            <a:schemeClr val="dk1"/>
                          </a:solidFill>
                          <a:latin typeface="+mn-lt"/>
                          <a:ea typeface="+mn-ea"/>
                          <a:cs typeface="+mn-cs"/>
                        </a:rPr>
                        <a:t> rapporter om  t ex ungdomshälsa, familjecentral, m m) </a:t>
                      </a:r>
                      <a:endParaRPr lang="sv-SE" sz="1100" kern="1200" dirty="0">
                        <a:solidFill>
                          <a:schemeClr val="dk1"/>
                        </a:solidFill>
                        <a:latin typeface="+mn-lt"/>
                        <a:ea typeface="+mn-ea"/>
                        <a:cs typeface="+mn-cs"/>
                      </a:endParaRPr>
                    </a:p>
                  </a:txBody>
                  <a:tcPr/>
                </a:tc>
                <a:tc>
                  <a:txBody>
                    <a:bodyPr/>
                    <a:lstStyle/>
                    <a:p>
                      <a:endParaRPr lang="sv-SE" sz="1100" kern="1200" dirty="0">
                        <a:solidFill>
                          <a:schemeClr val="dk1"/>
                        </a:solidFill>
                        <a:latin typeface="+mn-lt"/>
                        <a:ea typeface="+mn-ea"/>
                        <a:cs typeface="+mn-cs"/>
                      </a:endParaRPr>
                    </a:p>
                  </a:txBody>
                  <a:tcPr/>
                </a:tc>
                <a:extLst>
                  <a:ext uri="{0D108BD9-81ED-4DB2-BD59-A6C34878D82A}">
                    <a16:rowId xmlns:a16="http://schemas.microsoft.com/office/drawing/2014/main" val="2690793172"/>
                  </a:ext>
                </a:extLst>
              </a:tr>
              <a:tr h="62701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100" baseline="0" dirty="0"/>
                        <a:t>Falun</a:t>
                      </a:r>
                    </a:p>
                    <a:p>
                      <a:endParaRPr lang="sv-SE" sz="11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100" baseline="0" dirty="0"/>
                        <a:t>LSG </a:t>
                      </a:r>
                      <a:endParaRPr lang="sv-SE" sz="1100" dirty="0"/>
                    </a:p>
                    <a:p>
                      <a:endParaRPr lang="sv-SE" sz="1100" dirty="0"/>
                    </a:p>
                  </a:txBody>
                  <a:tcPr/>
                </a:tc>
                <a:tc>
                  <a:txBody>
                    <a:bodyPr/>
                    <a:lstStyle/>
                    <a:p>
                      <a:r>
                        <a:rPr lang="sv-SE" sz="1100" dirty="0" err="1"/>
                        <a:t>Förbundschef</a:t>
                      </a:r>
                      <a:r>
                        <a:rPr lang="sv-SE" sz="1100" baseline="0" dirty="0"/>
                        <a:t> Finsam, </a:t>
                      </a:r>
                      <a:r>
                        <a:rPr lang="sv-SE" sz="1100" baseline="0" dirty="0" err="1"/>
                        <a:t>Vc</a:t>
                      </a:r>
                      <a:r>
                        <a:rPr lang="sv-SE" sz="1100" baseline="0" dirty="0"/>
                        <a:t> chefer från PV, ÖVP, FK, AF samt kommunen</a:t>
                      </a:r>
                      <a:endParaRPr lang="sv-SE" sz="1100" dirty="0"/>
                    </a:p>
                  </a:txBody>
                  <a:tcPr/>
                </a:tc>
                <a:tc>
                  <a:txBody>
                    <a:bodyPr/>
                    <a:lstStyle/>
                    <a:p>
                      <a:pPr>
                        <a:spcAft>
                          <a:spcPts val="600"/>
                        </a:spcAft>
                      </a:pPr>
                      <a:r>
                        <a:rPr lang="sv-SE" sz="1100" dirty="0"/>
                        <a:t>Samverkan</a:t>
                      </a:r>
                      <a:r>
                        <a:rPr lang="sv-SE" sz="1100" baseline="0" dirty="0"/>
                        <a:t> för de som står längst från arbetsmarknaden</a:t>
                      </a:r>
                      <a:endParaRPr lang="sv-SE" sz="1100" dirty="0"/>
                    </a:p>
                  </a:txBody>
                  <a:tcPr/>
                </a:tc>
                <a:tc>
                  <a:txBody>
                    <a:bodyPr/>
                    <a:lstStyle/>
                    <a:p>
                      <a:r>
                        <a:rPr lang="sv-SE" sz="1100" dirty="0"/>
                        <a:t>Ca</a:t>
                      </a:r>
                      <a:r>
                        <a:rPr lang="sv-SE" sz="1100" baseline="0" dirty="0"/>
                        <a:t> 4ggr/år </a:t>
                      </a:r>
                    </a:p>
                    <a:p>
                      <a:endParaRPr lang="sv-SE" sz="1100" dirty="0"/>
                    </a:p>
                  </a:txBody>
                  <a:tcPr/>
                </a:tc>
                <a:tc>
                  <a:txBody>
                    <a:bodyPr/>
                    <a:lstStyle/>
                    <a:p>
                      <a:r>
                        <a:rPr lang="sv-SE" sz="1100" dirty="0"/>
                        <a:t>-</a:t>
                      </a:r>
                    </a:p>
                  </a:txBody>
                  <a:tcPr/>
                </a:tc>
                <a:tc>
                  <a:txBody>
                    <a:bodyPr/>
                    <a:lstStyle/>
                    <a:p>
                      <a:r>
                        <a:rPr lang="sv-SE" sz="1100" dirty="0"/>
                        <a:t>-</a:t>
                      </a:r>
                    </a:p>
                  </a:txBody>
                  <a:tcPr/>
                </a:tc>
                <a:extLst>
                  <a:ext uri="{0D108BD9-81ED-4DB2-BD59-A6C34878D82A}">
                    <a16:rowId xmlns:a16="http://schemas.microsoft.com/office/drawing/2014/main" val="2679925500"/>
                  </a:ext>
                </a:extLst>
              </a:tr>
              <a:tr h="370840">
                <a:tc>
                  <a:txBody>
                    <a:bodyPr/>
                    <a:lstStyle/>
                    <a:p>
                      <a:r>
                        <a:rPr lang="sv-SE" sz="1100" dirty="0"/>
                        <a:t>Falun</a:t>
                      </a:r>
                    </a:p>
                  </a:txBody>
                  <a:tcPr/>
                </a:tc>
                <a:tc>
                  <a:txBody>
                    <a:bodyPr/>
                    <a:lstStyle/>
                    <a:p>
                      <a:r>
                        <a:rPr lang="sv-SE" sz="1100" dirty="0"/>
                        <a:t>Vård och</a:t>
                      </a:r>
                      <a:r>
                        <a:rPr lang="sv-SE" sz="1100" baseline="0" dirty="0"/>
                        <a:t> omsorgs</a:t>
                      </a:r>
                    </a:p>
                    <a:p>
                      <a:r>
                        <a:rPr lang="sv-SE" sz="1100" baseline="0" dirty="0"/>
                        <a:t>collage </a:t>
                      </a:r>
                      <a:endParaRPr lang="sv-SE" sz="1100" dirty="0"/>
                    </a:p>
                    <a:p>
                      <a:endParaRPr lang="sv-SE" sz="1100" baseline="0" dirty="0"/>
                    </a:p>
                  </a:txBody>
                  <a:tcPr/>
                </a:tc>
                <a:tc>
                  <a:txBody>
                    <a:bodyPr/>
                    <a:lstStyle/>
                    <a:p>
                      <a:r>
                        <a:rPr lang="sv-SE" sz="1100" dirty="0"/>
                        <a:t>oklart, har nyss blivit inbjuden</a:t>
                      </a:r>
                      <a:r>
                        <a:rPr lang="sv-SE" sz="1100" baseline="0" dirty="0"/>
                        <a:t>  </a:t>
                      </a:r>
                      <a:endParaRPr lang="sv-SE" sz="1100" dirty="0"/>
                    </a:p>
                  </a:txBody>
                  <a:tcPr/>
                </a:tc>
                <a:tc>
                  <a:txBody>
                    <a:bodyPr/>
                    <a:lstStyle/>
                    <a:p>
                      <a:pPr>
                        <a:spcAft>
                          <a:spcPts val="600"/>
                        </a:spcAft>
                      </a:pPr>
                      <a:r>
                        <a:rPr lang="sv-SE" sz="1100" dirty="0"/>
                        <a:t>Hantera</a:t>
                      </a:r>
                      <a:r>
                        <a:rPr lang="sv-SE" sz="1100" baseline="0" dirty="0"/>
                        <a:t> vår och omsorgs collagefrågor och certifiering </a:t>
                      </a:r>
                    </a:p>
                    <a:p>
                      <a:pPr>
                        <a:spcAft>
                          <a:spcPts val="600"/>
                        </a:spcAft>
                      </a:pPr>
                      <a:r>
                        <a:rPr lang="sv-SE" sz="1100" baseline="0" dirty="0"/>
                        <a:t>Lokala frågor  som kommer från den regionala styrgruppen</a:t>
                      </a:r>
                      <a:endParaRPr lang="sv-SE" sz="1100" dirty="0"/>
                    </a:p>
                  </a:txBody>
                  <a:tcPr/>
                </a:tc>
                <a:tc>
                  <a:txBody>
                    <a:bodyPr/>
                    <a:lstStyle/>
                    <a:p>
                      <a:r>
                        <a:rPr lang="sv-SE" sz="1100" dirty="0"/>
                        <a:t>-ca 4ggr/år</a:t>
                      </a:r>
                    </a:p>
                  </a:txBody>
                  <a:tcPr/>
                </a:tc>
                <a:tc>
                  <a:txBody>
                    <a:bodyPr/>
                    <a:lstStyle/>
                    <a:p>
                      <a:r>
                        <a:rPr lang="sv-SE" sz="1100" dirty="0"/>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100" dirty="0"/>
                        <a:t>-Samma</a:t>
                      </a:r>
                      <a:r>
                        <a:rPr lang="sv-SE" sz="1100" baseline="0" dirty="0"/>
                        <a:t> gruppering som </a:t>
                      </a:r>
                      <a:r>
                        <a:rPr lang="sv-SE" sz="1100" baseline="0" dirty="0" err="1"/>
                        <a:t>falun</a:t>
                      </a:r>
                      <a:r>
                        <a:rPr lang="sv-SE" sz="1100" baseline="0" dirty="0"/>
                        <a:t>, men jag </a:t>
                      </a:r>
                      <a:r>
                        <a:rPr lang="sv-SE" sz="1100" baseline="0" dirty="0" err="1"/>
                        <a:t>representererar</a:t>
                      </a:r>
                      <a:r>
                        <a:rPr lang="sv-SE" sz="1100" baseline="0" dirty="0"/>
                        <a:t> både </a:t>
                      </a:r>
                      <a:r>
                        <a:rPr lang="sv-SE" sz="1100" baseline="0" dirty="0" err="1"/>
                        <a:t>falun</a:t>
                      </a:r>
                      <a:r>
                        <a:rPr lang="sv-SE" sz="1100" baseline="0"/>
                        <a:t> och mellersta för Region dalarna </a:t>
                      </a:r>
                      <a:endParaRPr lang="sv-SE" sz="1100"/>
                    </a:p>
                    <a:p>
                      <a:endParaRPr lang="sv-SE" sz="1100" dirty="0"/>
                    </a:p>
                  </a:txBody>
                  <a:tcPr/>
                </a:tc>
                <a:extLst>
                  <a:ext uri="{0D108BD9-81ED-4DB2-BD59-A6C34878D82A}">
                    <a16:rowId xmlns:a16="http://schemas.microsoft.com/office/drawing/2014/main" val="22247580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100" dirty="0"/>
                        <a:t>Borlänge</a:t>
                      </a:r>
                      <a:r>
                        <a:rPr lang="sv-SE" sz="1100" baseline="0" dirty="0"/>
                        <a:t> Falun</a:t>
                      </a:r>
                      <a:endParaRPr lang="sv-SE" sz="11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100" dirty="0"/>
                        <a:t>Styrgrupp missbruk </a:t>
                      </a:r>
                    </a:p>
                    <a:p>
                      <a:endParaRPr lang="sv-SE" sz="1100" dirty="0"/>
                    </a:p>
                  </a:txBody>
                  <a:tcPr/>
                </a:tc>
                <a:tc>
                  <a:txBody>
                    <a:bodyPr/>
                    <a:lstStyle/>
                    <a:p>
                      <a:r>
                        <a:rPr lang="sv-SE" sz="1100" dirty="0" err="1"/>
                        <a:t>Vc</a:t>
                      </a:r>
                      <a:r>
                        <a:rPr lang="sv-SE" sz="1100" dirty="0"/>
                        <a:t> chefer från PV </a:t>
                      </a:r>
                      <a:r>
                        <a:rPr lang="sv-SE" sz="1100" dirty="0" err="1"/>
                        <a:t>Övp</a:t>
                      </a:r>
                      <a:r>
                        <a:rPr lang="sv-SE" sz="1100" dirty="0"/>
                        <a:t> samt kommunen</a:t>
                      </a:r>
                      <a:r>
                        <a:rPr lang="sv-SE" sz="1100" baseline="0" dirty="0"/>
                        <a:t> samt områdessamordnare</a:t>
                      </a:r>
                    </a:p>
                    <a:p>
                      <a:r>
                        <a:rPr lang="sv-SE" sz="1100" baseline="0" dirty="0"/>
                        <a:t>Andra kompetenser bjuds in efter behov</a:t>
                      </a:r>
                      <a:endParaRPr lang="sv-SE" sz="1100" dirty="0"/>
                    </a:p>
                  </a:txBody>
                  <a:tcPr/>
                </a:tc>
                <a:tc>
                  <a:txBody>
                    <a:bodyPr/>
                    <a:lstStyle/>
                    <a:p>
                      <a:r>
                        <a:rPr lang="sv-SE" sz="1100" dirty="0"/>
                        <a:t>Att utveckla en LÖK </a:t>
                      </a:r>
                    </a:p>
                  </a:txBody>
                  <a:tcPr/>
                </a:tc>
                <a:tc>
                  <a:txBody>
                    <a:bodyPr/>
                    <a:lstStyle/>
                    <a:p>
                      <a:r>
                        <a:rPr lang="sv-SE" sz="1100" dirty="0"/>
                        <a:t>Ca 4-6</a:t>
                      </a:r>
                      <a:r>
                        <a:rPr lang="sv-SE" sz="1100" baseline="0" dirty="0"/>
                        <a:t> ggr/år</a:t>
                      </a:r>
                      <a:endParaRPr lang="sv-SE" sz="1100" dirty="0"/>
                    </a:p>
                  </a:txBody>
                  <a:tcPr/>
                </a:tc>
                <a:tc>
                  <a:txBody>
                    <a:bodyPr/>
                    <a:lstStyle/>
                    <a:p>
                      <a:r>
                        <a:rPr lang="sv-SE" sz="1100" dirty="0"/>
                        <a:t>Utgår från RÖK </a:t>
                      </a:r>
                    </a:p>
                    <a:p>
                      <a:r>
                        <a:rPr lang="sv-SE" sz="1100" dirty="0"/>
                        <a:t>Regional överenskommelse</a:t>
                      </a:r>
                      <a:r>
                        <a:rPr lang="sv-SE" sz="1100" baseline="0" dirty="0"/>
                        <a:t> Missbruk riskbruk och funktionshinder</a:t>
                      </a:r>
                      <a:endParaRPr lang="sv-SE" sz="1100" dirty="0"/>
                    </a:p>
                  </a:txBody>
                  <a:tcPr/>
                </a:tc>
                <a:tc>
                  <a:txBody>
                    <a:bodyPr/>
                    <a:lstStyle/>
                    <a:p>
                      <a:endParaRPr lang="sv-SE" sz="1100" dirty="0"/>
                    </a:p>
                  </a:txBody>
                  <a:tcPr/>
                </a:tc>
                <a:extLst>
                  <a:ext uri="{0D108BD9-81ED-4DB2-BD59-A6C34878D82A}">
                    <a16:rowId xmlns:a16="http://schemas.microsoft.com/office/drawing/2014/main" val="3184543066"/>
                  </a:ext>
                </a:extLst>
              </a:tr>
            </a:tbl>
          </a:graphicData>
        </a:graphic>
      </p:graphicFrame>
    </p:spTree>
    <p:extLst>
      <p:ext uri="{BB962C8B-B14F-4D97-AF65-F5344CB8AC3E}">
        <p14:creationId xmlns:p14="http://schemas.microsoft.com/office/powerpoint/2010/main" val="24717849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277544" y="148995"/>
            <a:ext cx="10619402" cy="1210581"/>
          </a:xfrm>
        </p:spPr>
        <p:txBody>
          <a:bodyPr>
            <a:normAutofit/>
          </a:bodyPr>
          <a:lstStyle/>
          <a:p>
            <a:r>
              <a:rPr lang="sv-SE" dirty="0"/>
              <a:t>Områdessamordnare Mellersta</a:t>
            </a:r>
          </a:p>
        </p:txBody>
      </p:sp>
      <p:sp>
        <p:nvSpPr>
          <p:cNvPr id="4" name="Platshållare för datum 3"/>
          <p:cNvSpPr>
            <a:spLocks noGrp="1"/>
          </p:cNvSpPr>
          <p:nvPr>
            <p:ph type="dt" sz="half" idx="10"/>
          </p:nvPr>
        </p:nvSpPr>
        <p:spPr/>
        <p:txBody>
          <a:bodyPr/>
          <a:lstStyle/>
          <a:p>
            <a:r>
              <a:rPr lang="sv-SE"/>
              <a:t>2022-08-18</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15</a:t>
            </a:fld>
            <a:endParaRPr lang="sv-SE" dirty="0"/>
          </a:p>
        </p:txBody>
      </p:sp>
      <p:graphicFrame>
        <p:nvGraphicFramePr>
          <p:cNvPr id="6" name="Platshållare för innehåll 5"/>
          <p:cNvGraphicFramePr>
            <a:graphicFrameLocks/>
          </p:cNvGraphicFramePr>
          <p:nvPr>
            <p:extLst>
              <p:ext uri="{D42A27DB-BD31-4B8C-83A1-F6EECF244321}">
                <p14:modId xmlns:p14="http://schemas.microsoft.com/office/powerpoint/2010/main" val="1746018251"/>
              </p:ext>
            </p:extLst>
          </p:nvPr>
        </p:nvGraphicFramePr>
        <p:xfrm>
          <a:off x="108064" y="1005485"/>
          <a:ext cx="12020204" cy="5704956"/>
        </p:xfrm>
        <a:graphic>
          <a:graphicData uri="http://schemas.openxmlformats.org/drawingml/2006/table">
            <a:tbl>
              <a:tblPr firstRow="1" bandRow="1">
                <a:tableStyleId>{5C22544A-7EE6-4342-B048-85BDC9FD1C3A}</a:tableStyleId>
              </a:tblPr>
              <a:tblGrid>
                <a:gridCol w="1192479">
                  <a:extLst>
                    <a:ext uri="{9D8B030D-6E8A-4147-A177-3AD203B41FA5}">
                      <a16:colId xmlns:a16="http://schemas.microsoft.com/office/drawing/2014/main" val="4259798525"/>
                    </a:ext>
                  </a:extLst>
                </a:gridCol>
                <a:gridCol w="902330">
                  <a:extLst>
                    <a:ext uri="{9D8B030D-6E8A-4147-A177-3AD203B41FA5}">
                      <a16:colId xmlns:a16="http://schemas.microsoft.com/office/drawing/2014/main" val="2313203667"/>
                    </a:ext>
                  </a:extLst>
                </a:gridCol>
                <a:gridCol w="2338412">
                  <a:extLst>
                    <a:ext uri="{9D8B030D-6E8A-4147-A177-3AD203B41FA5}">
                      <a16:colId xmlns:a16="http://schemas.microsoft.com/office/drawing/2014/main" val="1266313779"/>
                    </a:ext>
                  </a:extLst>
                </a:gridCol>
                <a:gridCol w="2365321">
                  <a:extLst>
                    <a:ext uri="{9D8B030D-6E8A-4147-A177-3AD203B41FA5}">
                      <a16:colId xmlns:a16="http://schemas.microsoft.com/office/drawing/2014/main" val="3560380640"/>
                    </a:ext>
                  </a:extLst>
                </a:gridCol>
                <a:gridCol w="2270644">
                  <a:extLst>
                    <a:ext uri="{9D8B030D-6E8A-4147-A177-3AD203B41FA5}">
                      <a16:colId xmlns:a16="http://schemas.microsoft.com/office/drawing/2014/main" val="2219524579"/>
                    </a:ext>
                  </a:extLst>
                </a:gridCol>
                <a:gridCol w="1787237">
                  <a:extLst>
                    <a:ext uri="{9D8B030D-6E8A-4147-A177-3AD203B41FA5}">
                      <a16:colId xmlns:a16="http://schemas.microsoft.com/office/drawing/2014/main" val="3902753882"/>
                    </a:ext>
                  </a:extLst>
                </a:gridCol>
                <a:gridCol w="1163781">
                  <a:extLst>
                    <a:ext uri="{9D8B030D-6E8A-4147-A177-3AD203B41FA5}">
                      <a16:colId xmlns:a16="http://schemas.microsoft.com/office/drawing/2014/main" val="4032107003"/>
                    </a:ext>
                  </a:extLst>
                </a:gridCol>
              </a:tblGrid>
              <a:tr h="515043">
                <a:tc>
                  <a:txBody>
                    <a:bodyPr/>
                    <a:lstStyle/>
                    <a:p>
                      <a:r>
                        <a:rPr lang="sv-SE" sz="1400" dirty="0"/>
                        <a:t>Kommun</a:t>
                      </a:r>
                    </a:p>
                  </a:txBody>
                  <a:tcPr/>
                </a:tc>
                <a:tc>
                  <a:txBody>
                    <a:bodyPr/>
                    <a:lstStyle/>
                    <a:p>
                      <a:r>
                        <a:rPr lang="sv-SE" sz="1400" dirty="0"/>
                        <a:t>Område</a:t>
                      </a:r>
                    </a:p>
                  </a:txBody>
                  <a:tcPr/>
                </a:tc>
                <a:tc>
                  <a:txBody>
                    <a:bodyPr/>
                    <a:lstStyle/>
                    <a:p>
                      <a:r>
                        <a:rPr lang="sv-SE" sz="1400" dirty="0"/>
                        <a:t>Deltagare</a:t>
                      </a:r>
                    </a:p>
                  </a:txBody>
                  <a:tcPr/>
                </a:tc>
                <a:tc>
                  <a:txBody>
                    <a:bodyPr/>
                    <a:lstStyle/>
                    <a:p>
                      <a:r>
                        <a:rPr lang="sv-SE" sz="1400" dirty="0"/>
                        <a:t>Syfte</a:t>
                      </a:r>
                    </a:p>
                  </a:txBody>
                  <a:tcPr/>
                </a:tc>
                <a:tc>
                  <a:txBody>
                    <a:bodyPr/>
                    <a:lstStyle/>
                    <a:p>
                      <a:r>
                        <a:rPr lang="sv-SE" sz="1400" dirty="0"/>
                        <a:t>Mötesfrekvens</a:t>
                      </a:r>
                    </a:p>
                  </a:txBody>
                  <a:tcPr/>
                </a:tc>
                <a:tc>
                  <a:txBody>
                    <a:bodyPr/>
                    <a:lstStyle/>
                    <a:p>
                      <a:r>
                        <a:rPr lang="sv-SE" sz="1400" dirty="0"/>
                        <a:t>Koppling</a:t>
                      </a:r>
                    </a:p>
                  </a:txBody>
                  <a:tcPr/>
                </a:tc>
                <a:tc>
                  <a:txBody>
                    <a:bodyPr/>
                    <a:lstStyle/>
                    <a:p>
                      <a:r>
                        <a:rPr lang="sv-SE" sz="1400" dirty="0"/>
                        <a:t>Övrigt</a:t>
                      </a:r>
                    </a:p>
                  </a:txBody>
                  <a:tcPr/>
                </a:tc>
                <a:extLst>
                  <a:ext uri="{0D108BD9-81ED-4DB2-BD59-A6C34878D82A}">
                    <a16:rowId xmlns:a16="http://schemas.microsoft.com/office/drawing/2014/main" val="2484581089"/>
                  </a:ext>
                </a:extLst>
              </a:tr>
              <a:tr h="1471353">
                <a:tc>
                  <a:txBody>
                    <a:bodyPr/>
                    <a:lstStyle/>
                    <a:p>
                      <a:r>
                        <a:rPr lang="sv-SE" sz="1100" kern="1200" dirty="0">
                          <a:solidFill>
                            <a:schemeClr val="dk1"/>
                          </a:solidFill>
                          <a:latin typeface="+mn-lt"/>
                          <a:ea typeface="+mn-ea"/>
                          <a:cs typeface="+mn-cs"/>
                        </a:rPr>
                        <a:t>Borlänge Säter</a:t>
                      </a:r>
                      <a:r>
                        <a:rPr lang="sv-SE" sz="1100" kern="1200" baseline="0" dirty="0">
                          <a:solidFill>
                            <a:schemeClr val="dk1"/>
                          </a:solidFill>
                          <a:latin typeface="+mn-lt"/>
                          <a:ea typeface="+mn-ea"/>
                          <a:cs typeface="+mn-cs"/>
                        </a:rPr>
                        <a:t>  Gagnef</a:t>
                      </a:r>
                    </a:p>
                  </a:txBody>
                  <a:tcPr/>
                </a:tc>
                <a:tc>
                  <a:txBody>
                    <a:bodyPr/>
                    <a:lstStyle/>
                    <a:p>
                      <a:r>
                        <a:rPr lang="sv-SE" sz="1100" kern="1200" dirty="0">
                          <a:solidFill>
                            <a:schemeClr val="dk1"/>
                          </a:solidFill>
                          <a:latin typeface="+mn-lt"/>
                          <a:ea typeface="+mn-ea"/>
                          <a:cs typeface="+mn-cs"/>
                        </a:rPr>
                        <a:t>Samverkan vård och omsorg</a:t>
                      </a:r>
                    </a:p>
                  </a:txBody>
                  <a:tcPr/>
                </a:tc>
                <a:tc>
                  <a:txBody>
                    <a:bodyPr/>
                    <a:lstStyle/>
                    <a:p>
                      <a:r>
                        <a:rPr lang="sv-SE" sz="1100" kern="1200" dirty="0">
                          <a:solidFill>
                            <a:schemeClr val="dk1"/>
                          </a:solidFill>
                          <a:latin typeface="+mn-lt"/>
                          <a:ea typeface="+mn-ea"/>
                          <a:cs typeface="+mn-cs"/>
                        </a:rPr>
                        <a:t>Verksamhetschef primärvården, verksamhetschef kommunens hälso och sjukvård, MAS,</a:t>
                      </a:r>
                      <a:r>
                        <a:rPr lang="sv-SE" sz="1100" kern="1200" baseline="0" dirty="0">
                          <a:solidFill>
                            <a:schemeClr val="dk1"/>
                          </a:solidFill>
                          <a:latin typeface="+mn-lt"/>
                          <a:ea typeface="+mn-ea"/>
                          <a:cs typeface="+mn-cs"/>
                        </a:rPr>
                        <a:t> MAR ibland chef Bistånd</a:t>
                      </a:r>
                      <a:r>
                        <a:rPr lang="sv-SE" sz="1100" kern="1200" dirty="0">
                          <a:solidFill>
                            <a:schemeClr val="dk1"/>
                          </a:solidFill>
                          <a:latin typeface="+mn-lt"/>
                          <a:ea typeface="+mn-ea"/>
                          <a:cs typeface="+mn-cs"/>
                        </a:rPr>
                        <a:t> samt områdessamordnare</a:t>
                      </a:r>
                    </a:p>
                    <a:p>
                      <a:r>
                        <a:rPr lang="sv-SE" sz="1100" kern="1200" dirty="0">
                          <a:solidFill>
                            <a:schemeClr val="dk1"/>
                          </a:solidFill>
                          <a:latin typeface="+mn-lt"/>
                          <a:ea typeface="+mn-ea"/>
                          <a:cs typeface="+mn-cs"/>
                        </a:rPr>
                        <a:t>(VC chef geriatrik palliativa teamet</a:t>
                      </a:r>
                      <a:r>
                        <a:rPr lang="sv-SE" sz="1100" kern="1200" baseline="0" dirty="0">
                          <a:solidFill>
                            <a:schemeClr val="dk1"/>
                          </a:solidFill>
                          <a:latin typeface="+mn-lt"/>
                          <a:ea typeface="+mn-ea"/>
                          <a:cs typeface="+mn-cs"/>
                        </a:rPr>
                        <a:t> samt geriatriken)</a:t>
                      </a:r>
                      <a:endParaRPr lang="sv-SE" sz="1100" kern="1200" dirty="0">
                        <a:solidFill>
                          <a:schemeClr val="dk1"/>
                        </a:solidFill>
                        <a:latin typeface="+mn-lt"/>
                        <a:ea typeface="+mn-ea"/>
                        <a:cs typeface="+mn-cs"/>
                      </a:endParaRPr>
                    </a:p>
                  </a:txBody>
                  <a:tcPr/>
                </a:tc>
                <a:tc>
                  <a:txBody>
                    <a:bodyPr/>
                    <a:lstStyle/>
                    <a:p>
                      <a:pPr>
                        <a:spcAft>
                          <a:spcPts val="600"/>
                        </a:spcAft>
                      </a:pPr>
                      <a:r>
                        <a:rPr lang="sv-SE" sz="1100" kern="1200" dirty="0">
                          <a:solidFill>
                            <a:schemeClr val="dk1"/>
                          </a:solidFill>
                          <a:latin typeface="+mn-lt"/>
                          <a:ea typeface="+mn-ea"/>
                          <a:cs typeface="+mn-cs"/>
                        </a:rPr>
                        <a:t>Att ha en mötesarena där man möts och lyfter ämnen utifrån behov. Jobbar fram idéer och överenskommelser, tex nu senast närsjukvårdsplats i Borlänge, påkallar behov av uppdatering av olika överenskommelser och avtal. </a:t>
                      </a:r>
                    </a:p>
                  </a:txBody>
                  <a:tcPr/>
                </a:tc>
                <a:tc>
                  <a:txBody>
                    <a:bodyPr/>
                    <a:lstStyle/>
                    <a:p>
                      <a:r>
                        <a:rPr lang="sv-SE" sz="1100" kern="1200" dirty="0">
                          <a:solidFill>
                            <a:schemeClr val="dk1"/>
                          </a:solidFill>
                          <a:latin typeface="+mn-lt"/>
                          <a:ea typeface="+mn-ea"/>
                          <a:cs typeface="+mn-cs"/>
                        </a:rPr>
                        <a:t>Varannan</a:t>
                      </a:r>
                      <a:r>
                        <a:rPr lang="sv-SE" sz="1100" kern="1200" baseline="0" dirty="0">
                          <a:solidFill>
                            <a:schemeClr val="dk1"/>
                          </a:solidFill>
                          <a:latin typeface="+mn-lt"/>
                          <a:ea typeface="+mn-ea"/>
                          <a:cs typeface="+mn-cs"/>
                        </a:rPr>
                        <a:t> vecka</a:t>
                      </a:r>
                    </a:p>
                    <a:p>
                      <a:r>
                        <a:rPr lang="sv-SE" sz="1100" kern="1200" dirty="0">
                          <a:solidFill>
                            <a:schemeClr val="dk1"/>
                          </a:solidFill>
                          <a:latin typeface="+mn-lt"/>
                          <a:ea typeface="+mn-ea"/>
                          <a:cs typeface="+mn-cs"/>
                        </a:rPr>
                        <a:t>Mötesfrekvensen</a:t>
                      </a:r>
                      <a:r>
                        <a:rPr lang="sv-SE" sz="1100" kern="1200" baseline="0" dirty="0">
                          <a:solidFill>
                            <a:schemeClr val="dk1"/>
                          </a:solidFill>
                          <a:latin typeface="+mn-lt"/>
                          <a:ea typeface="+mn-ea"/>
                          <a:cs typeface="+mn-cs"/>
                        </a:rPr>
                        <a:t> har </a:t>
                      </a:r>
                      <a:r>
                        <a:rPr lang="sv-SE" sz="1100" kern="1200" dirty="0">
                          <a:solidFill>
                            <a:schemeClr val="dk1"/>
                          </a:solidFill>
                          <a:latin typeface="+mn-lt"/>
                          <a:ea typeface="+mn-ea"/>
                          <a:cs typeface="+mn-cs"/>
                        </a:rPr>
                        <a:t>förtätats under pandemin, tidigare var mötena 1g/mån och då deltog även Öppenvårdspsykiatri, Palliativa teamet och </a:t>
                      </a:r>
                      <a:r>
                        <a:rPr lang="sv-SE" sz="1100" kern="1200" dirty="0" err="1">
                          <a:solidFill>
                            <a:schemeClr val="dk1"/>
                          </a:solidFill>
                          <a:latin typeface="+mn-lt"/>
                          <a:ea typeface="+mn-ea"/>
                          <a:cs typeface="+mn-cs"/>
                        </a:rPr>
                        <a:t>Geratrikmottagningen</a:t>
                      </a:r>
                      <a:r>
                        <a:rPr lang="sv-SE" sz="1100" kern="1200" dirty="0">
                          <a:solidFill>
                            <a:schemeClr val="dk1"/>
                          </a:solidFill>
                          <a:latin typeface="+mn-lt"/>
                          <a:ea typeface="+mn-ea"/>
                          <a:cs typeface="+mn-cs"/>
                        </a:rPr>
                        <a:t>. Planen är att dra igång detta till hösten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100" kern="1200" dirty="0">
                          <a:solidFill>
                            <a:schemeClr val="dk1"/>
                          </a:solidFill>
                          <a:latin typeface="+mn-lt"/>
                          <a:ea typeface="+mn-ea"/>
                          <a:cs typeface="+mn-cs"/>
                        </a:rPr>
                        <a:t>POLSAM (kan komma</a:t>
                      </a:r>
                      <a:r>
                        <a:rPr lang="sv-SE" sz="1100" kern="1200" baseline="0" dirty="0">
                          <a:solidFill>
                            <a:schemeClr val="dk1"/>
                          </a:solidFill>
                          <a:latin typeface="+mn-lt"/>
                          <a:ea typeface="+mn-ea"/>
                          <a:cs typeface="+mn-cs"/>
                        </a:rPr>
                        <a:t> förslag om sånt som de vill att verksamheterna ska utreda, samt </a:t>
                      </a:r>
                      <a:r>
                        <a:rPr lang="sv-SE" sz="1100" kern="1200" dirty="0">
                          <a:solidFill>
                            <a:schemeClr val="dk1"/>
                          </a:solidFill>
                          <a:latin typeface="+mn-lt"/>
                          <a:ea typeface="+mn-ea"/>
                          <a:cs typeface="+mn-cs"/>
                        </a:rPr>
                        <a:t>bjuder in verksamheterna för</a:t>
                      </a:r>
                      <a:r>
                        <a:rPr lang="sv-SE" sz="1100" kern="1200" baseline="0" dirty="0">
                          <a:solidFill>
                            <a:schemeClr val="dk1"/>
                          </a:solidFill>
                          <a:latin typeface="+mn-lt"/>
                          <a:ea typeface="+mn-ea"/>
                          <a:cs typeface="+mn-cs"/>
                        </a:rPr>
                        <a:t> rapporter om  t ex ungdomshälsa, familjecentral, m m) </a:t>
                      </a:r>
                      <a:endParaRPr lang="sv-SE" sz="1100" kern="1200" dirty="0">
                        <a:solidFill>
                          <a:schemeClr val="dk1"/>
                        </a:solidFill>
                        <a:latin typeface="+mn-lt"/>
                        <a:ea typeface="+mn-ea"/>
                        <a:cs typeface="+mn-cs"/>
                      </a:endParaRPr>
                    </a:p>
                  </a:txBody>
                  <a:tcPr/>
                </a:tc>
                <a:tc>
                  <a:txBody>
                    <a:bodyPr/>
                    <a:lstStyle/>
                    <a:p>
                      <a:endParaRPr lang="sv-SE" sz="1100" kern="1200" dirty="0">
                        <a:solidFill>
                          <a:schemeClr val="dk1"/>
                        </a:solidFill>
                        <a:latin typeface="+mn-lt"/>
                        <a:ea typeface="+mn-ea"/>
                        <a:cs typeface="+mn-cs"/>
                      </a:endParaRPr>
                    </a:p>
                  </a:txBody>
                  <a:tcPr/>
                </a:tc>
                <a:extLst>
                  <a:ext uri="{0D108BD9-81ED-4DB2-BD59-A6C34878D82A}">
                    <a16:rowId xmlns:a16="http://schemas.microsoft.com/office/drawing/2014/main" val="2690793172"/>
                  </a:ext>
                </a:extLst>
              </a:tr>
              <a:tr h="574766">
                <a:tc>
                  <a:txBody>
                    <a:bodyPr/>
                    <a:lstStyle/>
                    <a:p>
                      <a:r>
                        <a:rPr lang="sv-SE" sz="1100" dirty="0"/>
                        <a:t>Borlänge</a:t>
                      </a:r>
                      <a:r>
                        <a:rPr lang="sv-SE" sz="1100" baseline="0" dirty="0"/>
                        <a:t> </a:t>
                      </a:r>
                      <a:endParaRPr lang="sv-SE" sz="11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100" baseline="0" dirty="0"/>
                        <a:t>LSG </a:t>
                      </a:r>
                      <a:endParaRPr lang="sv-SE" sz="1100" dirty="0"/>
                    </a:p>
                    <a:p>
                      <a:endParaRPr lang="sv-SE" sz="1100" baseline="0" dirty="0"/>
                    </a:p>
                  </a:txBody>
                  <a:tcPr/>
                </a:tc>
                <a:tc>
                  <a:txBody>
                    <a:bodyPr/>
                    <a:lstStyle/>
                    <a:p>
                      <a:r>
                        <a:rPr lang="sv-SE" sz="1100" dirty="0"/>
                        <a:t>Ordf</a:t>
                      </a:r>
                      <a:r>
                        <a:rPr lang="sv-SE" sz="1100" baseline="0" dirty="0"/>
                        <a:t>örande Finsam verksamhetschefer från FK AF, kommunen samt regionen</a:t>
                      </a:r>
                      <a:endParaRPr lang="sv-SE" sz="1100" dirty="0"/>
                    </a:p>
                  </a:txBody>
                  <a:tcPr/>
                </a:tc>
                <a:tc>
                  <a:txBody>
                    <a:bodyPr/>
                    <a:lstStyle/>
                    <a:p>
                      <a:pPr>
                        <a:spcAft>
                          <a:spcPts val="600"/>
                        </a:spcAft>
                      </a:pPr>
                      <a:r>
                        <a:rPr lang="sv-SE" sz="1100" dirty="0"/>
                        <a:t>Utveckla</a:t>
                      </a:r>
                      <a:r>
                        <a:rPr lang="sv-SE" sz="1100" baseline="0" dirty="0"/>
                        <a:t> samverkan för de som står längst från arbetsmarknaden</a:t>
                      </a:r>
                      <a:endParaRPr lang="sv-SE" sz="1100" dirty="0"/>
                    </a:p>
                  </a:txBody>
                  <a:tcPr/>
                </a:tc>
                <a:tc>
                  <a:txBody>
                    <a:bodyPr/>
                    <a:lstStyle/>
                    <a:p>
                      <a:r>
                        <a:rPr lang="sv-SE" sz="1100" dirty="0"/>
                        <a:t>4gg/år </a:t>
                      </a:r>
                    </a:p>
                  </a:txBody>
                  <a:tcPr/>
                </a:tc>
                <a:tc>
                  <a:txBody>
                    <a:bodyPr/>
                    <a:lstStyle/>
                    <a:p>
                      <a:r>
                        <a:rPr lang="sv-SE" sz="1100" dirty="0"/>
                        <a:t>-</a:t>
                      </a:r>
                    </a:p>
                  </a:txBody>
                  <a:tcPr/>
                </a:tc>
                <a:tc>
                  <a:txBody>
                    <a:bodyPr/>
                    <a:lstStyle/>
                    <a:p>
                      <a:r>
                        <a:rPr lang="sv-SE" sz="1100" dirty="0"/>
                        <a:t>-</a:t>
                      </a:r>
                    </a:p>
                  </a:txBody>
                  <a:tcPr/>
                </a:tc>
                <a:extLst>
                  <a:ext uri="{0D108BD9-81ED-4DB2-BD59-A6C34878D82A}">
                    <a16:rowId xmlns:a16="http://schemas.microsoft.com/office/drawing/2014/main" val="267992550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100" baseline="0" dirty="0"/>
                        <a:t>Mellersta </a:t>
                      </a:r>
                    </a:p>
                    <a:p>
                      <a:r>
                        <a:rPr lang="sv-SE" sz="1100" baseline="0" dirty="0"/>
                        <a:t> </a:t>
                      </a:r>
                      <a:endParaRPr lang="sv-SE" sz="1100" dirty="0"/>
                    </a:p>
                  </a:txBody>
                  <a:tcPr/>
                </a:tc>
                <a:tc>
                  <a:txBody>
                    <a:bodyPr/>
                    <a:lstStyle/>
                    <a:p>
                      <a:r>
                        <a:rPr lang="sv-SE" sz="1100" dirty="0"/>
                        <a:t>Vård och</a:t>
                      </a:r>
                      <a:r>
                        <a:rPr lang="sv-SE" sz="1100" baseline="0" dirty="0"/>
                        <a:t> omsorgscollage</a:t>
                      </a:r>
                    </a:p>
                  </a:txBody>
                  <a:tcPr/>
                </a:tc>
                <a:tc>
                  <a:txBody>
                    <a:bodyPr/>
                    <a:lstStyle/>
                    <a:p>
                      <a:r>
                        <a:rPr lang="sv-SE" sz="1100" dirty="0"/>
                        <a:t>oklart, har nyss blivit inbjuden</a:t>
                      </a:r>
                      <a:r>
                        <a:rPr lang="sv-SE" sz="1100" baseline="0" dirty="0"/>
                        <a:t>  </a:t>
                      </a:r>
                      <a:endParaRPr lang="sv-SE" sz="1100" dirty="0"/>
                    </a:p>
                  </a:txBody>
                  <a:tcPr/>
                </a:tc>
                <a:tc>
                  <a:txBody>
                    <a:bodyPr/>
                    <a:lstStyle/>
                    <a:p>
                      <a:pPr>
                        <a:spcAft>
                          <a:spcPts val="600"/>
                        </a:spcAft>
                      </a:pPr>
                      <a:r>
                        <a:rPr lang="sv-SE" sz="1100" dirty="0"/>
                        <a:t>Hantera</a:t>
                      </a:r>
                      <a:r>
                        <a:rPr lang="sv-SE" sz="1100" baseline="0" dirty="0"/>
                        <a:t> vår och omsorgs collagefrågor och certifiering </a:t>
                      </a:r>
                    </a:p>
                    <a:p>
                      <a:pPr>
                        <a:spcAft>
                          <a:spcPts val="600"/>
                        </a:spcAft>
                      </a:pPr>
                      <a:r>
                        <a:rPr lang="sv-SE" sz="1100" baseline="0" dirty="0"/>
                        <a:t>Lokala frågor  som kommer från den regionala styrgruppen</a:t>
                      </a:r>
                      <a:endParaRPr lang="sv-SE" sz="1100" dirty="0"/>
                    </a:p>
                  </a:txBody>
                  <a:tcPr/>
                </a:tc>
                <a:tc>
                  <a:txBody>
                    <a:bodyPr/>
                    <a:lstStyle/>
                    <a:p>
                      <a:r>
                        <a:rPr lang="sv-SE" sz="1100" dirty="0"/>
                        <a:t>-ca 4ggr/år</a:t>
                      </a:r>
                    </a:p>
                  </a:txBody>
                  <a:tcPr/>
                </a:tc>
                <a:tc>
                  <a:txBody>
                    <a:bodyPr/>
                    <a:lstStyle/>
                    <a:p>
                      <a:r>
                        <a:rPr lang="sv-SE" sz="1100" dirty="0"/>
                        <a:t>-</a:t>
                      </a:r>
                    </a:p>
                  </a:txBody>
                  <a:tcPr/>
                </a:tc>
                <a:tc>
                  <a:txBody>
                    <a:bodyPr/>
                    <a:lstStyle/>
                    <a:p>
                      <a:r>
                        <a:rPr lang="sv-SE" sz="1100" dirty="0"/>
                        <a:t>Samma</a:t>
                      </a:r>
                      <a:r>
                        <a:rPr lang="sv-SE" sz="1100" baseline="0" dirty="0"/>
                        <a:t> gruppering som </a:t>
                      </a:r>
                      <a:r>
                        <a:rPr lang="sv-SE" sz="1100" baseline="0" dirty="0" err="1"/>
                        <a:t>falun</a:t>
                      </a:r>
                      <a:r>
                        <a:rPr lang="sv-SE" sz="1100" baseline="0" dirty="0"/>
                        <a:t>, men jag </a:t>
                      </a:r>
                      <a:r>
                        <a:rPr lang="sv-SE" sz="1100" baseline="0" dirty="0" err="1"/>
                        <a:t>representererar</a:t>
                      </a:r>
                      <a:r>
                        <a:rPr lang="sv-SE" sz="1100" baseline="0" dirty="0"/>
                        <a:t> både </a:t>
                      </a:r>
                      <a:r>
                        <a:rPr lang="sv-SE" sz="1100" baseline="0" dirty="0" err="1"/>
                        <a:t>falun</a:t>
                      </a:r>
                      <a:r>
                        <a:rPr lang="sv-SE" sz="1100" baseline="0" dirty="0"/>
                        <a:t> och mellersta för Region dalarna </a:t>
                      </a:r>
                      <a:endParaRPr lang="sv-SE" sz="1100" dirty="0"/>
                    </a:p>
                  </a:txBody>
                  <a:tcPr/>
                </a:tc>
                <a:extLst>
                  <a:ext uri="{0D108BD9-81ED-4DB2-BD59-A6C34878D82A}">
                    <a16:rowId xmlns:a16="http://schemas.microsoft.com/office/drawing/2014/main" val="22247580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100" dirty="0"/>
                        <a:t>Borlänge</a:t>
                      </a:r>
                    </a:p>
                    <a:p>
                      <a:endParaRPr lang="sv-SE" sz="11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100" dirty="0"/>
                        <a:t>Styrgrupp Barn och unga</a:t>
                      </a:r>
                    </a:p>
                    <a:p>
                      <a:r>
                        <a:rPr lang="sv-SE" sz="1100" baseline="0" dirty="0"/>
                        <a:t> </a:t>
                      </a:r>
                    </a:p>
                  </a:txBody>
                  <a:tcPr/>
                </a:tc>
                <a:tc>
                  <a:txBody>
                    <a:bodyPr/>
                    <a:lstStyle/>
                    <a:p>
                      <a:r>
                        <a:rPr lang="sv-SE" sz="1100" dirty="0" err="1"/>
                        <a:t>Områdessamodnare</a:t>
                      </a:r>
                      <a:r>
                        <a:rPr lang="sv-SE" sz="1100" baseline="0" dirty="0"/>
                        <a:t> samt projektledare från Borlänge kommun resterande under planering</a:t>
                      </a:r>
                      <a:endParaRPr lang="sv-SE" sz="1100" dirty="0"/>
                    </a:p>
                  </a:txBody>
                  <a:tcPr/>
                </a:tc>
                <a:tc>
                  <a:txBody>
                    <a:bodyPr/>
                    <a:lstStyle/>
                    <a:p>
                      <a:pPr>
                        <a:spcAft>
                          <a:spcPts val="600"/>
                        </a:spcAft>
                      </a:pPr>
                      <a:r>
                        <a:rPr lang="sv-SE" sz="1100" dirty="0"/>
                        <a:t>Utveckla LÖK</a:t>
                      </a:r>
                    </a:p>
                  </a:txBody>
                  <a:tcPr/>
                </a:tc>
                <a:tc>
                  <a:txBody>
                    <a:bodyPr/>
                    <a:lstStyle/>
                    <a:p>
                      <a:endParaRPr lang="sv-SE" sz="1100" dirty="0"/>
                    </a:p>
                  </a:txBody>
                  <a:tcPr/>
                </a:tc>
                <a:tc>
                  <a:txBody>
                    <a:bodyPr/>
                    <a:lstStyle/>
                    <a:p>
                      <a:r>
                        <a:rPr lang="sv-SE" sz="1100" dirty="0"/>
                        <a:t>Utgår från RÖK </a:t>
                      </a:r>
                    </a:p>
                    <a:p>
                      <a:r>
                        <a:rPr lang="sv-SE" sz="1100" dirty="0"/>
                        <a:t>Regional överenskommelse</a:t>
                      </a:r>
                      <a:r>
                        <a:rPr lang="sv-SE" sz="1100" baseline="0" dirty="0"/>
                        <a:t> Missbruk riskbruk och funktionshinder</a:t>
                      </a:r>
                      <a:endParaRPr lang="sv-SE" sz="1100" dirty="0"/>
                    </a:p>
                  </a:txBody>
                  <a:tcPr/>
                </a:tc>
                <a:tc>
                  <a:txBody>
                    <a:bodyPr/>
                    <a:lstStyle/>
                    <a:p>
                      <a:endParaRPr lang="sv-SE" sz="1100" dirty="0"/>
                    </a:p>
                  </a:txBody>
                  <a:tcPr/>
                </a:tc>
                <a:extLst>
                  <a:ext uri="{0D108BD9-81ED-4DB2-BD59-A6C34878D82A}">
                    <a16:rowId xmlns:a16="http://schemas.microsoft.com/office/drawing/2014/main" val="3669382882"/>
                  </a:ext>
                </a:extLst>
              </a:tr>
              <a:tr h="370840">
                <a:tc>
                  <a:txBody>
                    <a:bodyPr/>
                    <a:lstStyle/>
                    <a:p>
                      <a:r>
                        <a:rPr lang="sv-SE" sz="1100" dirty="0"/>
                        <a:t>Borlänge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100" dirty="0"/>
                        <a:t>Styrgrupp missbruk funktionshinder</a:t>
                      </a:r>
                    </a:p>
                    <a:p>
                      <a:endParaRPr lang="sv-SE" sz="11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100" dirty="0"/>
                        <a:t>Områdessamordnare</a:t>
                      </a:r>
                      <a:r>
                        <a:rPr lang="sv-SE" sz="1100" baseline="0" dirty="0"/>
                        <a:t> samt projektledare från Borlänge kommun resterande under planering</a:t>
                      </a:r>
                      <a:endParaRPr lang="sv-SE" sz="1100" dirty="0"/>
                    </a:p>
                    <a:p>
                      <a:endParaRPr lang="sv-SE" sz="1100" dirty="0"/>
                    </a:p>
                  </a:txBody>
                  <a:tcPr/>
                </a:tc>
                <a:tc>
                  <a:txBody>
                    <a:bodyPr/>
                    <a:lstStyle/>
                    <a:p>
                      <a:r>
                        <a:rPr lang="sv-SE" sz="1100" dirty="0"/>
                        <a:t>Utveckla</a:t>
                      </a:r>
                      <a:r>
                        <a:rPr lang="sv-SE" sz="1100" baseline="0" dirty="0"/>
                        <a:t> LÖK </a:t>
                      </a:r>
                      <a:endParaRPr lang="sv-SE" sz="1100" dirty="0"/>
                    </a:p>
                  </a:txBody>
                  <a:tcPr/>
                </a:tc>
                <a:tc>
                  <a:txBody>
                    <a:bodyPr/>
                    <a:lstStyle/>
                    <a:p>
                      <a:endParaRPr lang="sv-SE" sz="1100" dirty="0"/>
                    </a:p>
                  </a:txBody>
                  <a:tcPr/>
                </a:tc>
                <a:tc>
                  <a:txBody>
                    <a:bodyPr/>
                    <a:lstStyle/>
                    <a:p>
                      <a:r>
                        <a:rPr lang="sv-SE" sz="1100" dirty="0"/>
                        <a:t>Utgår från RÖK </a:t>
                      </a:r>
                    </a:p>
                    <a:p>
                      <a:r>
                        <a:rPr lang="sv-SE" sz="1100" dirty="0"/>
                        <a:t>Regional överenskommelse</a:t>
                      </a:r>
                      <a:r>
                        <a:rPr lang="sv-SE" sz="1100" baseline="0" dirty="0"/>
                        <a:t> Missbruk riskbruk och funktionshinder</a:t>
                      </a:r>
                      <a:endParaRPr lang="sv-SE" sz="1100" dirty="0"/>
                    </a:p>
                  </a:txBody>
                  <a:tcPr/>
                </a:tc>
                <a:tc>
                  <a:txBody>
                    <a:bodyPr/>
                    <a:lstStyle/>
                    <a:p>
                      <a:endParaRPr lang="sv-SE" sz="1100" dirty="0"/>
                    </a:p>
                  </a:txBody>
                  <a:tcPr/>
                </a:tc>
                <a:extLst>
                  <a:ext uri="{0D108BD9-81ED-4DB2-BD59-A6C34878D82A}">
                    <a16:rowId xmlns:a16="http://schemas.microsoft.com/office/drawing/2014/main" val="3184543066"/>
                  </a:ext>
                </a:extLst>
              </a:tr>
            </a:tbl>
          </a:graphicData>
        </a:graphic>
      </p:graphicFrame>
    </p:spTree>
    <p:extLst>
      <p:ext uri="{BB962C8B-B14F-4D97-AF65-F5344CB8AC3E}">
        <p14:creationId xmlns:p14="http://schemas.microsoft.com/office/powerpoint/2010/main" val="29213424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277544" y="0"/>
            <a:ext cx="10619402" cy="1210581"/>
          </a:xfrm>
        </p:spPr>
        <p:txBody>
          <a:bodyPr>
            <a:normAutofit/>
          </a:bodyPr>
          <a:lstStyle/>
          <a:p>
            <a:r>
              <a:rPr lang="sv-SE" dirty="0"/>
              <a:t>Områdessamordnare Norra och västra </a:t>
            </a:r>
          </a:p>
        </p:txBody>
      </p:sp>
      <p:sp>
        <p:nvSpPr>
          <p:cNvPr id="4" name="Platshållare för datum 3"/>
          <p:cNvSpPr>
            <a:spLocks noGrp="1"/>
          </p:cNvSpPr>
          <p:nvPr>
            <p:ph type="dt" sz="half" idx="10"/>
          </p:nvPr>
        </p:nvSpPr>
        <p:spPr/>
        <p:txBody>
          <a:bodyPr/>
          <a:lstStyle/>
          <a:p>
            <a:r>
              <a:rPr lang="sv-SE"/>
              <a:t>2022-08-18</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16</a:t>
            </a:fld>
            <a:endParaRPr lang="sv-SE" dirty="0"/>
          </a:p>
        </p:txBody>
      </p:sp>
      <p:graphicFrame>
        <p:nvGraphicFramePr>
          <p:cNvPr id="6" name="Platshållare för innehåll 5"/>
          <p:cNvGraphicFramePr>
            <a:graphicFrameLocks/>
          </p:cNvGraphicFramePr>
          <p:nvPr>
            <p:extLst>
              <p:ext uri="{D42A27DB-BD31-4B8C-83A1-F6EECF244321}">
                <p14:modId xmlns:p14="http://schemas.microsoft.com/office/powerpoint/2010/main" val="743977582"/>
              </p:ext>
            </p:extLst>
          </p:nvPr>
        </p:nvGraphicFramePr>
        <p:xfrm>
          <a:off x="160714" y="879038"/>
          <a:ext cx="11870571" cy="4673496"/>
        </p:xfrm>
        <a:graphic>
          <a:graphicData uri="http://schemas.openxmlformats.org/drawingml/2006/table">
            <a:tbl>
              <a:tblPr firstRow="1" bandRow="1">
                <a:tableStyleId>{5C22544A-7EE6-4342-B048-85BDC9FD1C3A}</a:tableStyleId>
              </a:tblPr>
              <a:tblGrid>
                <a:gridCol w="953191">
                  <a:extLst>
                    <a:ext uri="{9D8B030D-6E8A-4147-A177-3AD203B41FA5}">
                      <a16:colId xmlns:a16="http://schemas.microsoft.com/office/drawing/2014/main" val="4259798525"/>
                    </a:ext>
                  </a:extLst>
                </a:gridCol>
                <a:gridCol w="1072342">
                  <a:extLst>
                    <a:ext uri="{9D8B030D-6E8A-4147-A177-3AD203B41FA5}">
                      <a16:colId xmlns:a16="http://schemas.microsoft.com/office/drawing/2014/main" val="2313203667"/>
                    </a:ext>
                  </a:extLst>
                </a:gridCol>
                <a:gridCol w="2701637">
                  <a:extLst>
                    <a:ext uri="{9D8B030D-6E8A-4147-A177-3AD203B41FA5}">
                      <a16:colId xmlns:a16="http://schemas.microsoft.com/office/drawing/2014/main" val="1266313779"/>
                    </a:ext>
                  </a:extLst>
                </a:gridCol>
                <a:gridCol w="2485505">
                  <a:extLst>
                    <a:ext uri="{9D8B030D-6E8A-4147-A177-3AD203B41FA5}">
                      <a16:colId xmlns:a16="http://schemas.microsoft.com/office/drawing/2014/main" val="3560380640"/>
                    </a:ext>
                  </a:extLst>
                </a:gridCol>
                <a:gridCol w="1970116">
                  <a:extLst>
                    <a:ext uri="{9D8B030D-6E8A-4147-A177-3AD203B41FA5}">
                      <a16:colId xmlns:a16="http://schemas.microsoft.com/office/drawing/2014/main" val="2219524579"/>
                    </a:ext>
                  </a:extLst>
                </a:gridCol>
                <a:gridCol w="1745673">
                  <a:extLst>
                    <a:ext uri="{9D8B030D-6E8A-4147-A177-3AD203B41FA5}">
                      <a16:colId xmlns:a16="http://schemas.microsoft.com/office/drawing/2014/main" val="3902753882"/>
                    </a:ext>
                  </a:extLst>
                </a:gridCol>
                <a:gridCol w="942107">
                  <a:extLst>
                    <a:ext uri="{9D8B030D-6E8A-4147-A177-3AD203B41FA5}">
                      <a16:colId xmlns:a16="http://schemas.microsoft.com/office/drawing/2014/main" val="4032107003"/>
                    </a:ext>
                  </a:extLst>
                </a:gridCol>
              </a:tblGrid>
              <a:tr h="278355">
                <a:tc>
                  <a:txBody>
                    <a:bodyPr/>
                    <a:lstStyle/>
                    <a:p>
                      <a:r>
                        <a:rPr lang="sv-SE" sz="1400" dirty="0"/>
                        <a:t>Kommun</a:t>
                      </a:r>
                    </a:p>
                  </a:txBody>
                  <a:tcPr/>
                </a:tc>
                <a:tc>
                  <a:txBody>
                    <a:bodyPr/>
                    <a:lstStyle/>
                    <a:p>
                      <a:r>
                        <a:rPr lang="sv-SE" sz="1400" dirty="0"/>
                        <a:t>Område</a:t>
                      </a:r>
                    </a:p>
                  </a:txBody>
                  <a:tcPr/>
                </a:tc>
                <a:tc>
                  <a:txBody>
                    <a:bodyPr/>
                    <a:lstStyle/>
                    <a:p>
                      <a:r>
                        <a:rPr lang="sv-SE" sz="1400" dirty="0"/>
                        <a:t>Deltagare</a:t>
                      </a:r>
                    </a:p>
                  </a:txBody>
                  <a:tcPr/>
                </a:tc>
                <a:tc>
                  <a:txBody>
                    <a:bodyPr/>
                    <a:lstStyle/>
                    <a:p>
                      <a:r>
                        <a:rPr lang="sv-SE" sz="1400" dirty="0"/>
                        <a:t>Syfte</a:t>
                      </a:r>
                    </a:p>
                  </a:txBody>
                  <a:tcPr/>
                </a:tc>
                <a:tc>
                  <a:txBody>
                    <a:bodyPr/>
                    <a:lstStyle/>
                    <a:p>
                      <a:r>
                        <a:rPr lang="sv-SE" sz="1400" dirty="0"/>
                        <a:t>Mötesfrekvens</a:t>
                      </a:r>
                    </a:p>
                  </a:txBody>
                  <a:tcPr/>
                </a:tc>
                <a:tc>
                  <a:txBody>
                    <a:bodyPr/>
                    <a:lstStyle/>
                    <a:p>
                      <a:r>
                        <a:rPr lang="sv-SE" sz="1400" dirty="0"/>
                        <a:t>Koppling</a:t>
                      </a:r>
                    </a:p>
                  </a:txBody>
                  <a:tcPr/>
                </a:tc>
                <a:tc>
                  <a:txBody>
                    <a:bodyPr/>
                    <a:lstStyle/>
                    <a:p>
                      <a:r>
                        <a:rPr lang="sv-SE" sz="1400" dirty="0"/>
                        <a:t>Övrigt</a:t>
                      </a:r>
                    </a:p>
                  </a:txBody>
                  <a:tcPr/>
                </a:tc>
                <a:extLst>
                  <a:ext uri="{0D108BD9-81ED-4DB2-BD59-A6C34878D82A}">
                    <a16:rowId xmlns:a16="http://schemas.microsoft.com/office/drawing/2014/main" val="2484581089"/>
                  </a:ext>
                </a:extLst>
              </a:tr>
              <a:tr h="584316">
                <a:tc>
                  <a:txBody>
                    <a:bodyPr/>
                    <a:lstStyle/>
                    <a:p>
                      <a:r>
                        <a:rPr lang="sv-SE" sz="1100" dirty="0"/>
                        <a:t>Rättvik</a:t>
                      </a:r>
                    </a:p>
                  </a:txBody>
                  <a:tcPr/>
                </a:tc>
                <a:tc>
                  <a:txBody>
                    <a:bodyPr/>
                    <a:lstStyle/>
                    <a:p>
                      <a:r>
                        <a:rPr lang="sv-SE" sz="1100" kern="1200" dirty="0">
                          <a:solidFill>
                            <a:schemeClr val="dk1"/>
                          </a:solidFill>
                          <a:latin typeface="+mn-lt"/>
                          <a:ea typeface="+mn-ea"/>
                          <a:cs typeface="+mn-cs"/>
                        </a:rPr>
                        <a:t>Hälso och sjukvård, vård och omsorg</a:t>
                      </a:r>
                    </a:p>
                  </a:txBody>
                  <a:tcPr/>
                </a:tc>
                <a:tc>
                  <a:txBody>
                    <a:bodyPr/>
                    <a:lstStyle/>
                    <a:p>
                      <a:pPr marL="0" algn="l" defTabSz="914400" rtl="0" eaLnBrk="1" latinLnBrk="0" hangingPunct="1"/>
                      <a:r>
                        <a:rPr lang="sv-SE" sz="1100" kern="1200" dirty="0">
                          <a:solidFill>
                            <a:schemeClr val="dk1"/>
                          </a:solidFill>
                          <a:latin typeface="+mn-lt"/>
                          <a:ea typeface="+mn-ea"/>
                          <a:cs typeface="+mn-cs"/>
                        </a:rPr>
                        <a:t>Verksamhetschef vårdcentral, chef kommunal hälso och sjukvård, MAS, samordnare, övriga inbjudna tjänstemän</a:t>
                      </a:r>
                    </a:p>
                  </a:txBody>
                  <a:tcPr/>
                </a:tc>
                <a:tc>
                  <a:txBody>
                    <a:bodyPr/>
                    <a:lstStyle/>
                    <a:p>
                      <a:pPr marL="0" algn="l" defTabSz="914400" rtl="0" eaLnBrk="1" latinLnBrk="0" hangingPunct="1"/>
                      <a:r>
                        <a:rPr lang="sv-SE" sz="1100" kern="1200" dirty="0">
                          <a:solidFill>
                            <a:schemeClr val="dk1"/>
                          </a:solidFill>
                          <a:latin typeface="+mn-lt"/>
                          <a:ea typeface="+mn-ea"/>
                          <a:cs typeface="+mn-cs"/>
                        </a:rPr>
                        <a:t>Samverka</a:t>
                      </a:r>
                      <a:r>
                        <a:rPr lang="sv-SE" sz="1100" kern="1200" baseline="0" dirty="0">
                          <a:solidFill>
                            <a:schemeClr val="dk1"/>
                          </a:solidFill>
                          <a:latin typeface="+mn-lt"/>
                          <a:ea typeface="+mn-ea"/>
                          <a:cs typeface="+mn-cs"/>
                        </a:rPr>
                        <a:t>n mellan huvudmännen, lyfta aktuella ämnen efter behov, lokala överenskommelser</a:t>
                      </a:r>
                      <a:endParaRPr lang="sv-SE" sz="1100" kern="1200" dirty="0">
                        <a:solidFill>
                          <a:schemeClr val="dk1"/>
                        </a:solidFill>
                        <a:latin typeface="+mn-lt"/>
                        <a:ea typeface="+mn-ea"/>
                        <a:cs typeface="+mn-cs"/>
                      </a:endParaRPr>
                    </a:p>
                  </a:txBody>
                  <a:tcPr/>
                </a:tc>
                <a:tc>
                  <a:txBody>
                    <a:bodyPr/>
                    <a:lstStyle/>
                    <a:p>
                      <a:r>
                        <a:rPr lang="sv-SE" sz="1100" dirty="0"/>
                        <a:t>5 ggr/år</a:t>
                      </a:r>
                    </a:p>
                  </a:txBody>
                  <a:tcPr/>
                </a:tc>
                <a:tc>
                  <a:txBody>
                    <a:bodyPr/>
                    <a:lstStyle/>
                    <a:p>
                      <a:r>
                        <a:rPr lang="sv-SE" sz="1100" kern="1200" dirty="0" err="1">
                          <a:solidFill>
                            <a:schemeClr val="dk1"/>
                          </a:solidFill>
                          <a:latin typeface="+mn-lt"/>
                          <a:ea typeface="+mn-ea"/>
                          <a:cs typeface="+mn-cs"/>
                        </a:rPr>
                        <a:t>Polsam</a:t>
                      </a:r>
                      <a:r>
                        <a:rPr lang="sv-SE" sz="1100" kern="1200" dirty="0">
                          <a:solidFill>
                            <a:schemeClr val="dk1"/>
                          </a:solidFill>
                          <a:latin typeface="+mn-lt"/>
                          <a:ea typeface="+mn-ea"/>
                          <a:cs typeface="+mn-cs"/>
                        </a:rPr>
                        <a:t> (rapport från gruppen avges på </a:t>
                      </a:r>
                      <a:r>
                        <a:rPr lang="sv-SE" sz="1100" kern="1200" dirty="0" err="1">
                          <a:solidFill>
                            <a:schemeClr val="dk1"/>
                          </a:solidFill>
                          <a:latin typeface="+mn-lt"/>
                          <a:ea typeface="+mn-ea"/>
                          <a:cs typeface="+mn-cs"/>
                        </a:rPr>
                        <a:t>Polsam</a:t>
                      </a:r>
                      <a:r>
                        <a:rPr lang="sv-SE" sz="1100" kern="1200" baseline="0" dirty="0">
                          <a:solidFill>
                            <a:schemeClr val="dk1"/>
                          </a:solidFill>
                          <a:latin typeface="+mn-lt"/>
                          <a:ea typeface="+mn-ea"/>
                          <a:cs typeface="+mn-cs"/>
                        </a:rPr>
                        <a:t>)</a:t>
                      </a:r>
                      <a:endParaRPr lang="sv-SE" sz="1100" kern="1200" dirty="0">
                        <a:solidFill>
                          <a:schemeClr val="dk1"/>
                        </a:solidFill>
                        <a:latin typeface="+mn-lt"/>
                        <a:ea typeface="+mn-ea"/>
                        <a:cs typeface="+mn-cs"/>
                      </a:endParaRPr>
                    </a:p>
                  </a:txBody>
                  <a:tcPr/>
                </a:tc>
                <a:tc>
                  <a:txBody>
                    <a:bodyPr/>
                    <a:lstStyle/>
                    <a:p>
                      <a:endParaRPr lang="sv-SE" sz="1100" dirty="0"/>
                    </a:p>
                  </a:txBody>
                  <a:tcPr/>
                </a:tc>
                <a:extLst>
                  <a:ext uri="{0D108BD9-81ED-4DB2-BD59-A6C34878D82A}">
                    <a16:rowId xmlns:a16="http://schemas.microsoft.com/office/drawing/2014/main" val="2902480064"/>
                  </a:ext>
                </a:extLst>
              </a:tr>
              <a:tr h="542792">
                <a:tc>
                  <a:txBody>
                    <a:bodyPr/>
                    <a:lstStyle/>
                    <a:p>
                      <a:r>
                        <a:rPr lang="sv-SE" sz="1100" kern="1200" dirty="0">
                          <a:solidFill>
                            <a:schemeClr val="dk1"/>
                          </a:solidFill>
                          <a:latin typeface="+mn-lt"/>
                          <a:ea typeface="+mn-ea"/>
                          <a:cs typeface="+mn-cs"/>
                        </a:rPr>
                        <a:t>Leksand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100" kern="1200" dirty="0">
                          <a:solidFill>
                            <a:schemeClr val="dk1"/>
                          </a:solidFill>
                          <a:latin typeface="+mn-lt"/>
                          <a:ea typeface="+mn-ea"/>
                          <a:cs typeface="+mn-cs"/>
                        </a:rPr>
                        <a:t>Hälso och sjukvård, vård och omsorg</a:t>
                      </a:r>
                    </a:p>
                  </a:txBody>
                  <a:tcPr/>
                </a:tc>
                <a:tc>
                  <a:txBody>
                    <a:bodyPr/>
                    <a:lstStyle/>
                    <a:p>
                      <a:r>
                        <a:rPr lang="sv-SE" sz="1100" kern="1200" dirty="0">
                          <a:solidFill>
                            <a:schemeClr val="dk1"/>
                          </a:solidFill>
                          <a:latin typeface="+mn-lt"/>
                          <a:ea typeface="+mn-ea"/>
                          <a:cs typeface="+mn-cs"/>
                        </a:rPr>
                        <a:t>Verksamhetschef vårdcentral, chef kommunal hälso och sjukvård, övriga inbjudna tjänstemän</a:t>
                      </a:r>
                    </a:p>
                  </a:txBody>
                  <a:tcPr/>
                </a:tc>
                <a:tc>
                  <a:txBody>
                    <a:bodyPr/>
                    <a:lstStyle/>
                    <a:p>
                      <a:pPr>
                        <a:spcAft>
                          <a:spcPts val="600"/>
                        </a:spcAft>
                      </a:pPr>
                      <a:r>
                        <a:rPr lang="sv-SE" sz="1100" kern="1200" dirty="0">
                          <a:solidFill>
                            <a:schemeClr val="dk1"/>
                          </a:solidFill>
                          <a:latin typeface="+mn-lt"/>
                          <a:ea typeface="+mn-ea"/>
                          <a:cs typeface="+mn-cs"/>
                        </a:rPr>
                        <a:t>Samverkan, lyfta aktuella ämnen efter behov, lokala överenskommelser</a:t>
                      </a:r>
                    </a:p>
                  </a:txBody>
                  <a:tcPr/>
                </a:tc>
                <a:tc>
                  <a:txBody>
                    <a:bodyPr/>
                    <a:lstStyle/>
                    <a:p>
                      <a:r>
                        <a:rPr lang="sv-SE" sz="1100" kern="1200" dirty="0">
                          <a:solidFill>
                            <a:schemeClr val="dk1"/>
                          </a:solidFill>
                          <a:latin typeface="+mn-lt"/>
                          <a:ea typeface="+mn-ea"/>
                          <a:cs typeface="+mn-cs"/>
                        </a:rPr>
                        <a:t>Ca 4-6 ggr/år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100" kern="1200" dirty="0" err="1">
                          <a:solidFill>
                            <a:schemeClr val="dk1"/>
                          </a:solidFill>
                          <a:latin typeface="+mn-lt"/>
                          <a:ea typeface="+mn-ea"/>
                          <a:cs typeface="+mn-cs"/>
                        </a:rPr>
                        <a:t>Polsam</a:t>
                      </a:r>
                      <a:r>
                        <a:rPr lang="sv-SE" sz="1100" kern="1200" dirty="0">
                          <a:solidFill>
                            <a:schemeClr val="dk1"/>
                          </a:solidFill>
                          <a:latin typeface="+mn-lt"/>
                          <a:ea typeface="+mn-ea"/>
                          <a:cs typeface="+mn-cs"/>
                        </a:rPr>
                        <a:t> (rapport från gruppen avges på </a:t>
                      </a:r>
                      <a:r>
                        <a:rPr lang="sv-SE" sz="1100" kern="1200" dirty="0" err="1">
                          <a:solidFill>
                            <a:schemeClr val="dk1"/>
                          </a:solidFill>
                          <a:latin typeface="+mn-lt"/>
                          <a:ea typeface="+mn-ea"/>
                          <a:cs typeface="+mn-cs"/>
                        </a:rPr>
                        <a:t>Polsam</a:t>
                      </a:r>
                      <a:r>
                        <a:rPr lang="sv-SE" sz="1100" kern="1200" baseline="0" dirty="0">
                          <a:solidFill>
                            <a:schemeClr val="dk1"/>
                          </a:solidFill>
                          <a:latin typeface="+mn-lt"/>
                          <a:ea typeface="+mn-ea"/>
                          <a:cs typeface="+mn-cs"/>
                        </a:rPr>
                        <a:t>)</a:t>
                      </a:r>
                      <a:endParaRPr lang="sv-SE" sz="1100" kern="1200" dirty="0">
                        <a:solidFill>
                          <a:schemeClr val="dk1"/>
                        </a:solidFill>
                        <a:latin typeface="+mn-lt"/>
                        <a:ea typeface="+mn-ea"/>
                        <a:cs typeface="+mn-cs"/>
                      </a:endParaRPr>
                    </a:p>
                  </a:txBody>
                  <a:tcPr/>
                </a:tc>
                <a:tc>
                  <a:txBody>
                    <a:bodyPr/>
                    <a:lstStyle/>
                    <a:p>
                      <a:endParaRPr lang="sv-SE" sz="1100" kern="1200" dirty="0">
                        <a:solidFill>
                          <a:schemeClr val="dk1"/>
                        </a:solidFill>
                        <a:latin typeface="+mn-lt"/>
                        <a:ea typeface="+mn-ea"/>
                        <a:cs typeface="+mn-cs"/>
                      </a:endParaRPr>
                    </a:p>
                  </a:txBody>
                  <a:tcPr/>
                </a:tc>
                <a:extLst>
                  <a:ext uri="{0D108BD9-81ED-4DB2-BD59-A6C34878D82A}">
                    <a16:rowId xmlns:a16="http://schemas.microsoft.com/office/drawing/2014/main" val="2690793172"/>
                  </a:ext>
                </a:extLst>
              </a:tr>
              <a:tr h="610639">
                <a:tc>
                  <a:txBody>
                    <a:bodyPr/>
                    <a:lstStyle/>
                    <a:p>
                      <a:r>
                        <a:rPr lang="sv-SE" sz="1100" dirty="0"/>
                        <a:t>Vansbro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100" dirty="0"/>
                        <a:t>Hälso och sjukvård, </a:t>
                      </a:r>
                      <a:r>
                        <a:rPr lang="sv-SE" sz="1100" kern="1200" dirty="0">
                          <a:solidFill>
                            <a:schemeClr val="dk1"/>
                          </a:solidFill>
                          <a:latin typeface="+mn-lt"/>
                          <a:ea typeface="+mn-ea"/>
                          <a:cs typeface="+mn-cs"/>
                        </a:rPr>
                        <a:t>vård och omsorg</a:t>
                      </a:r>
                      <a:endParaRPr lang="sv-SE" sz="1100" dirty="0"/>
                    </a:p>
                  </a:txBody>
                  <a:tcPr/>
                </a:tc>
                <a:tc>
                  <a:txBody>
                    <a:bodyPr/>
                    <a:lstStyle/>
                    <a:p>
                      <a:r>
                        <a:rPr lang="sv-SE" sz="1100" dirty="0"/>
                        <a:t>Verksamhetschef</a:t>
                      </a:r>
                      <a:r>
                        <a:rPr lang="sv-SE" sz="1100" baseline="0" dirty="0"/>
                        <a:t> vårdcentral, chef kommunal hälso och sjukvård, </a:t>
                      </a:r>
                      <a:r>
                        <a:rPr lang="sv-SE" sz="1100" kern="1200" dirty="0">
                          <a:solidFill>
                            <a:schemeClr val="dk1"/>
                          </a:solidFill>
                          <a:latin typeface="+mn-lt"/>
                          <a:ea typeface="+mn-ea"/>
                          <a:cs typeface="+mn-cs"/>
                        </a:rPr>
                        <a:t>övriga inbjudna tjänstemän</a:t>
                      </a:r>
                      <a:endParaRPr lang="sv-SE" sz="1100" dirty="0"/>
                    </a:p>
                  </a:txBody>
                  <a:tcPr/>
                </a:tc>
                <a:tc>
                  <a:txBody>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lang="sv-SE" sz="1100" kern="1200" dirty="0">
                          <a:solidFill>
                            <a:schemeClr val="dk1"/>
                          </a:solidFill>
                          <a:latin typeface="+mn-lt"/>
                          <a:ea typeface="+mn-ea"/>
                          <a:cs typeface="+mn-cs"/>
                        </a:rPr>
                        <a:t>Samverkan, lyfta aktuella ämnen efter behov</a:t>
                      </a:r>
                      <a:endParaRPr lang="sv-SE" sz="11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100" kern="1200" dirty="0">
                          <a:solidFill>
                            <a:schemeClr val="dk1"/>
                          </a:solidFill>
                          <a:latin typeface="+mn-lt"/>
                          <a:ea typeface="+mn-ea"/>
                          <a:cs typeface="+mn-cs"/>
                        </a:rPr>
                        <a:t>Ca 1 ggr/vecka</a:t>
                      </a:r>
                      <a:endParaRPr lang="sv-SE" sz="11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100" kern="1200" dirty="0" err="1">
                          <a:solidFill>
                            <a:schemeClr val="dk1"/>
                          </a:solidFill>
                          <a:latin typeface="+mn-lt"/>
                          <a:ea typeface="+mn-ea"/>
                          <a:cs typeface="+mn-cs"/>
                        </a:rPr>
                        <a:t>Polsam</a:t>
                      </a:r>
                      <a:r>
                        <a:rPr lang="sv-SE" sz="1100" kern="1200" dirty="0">
                          <a:solidFill>
                            <a:schemeClr val="dk1"/>
                          </a:solidFill>
                          <a:latin typeface="+mn-lt"/>
                          <a:ea typeface="+mn-ea"/>
                          <a:cs typeface="+mn-cs"/>
                        </a:rPr>
                        <a:t> (rapport från gruppen avges på </a:t>
                      </a:r>
                      <a:r>
                        <a:rPr lang="sv-SE" sz="1100" kern="1200" dirty="0" err="1">
                          <a:solidFill>
                            <a:schemeClr val="dk1"/>
                          </a:solidFill>
                          <a:latin typeface="+mn-lt"/>
                          <a:ea typeface="+mn-ea"/>
                          <a:cs typeface="+mn-cs"/>
                        </a:rPr>
                        <a:t>Polsam</a:t>
                      </a:r>
                      <a:r>
                        <a:rPr lang="sv-SE" sz="1100" kern="1200" baseline="0" dirty="0">
                          <a:solidFill>
                            <a:schemeClr val="dk1"/>
                          </a:solidFill>
                          <a:latin typeface="+mn-lt"/>
                          <a:ea typeface="+mn-ea"/>
                          <a:cs typeface="+mn-cs"/>
                        </a:rPr>
                        <a:t>)</a:t>
                      </a:r>
                      <a:endParaRPr lang="sv-SE" sz="1100" dirty="0"/>
                    </a:p>
                  </a:txBody>
                  <a:tcPr/>
                </a:tc>
                <a:tc>
                  <a:txBody>
                    <a:bodyPr/>
                    <a:lstStyle/>
                    <a:p>
                      <a:endParaRPr lang="sv-SE" sz="1100" dirty="0"/>
                    </a:p>
                  </a:txBody>
                  <a:tcPr/>
                </a:tc>
                <a:extLst>
                  <a:ext uri="{0D108BD9-81ED-4DB2-BD59-A6C34878D82A}">
                    <a16:rowId xmlns:a16="http://schemas.microsoft.com/office/drawing/2014/main" val="2679925500"/>
                  </a:ext>
                </a:extLst>
              </a:tr>
              <a:tr h="590204">
                <a:tc>
                  <a:txBody>
                    <a:bodyPr/>
                    <a:lstStyle/>
                    <a:p>
                      <a:r>
                        <a:rPr lang="sv-SE" sz="1100" dirty="0"/>
                        <a:t>Malung-Sälen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100" dirty="0"/>
                        <a:t>Hälso och sjukvård, </a:t>
                      </a:r>
                      <a:r>
                        <a:rPr lang="sv-SE" sz="1100" kern="1200" dirty="0">
                          <a:solidFill>
                            <a:schemeClr val="dk1"/>
                          </a:solidFill>
                          <a:latin typeface="+mn-lt"/>
                          <a:ea typeface="+mn-ea"/>
                          <a:cs typeface="+mn-cs"/>
                        </a:rPr>
                        <a:t>vård och omsorg</a:t>
                      </a:r>
                      <a:endParaRPr lang="sv-SE" sz="11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100" dirty="0"/>
                        <a:t>Verksamhetschef</a:t>
                      </a:r>
                      <a:r>
                        <a:rPr lang="sv-SE" sz="1100" baseline="0" dirty="0"/>
                        <a:t> vårdcentral, chef kommunal hälso och sjukvård, </a:t>
                      </a:r>
                      <a:r>
                        <a:rPr lang="sv-SE" sz="1100" kern="1200" dirty="0">
                          <a:solidFill>
                            <a:schemeClr val="dk1"/>
                          </a:solidFill>
                          <a:latin typeface="+mn-lt"/>
                          <a:ea typeface="+mn-ea"/>
                          <a:cs typeface="+mn-cs"/>
                        </a:rPr>
                        <a:t>övriga inbjudna tjänstemän</a:t>
                      </a:r>
                      <a:endParaRPr lang="sv-SE" sz="1100" dirty="0"/>
                    </a:p>
                  </a:txBody>
                  <a:tcPr/>
                </a:tc>
                <a:tc>
                  <a:txBody>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lang="sv-SE" sz="1100" kern="1200" dirty="0">
                          <a:solidFill>
                            <a:schemeClr val="dk1"/>
                          </a:solidFill>
                          <a:latin typeface="+mn-lt"/>
                          <a:ea typeface="+mn-ea"/>
                          <a:cs typeface="+mn-cs"/>
                        </a:rPr>
                        <a:t>Samverkan, lyfta aktuella ämnen efter behov, lokala överenskommelser</a:t>
                      </a:r>
                      <a:endParaRPr lang="sv-SE" sz="11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100" kern="1200" dirty="0">
                          <a:solidFill>
                            <a:schemeClr val="dk1"/>
                          </a:solidFill>
                          <a:latin typeface="+mn-lt"/>
                          <a:ea typeface="+mn-ea"/>
                          <a:cs typeface="+mn-cs"/>
                        </a:rPr>
                        <a:t>Ca varannan vecka</a:t>
                      </a:r>
                      <a:endParaRPr lang="sv-SE" sz="11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100" kern="1200" dirty="0" err="1">
                          <a:solidFill>
                            <a:schemeClr val="dk1"/>
                          </a:solidFill>
                          <a:latin typeface="+mn-lt"/>
                          <a:ea typeface="+mn-ea"/>
                          <a:cs typeface="+mn-cs"/>
                        </a:rPr>
                        <a:t>Polsam</a:t>
                      </a:r>
                      <a:r>
                        <a:rPr lang="sv-SE" sz="1100" kern="1200" dirty="0">
                          <a:solidFill>
                            <a:schemeClr val="dk1"/>
                          </a:solidFill>
                          <a:latin typeface="+mn-lt"/>
                          <a:ea typeface="+mn-ea"/>
                          <a:cs typeface="+mn-cs"/>
                        </a:rPr>
                        <a:t> (rapport från gruppen avges på </a:t>
                      </a:r>
                      <a:r>
                        <a:rPr lang="sv-SE" sz="1100" kern="1200" dirty="0" err="1">
                          <a:solidFill>
                            <a:schemeClr val="dk1"/>
                          </a:solidFill>
                          <a:latin typeface="+mn-lt"/>
                          <a:ea typeface="+mn-ea"/>
                          <a:cs typeface="+mn-cs"/>
                        </a:rPr>
                        <a:t>Polsam</a:t>
                      </a:r>
                      <a:r>
                        <a:rPr lang="sv-SE" sz="1100" kern="1200" baseline="0" dirty="0">
                          <a:solidFill>
                            <a:schemeClr val="dk1"/>
                          </a:solidFill>
                          <a:latin typeface="+mn-lt"/>
                          <a:ea typeface="+mn-ea"/>
                          <a:cs typeface="+mn-cs"/>
                        </a:rPr>
                        <a:t>)</a:t>
                      </a:r>
                      <a:endParaRPr lang="sv-SE" sz="1100" dirty="0"/>
                    </a:p>
                  </a:txBody>
                  <a:tcPr/>
                </a:tc>
                <a:tc>
                  <a:txBody>
                    <a:bodyPr/>
                    <a:lstStyle/>
                    <a:p>
                      <a:endParaRPr lang="sv-SE" sz="1100" dirty="0"/>
                    </a:p>
                  </a:txBody>
                  <a:tcPr/>
                </a:tc>
                <a:extLst>
                  <a:ext uri="{0D108BD9-81ED-4DB2-BD59-A6C34878D82A}">
                    <a16:rowId xmlns:a16="http://schemas.microsoft.com/office/drawing/2014/main" val="222475807"/>
                  </a:ext>
                </a:extLst>
              </a:tr>
              <a:tr h="594360">
                <a:tc>
                  <a:txBody>
                    <a:bodyPr/>
                    <a:lstStyle/>
                    <a:p>
                      <a:r>
                        <a:rPr lang="sv-SE" sz="1100" dirty="0"/>
                        <a:t>Älvdalen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100" dirty="0"/>
                        <a:t>Hälso och sjukvård, </a:t>
                      </a:r>
                      <a:r>
                        <a:rPr lang="sv-SE" sz="1100" kern="1200" dirty="0">
                          <a:solidFill>
                            <a:schemeClr val="dk1"/>
                          </a:solidFill>
                          <a:latin typeface="+mn-lt"/>
                          <a:ea typeface="+mn-ea"/>
                          <a:cs typeface="+mn-cs"/>
                        </a:rPr>
                        <a:t>vård och omsorg</a:t>
                      </a:r>
                      <a:endParaRPr lang="sv-SE" sz="11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100" dirty="0"/>
                        <a:t>Verksamhetschef</a:t>
                      </a:r>
                      <a:r>
                        <a:rPr lang="sv-SE" sz="1100" baseline="0" dirty="0"/>
                        <a:t> vårdcentral, chef kommunal hälso och sjukvård, </a:t>
                      </a:r>
                      <a:r>
                        <a:rPr lang="sv-SE" sz="1100" kern="1200" dirty="0">
                          <a:solidFill>
                            <a:schemeClr val="dk1"/>
                          </a:solidFill>
                          <a:latin typeface="+mn-lt"/>
                          <a:ea typeface="+mn-ea"/>
                          <a:cs typeface="+mn-cs"/>
                        </a:rPr>
                        <a:t>övriga inbjudna tjänstemän</a:t>
                      </a:r>
                      <a:endParaRPr lang="sv-SE" sz="1100" dirty="0"/>
                    </a:p>
                  </a:txBody>
                  <a:tcPr/>
                </a:tc>
                <a:tc>
                  <a:txBody>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lang="sv-SE" sz="1100" kern="1200" dirty="0">
                          <a:solidFill>
                            <a:schemeClr val="dk1"/>
                          </a:solidFill>
                          <a:latin typeface="+mn-lt"/>
                          <a:ea typeface="+mn-ea"/>
                          <a:cs typeface="+mn-cs"/>
                        </a:rPr>
                        <a:t>Samverkan, lyfta aktuella ämnen efter behov, lokala överenskommelser</a:t>
                      </a:r>
                      <a:endParaRPr lang="sv-SE" sz="11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100" kern="1200" dirty="0">
                          <a:solidFill>
                            <a:schemeClr val="dk1"/>
                          </a:solidFill>
                          <a:latin typeface="+mn-lt"/>
                          <a:ea typeface="+mn-ea"/>
                          <a:cs typeface="+mn-cs"/>
                        </a:rPr>
                        <a:t>Ca 4-6 ggr/år</a:t>
                      </a:r>
                    </a:p>
                    <a:p>
                      <a:endParaRPr lang="sv-SE" sz="11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100" kern="1200" dirty="0" err="1">
                          <a:solidFill>
                            <a:schemeClr val="dk1"/>
                          </a:solidFill>
                          <a:latin typeface="+mn-lt"/>
                          <a:ea typeface="+mn-ea"/>
                          <a:cs typeface="+mn-cs"/>
                        </a:rPr>
                        <a:t>Polsam</a:t>
                      </a:r>
                      <a:r>
                        <a:rPr lang="sv-SE" sz="1100" kern="1200" dirty="0">
                          <a:solidFill>
                            <a:schemeClr val="dk1"/>
                          </a:solidFill>
                          <a:latin typeface="+mn-lt"/>
                          <a:ea typeface="+mn-ea"/>
                          <a:cs typeface="+mn-cs"/>
                        </a:rPr>
                        <a:t> (rapport från gruppen avges på </a:t>
                      </a:r>
                      <a:r>
                        <a:rPr lang="sv-SE" sz="1100" kern="1200" dirty="0" err="1">
                          <a:solidFill>
                            <a:schemeClr val="dk1"/>
                          </a:solidFill>
                          <a:latin typeface="+mn-lt"/>
                          <a:ea typeface="+mn-ea"/>
                          <a:cs typeface="+mn-cs"/>
                        </a:rPr>
                        <a:t>Polsam</a:t>
                      </a:r>
                      <a:r>
                        <a:rPr lang="sv-SE" sz="1100" kern="1200" baseline="0" dirty="0">
                          <a:solidFill>
                            <a:schemeClr val="dk1"/>
                          </a:solidFill>
                          <a:latin typeface="+mn-lt"/>
                          <a:ea typeface="+mn-ea"/>
                          <a:cs typeface="+mn-cs"/>
                        </a:rPr>
                        <a:t>)</a:t>
                      </a:r>
                      <a:endParaRPr lang="sv-SE" sz="1100" dirty="0"/>
                    </a:p>
                  </a:txBody>
                  <a:tcPr/>
                </a:tc>
                <a:tc>
                  <a:txBody>
                    <a:bodyPr/>
                    <a:lstStyle/>
                    <a:p>
                      <a:endParaRPr lang="sv-SE" sz="1100" dirty="0"/>
                    </a:p>
                  </a:txBody>
                  <a:tcPr/>
                </a:tc>
                <a:extLst>
                  <a:ext uri="{0D108BD9-81ED-4DB2-BD59-A6C34878D82A}">
                    <a16:rowId xmlns:a16="http://schemas.microsoft.com/office/drawing/2014/main" val="203252971"/>
                  </a:ext>
                </a:extLst>
              </a:tr>
              <a:tr h="615142">
                <a:tc>
                  <a:txBody>
                    <a:bodyPr/>
                    <a:lstStyle/>
                    <a:p>
                      <a:r>
                        <a:rPr lang="sv-SE" sz="1100" dirty="0"/>
                        <a:t>Mora</a:t>
                      </a:r>
                    </a:p>
                  </a:txBody>
                  <a:tcPr/>
                </a:tc>
                <a:tc>
                  <a:txBody>
                    <a:bodyPr/>
                    <a:lstStyle/>
                    <a:p>
                      <a:r>
                        <a:rPr lang="sv-SE" sz="1100" kern="1200" dirty="0">
                          <a:solidFill>
                            <a:schemeClr val="dk1"/>
                          </a:solidFill>
                          <a:latin typeface="+mn-lt"/>
                          <a:ea typeface="+mn-ea"/>
                          <a:cs typeface="+mn-cs"/>
                        </a:rPr>
                        <a:t>Hälso och sjukvård, vård och omsorg</a:t>
                      </a:r>
                    </a:p>
                  </a:txBody>
                  <a:tcPr/>
                </a:tc>
                <a:tc>
                  <a:txBody>
                    <a:bodyPr/>
                    <a:lstStyle/>
                    <a:p>
                      <a:pPr marL="0" algn="l" defTabSz="914400" rtl="0" eaLnBrk="1" latinLnBrk="0" hangingPunct="1"/>
                      <a:r>
                        <a:rPr lang="sv-SE" sz="1100" kern="1200" dirty="0">
                          <a:solidFill>
                            <a:schemeClr val="dk1"/>
                          </a:solidFill>
                          <a:latin typeface="+mn-lt"/>
                          <a:ea typeface="+mn-ea"/>
                          <a:cs typeface="+mn-cs"/>
                        </a:rPr>
                        <a:t>Verksamhetschef vårdcentral, chef kommunal hälso och sjukvård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100" kern="1200" dirty="0">
                          <a:solidFill>
                            <a:schemeClr val="dk1"/>
                          </a:solidFill>
                          <a:latin typeface="+mn-lt"/>
                          <a:ea typeface="+mn-ea"/>
                          <a:cs typeface="+mn-cs"/>
                        </a:rPr>
                        <a:t>Samverkan, lyfta aktuella ämnen efter behov, lokala överenskommelser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100" kern="1200" dirty="0">
                          <a:solidFill>
                            <a:schemeClr val="dk1"/>
                          </a:solidFill>
                          <a:latin typeface="+mn-lt"/>
                          <a:ea typeface="+mn-ea"/>
                          <a:cs typeface="+mn-cs"/>
                        </a:rPr>
                        <a:t>Ca 1 ggr/vecka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100" kern="1200" dirty="0" err="1">
                          <a:solidFill>
                            <a:schemeClr val="dk1"/>
                          </a:solidFill>
                          <a:latin typeface="+mn-lt"/>
                          <a:ea typeface="+mn-ea"/>
                          <a:cs typeface="+mn-cs"/>
                        </a:rPr>
                        <a:t>Polsam</a:t>
                      </a:r>
                      <a:r>
                        <a:rPr lang="sv-SE" sz="1100" kern="1200" dirty="0">
                          <a:solidFill>
                            <a:schemeClr val="dk1"/>
                          </a:solidFill>
                          <a:latin typeface="+mn-lt"/>
                          <a:ea typeface="+mn-ea"/>
                          <a:cs typeface="+mn-cs"/>
                        </a:rPr>
                        <a:t> (rapport från gruppen avges på </a:t>
                      </a:r>
                      <a:r>
                        <a:rPr lang="sv-SE" sz="1100" kern="1200" dirty="0" err="1">
                          <a:solidFill>
                            <a:schemeClr val="dk1"/>
                          </a:solidFill>
                          <a:latin typeface="+mn-lt"/>
                          <a:ea typeface="+mn-ea"/>
                          <a:cs typeface="+mn-cs"/>
                        </a:rPr>
                        <a:t>Polsam</a:t>
                      </a:r>
                      <a:r>
                        <a:rPr lang="sv-SE" sz="1100" kern="1200" baseline="0" dirty="0">
                          <a:solidFill>
                            <a:schemeClr val="dk1"/>
                          </a:solidFill>
                          <a:latin typeface="+mn-lt"/>
                          <a:ea typeface="+mn-ea"/>
                          <a:cs typeface="+mn-cs"/>
                        </a:rPr>
                        <a:t>)</a:t>
                      </a:r>
                      <a:endParaRPr lang="sv-SE" sz="1100" kern="1200" dirty="0">
                        <a:solidFill>
                          <a:schemeClr val="dk1"/>
                        </a:solidFill>
                        <a:latin typeface="+mn-lt"/>
                        <a:ea typeface="+mn-ea"/>
                        <a:cs typeface="+mn-cs"/>
                      </a:endParaRPr>
                    </a:p>
                  </a:txBody>
                  <a:tcPr/>
                </a:tc>
                <a:tc>
                  <a:txBody>
                    <a:bodyPr/>
                    <a:lstStyle/>
                    <a:p>
                      <a:endParaRPr lang="sv-SE" sz="1100" dirty="0"/>
                    </a:p>
                  </a:txBody>
                  <a:tcPr/>
                </a:tc>
                <a:extLst>
                  <a:ext uri="{0D108BD9-81ED-4DB2-BD59-A6C34878D82A}">
                    <a16:rowId xmlns:a16="http://schemas.microsoft.com/office/drawing/2014/main" val="3219727155"/>
                  </a:ext>
                </a:extLst>
              </a:tr>
              <a:tr h="765475">
                <a:tc>
                  <a:txBody>
                    <a:bodyPr/>
                    <a:lstStyle/>
                    <a:p>
                      <a:r>
                        <a:rPr lang="sv-SE" sz="1100" dirty="0"/>
                        <a:t>Orsa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100" dirty="0"/>
                        <a:t>Hälso och sjukvård, </a:t>
                      </a:r>
                      <a:r>
                        <a:rPr lang="sv-SE" sz="1100" kern="1200" dirty="0">
                          <a:solidFill>
                            <a:schemeClr val="dk1"/>
                          </a:solidFill>
                          <a:latin typeface="+mn-lt"/>
                          <a:ea typeface="+mn-ea"/>
                          <a:cs typeface="+mn-cs"/>
                        </a:rPr>
                        <a:t>vård och omsorg</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100" dirty="0"/>
                        <a:t>Verksamhetschef</a:t>
                      </a:r>
                      <a:r>
                        <a:rPr lang="sv-SE" sz="1100" baseline="0" dirty="0"/>
                        <a:t> vårdcentral, chef kommunal hälso och sjukvård, samordnare, </a:t>
                      </a:r>
                      <a:r>
                        <a:rPr lang="sv-SE" sz="1100" kern="1200" dirty="0">
                          <a:solidFill>
                            <a:schemeClr val="dk1"/>
                          </a:solidFill>
                          <a:latin typeface="+mn-lt"/>
                          <a:ea typeface="+mn-ea"/>
                          <a:cs typeface="+mn-cs"/>
                        </a:rPr>
                        <a:t>övriga inbjudna tjänstemän</a:t>
                      </a:r>
                      <a:endParaRPr lang="sv-SE" sz="1100" dirty="0"/>
                    </a:p>
                  </a:txBody>
                  <a:tcPr/>
                </a:tc>
                <a:tc>
                  <a:txBody>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lang="sv-SE" sz="1100" kern="1200" dirty="0">
                          <a:solidFill>
                            <a:schemeClr val="dk1"/>
                          </a:solidFill>
                          <a:latin typeface="+mn-lt"/>
                          <a:ea typeface="+mn-ea"/>
                          <a:cs typeface="+mn-cs"/>
                        </a:rPr>
                        <a:t>Samverkan, lyfta aktuella ämnen efter behov, lokala överenskommelser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100" kern="1200" dirty="0">
                          <a:solidFill>
                            <a:schemeClr val="dk1"/>
                          </a:solidFill>
                          <a:latin typeface="+mn-lt"/>
                          <a:ea typeface="+mn-ea"/>
                          <a:cs typeface="+mn-cs"/>
                        </a:rPr>
                        <a:t>Ca 4-6 ggr/år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100" kern="1200" dirty="0" err="1">
                          <a:solidFill>
                            <a:schemeClr val="dk1"/>
                          </a:solidFill>
                          <a:latin typeface="+mn-lt"/>
                          <a:ea typeface="+mn-ea"/>
                          <a:cs typeface="+mn-cs"/>
                        </a:rPr>
                        <a:t>Polsam</a:t>
                      </a:r>
                      <a:r>
                        <a:rPr lang="sv-SE" sz="1100" kern="1200" dirty="0">
                          <a:solidFill>
                            <a:schemeClr val="dk1"/>
                          </a:solidFill>
                          <a:latin typeface="+mn-lt"/>
                          <a:ea typeface="+mn-ea"/>
                          <a:cs typeface="+mn-cs"/>
                        </a:rPr>
                        <a:t> (rapport från gruppen avges på </a:t>
                      </a:r>
                      <a:r>
                        <a:rPr lang="sv-SE" sz="1100" kern="1200" dirty="0" err="1">
                          <a:solidFill>
                            <a:schemeClr val="dk1"/>
                          </a:solidFill>
                          <a:latin typeface="+mn-lt"/>
                          <a:ea typeface="+mn-ea"/>
                          <a:cs typeface="+mn-cs"/>
                        </a:rPr>
                        <a:t>Polsam</a:t>
                      </a:r>
                      <a:r>
                        <a:rPr lang="sv-SE" sz="1100" kern="1200" baseline="0" dirty="0">
                          <a:solidFill>
                            <a:schemeClr val="dk1"/>
                          </a:solidFill>
                          <a:latin typeface="+mn-lt"/>
                          <a:ea typeface="+mn-ea"/>
                          <a:cs typeface="+mn-cs"/>
                        </a:rPr>
                        <a:t>)</a:t>
                      </a:r>
                      <a:endParaRPr lang="sv-SE" sz="1100" kern="1200" dirty="0">
                        <a:solidFill>
                          <a:schemeClr val="dk1"/>
                        </a:solidFill>
                        <a:latin typeface="+mn-lt"/>
                        <a:ea typeface="+mn-ea"/>
                        <a:cs typeface="+mn-cs"/>
                      </a:endParaRPr>
                    </a:p>
                  </a:txBody>
                  <a:tcPr/>
                </a:tc>
                <a:tc>
                  <a:txBody>
                    <a:bodyPr/>
                    <a:lstStyle/>
                    <a:p>
                      <a:endParaRPr lang="sv-SE" sz="1100" kern="1200" dirty="0">
                        <a:solidFill>
                          <a:schemeClr val="dk1"/>
                        </a:solidFill>
                        <a:latin typeface="+mn-lt"/>
                        <a:ea typeface="+mn-ea"/>
                        <a:cs typeface="+mn-cs"/>
                      </a:endParaRPr>
                    </a:p>
                  </a:txBody>
                  <a:tcPr/>
                </a:tc>
                <a:extLst>
                  <a:ext uri="{0D108BD9-81ED-4DB2-BD59-A6C34878D82A}">
                    <a16:rowId xmlns:a16="http://schemas.microsoft.com/office/drawing/2014/main" val="1339413544"/>
                  </a:ext>
                </a:extLst>
              </a:tr>
            </a:tbl>
          </a:graphicData>
        </a:graphic>
      </p:graphicFrame>
      <p:sp>
        <p:nvSpPr>
          <p:cNvPr id="3" name="textruta 2"/>
          <p:cNvSpPr txBox="1"/>
          <p:nvPr/>
        </p:nvSpPr>
        <p:spPr>
          <a:xfrm>
            <a:off x="160714" y="5586909"/>
            <a:ext cx="11870571" cy="769441"/>
          </a:xfrm>
          <a:prstGeom prst="rect">
            <a:avLst/>
          </a:prstGeom>
          <a:noFill/>
        </p:spPr>
        <p:txBody>
          <a:bodyPr wrap="square" rtlCol="0">
            <a:spAutoFit/>
          </a:bodyPr>
          <a:lstStyle/>
          <a:p>
            <a:r>
              <a:rPr lang="sv-SE" sz="1100" dirty="0">
                <a:solidFill>
                  <a:schemeClr val="dk1"/>
                </a:solidFill>
              </a:rPr>
              <a:t>Det finns så många olika samverkansgrupper mellan region och kommun. I det flesta av mina kommuner finns det samverkan med regionen angående;  Integrerad missbruksmottagning, samverkan barn och unga/familjecentral/ungdomshälsa, samverkansgrupper mellan sjuksköterskor gällande patientfall/SUS/hemsjukvård, samverkansmöten med verksamhetschefer. </a:t>
            </a:r>
            <a:br>
              <a:rPr lang="sv-SE" sz="1100" dirty="0">
                <a:solidFill>
                  <a:schemeClr val="dk1"/>
                </a:solidFill>
              </a:rPr>
            </a:br>
            <a:r>
              <a:rPr lang="sv-SE" sz="1100" dirty="0">
                <a:solidFill>
                  <a:schemeClr val="dk1"/>
                </a:solidFill>
              </a:rPr>
              <a:t>Det finns också en del arbetsgrupper för framtagande av lokala överenskommelser enligt det regionala överenskommelserna och God och Nära Vård. </a:t>
            </a:r>
            <a:br>
              <a:rPr lang="sv-SE" sz="1100" dirty="0">
                <a:solidFill>
                  <a:schemeClr val="dk1"/>
                </a:solidFill>
              </a:rPr>
            </a:br>
            <a:r>
              <a:rPr lang="sv-SE" sz="1100" dirty="0">
                <a:solidFill>
                  <a:schemeClr val="dk1"/>
                </a:solidFill>
              </a:rPr>
              <a:t>I dessa olika (och många) samverkansgrupper så ingår representanter från vårdcentral, psykiatri, habilitering, BUP samt kommunal vård och omsorg samt i vissa fall skola. </a:t>
            </a:r>
          </a:p>
        </p:txBody>
      </p:sp>
    </p:spTree>
    <p:extLst>
      <p:ext uri="{BB962C8B-B14F-4D97-AF65-F5344CB8AC3E}">
        <p14:creationId xmlns:p14="http://schemas.microsoft.com/office/powerpoint/2010/main" val="31503948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211043" y="330503"/>
            <a:ext cx="10619402" cy="727736"/>
          </a:xfrm>
        </p:spPr>
        <p:txBody>
          <a:bodyPr>
            <a:normAutofit/>
          </a:bodyPr>
          <a:lstStyle/>
          <a:p>
            <a:r>
              <a:rPr lang="sv-SE" dirty="0"/>
              <a:t>Områdessamordnare Södra </a:t>
            </a:r>
          </a:p>
        </p:txBody>
      </p:sp>
      <p:sp>
        <p:nvSpPr>
          <p:cNvPr id="4" name="Platshållare för datum 3"/>
          <p:cNvSpPr>
            <a:spLocks noGrp="1"/>
          </p:cNvSpPr>
          <p:nvPr>
            <p:ph type="dt" sz="half" idx="10"/>
          </p:nvPr>
        </p:nvSpPr>
        <p:spPr/>
        <p:txBody>
          <a:bodyPr/>
          <a:lstStyle/>
          <a:p>
            <a:r>
              <a:rPr lang="sv-SE"/>
              <a:t>2022-08-18</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17</a:t>
            </a:fld>
            <a:endParaRPr lang="sv-SE" dirty="0"/>
          </a:p>
        </p:txBody>
      </p:sp>
      <p:graphicFrame>
        <p:nvGraphicFramePr>
          <p:cNvPr id="6" name="Platshållare för innehåll 5"/>
          <p:cNvGraphicFramePr>
            <a:graphicFrameLocks/>
          </p:cNvGraphicFramePr>
          <p:nvPr/>
        </p:nvGraphicFramePr>
        <p:xfrm>
          <a:off x="86666" y="1215733"/>
          <a:ext cx="11904536" cy="4983123"/>
        </p:xfrm>
        <a:graphic>
          <a:graphicData uri="http://schemas.openxmlformats.org/drawingml/2006/table">
            <a:tbl>
              <a:tblPr firstRow="1" bandRow="1">
                <a:tableStyleId>{5C22544A-7EE6-4342-B048-85BDC9FD1C3A}</a:tableStyleId>
              </a:tblPr>
              <a:tblGrid>
                <a:gridCol w="1043865">
                  <a:extLst>
                    <a:ext uri="{9D8B030D-6E8A-4147-A177-3AD203B41FA5}">
                      <a16:colId xmlns:a16="http://schemas.microsoft.com/office/drawing/2014/main" val="4259798525"/>
                    </a:ext>
                  </a:extLst>
                </a:gridCol>
                <a:gridCol w="1437981">
                  <a:extLst>
                    <a:ext uri="{9D8B030D-6E8A-4147-A177-3AD203B41FA5}">
                      <a16:colId xmlns:a16="http://schemas.microsoft.com/office/drawing/2014/main" val="2313203667"/>
                    </a:ext>
                  </a:extLst>
                </a:gridCol>
                <a:gridCol w="2826448">
                  <a:extLst>
                    <a:ext uri="{9D8B030D-6E8A-4147-A177-3AD203B41FA5}">
                      <a16:colId xmlns:a16="http://schemas.microsoft.com/office/drawing/2014/main" val="1266313779"/>
                    </a:ext>
                  </a:extLst>
                </a:gridCol>
                <a:gridCol w="2138168">
                  <a:extLst>
                    <a:ext uri="{9D8B030D-6E8A-4147-A177-3AD203B41FA5}">
                      <a16:colId xmlns:a16="http://schemas.microsoft.com/office/drawing/2014/main" val="3560380640"/>
                    </a:ext>
                  </a:extLst>
                </a:gridCol>
                <a:gridCol w="1137047">
                  <a:extLst>
                    <a:ext uri="{9D8B030D-6E8A-4147-A177-3AD203B41FA5}">
                      <a16:colId xmlns:a16="http://schemas.microsoft.com/office/drawing/2014/main" val="2219524579"/>
                    </a:ext>
                  </a:extLst>
                </a:gridCol>
                <a:gridCol w="1745672">
                  <a:extLst>
                    <a:ext uri="{9D8B030D-6E8A-4147-A177-3AD203B41FA5}">
                      <a16:colId xmlns:a16="http://schemas.microsoft.com/office/drawing/2014/main" val="3902753882"/>
                    </a:ext>
                  </a:extLst>
                </a:gridCol>
                <a:gridCol w="1575355">
                  <a:extLst>
                    <a:ext uri="{9D8B030D-6E8A-4147-A177-3AD203B41FA5}">
                      <a16:colId xmlns:a16="http://schemas.microsoft.com/office/drawing/2014/main" val="4032107003"/>
                    </a:ext>
                  </a:extLst>
                </a:gridCol>
              </a:tblGrid>
              <a:tr h="319683">
                <a:tc>
                  <a:txBody>
                    <a:bodyPr/>
                    <a:lstStyle/>
                    <a:p>
                      <a:r>
                        <a:rPr lang="sv-SE" sz="1400" dirty="0"/>
                        <a:t>Kommun</a:t>
                      </a:r>
                    </a:p>
                  </a:txBody>
                  <a:tcPr/>
                </a:tc>
                <a:tc>
                  <a:txBody>
                    <a:bodyPr/>
                    <a:lstStyle/>
                    <a:p>
                      <a:r>
                        <a:rPr lang="sv-SE" sz="1400" dirty="0"/>
                        <a:t>Område</a:t>
                      </a:r>
                    </a:p>
                  </a:txBody>
                  <a:tcPr/>
                </a:tc>
                <a:tc>
                  <a:txBody>
                    <a:bodyPr/>
                    <a:lstStyle/>
                    <a:p>
                      <a:r>
                        <a:rPr lang="sv-SE" sz="1400" dirty="0"/>
                        <a:t>Deltagare</a:t>
                      </a:r>
                    </a:p>
                  </a:txBody>
                  <a:tcPr/>
                </a:tc>
                <a:tc>
                  <a:txBody>
                    <a:bodyPr/>
                    <a:lstStyle/>
                    <a:p>
                      <a:r>
                        <a:rPr lang="sv-SE" sz="1400" dirty="0"/>
                        <a:t>Syfte</a:t>
                      </a:r>
                    </a:p>
                  </a:txBody>
                  <a:tcPr/>
                </a:tc>
                <a:tc>
                  <a:txBody>
                    <a:bodyPr/>
                    <a:lstStyle/>
                    <a:p>
                      <a:r>
                        <a:rPr lang="sv-SE" sz="1400" dirty="0"/>
                        <a:t>Mötesfrekvens</a:t>
                      </a:r>
                    </a:p>
                  </a:txBody>
                  <a:tcPr/>
                </a:tc>
                <a:tc>
                  <a:txBody>
                    <a:bodyPr/>
                    <a:lstStyle/>
                    <a:p>
                      <a:r>
                        <a:rPr lang="sv-SE" sz="1400" dirty="0"/>
                        <a:t>Koppling</a:t>
                      </a:r>
                    </a:p>
                  </a:txBody>
                  <a:tcPr/>
                </a:tc>
                <a:tc>
                  <a:txBody>
                    <a:bodyPr/>
                    <a:lstStyle/>
                    <a:p>
                      <a:r>
                        <a:rPr lang="sv-SE" sz="1400" dirty="0"/>
                        <a:t>Övrigt</a:t>
                      </a:r>
                    </a:p>
                  </a:txBody>
                  <a:tcPr/>
                </a:tc>
                <a:extLst>
                  <a:ext uri="{0D108BD9-81ED-4DB2-BD59-A6C34878D82A}">
                    <a16:rowId xmlns:a16="http://schemas.microsoft.com/office/drawing/2014/main" val="2484581089"/>
                  </a:ext>
                </a:extLst>
              </a:tr>
              <a:tr h="1090425">
                <a:tc>
                  <a:txBody>
                    <a:bodyPr/>
                    <a:lstStyle/>
                    <a:p>
                      <a:r>
                        <a:rPr lang="sv-SE" sz="800" dirty="0"/>
                        <a:t>Avesta</a:t>
                      </a:r>
                    </a:p>
                  </a:txBody>
                  <a:tcPr/>
                </a:tc>
                <a:tc>
                  <a:txBody>
                    <a:bodyPr/>
                    <a:lstStyle/>
                    <a:p>
                      <a:r>
                        <a:rPr lang="sv-SE" sz="800" kern="1200" dirty="0">
                          <a:solidFill>
                            <a:schemeClr val="dk1"/>
                          </a:solidFill>
                          <a:latin typeface="+mn-lt"/>
                          <a:ea typeface="+mn-ea"/>
                          <a:cs typeface="+mn-cs"/>
                        </a:rPr>
                        <a:t>Styrgrupp </a:t>
                      </a:r>
                      <a:r>
                        <a:rPr lang="sv-SE" sz="800" kern="1200" dirty="0" err="1">
                          <a:solidFill>
                            <a:schemeClr val="dk1"/>
                          </a:solidFill>
                          <a:latin typeface="+mn-lt"/>
                          <a:ea typeface="+mn-ea"/>
                          <a:cs typeface="+mn-cs"/>
                        </a:rPr>
                        <a:t>Ungdoms-mottagning</a:t>
                      </a:r>
                      <a:r>
                        <a:rPr lang="sv-SE" sz="800" kern="1200" dirty="0">
                          <a:solidFill>
                            <a:schemeClr val="dk1"/>
                          </a:solidFill>
                          <a:latin typeface="+mn-lt"/>
                          <a:ea typeface="+mn-ea"/>
                          <a:cs typeface="+mn-cs"/>
                        </a:rPr>
                        <a:t>, Familjecentral och SBU</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800" b="1" kern="1200" dirty="0">
                          <a:solidFill>
                            <a:schemeClr val="dk1"/>
                          </a:solidFill>
                          <a:latin typeface="+mn-lt"/>
                          <a:ea typeface="+mn-ea"/>
                          <a:cs typeface="+mn-cs"/>
                        </a:rPr>
                        <a:t>Regionens tjänstemän</a:t>
                      </a:r>
                    </a:p>
                    <a:p>
                      <a:pPr marL="0" marR="0" lvl="0" indent="0" algn="l" defTabSz="914400" rtl="0" eaLnBrk="1" fontAlgn="auto" latinLnBrk="0" hangingPunct="1">
                        <a:lnSpc>
                          <a:spcPct val="100000"/>
                        </a:lnSpc>
                        <a:spcBef>
                          <a:spcPts val="0"/>
                        </a:spcBef>
                        <a:spcAft>
                          <a:spcPts val="0"/>
                        </a:spcAft>
                        <a:buClrTx/>
                        <a:buSzTx/>
                        <a:buFontTx/>
                        <a:buNone/>
                        <a:tabLst/>
                        <a:defRPr/>
                      </a:pPr>
                      <a:r>
                        <a:rPr lang="sv-SE" sz="800" kern="1200" dirty="0">
                          <a:solidFill>
                            <a:schemeClr val="dk1"/>
                          </a:solidFill>
                          <a:latin typeface="+mn-lt"/>
                          <a:ea typeface="+mn-ea"/>
                          <a:cs typeface="+mn-cs"/>
                        </a:rPr>
                        <a:t>Samordnare, Verksamhetschef vårdcentraler 3 </a:t>
                      </a:r>
                      <a:r>
                        <a:rPr lang="sv-SE" sz="800" kern="1200" dirty="0" err="1">
                          <a:solidFill>
                            <a:schemeClr val="dk1"/>
                          </a:solidFill>
                          <a:latin typeface="+mn-lt"/>
                          <a:ea typeface="+mn-ea"/>
                          <a:cs typeface="+mn-cs"/>
                        </a:rPr>
                        <a:t>st</a:t>
                      </a:r>
                      <a:r>
                        <a:rPr lang="sv-SE" sz="800" kern="1200" dirty="0">
                          <a:solidFill>
                            <a:schemeClr val="dk1"/>
                          </a:solidFill>
                          <a:latin typeface="+mn-lt"/>
                          <a:ea typeface="+mn-ea"/>
                          <a:cs typeface="+mn-cs"/>
                        </a:rPr>
                        <a:t> ( </a:t>
                      </a:r>
                      <a:r>
                        <a:rPr lang="sv-SE" sz="800" kern="1200" dirty="0" err="1">
                          <a:solidFill>
                            <a:schemeClr val="dk1"/>
                          </a:solidFill>
                          <a:latin typeface="+mn-lt"/>
                          <a:ea typeface="+mn-ea"/>
                          <a:cs typeface="+mn-cs"/>
                        </a:rPr>
                        <a:t>inkl</a:t>
                      </a:r>
                      <a:r>
                        <a:rPr lang="sv-SE" sz="800" kern="1200" dirty="0">
                          <a:solidFill>
                            <a:schemeClr val="dk1"/>
                          </a:solidFill>
                          <a:latin typeface="+mn-lt"/>
                          <a:ea typeface="+mn-ea"/>
                          <a:cs typeface="+mn-cs"/>
                        </a:rPr>
                        <a:t> privata), 1a linjens chef</a:t>
                      </a:r>
                      <a:r>
                        <a:rPr lang="sv-SE" sz="800" kern="1200" baseline="0" dirty="0">
                          <a:solidFill>
                            <a:schemeClr val="dk1"/>
                          </a:solidFill>
                          <a:latin typeface="+mn-lt"/>
                          <a:ea typeface="+mn-ea"/>
                          <a:cs typeface="+mn-cs"/>
                        </a:rPr>
                        <a:t> öppenvårdspsykiatrin, </a:t>
                      </a:r>
                      <a:endParaRPr lang="sv-SE" sz="800" kern="1200" dirty="0">
                        <a:solidFill>
                          <a:schemeClr val="dk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sv-SE" sz="800" kern="1200" dirty="0">
                          <a:solidFill>
                            <a:schemeClr val="dk1"/>
                          </a:solidFill>
                          <a:latin typeface="+mn-lt"/>
                          <a:ea typeface="+mn-ea"/>
                          <a:cs typeface="+mn-cs"/>
                        </a:rPr>
                        <a:t>1a linjens chef BUP, 1a linjens chef HAB och</a:t>
                      </a:r>
                    </a:p>
                    <a:p>
                      <a:pPr marL="0" marR="0" lvl="0" indent="0" algn="l" defTabSz="914400" rtl="0" eaLnBrk="1" fontAlgn="auto" latinLnBrk="0" hangingPunct="1">
                        <a:lnSpc>
                          <a:spcPct val="100000"/>
                        </a:lnSpc>
                        <a:spcBef>
                          <a:spcPts val="0"/>
                        </a:spcBef>
                        <a:spcAft>
                          <a:spcPts val="0"/>
                        </a:spcAft>
                        <a:buClrTx/>
                        <a:buSzTx/>
                        <a:buFontTx/>
                        <a:buNone/>
                        <a:tabLst/>
                        <a:defRPr/>
                      </a:pPr>
                      <a:r>
                        <a:rPr lang="sv-SE" sz="800" kern="1200" dirty="0">
                          <a:solidFill>
                            <a:schemeClr val="dk1"/>
                          </a:solidFill>
                          <a:latin typeface="+mn-lt"/>
                          <a:ea typeface="+mn-ea"/>
                          <a:cs typeface="+mn-cs"/>
                        </a:rPr>
                        <a:t>Assistent</a:t>
                      </a:r>
                      <a:r>
                        <a:rPr lang="sv-SE" sz="800" kern="1200" baseline="0" dirty="0">
                          <a:solidFill>
                            <a:schemeClr val="dk1"/>
                          </a:solidFill>
                          <a:latin typeface="+mn-lt"/>
                          <a:ea typeface="+mn-ea"/>
                          <a:cs typeface="+mn-cs"/>
                        </a:rPr>
                        <a:t> för anteckningar</a:t>
                      </a:r>
                      <a:endParaRPr lang="sv-SE" sz="800" kern="1200" dirty="0">
                        <a:solidFill>
                          <a:schemeClr val="dk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sv-SE" sz="800" b="1" kern="1200" dirty="0">
                          <a:solidFill>
                            <a:schemeClr val="dk1"/>
                          </a:solidFill>
                          <a:latin typeface="+mn-lt"/>
                          <a:ea typeface="+mn-ea"/>
                          <a:cs typeface="+mn-cs"/>
                        </a:rPr>
                        <a:t>Kommunens tjänstemän </a:t>
                      </a:r>
                    </a:p>
                    <a:p>
                      <a:pPr marL="0" marR="0" lvl="0" indent="0" algn="l" defTabSz="914400" rtl="0" eaLnBrk="1" fontAlgn="auto" latinLnBrk="0" hangingPunct="1">
                        <a:lnSpc>
                          <a:spcPct val="100000"/>
                        </a:lnSpc>
                        <a:spcBef>
                          <a:spcPts val="0"/>
                        </a:spcBef>
                        <a:spcAft>
                          <a:spcPts val="0"/>
                        </a:spcAft>
                        <a:buClrTx/>
                        <a:buSzTx/>
                        <a:buFontTx/>
                        <a:buNone/>
                        <a:tabLst/>
                        <a:defRPr/>
                      </a:pPr>
                      <a:r>
                        <a:rPr lang="sv-SE" sz="800" kern="1200" dirty="0">
                          <a:solidFill>
                            <a:schemeClr val="dk1"/>
                          </a:solidFill>
                          <a:latin typeface="+mn-lt"/>
                          <a:ea typeface="+mn-ea"/>
                          <a:cs typeface="+mn-cs"/>
                        </a:rPr>
                        <a:t>Resultatenhetschef skola, elevhälsochef, förskolechef, socialchef och/eller enhetschef familjeomsorgen</a:t>
                      </a:r>
                    </a:p>
                  </a:txBody>
                  <a:tcPr/>
                </a:tc>
                <a:tc>
                  <a:txBody>
                    <a:bodyPr/>
                    <a:lstStyle/>
                    <a:p>
                      <a:pPr marL="0" algn="l" defTabSz="914400" rtl="0" eaLnBrk="1" latinLnBrk="0" hangingPunct="1"/>
                      <a:r>
                        <a:rPr lang="sv-SE" sz="800" kern="1200" dirty="0">
                          <a:solidFill>
                            <a:schemeClr val="dk1"/>
                          </a:solidFill>
                          <a:latin typeface="+mn-lt"/>
                          <a:ea typeface="+mn-ea"/>
                          <a:cs typeface="+mn-cs"/>
                        </a:rPr>
                        <a:t>Utifrån</a:t>
                      </a:r>
                      <a:r>
                        <a:rPr lang="sv-SE" sz="800" kern="1200" baseline="0" dirty="0">
                          <a:solidFill>
                            <a:schemeClr val="dk1"/>
                          </a:solidFill>
                          <a:latin typeface="+mn-lt"/>
                          <a:ea typeface="+mn-ea"/>
                          <a:cs typeface="+mn-cs"/>
                        </a:rPr>
                        <a:t> regionala överenskommelser ( RÖK) skapa lokala överenskommelser (LÖK) där vi beskriver hur samverkan ska fungera. Vi lyfter också aktuella samverkansfrågor inom de områdena UM, FC och SBU</a:t>
                      </a:r>
                    </a:p>
                    <a:p>
                      <a:pPr marL="0" algn="l" defTabSz="914400" rtl="0" eaLnBrk="1" latinLnBrk="0" hangingPunct="1"/>
                      <a:r>
                        <a:rPr lang="sv-SE" sz="800" kern="1200" baseline="0" dirty="0">
                          <a:solidFill>
                            <a:schemeClr val="dk1"/>
                          </a:solidFill>
                          <a:latin typeface="+mn-lt"/>
                          <a:ea typeface="+mn-ea"/>
                          <a:cs typeface="+mn-cs"/>
                        </a:rPr>
                        <a:t>Ser på samverkansvinster och hur vi kan förbättra.</a:t>
                      </a:r>
                    </a:p>
                    <a:p>
                      <a:pPr marL="0" marR="0" lvl="0" indent="0" algn="l" defTabSz="914400" rtl="0" eaLnBrk="1" fontAlgn="auto" latinLnBrk="0" hangingPunct="1">
                        <a:lnSpc>
                          <a:spcPct val="100000"/>
                        </a:lnSpc>
                        <a:spcBef>
                          <a:spcPts val="0"/>
                        </a:spcBef>
                        <a:spcAft>
                          <a:spcPts val="0"/>
                        </a:spcAft>
                        <a:buClrTx/>
                        <a:buSzTx/>
                        <a:buFontTx/>
                        <a:buNone/>
                        <a:tabLst/>
                        <a:defRPr/>
                      </a:pPr>
                      <a:r>
                        <a:rPr lang="sv-SE" sz="800" kern="1200" baseline="0" dirty="0">
                          <a:solidFill>
                            <a:schemeClr val="dk1"/>
                          </a:solidFill>
                          <a:latin typeface="+mn-lt"/>
                          <a:ea typeface="+mn-ea"/>
                          <a:cs typeface="+mn-cs"/>
                        </a:rPr>
                        <a:t>Skapar en handlingsplan</a:t>
                      </a:r>
                      <a:endParaRPr lang="sv-SE" sz="800" dirty="0"/>
                    </a:p>
                    <a:p>
                      <a:pPr marL="0" algn="l" defTabSz="914400" rtl="0" eaLnBrk="1" latinLnBrk="0" hangingPunct="1"/>
                      <a:endParaRPr lang="sv-SE" sz="800" kern="1200" dirty="0">
                        <a:solidFill>
                          <a:schemeClr val="dk1"/>
                        </a:solidFill>
                        <a:latin typeface="+mn-lt"/>
                        <a:ea typeface="+mn-ea"/>
                        <a:cs typeface="+mn-cs"/>
                      </a:endParaRPr>
                    </a:p>
                  </a:txBody>
                  <a:tcPr/>
                </a:tc>
                <a:tc>
                  <a:txBody>
                    <a:bodyPr/>
                    <a:lstStyle/>
                    <a:p>
                      <a:r>
                        <a:rPr lang="sv-SE" sz="800" kern="1200" baseline="0" dirty="0">
                          <a:solidFill>
                            <a:schemeClr val="dk1"/>
                          </a:solidFill>
                          <a:latin typeface="+mn-lt"/>
                          <a:ea typeface="+mn-ea"/>
                          <a:cs typeface="+mn-cs"/>
                        </a:rPr>
                        <a:t>Ca 4ggr/år, vid behov extra möten</a:t>
                      </a:r>
                    </a:p>
                  </a:txBody>
                  <a:tcPr/>
                </a:tc>
                <a:tc>
                  <a:txBody>
                    <a:bodyPr/>
                    <a:lstStyle/>
                    <a:p>
                      <a:r>
                        <a:rPr lang="sv-SE" sz="800" kern="1200" baseline="0" dirty="0">
                          <a:solidFill>
                            <a:schemeClr val="dk1"/>
                          </a:solidFill>
                          <a:latin typeface="+mn-lt"/>
                          <a:ea typeface="+mn-ea"/>
                          <a:cs typeface="+mn-cs"/>
                        </a:rPr>
                        <a:t>Hälsa och välfärd som upprättar regionala överenskommelser</a:t>
                      </a:r>
                    </a:p>
                  </a:txBody>
                  <a:tcPr/>
                </a:tc>
                <a:tc>
                  <a:txBody>
                    <a:bodyPr/>
                    <a:lstStyle/>
                    <a:p>
                      <a:endParaRPr lang="sv-SE" sz="1100" dirty="0"/>
                    </a:p>
                  </a:txBody>
                  <a:tcPr/>
                </a:tc>
                <a:extLst>
                  <a:ext uri="{0D108BD9-81ED-4DB2-BD59-A6C34878D82A}">
                    <a16:rowId xmlns:a16="http://schemas.microsoft.com/office/drawing/2014/main" val="2902480064"/>
                  </a:ext>
                </a:extLst>
              </a:tr>
              <a:tr h="876303">
                <a:tc>
                  <a:txBody>
                    <a:bodyPr/>
                    <a:lstStyle/>
                    <a:p>
                      <a:r>
                        <a:rPr lang="sv-SE" sz="800" dirty="0"/>
                        <a:t>Hedemora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800" kern="1200" dirty="0">
                          <a:solidFill>
                            <a:schemeClr val="dk1"/>
                          </a:solidFill>
                          <a:latin typeface="+mn-lt"/>
                          <a:ea typeface="+mn-ea"/>
                          <a:cs typeface="+mn-cs"/>
                        </a:rPr>
                        <a:t>Styrgrupp </a:t>
                      </a:r>
                      <a:r>
                        <a:rPr lang="sv-SE" sz="800" kern="1200" dirty="0" err="1">
                          <a:solidFill>
                            <a:schemeClr val="dk1"/>
                          </a:solidFill>
                          <a:latin typeface="+mn-lt"/>
                          <a:ea typeface="+mn-ea"/>
                          <a:cs typeface="+mn-cs"/>
                        </a:rPr>
                        <a:t>Ungdoms-mottagning</a:t>
                      </a:r>
                      <a:r>
                        <a:rPr lang="sv-SE" sz="800" kern="1200" dirty="0">
                          <a:solidFill>
                            <a:schemeClr val="dk1"/>
                          </a:solidFill>
                          <a:latin typeface="+mn-lt"/>
                          <a:ea typeface="+mn-ea"/>
                          <a:cs typeface="+mn-cs"/>
                        </a:rPr>
                        <a:t>, Familjecentral och SBU</a:t>
                      </a:r>
                    </a:p>
                  </a:txBody>
                  <a:tcPr/>
                </a:tc>
                <a:tc>
                  <a:txBody>
                    <a:bodyPr/>
                    <a:lstStyle/>
                    <a:p>
                      <a:r>
                        <a:rPr lang="sv-SE" sz="800" b="1" dirty="0"/>
                        <a:t>Regionens tjänstemän</a:t>
                      </a:r>
                    </a:p>
                    <a:p>
                      <a:r>
                        <a:rPr lang="sv-SE" sz="800" b="0" dirty="0"/>
                        <a:t>Verksamhetschef vårdcentral 2 </a:t>
                      </a:r>
                      <a:r>
                        <a:rPr lang="sv-SE" sz="800" b="0" dirty="0" err="1"/>
                        <a:t>st</a:t>
                      </a:r>
                      <a:r>
                        <a:rPr lang="sv-SE" sz="800" b="0" dirty="0"/>
                        <a:t>, </a:t>
                      </a:r>
                      <a:r>
                        <a:rPr lang="sv-SE" sz="800" kern="1200" dirty="0">
                          <a:solidFill>
                            <a:schemeClr val="dk1"/>
                          </a:solidFill>
                          <a:latin typeface="+mn-lt"/>
                          <a:ea typeface="+mn-ea"/>
                          <a:cs typeface="+mn-cs"/>
                        </a:rPr>
                        <a:t>1a linjens chef</a:t>
                      </a:r>
                      <a:r>
                        <a:rPr lang="sv-SE" sz="800" kern="1200" baseline="0" dirty="0">
                          <a:solidFill>
                            <a:schemeClr val="dk1"/>
                          </a:solidFill>
                          <a:latin typeface="+mn-lt"/>
                          <a:ea typeface="+mn-ea"/>
                          <a:cs typeface="+mn-cs"/>
                        </a:rPr>
                        <a:t> öppenvårdspsykiatrin, </a:t>
                      </a:r>
                      <a:r>
                        <a:rPr lang="sv-SE" sz="800" kern="1200" dirty="0">
                          <a:solidFill>
                            <a:schemeClr val="dk1"/>
                          </a:solidFill>
                          <a:latin typeface="+mn-lt"/>
                          <a:ea typeface="+mn-ea"/>
                          <a:cs typeface="+mn-cs"/>
                        </a:rPr>
                        <a:t>1a linjens chef BUP och </a:t>
                      </a:r>
                    </a:p>
                    <a:p>
                      <a:pPr marL="0" marR="0" lvl="0" indent="0" algn="l" defTabSz="914400" rtl="0" eaLnBrk="1" fontAlgn="auto" latinLnBrk="0" hangingPunct="1">
                        <a:lnSpc>
                          <a:spcPct val="100000"/>
                        </a:lnSpc>
                        <a:spcBef>
                          <a:spcPts val="0"/>
                        </a:spcBef>
                        <a:spcAft>
                          <a:spcPts val="0"/>
                        </a:spcAft>
                        <a:buClrTx/>
                        <a:buSzTx/>
                        <a:buFontTx/>
                        <a:buNone/>
                        <a:tabLst/>
                        <a:defRPr/>
                      </a:pPr>
                      <a:r>
                        <a:rPr lang="sv-SE" sz="800" kern="1200" dirty="0">
                          <a:solidFill>
                            <a:schemeClr val="dk1"/>
                          </a:solidFill>
                          <a:latin typeface="+mn-lt"/>
                          <a:ea typeface="+mn-ea"/>
                          <a:cs typeface="+mn-cs"/>
                        </a:rPr>
                        <a:t>1a linjens chef HAB</a:t>
                      </a:r>
                      <a:endParaRPr lang="sv-SE" sz="800" b="0" dirty="0"/>
                    </a:p>
                    <a:p>
                      <a:r>
                        <a:rPr lang="sv-SE" sz="800" b="1" dirty="0"/>
                        <a:t>Kommunens tjänstemän</a:t>
                      </a:r>
                    </a:p>
                    <a:p>
                      <a:r>
                        <a:rPr lang="sv-SE" sz="800" b="0" dirty="0"/>
                        <a:t>Chef</a:t>
                      </a:r>
                      <a:r>
                        <a:rPr lang="sv-SE" sz="800" b="0" baseline="0" dirty="0"/>
                        <a:t> skolor och </a:t>
                      </a:r>
                      <a:r>
                        <a:rPr lang="sv-SE" sz="800" b="0" dirty="0"/>
                        <a:t>Elevhälsochef</a:t>
                      </a:r>
                      <a:endParaRPr lang="sv-SE" sz="800" dirty="0"/>
                    </a:p>
                  </a:txBody>
                  <a:tcPr/>
                </a:tc>
                <a:tc>
                  <a:txBody>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lang="sv-SE" sz="800" kern="1200" dirty="0">
                          <a:solidFill>
                            <a:schemeClr val="dk1"/>
                          </a:solidFill>
                          <a:latin typeface="+mn-lt"/>
                          <a:ea typeface="+mn-ea"/>
                          <a:cs typeface="+mn-cs"/>
                        </a:rPr>
                        <a:t>Utifrån</a:t>
                      </a:r>
                      <a:r>
                        <a:rPr lang="sv-SE" sz="800" kern="1200" baseline="0" dirty="0">
                          <a:solidFill>
                            <a:schemeClr val="dk1"/>
                          </a:solidFill>
                          <a:latin typeface="+mn-lt"/>
                          <a:ea typeface="+mn-ea"/>
                          <a:cs typeface="+mn-cs"/>
                        </a:rPr>
                        <a:t> regionala överenskommelser ( RÖK) skapa lokala överenskommelser (LÖK) där vi beskriver hur samverkan ska fungera. Vi lyfter också aktuella samverkansfrågor inom de områdena UM, FC och SBU</a:t>
                      </a:r>
                      <a:br>
                        <a:rPr lang="sv-SE" sz="800" kern="1200" baseline="0" dirty="0">
                          <a:solidFill>
                            <a:schemeClr val="dk1"/>
                          </a:solidFill>
                          <a:latin typeface="+mn-lt"/>
                          <a:ea typeface="+mn-ea"/>
                          <a:cs typeface="+mn-cs"/>
                        </a:rPr>
                      </a:br>
                      <a:r>
                        <a:rPr lang="sv-SE" sz="800" kern="1200" baseline="0" dirty="0">
                          <a:solidFill>
                            <a:schemeClr val="dk1"/>
                          </a:solidFill>
                          <a:latin typeface="+mn-lt"/>
                          <a:ea typeface="+mn-ea"/>
                          <a:cs typeface="+mn-cs"/>
                        </a:rPr>
                        <a:t>Skapar en handlingsplan</a:t>
                      </a:r>
                      <a:endParaRPr lang="sv-SE" sz="800" dirty="0"/>
                    </a:p>
                  </a:txBody>
                  <a:tcPr/>
                </a:tc>
                <a:tc>
                  <a:txBody>
                    <a:bodyPr/>
                    <a:lstStyle/>
                    <a:p>
                      <a:r>
                        <a:rPr lang="sv-SE" sz="800" kern="1200" baseline="0" dirty="0">
                          <a:solidFill>
                            <a:schemeClr val="dk1"/>
                          </a:solidFill>
                          <a:latin typeface="+mn-lt"/>
                          <a:ea typeface="+mn-ea"/>
                          <a:cs typeface="+mn-cs"/>
                        </a:rPr>
                        <a:t>Ca 4 ggr/år , vi behov extra möten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800" kern="1200" baseline="0" dirty="0">
                          <a:solidFill>
                            <a:schemeClr val="dk1"/>
                          </a:solidFill>
                          <a:latin typeface="+mn-lt"/>
                          <a:ea typeface="+mn-ea"/>
                          <a:cs typeface="+mn-cs"/>
                        </a:rPr>
                        <a:t>Hälsa och välfärd som upprättar regionala överenskommelser</a:t>
                      </a:r>
                    </a:p>
                    <a:p>
                      <a:endParaRPr lang="sv-SE" sz="800" kern="1200" baseline="0" dirty="0">
                        <a:solidFill>
                          <a:schemeClr val="dk1"/>
                        </a:solidFill>
                        <a:latin typeface="+mn-lt"/>
                        <a:ea typeface="+mn-ea"/>
                        <a:cs typeface="+mn-cs"/>
                      </a:endParaRPr>
                    </a:p>
                  </a:txBody>
                  <a:tcPr/>
                </a:tc>
                <a:tc>
                  <a:txBody>
                    <a:bodyPr/>
                    <a:lstStyle/>
                    <a:p>
                      <a:endParaRPr lang="sv-SE" sz="1100" dirty="0"/>
                    </a:p>
                  </a:txBody>
                  <a:tcPr/>
                </a:tc>
                <a:extLst>
                  <a:ext uri="{0D108BD9-81ED-4DB2-BD59-A6C34878D82A}">
                    <a16:rowId xmlns:a16="http://schemas.microsoft.com/office/drawing/2014/main" val="4016091335"/>
                  </a:ext>
                </a:extLst>
              </a:tr>
              <a:tr h="656883">
                <a:tc>
                  <a:txBody>
                    <a:bodyPr/>
                    <a:lstStyle/>
                    <a:p>
                      <a:r>
                        <a:rPr lang="sv-SE" sz="800" dirty="0"/>
                        <a:t>Avesta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800" kern="1200" dirty="0">
                          <a:solidFill>
                            <a:schemeClr val="dk1"/>
                          </a:solidFill>
                          <a:latin typeface="+mn-lt"/>
                          <a:ea typeface="+mn-ea"/>
                          <a:cs typeface="+mn-cs"/>
                        </a:rPr>
                        <a:t>Styrgrupp</a:t>
                      </a:r>
                    </a:p>
                    <a:p>
                      <a:pPr marL="0" marR="0" lvl="0" indent="0" algn="l" defTabSz="914400" rtl="0" eaLnBrk="1" fontAlgn="auto" latinLnBrk="0" hangingPunct="1">
                        <a:lnSpc>
                          <a:spcPct val="100000"/>
                        </a:lnSpc>
                        <a:spcBef>
                          <a:spcPts val="0"/>
                        </a:spcBef>
                        <a:spcAft>
                          <a:spcPts val="0"/>
                        </a:spcAft>
                        <a:buClrTx/>
                        <a:buSzTx/>
                        <a:buFontTx/>
                        <a:buNone/>
                        <a:tabLst/>
                        <a:defRPr/>
                      </a:pPr>
                      <a:r>
                        <a:rPr lang="sv-SE" sz="800" kern="1200" dirty="0">
                          <a:solidFill>
                            <a:schemeClr val="dk1"/>
                          </a:solidFill>
                          <a:latin typeface="+mn-lt"/>
                          <a:ea typeface="+mn-ea"/>
                          <a:cs typeface="+mn-cs"/>
                        </a:rPr>
                        <a:t>Missbruk, riskbruk och beroende </a:t>
                      </a:r>
                      <a:endParaRPr lang="sv-SE" sz="8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800" b="1" kern="1200" dirty="0">
                          <a:solidFill>
                            <a:schemeClr val="dk1"/>
                          </a:solidFill>
                          <a:latin typeface="+mn-lt"/>
                          <a:ea typeface="+mn-ea"/>
                          <a:cs typeface="+mn-cs"/>
                        </a:rPr>
                        <a:t>Regionens tjänstemän </a:t>
                      </a:r>
                    </a:p>
                    <a:p>
                      <a:pPr marL="0" marR="0" lvl="0" indent="0" algn="l" defTabSz="914400" rtl="0" eaLnBrk="1" fontAlgn="auto" latinLnBrk="0" hangingPunct="1">
                        <a:lnSpc>
                          <a:spcPct val="100000"/>
                        </a:lnSpc>
                        <a:spcBef>
                          <a:spcPts val="0"/>
                        </a:spcBef>
                        <a:spcAft>
                          <a:spcPts val="0"/>
                        </a:spcAft>
                        <a:buClrTx/>
                        <a:buSzTx/>
                        <a:buFontTx/>
                        <a:buNone/>
                        <a:tabLst/>
                        <a:defRPr/>
                      </a:pPr>
                      <a:r>
                        <a:rPr lang="sv-SE" sz="800" kern="1200" dirty="0">
                          <a:solidFill>
                            <a:schemeClr val="dk1"/>
                          </a:solidFill>
                          <a:latin typeface="+mn-lt"/>
                          <a:ea typeface="+mn-ea"/>
                          <a:cs typeface="+mn-cs"/>
                        </a:rPr>
                        <a:t>Samordnare, Verksamhetschef vårdcentraler 3 </a:t>
                      </a:r>
                      <a:r>
                        <a:rPr lang="sv-SE" sz="800" kern="1200" dirty="0" err="1">
                          <a:solidFill>
                            <a:schemeClr val="dk1"/>
                          </a:solidFill>
                          <a:latin typeface="+mn-lt"/>
                          <a:ea typeface="+mn-ea"/>
                          <a:cs typeface="+mn-cs"/>
                        </a:rPr>
                        <a:t>st</a:t>
                      </a:r>
                      <a:r>
                        <a:rPr lang="sv-SE" sz="800" kern="1200" dirty="0">
                          <a:solidFill>
                            <a:schemeClr val="dk1"/>
                          </a:solidFill>
                          <a:latin typeface="+mn-lt"/>
                          <a:ea typeface="+mn-ea"/>
                          <a:cs typeface="+mn-cs"/>
                        </a:rPr>
                        <a:t> ( </a:t>
                      </a:r>
                      <a:r>
                        <a:rPr lang="sv-SE" sz="800" kern="1200" dirty="0" err="1">
                          <a:solidFill>
                            <a:schemeClr val="dk1"/>
                          </a:solidFill>
                          <a:latin typeface="+mn-lt"/>
                          <a:ea typeface="+mn-ea"/>
                          <a:cs typeface="+mn-cs"/>
                        </a:rPr>
                        <a:t>inkl</a:t>
                      </a:r>
                      <a:r>
                        <a:rPr lang="sv-SE" sz="800" kern="1200" dirty="0">
                          <a:solidFill>
                            <a:schemeClr val="dk1"/>
                          </a:solidFill>
                          <a:latin typeface="+mn-lt"/>
                          <a:ea typeface="+mn-ea"/>
                          <a:cs typeface="+mn-cs"/>
                        </a:rPr>
                        <a:t> privata), 1a linjens chef</a:t>
                      </a:r>
                      <a:r>
                        <a:rPr lang="sv-SE" sz="800" kern="1200" baseline="0" dirty="0">
                          <a:solidFill>
                            <a:schemeClr val="dk1"/>
                          </a:solidFill>
                          <a:latin typeface="+mn-lt"/>
                          <a:ea typeface="+mn-ea"/>
                          <a:cs typeface="+mn-cs"/>
                        </a:rPr>
                        <a:t> öppenvårdspsykiatrin, </a:t>
                      </a:r>
                      <a:r>
                        <a:rPr lang="sv-SE" sz="800" kern="1200" dirty="0">
                          <a:solidFill>
                            <a:schemeClr val="dk1"/>
                          </a:solidFill>
                          <a:latin typeface="+mn-lt"/>
                          <a:ea typeface="+mn-ea"/>
                          <a:cs typeface="+mn-cs"/>
                        </a:rPr>
                        <a:t>1a linjens chef BUP och </a:t>
                      </a:r>
                      <a:r>
                        <a:rPr lang="sv-SE" sz="800" b="0" kern="1200" dirty="0">
                          <a:solidFill>
                            <a:schemeClr val="dk1"/>
                          </a:solidFill>
                          <a:latin typeface="+mn-lt"/>
                          <a:ea typeface="+mn-ea"/>
                          <a:cs typeface="+mn-cs"/>
                        </a:rPr>
                        <a:t>Verksamhetschef slutenvård/akuten</a:t>
                      </a:r>
                    </a:p>
                    <a:p>
                      <a:pPr marL="0" marR="0" lvl="0" indent="0" algn="l" defTabSz="914400" rtl="0" eaLnBrk="1" fontAlgn="auto" latinLnBrk="0" hangingPunct="1">
                        <a:lnSpc>
                          <a:spcPct val="100000"/>
                        </a:lnSpc>
                        <a:spcBef>
                          <a:spcPts val="0"/>
                        </a:spcBef>
                        <a:spcAft>
                          <a:spcPts val="0"/>
                        </a:spcAft>
                        <a:buClrTx/>
                        <a:buSzTx/>
                        <a:buFontTx/>
                        <a:buNone/>
                        <a:tabLst/>
                        <a:defRPr/>
                      </a:pPr>
                      <a:r>
                        <a:rPr lang="sv-SE" sz="800" b="1" kern="1200" dirty="0">
                          <a:solidFill>
                            <a:schemeClr val="dk1"/>
                          </a:solidFill>
                          <a:latin typeface="+mn-lt"/>
                          <a:ea typeface="+mn-ea"/>
                          <a:cs typeface="+mn-cs"/>
                        </a:rPr>
                        <a:t>Kommunens tjänstemän</a:t>
                      </a:r>
                    </a:p>
                    <a:p>
                      <a:pPr marL="0" marR="0" lvl="0" indent="0" algn="l" defTabSz="914400" rtl="0" eaLnBrk="1" fontAlgn="auto" latinLnBrk="0" hangingPunct="1">
                        <a:lnSpc>
                          <a:spcPct val="100000"/>
                        </a:lnSpc>
                        <a:spcBef>
                          <a:spcPts val="0"/>
                        </a:spcBef>
                        <a:spcAft>
                          <a:spcPts val="0"/>
                        </a:spcAft>
                        <a:buClrTx/>
                        <a:buSzTx/>
                        <a:buFontTx/>
                        <a:buNone/>
                        <a:tabLst/>
                        <a:defRPr/>
                      </a:pPr>
                      <a:r>
                        <a:rPr lang="sv-SE" sz="800" b="0" kern="1200" dirty="0">
                          <a:solidFill>
                            <a:schemeClr val="dk1"/>
                          </a:solidFill>
                          <a:latin typeface="+mn-lt"/>
                          <a:ea typeface="+mn-ea"/>
                          <a:cs typeface="+mn-cs"/>
                        </a:rPr>
                        <a:t>Enhetschefer familjeomsorgen</a:t>
                      </a:r>
                      <a:endParaRPr lang="sv-SE" sz="800" b="0" dirty="0"/>
                    </a:p>
                  </a:txBody>
                  <a:tcPr/>
                </a:tc>
                <a:tc>
                  <a:txBody>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lang="sv-SE" sz="800" kern="1200" dirty="0">
                          <a:solidFill>
                            <a:schemeClr val="dk1"/>
                          </a:solidFill>
                          <a:latin typeface="+mn-lt"/>
                          <a:ea typeface="+mn-ea"/>
                          <a:cs typeface="+mn-cs"/>
                        </a:rPr>
                        <a:t>Utifrån</a:t>
                      </a:r>
                      <a:r>
                        <a:rPr lang="sv-SE" sz="800" kern="1200" baseline="0" dirty="0">
                          <a:solidFill>
                            <a:schemeClr val="dk1"/>
                          </a:solidFill>
                          <a:latin typeface="+mn-lt"/>
                          <a:ea typeface="+mn-ea"/>
                          <a:cs typeface="+mn-cs"/>
                        </a:rPr>
                        <a:t> regionala överenskommelser ( RÖK) skapa lokala överenskommelser (LÖK) där vi beskriver hur samverkan ska fungera. Vi lyfter också aktuella samverkansfrågor samt skapar en handlingsplan</a:t>
                      </a:r>
                      <a:endParaRPr lang="sv-SE" sz="8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800" kern="1200" baseline="0" dirty="0">
                          <a:solidFill>
                            <a:schemeClr val="dk1"/>
                          </a:solidFill>
                          <a:latin typeface="+mn-lt"/>
                          <a:ea typeface="+mn-ea"/>
                          <a:cs typeface="+mn-cs"/>
                        </a:rPr>
                        <a:t>Ca 4 ggr/år , vi behov extra möten</a:t>
                      </a:r>
                    </a:p>
                    <a:p>
                      <a:endParaRPr lang="sv-SE" sz="800" kern="1200" baseline="0" dirty="0">
                        <a:solidFill>
                          <a:schemeClr val="dk1"/>
                        </a:solidFill>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800" b="0" i="0" u="none" strike="noStrike" kern="1200" cap="none" spc="0" normalizeH="0" baseline="0" noProof="0">
                          <a:ln>
                            <a:noFill/>
                          </a:ln>
                          <a:solidFill>
                            <a:prstClr val="black"/>
                          </a:solidFill>
                          <a:effectLst/>
                          <a:uLnTx/>
                          <a:uFillTx/>
                          <a:latin typeface="Arial"/>
                          <a:ea typeface="+mn-ea"/>
                          <a:cs typeface="+mn-cs"/>
                        </a:rPr>
                        <a:t>Hälsa och välfärd som upprättar regionala överenskommelser</a:t>
                      </a:r>
                      <a:endParaRPr kumimoji="0" lang="sv-SE" sz="800" b="0" i="0" u="none" strike="noStrike" kern="1200" cap="none" spc="0" normalizeH="0" baseline="0" noProof="0" dirty="0">
                        <a:ln>
                          <a:noFill/>
                        </a:ln>
                        <a:solidFill>
                          <a:prstClr val="black"/>
                        </a:solidFill>
                        <a:effectLst/>
                        <a:uLnTx/>
                        <a:uFillTx/>
                        <a:latin typeface="Arial"/>
                        <a:ea typeface="+mn-ea"/>
                        <a:cs typeface="+mn-cs"/>
                      </a:endParaRPr>
                    </a:p>
                  </a:txBody>
                  <a:tcPr/>
                </a:tc>
                <a:tc>
                  <a:txBody>
                    <a:bodyPr/>
                    <a:lstStyle/>
                    <a:p>
                      <a:endParaRPr lang="sv-SE" sz="1100" dirty="0"/>
                    </a:p>
                  </a:txBody>
                  <a:tcPr/>
                </a:tc>
                <a:extLst>
                  <a:ext uri="{0D108BD9-81ED-4DB2-BD59-A6C34878D82A}">
                    <a16:rowId xmlns:a16="http://schemas.microsoft.com/office/drawing/2014/main" val="222475807"/>
                  </a:ext>
                </a:extLst>
              </a:tr>
              <a:tr h="656883">
                <a:tc>
                  <a:txBody>
                    <a:bodyPr/>
                    <a:lstStyle/>
                    <a:p>
                      <a:r>
                        <a:rPr lang="sv-SE" sz="800" dirty="0"/>
                        <a:t>Hedemora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800" kern="1200" dirty="0">
                          <a:solidFill>
                            <a:schemeClr val="dk1"/>
                          </a:solidFill>
                          <a:latin typeface="+mn-lt"/>
                          <a:ea typeface="+mn-ea"/>
                          <a:cs typeface="+mn-cs"/>
                        </a:rPr>
                        <a:t>Styrgrupp</a:t>
                      </a:r>
                    </a:p>
                    <a:p>
                      <a:pPr marL="0" marR="0" lvl="0" indent="0" algn="l" defTabSz="914400" rtl="0" eaLnBrk="1" fontAlgn="auto" latinLnBrk="0" hangingPunct="1">
                        <a:lnSpc>
                          <a:spcPct val="100000"/>
                        </a:lnSpc>
                        <a:spcBef>
                          <a:spcPts val="0"/>
                        </a:spcBef>
                        <a:spcAft>
                          <a:spcPts val="0"/>
                        </a:spcAft>
                        <a:buClrTx/>
                        <a:buSzTx/>
                        <a:buFontTx/>
                        <a:buNone/>
                        <a:tabLst/>
                        <a:defRPr/>
                      </a:pPr>
                      <a:r>
                        <a:rPr lang="sv-SE" sz="800" kern="1200" dirty="0">
                          <a:solidFill>
                            <a:schemeClr val="dk1"/>
                          </a:solidFill>
                          <a:latin typeface="+mn-lt"/>
                          <a:ea typeface="+mn-ea"/>
                          <a:cs typeface="+mn-cs"/>
                        </a:rPr>
                        <a:t>Missbruk, riskbruk och beroende </a:t>
                      </a:r>
                      <a:endParaRPr lang="sv-SE" sz="8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800" b="1" kern="1200" dirty="0">
                          <a:solidFill>
                            <a:schemeClr val="dk1"/>
                          </a:solidFill>
                          <a:latin typeface="+mn-lt"/>
                          <a:ea typeface="+mn-ea"/>
                          <a:cs typeface="+mn-cs"/>
                        </a:rPr>
                        <a:t>Regionens tjänstemän </a:t>
                      </a:r>
                    </a:p>
                    <a:p>
                      <a:pPr marL="0" marR="0" lvl="0" indent="0" algn="l" defTabSz="914400" rtl="0" eaLnBrk="1" fontAlgn="auto" latinLnBrk="0" hangingPunct="1">
                        <a:lnSpc>
                          <a:spcPct val="100000"/>
                        </a:lnSpc>
                        <a:spcBef>
                          <a:spcPts val="0"/>
                        </a:spcBef>
                        <a:spcAft>
                          <a:spcPts val="0"/>
                        </a:spcAft>
                        <a:buClrTx/>
                        <a:buSzTx/>
                        <a:buFontTx/>
                        <a:buNone/>
                        <a:tabLst/>
                        <a:defRPr/>
                      </a:pPr>
                      <a:r>
                        <a:rPr lang="sv-SE" sz="800" kern="1200" dirty="0">
                          <a:solidFill>
                            <a:schemeClr val="dk1"/>
                          </a:solidFill>
                          <a:latin typeface="+mn-lt"/>
                          <a:ea typeface="+mn-ea"/>
                          <a:cs typeface="+mn-cs"/>
                        </a:rPr>
                        <a:t>Samordnare</a:t>
                      </a:r>
                    </a:p>
                    <a:p>
                      <a:pPr marL="0" marR="0" lvl="0" indent="0" algn="l" defTabSz="914400" rtl="0" eaLnBrk="1" fontAlgn="auto" latinLnBrk="0" hangingPunct="1">
                        <a:lnSpc>
                          <a:spcPct val="100000"/>
                        </a:lnSpc>
                        <a:spcBef>
                          <a:spcPts val="0"/>
                        </a:spcBef>
                        <a:spcAft>
                          <a:spcPts val="0"/>
                        </a:spcAft>
                        <a:buClrTx/>
                        <a:buSzTx/>
                        <a:buFontTx/>
                        <a:buNone/>
                        <a:tabLst/>
                        <a:defRPr/>
                      </a:pPr>
                      <a:r>
                        <a:rPr lang="sv-SE" sz="800" kern="1200" dirty="0">
                          <a:solidFill>
                            <a:schemeClr val="dk1"/>
                          </a:solidFill>
                          <a:latin typeface="+mn-lt"/>
                          <a:ea typeface="+mn-ea"/>
                          <a:cs typeface="+mn-cs"/>
                        </a:rPr>
                        <a:t>Verksamhetschef vårdcentraler 2 </a:t>
                      </a:r>
                      <a:r>
                        <a:rPr lang="sv-SE" sz="800" kern="1200" dirty="0" err="1">
                          <a:solidFill>
                            <a:schemeClr val="dk1"/>
                          </a:solidFill>
                          <a:latin typeface="+mn-lt"/>
                          <a:ea typeface="+mn-ea"/>
                          <a:cs typeface="+mn-cs"/>
                        </a:rPr>
                        <a:t>st</a:t>
                      </a:r>
                      <a:r>
                        <a:rPr lang="sv-SE" sz="800" kern="1200" dirty="0">
                          <a:solidFill>
                            <a:schemeClr val="dk1"/>
                          </a:solidFill>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sv-SE" sz="800" kern="1200" dirty="0">
                          <a:solidFill>
                            <a:schemeClr val="dk1"/>
                          </a:solidFill>
                          <a:latin typeface="+mn-lt"/>
                          <a:ea typeface="+mn-ea"/>
                          <a:cs typeface="+mn-cs"/>
                        </a:rPr>
                        <a:t>1a linjens chef</a:t>
                      </a:r>
                      <a:r>
                        <a:rPr lang="sv-SE" sz="800" kern="1200" baseline="0" dirty="0">
                          <a:solidFill>
                            <a:schemeClr val="dk1"/>
                          </a:solidFill>
                          <a:latin typeface="+mn-lt"/>
                          <a:ea typeface="+mn-ea"/>
                          <a:cs typeface="+mn-cs"/>
                        </a:rPr>
                        <a:t> öppenvårdspsykiatrin</a:t>
                      </a:r>
                      <a:endParaRPr lang="sv-SE" sz="800" kern="1200" dirty="0">
                        <a:solidFill>
                          <a:schemeClr val="dk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sv-SE" sz="800" kern="1200" dirty="0">
                          <a:solidFill>
                            <a:schemeClr val="dk1"/>
                          </a:solidFill>
                          <a:latin typeface="+mn-lt"/>
                          <a:ea typeface="+mn-ea"/>
                          <a:cs typeface="+mn-cs"/>
                        </a:rPr>
                        <a:t>1a linjens chef BUP</a:t>
                      </a:r>
                    </a:p>
                    <a:p>
                      <a:pPr marL="0" marR="0" lvl="0" indent="0" algn="l" defTabSz="914400" rtl="0" eaLnBrk="1" fontAlgn="auto" latinLnBrk="0" hangingPunct="1">
                        <a:lnSpc>
                          <a:spcPct val="100000"/>
                        </a:lnSpc>
                        <a:spcBef>
                          <a:spcPts val="0"/>
                        </a:spcBef>
                        <a:spcAft>
                          <a:spcPts val="0"/>
                        </a:spcAft>
                        <a:buClrTx/>
                        <a:buSzTx/>
                        <a:buFontTx/>
                        <a:buNone/>
                        <a:tabLst/>
                        <a:defRPr/>
                      </a:pPr>
                      <a:r>
                        <a:rPr lang="sv-SE" sz="800" b="0" kern="1200" dirty="0">
                          <a:solidFill>
                            <a:schemeClr val="dk1"/>
                          </a:solidFill>
                          <a:latin typeface="+mn-lt"/>
                          <a:ea typeface="+mn-ea"/>
                          <a:cs typeface="+mn-cs"/>
                        </a:rPr>
                        <a:t>Verksamhetschef slutenvård/akuten</a:t>
                      </a:r>
                      <a:endParaRPr lang="sv-SE" sz="800" b="1" kern="1200" dirty="0">
                        <a:solidFill>
                          <a:schemeClr val="dk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sv-SE" sz="800" b="1" kern="1200" dirty="0">
                          <a:solidFill>
                            <a:schemeClr val="dk1"/>
                          </a:solidFill>
                          <a:latin typeface="+mn-lt"/>
                          <a:ea typeface="+mn-ea"/>
                          <a:cs typeface="+mn-cs"/>
                        </a:rPr>
                        <a:t>Kommunens tjänstemän</a:t>
                      </a:r>
                    </a:p>
                    <a:p>
                      <a:pPr marL="0" marR="0" lvl="0" indent="0" algn="l" defTabSz="914400" rtl="0" eaLnBrk="1" fontAlgn="auto" latinLnBrk="0" hangingPunct="1">
                        <a:lnSpc>
                          <a:spcPct val="100000"/>
                        </a:lnSpc>
                        <a:spcBef>
                          <a:spcPts val="0"/>
                        </a:spcBef>
                        <a:spcAft>
                          <a:spcPts val="0"/>
                        </a:spcAft>
                        <a:buClrTx/>
                        <a:buSzTx/>
                        <a:buFontTx/>
                        <a:buNone/>
                        <a:tabLst/>
                        <a:defRPr/>
                      </a:pPr>
                      <a:r>
                        <a:rPr lang="sv-SE" sz="800" b="0" kern="1200" dirty="0">
                          <a:solidFill>
                            <a:schemeClr val="dk1"/>
                          </a:solidFill>
                          <a:latin typeface="+mn-lt"/>
                          <a:ea typeface="+mn-ea"/>
                          <a:cs typeface="+mn-cs"/>
                        </a:rPr>
                        <a:t>Enhetschefer familjeomsorgen</a:t>
                      </a:r>
                      <a:endParaRPr lang="sv-SE" sz="800" dirty="0"/>
                    </a:p>
                  </a:txBody>
                  <a:tcPr/>
                </a:tc>
                <a:tc>
                  <a:txBody>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lang="sv-SE" sz="800" kern="1200" dirty="0">
                          <a:solidFill>
                            <a:schemeClr val="dk1"/>
                          </a:solidFill>
                          <a:latin typeface="+mn-lt"/>
                          <a:ea typeface="+mn-ea"/>
                          <a:cs typeface="+mn-cs"/>
                        </a:rPr>
                        <a:t>Utifrån</a:t>
                      </a:r>
                      <a:r>
                        <a:rPr lang="sv-SE" sz="800" kern="1200" baseline="0" dirty="0">
                          <a:solidFill>
                            <a:schemeClr val="dk1"/>
                          </a:solidFill>
                          <a:latin typeface="+mn-lt"/>
                          <a:ea typeface="+mn-ea"/>
                          <a:cs typeface="+mn-cs"/>
                        </a:rPr>
                        <a:t> regionala överenskommelser ( RÖK) skapa lokala överenskommelser (LÖK) där vi beskriver hur samverkan ska fungera. Vi lyfter också aktuella samverkansfrågor samt skapar en handlingsplan</a:t>
                      </a:r>
                      <a:endParaRPr lang="sv-SE" sz="800" dirty="0"/>
                    </a:p>
                    <a:p>
                      <a:pPr>
                        <a:spcAft>
                          <a:spcPts val="600"/>
                        </a:spcAft>
                      </a:pPr>
                      <a:endParaRPr lang="sv-SE" sz="8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800" kern="1200" baseline="0" dirty="0">
                          <a:solidFill>
                            <a:schemeClr val="dk1"/>
                          </a:solidFill>
                          <a:latin typeface="+mn-lt"/>
                          <a:ea typeface="+mn-ea"/>
                          <a:cs typeface="+mn-cs"/>
                        </a:rPr>
                        <a:t>Ca 4 ggr/år , vi behov extra möten</a:t>
                      </a:r>
                    </a:p>
                    <a:p>
                      <a:endParaRPr lang="sv-SE" sz="800" kern="1200" baseline="0" dirty="0">
                        <a:solidFill>
                          <a:schemeClr val="dk1"/>
                        </a:solidFill>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800" b="0" i="0" u="none" strike="noStrike" kern="1200" cap="none" spc="0" normalizeH="0" baseline="0" noProof="0" dirty="0">
                          <a:ln>
                            <a:noFill/>
                          </a:ln>
                          <a:solidFill>
                            <a:prstClr val="black"/>
                          </a:solidFill>
                          <a:effectLst/>
                          <a:uLnTx/>
                          <a:uFillTx/>
                          <a:latin typeface="Arial"/>
                          <a:ea typeface="+mn-ea"/>
                          <a:cs typeface="+mn-cs"/>
                        </a:rPr>
                        <a:t>Hälsa och välfärd som upprättar regionala överenskommelser</a:t>
                      </a:r>
                    </a:p>
                  </a:txBody>
                  <a:tcPr/>
                </a:tc>
                <a:tc>
                  <a:txBody>
                    <a:bodyPr/>
                    <a:lstStyle/>
                    <a:p>
                      <a:r>
                        <a:rPr lang="sv-SE" sz="800" dirty="0"/>
                        <a:t>Vi hade tidigare en gemensam styrgrupp för Avesta och Hedemora. Hedemora såg att det inte fungerade och de ansåg att de behöver skapa en egen styrgrupp för Hedemora, den är under upparbetning</a:t>
                      </a:r>
                    </a:p>
                  </a:txBody>
                  <a:tcPr/>
                </a:tc>
                <a:extLst>
                  <a:ext uri="{0D108BD9-81ED-4DB2-BD59-A6C34878D82A}">
                    <a16:rowId xmlns:a16="http://schemas.microsoft.com/office/drawing/2014/main" val="2529761947"/>
                  </a:ext>
                </a:extLst>
              </a:tr>
              <a:tr h="319683">
                <a:tc>
                  <a:txBody>
                    <a:bodyPr/>
                    <a:lstStyle/>
                    <a:p>
                      <a:endParaRPr lang="sv-SE" sz="800" dirty="0"/>
                    </a:p>
                  </a:txBody>
                  <a:tcPr/>
                </a:tc>
                <a:tc>
                  <a:txBody>
                    <a:bodyPr/>
                    <a:lstStyle/>
                    <a:p>
                      <a:endParaRPr lang="sv-SE" sz="800" dirty="0"/>
                    </a:p>
                  </a:txBody>
                  <a:tcPr/>
                </a:tc>
                <a:tc>
                  <a:txBody>
                    <a:bodyPr/>
                    <a:lstStyle/>
                    <a:p>
                      <a:endParaRPr lang="sv-SE" sz="800" dirty="0"/>
                    </a:p>
                  </a:txBody>
                  <a:tcPr/>
                </a:tc>
                <a:tc>
                  <a:txBody>
                    <a:bodyPr/>
                    <a:lstStyle/>
                    <a:p>
                      <a:endParaRPr lang="sv-SE" sz="800" dirty="0"/>
                    </a:p>
                  </a:txBody>
                  <a:tcPr/>
                </a:tc>
                <a:tc>
                  <a:txBody>
                    <a:bodyPr/>
                    <a:lstStyle/>
                    <a:p>
                      <a:endParaRPr lang="sv-SE" sz="1100" dirty="0"/>
                    </a:p>
                  </a:txBody>
                  <a:tcPr/>
                </a:tc>
                <a:tc>
                  <a:txBody>
                    <a:bodyPr/>
                    <a:lstStyle/>
                    <a:p>
                      <a:endParaRPr lang="sv-SE" sz="1100" dirty="0"/>
                    </a:p>
                  </a:txBody>
                  <a:tcPr/>
                </a:tc>
                <a:tc>
                  <a:txBody>
                    <a:bodyPr/>
                    <a:lstStyle/>
                    <a:p>
                      <a:endParaRPr lang="sv-SE" sz="1100" dirty="0"/>
                    </a:p>
                  </a:txBody>
                  <a:tcPr/>
                </a:tc>
                <a:extLst>
                  <a:ext uri="{0D108BD9-81ED-4DB2-BD59-A6C34878D82A}">
                    <a16:rowId xmlns:a16="http://schemas.microsoft.com/office/drawing/2014/main" val="3184543066"/>
                  </a:ext>
                </a:extLst>
              </a:tr>
            </a:tbl>
          </a:graphicData>
        </a:graphic>
      </p:graphicFrame>
    </p:spTree>
    <p:extLst>
      <p:ext uri="{BB962C8B-B14F-4D97-AF65-F5344CB8AC3E}">
        <p14:creationId xmlns:p14="http://schemas.microsoft.com/office/powerpoint/2010/main" val="11764770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335733" y="232756"/>
            <a:ext cx="10619402" cy="822959"/>
          </a:xfrm>
        </p:spPr>
        <p:txBody>
          <a:bodyPr>
            <a:normAutofit/>
          </a:bodyPr>
          <a:lstStyle/>
          <a:p>
            <a:r>
              <a:rPr lang="sv-SE" dirty="0"/>
              <a:t>Områdessamordnare Södra, forts </a:t>
            </a:r>
          </a:p>
        </p:txBody>
      </p:sp>
      <p:sp>
        <p:nvSpPr>
          <p:cNvPr id="4" name="Platshållare för datum 3"/>
          <p:cNvSpPr>
            <a:spLocks noGrp="1"/>
          </p:cNvSpPr>
          <p:nvPr>
            <p:ph type="dt" sz="half" idx="10"/>
          </p:nvPr>
        </p:nvSpPr>
        <p:spPr/>
        <p:txBody>
          <a:bodyPr/>
          <a:lstStyle/>
          <a:p>
            <a:r>
              <a:rPr lang="sv-SE"/>
              <a:t>2022-08-18</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18</a:t>
            </a:fld>
            <a:endParaRPr lang="sv-SE" dirty="0"/>
          </a:p>
        </p:txBody>
      </p:sp>
      <p:graphicFrame>
        <p:nvGraphicFramePr>
          <p:cNvPr id="6" name="Platshållare för innehåll 5"/>
          <p:cNvGraphicFramePr>
            <a:graphicFrameLocks/>
          </p:cNvGraphicFramePr>
          <p:nvPr/>
        </p:nvGraphicFramePr>
        <p:xfrm>
          <a:off x="144855" y="1240671"/>
          <a:ext cx="11904536" cy="4525923"/>
        </p:xfrm>
        <a:graphic>
          <a:graphicData uri="http://schemas.openxmlformats.org/drawingml/2006/table">
            <a:tbl>
              <a:tblPr firstRow="1" bandRow="1">
                <a:tableStyleId>{5C22544A-7EE6-4342-B048-85BDC9FD1C3A}</a:tableStyleId>
              </a:tblPr>
              <a:tblGrid>
                <a:gridCol w="1043865">
                  <a:extLst>
                    <a:ext uri="{9D8B030D-6E8A-4147-A177-3AD203B41FA5}">
                      <a16:colId xmlns:a16="http://schemas.microsoft.com/office/drawing/2014/main" val="4259798525"/>
                    </a:ext>
                  </a:extLst>
                </a:gridCol>
                <a:gridCol w="1437981">
                  <a:extLst>
                    <a:ext uri="{9D8B030D-6E8A-4147-A177-3AD203B41FA5}">
                      <a16:colId xmlns:a16="http://schemas.microsoft.com/office/drawing/2014/main" val="2313203667"/>
                    </a:ext>
                  </a:extLst>
                </a:gridCol>
                <a:gridCol w="2826448">
                  <a:extLst>
                    <a:ext uri="{9D8B030D-6E8A-4147-A177-3AD203B41FA5}">
                      <a16:colId xmlns:a16="http://schemas.microsoft.com/office/drawing/2014/main" val="1266313779"/>
                    </a:ext>
                  </a:extLst>
                </a:gridCol>
                <a:gridCol w="2138168">
                  <a:extLst>
                    <a:ext uri="{9D8B030D-6E8A-4147-A177-3AD203B41FA5}">
                      <a16:colId xmlns:a16="http://schemas.microsoft.com/office/drawing/2014/main" val="3560380640"/>
                    </a:ext>
                  </a:extLst>
                </a:gridCol>
                <a:gridCol w="1137047">
                  <a:extLst>
                    <a:ext uri="{9D8B030D-6E8A-4147-A177-3AD203B41FA5}">
                      <a16:colId xmlns:a16="http://schemas.microsoft.com/office/drawing/2014/main" val="2219524579"/>
                    </a:ext>
                  </a:extLst>
                </a:gridCol>
                <a:gridCol w="1745672">
                  <a:extLst>
                    <a:ext uri="{9D8B030D-6E8A-4147-A177-3AD203B41FA5}">
                      <a16:colId xmlns:a16="http://schemas.microsoft.com/office/drawing/2014/main" val="3902753882"/>
                    </a:ext>
                  </a:extLst>
                </a:gridCol>
                <a:gridCol w="1575355">
                  <a:extLst>
                    <a:ext uri="{9D8B030D-6E8A-4147-A177-3AD203B41FA5}">
                      <a16:colId xmlns:a16="http://schemas.microsoft.com/office/drawing/2014/main" val="4032107003"/>
                    </a:ext>
                  </a:extLst>
                </a:gridCol>
              </a:tblGrid>
              <a:tr h="319683">
                <a:tc>
                  <a:txBody>
                    <a:bodyPr/>
                    <a:lstStyle/>
                    <a:p>
                      <a:r>
                        <a:rPr lang="sv-SE" sz="1400" dirty="0"/>
                        <a:t>Kommun</a:t>
                      </a:r>
                    </a:p>
                  </a:txBody>
                  <a:tcPr/>
                </a:tc>
                <a:tc>
                  <a:txBody>
                    <a:bodyPr/>
                    <a:lstStyle/>
                    <a:p>
                      <a:r>
                        <a:rPr lang="sv-SE" sz="1400" dirty="0"/>
                        <a:t>Område</a:t>
                      </a:r>
                    </a:p>
                  </a:txBody>
                  <a:tcPr/>
                </a:tc>
                <a:tc>
                  <a:txBody>
                    <a:bodyPr/>
                    <a:lstStyle/>
                    <a:p>
                      <a:r>
                        <a:rPr lang="sv-SE" sz="1400" dirty="0"/>
                        <a:t>Deltagare</a:t>
                      </a:r>
                    </a:p>
                  </a:txBody>
                  <a:tcPr/>
                </a:tc>
                <a:tc>
                  <a:txBody>
                    <a:bodyPr/>
                    <a:lstStyle/>
                    <a:p>
                      <a:r>
                        <a:rPr lang="sv-SE" sz="1400" dirty="0"/>
                        <a:t>Syfte</a:t>
                      </a:r>
                    </a:p>
                  </a:txBody>
                  <a:tcPr/>
                </a:tc>
                <a:tc>
                  <a:txBody>
                    <a:bodyPr/>
                    <a:lstStyle/>
                    <a:p>
                      <a:r>
                        <a:rPr lang="sv-SE" sz="1400" dirty="0"/>
                        <a:t>Mötesfrekvens</a:t>
                      </a:r>
                    </a:p>
                  </a:txBody>
                  <a:tcPr/>
                </a:tc>
                <a:tc>
                  <a:txBody>
                    <a:bodyPr/>
                    <a:lstStyle/>
                    <a:p>
                      <a:r>
                        <a:rPr lang="sv-SE" sz="1400" dirty="0"/>
                        <a:t>Koppling</a:t>
                      </a:r>
                    </a:p>
                  </a:txBody>
                  <a:tcPr/>
                </a:tc>
                <a:tc>
                  <a:txBody>
                    <a:bodyPr/>
                    <a:lstStyle/>
                    <a:p>
                      <a:r>
                        <a:rPr lang="sv-SE" sz="1400" dirty="0"/>
                        <a:t>Övrigt</a:t>
                      </a:r>
                    </a:p>
                  </a:txBody>
                  <a:tcPr/>
                </a:tc>
                <a:extLst>
                  <a:ext uri="{0D108BD9-81ED-4DB2-BD59-A6C34878D82A}">
                    <a16:rowId xmlns:a16="http://schemas.microsoft.com/office/drawing/2014/main" val="2484581089"/>
                  </a:ext>
                </a:extLst>
              </a:tr>
              <a:tr h="367854">
                <a:tc>
                  <a:txBody>
                    <a:bodyPr/>
                    <a:lstStyle/>
                    <a:p>
                      <a:r>
                        <a:rPr lang="sv-SE" sz="800" dirty="0"/>
                        <a:t>Avesta</a:t>
                      </a:r>
                      <a:r>
                        <a:rPr lang="sv-SE" sz="800" baseline="0" dirty="0"/>
                        <a:t> </a:t>
                      </a:r>
                      <a:r>
                        <a:rPr lang="sv-SE" sz="800" dirty="0"/>
                        <a:t>och Hedemora</a:t>
                      </a:r>
                    </a:p>
                  </a:txBody>
                  <a:tcPr/>
                </a:tc>
                <a:tc>
                  <a:txBody>
                    <a:bodyPr/>
                    <a:lstStyle/>
                    <a:p>
                      <a:r>
                        <a:rPr lang="sv-SE" sz="800" dirty="0"/>
                        <a:t>Hand i hand samverkan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800" b="1" kern="1200" dirty="0">
                          <a:solidFill>
                            <a:schemeClr val="dk1"/>
                          </a:solidFill>
                          <a:latin typeface="+mn-lt"/>
                          <a:ea typeface="+mn-ea"/>
                          <a:cs typeface="+mn-cs"/>
                        </a:rPr>
                        <a:t>Regionens tjänstemän styrgrupp</a:t>
                      </a:r>
                    </a:p>
                    <a:p>
                      <a:r>
                        <a:rPr lang="sv-SE" sz="800" dirty="0"/>
                        <a:t>Verksamhetschef medicin, geriatrik och akuten, </a:t>
                      </a:r>
                    </a:p>
                    <a:p>
                      <a:r>
                        <a:rPr lang="sv-SE" sz="800" dirty="0"/>
                        <a:t>Verksamhetschef Avesta VC, Verksamhetschef Avestahälsan VC, Verksamhetschef Koppardalen VC, Verksamhetschef </a:t>
                      </a:r>
                      <a:r>
                        <a:rPr lang="sv-SE" sz="800" dirty="0" err="1"/>
                        <a:t>Långshyttans</a:t>
                      </a:r>
                      <a:r>
                        <a:rPr lang="sv-SE" sz="800" baseline="0" dirty="0"/>
                        <a:t> VC och </a:t>
                      </a:r>
                    </a:p>
                    <a:p>
                      <a:r>
                        <a:rPr lang="sv-SE" sz="800" baseline="0" dirty="0"/>
                        <a:t>Verksamhetschef Hedemora VC</a:t>
                      </a:r>
                    </a:p>
                    <a:p>
                      <a:pPr marL="0" marR="0" lvl="0" indent="0" algn="l" defTabSz="914400" rtl="0" eaLnBrk="1" fontAlgn="auto" latinLnBrk="0" hangingPunct="1">
                        <a:lnSpc>
                          <a:spcPct val="100000"/>
                        </a:lnSpc>
                        <a:spcBef>
                          <a:spcPts val="0"/>
                        </a:spcBef>
                        <a:spcAft>
                          <a:spcPts val="0"/>
                        </a:spcAft>
                        <a:buClrTx/>
                        <a:buSzTx/>
                        <a:buFontTx/>
                        <a:buNone/>
                        <a:tabLst/>
                        <a:defRPr/>
                      </a:pPr>
                      <a:r>
                        <a:rPr lang="sv-SE" sz="800" b="1" kern="1200" dirty="0">
                          <a:solidFill>
                            <a:schemeClr val="dk1"/>
                          </a:solidFill>
                          <a:latin typeface="+mn-lt"/>
                          <a:ea typeface="+mn-ea"/>
                          <a:cs typeface="+mn-cs"/>
                        </a:rPr>
                        <a:t>Kommunens tjänstemän styrgrupp</a:t>
                      </a:r>
                    </a:p>
                    <a:p>
                      <a:r>
                        <a:rPr lang="sv-SE" sz="800" dirty="0"/>
                        <a:t>Resultatenhetschef vård och omsorg Avesta kommun och Förvaltningschef vård och omsorg Hedemora kommun</a:t>
                      </a:r>
                    </a:p>
                    <a:p>
                      <a:pPr marL="0" marR="0" lvl="0" indent="0" algn="l" defTabSz="914400" rtl="0" eaLnBrk="1" fontAlgn="auto" latinLnBrk="0" hangingPunct="1">
                        <a:lnSpc>
                          <a:spcPct val="100000"/>
                        </a:lnSpc>
                        <a:spcBef>
                          <a:spcPts val="0"/>
                        </a:spcBef>
                        <a:spcAft>
                          <a:spcPts val="0"/>
                        </a:spcAft>
                        <a:buClrTx/>
                        <a:buSzTx/>
                        <a:buFontTx/>
                        <a:buNone/>
                        <a:tabLst/>
                        <a:defRPr/>
                      </a:pPr>
                      <a:r>
                        <a:rPr lang="sv-SE" sz="800" b="1" kern="1200" dirty="0">
                          <a:solidFill>
                            <a:schemeClr val="dk1"/>
                          </a:solidFill>
                          <a:latin typeface="+mn-lt"/>
                          <a:ea typeface="+mn-ea"/>
                          <a:cs typeface="+mn-cs"/>
                        </a:rPr>
                        <a:t>Regionens tjänstemän stabsgrupp</a:t>
                      </a:r>
                    </a:p>
                    <a:p>
                      <a:pPr marL="0" marR="0" lvl="0" indent="0" algn="l" defTabSz="914400" rtl="0" eaLnBrk="1" fontAlgn="auto" latinLnBrk="0" hangingPunct="1">
                        <a:lnSpc>
                          <a:spcPct val="100000"/>
                        </a:lnSpc>
                        <a:spcBef>
                          <a:spcPts val="0"/>
                        </a:spcBef>
                        <a:spcAft>
                          <a:spcPts val="0"/>
                        </a:spcAft>
                        <a:buClrTx/>
                        <a:buSzTx/>
                        <a:buFontTx/>
                        <a:buNone/>
                        <a:tabLst/>
                        <a:defRPr/>
                      </a:pPr>
                      <a:r>
                        <a:rPr lang="sv-SE" sz="800" b="0" kern="1200" dirty="0">
                          <a:solidFill>
                            <a:schemeClr val="dk1"/>
                          </a:solidFill>
                          <a:latin typeface="+mn-lt"/>
                          <a:ea typeface="+mn-ea"/>
                          <a:cs typeface="+mn-cs"/>
                        </a:rPr>
                        <a:t>Avdelningschefer vårdavdelningar, paramedicin, vårdcentraler, palliativa</a:t>
                      </a:r>
                    </a:p>
                    <a:p>
                      <a:pPr marL="0" marR="0" lvl="0" indent="0" algn="l" defTabSz="914400" rtl="0" eaLnBrk="1" fontAlgn="auto" latinLnBrk="0" hangingPunct="1">
                        <a:lnSpc>
                          <a:spcPct val="100000"/>
                        </a:lnSpc>
                        <a:spcBef>
                          <a:spcPts val="0"/>
                        </a:spcBef>
                        <a:spcAft>
                          <a:spcPts val="0"/>
                        </a:spcAft>
                        <a:buClrTx/>
                        <a:buSzTx/>
                        <a:buFontTx/>
                        <a:buNone/>
                        <a:tabLst/>
                        <a:defRPr/>
                      </a:pPr>
                      <a:r>
                        <a:rPr lang="sv-SE" sz="800" b="1" kern="1200" dirty="0">
                          <a:solidFill>
                            <a:schemeClr val="dk1"/>
                          </a:solidFill>
                          <a:latin typeface="+mn-lt"/>
                          <a:ea typeface="+mn-ea"/>
                          <a:cs typeface="+mn-cs"/>
                        </a:rPr>
                        <a:t>Kommunens tjänstemän stabsgrupp</a:t>
                      </a:r>
                    </a:p>
                    <a:p>
                      <a:pPr marL="0" marR="0" lvl="0" indent="0" algn="l" defTabSz="914400" rtl="0" eaLnBrk="1" fontAlgn="auto" latinLnBrk="0" hangingPunct="1">
                        <a:lnSpc>
                          <a:spcPct val="100000"/>
                        </a:lnSpc>
                        <a:spcBef>
                          <a:spcPts val="0"/>
                        </a:spcBef>
                        <a:spcAft>
                          <a:spcPts val="0"/>
                        </a:spcAft>
                        <a:buClrTx/>
                        <a:buSzTx/>
                        <a:buFontTx/>
                        <a:buNone/>
                        <a:tabLst/>
                        <a:defRPr/>
                      </a:pPr>
                      <a:r>
                        <a:rPr lang="sv-SE" sz="800" b="0" kern="1200" dirty="0">
                          <a:solidFill>
                            <a:schemeClr val="dk1"/>
                          </a:solidFill>
                          <a:latin typeface="+mn-lt"/>
                          <a:ea typeface="+mn-ea"/>
                          <a:cs typeface="+mn-cs"/>
                        </a:rPr>
                        <a:t>Enhetschefer ord boende,</a:t>
                      </a:r>
                      <a:r>
                        <a:rPr lang="sv-SE" sz="800" b="0" kern="1200" baseline="0" dirty="0">
                          <a:solidFill>
                            <a:schemeClr val="dk1"/>
                          </a:solidFill>
                          <a:latin typeface="+mn-lt"/>
                          <a:ea typeface="+mn-ea"/>
                          <a:cs typeface="+mn-cs"/>
                        </a:rPr>
                        <a:t> </a:t>
                      </a:r>
                      <a:r>
                        <a:rPr lang="sv-SE" sz="800" b="0" kern="1200" baseline="0" dirty="0" err="1">
                          <a:solidFill>
                            <a:schemeClr val="dk1"/>
                          </a:solidFill>
                          <a:latin typeface="+mn-lt"/>
                          <a:ea typeface="+mn-ea"/>
                          <a:cs typeface="+mn-cs"/>
                        </a:rPr>
                        <a:t>ssk</a:t>
                      </a:r>
                      <a:r>
                        <a:rPr lang="sv-SE" sz="800" b="0" kern="1200" baseline="0" dirty="0">
                          <a:solidFill>
                            <a:schemeClr val="dk1"/>
                          </a:solidFill>
                          <a:latin typeface="+mn-lt"/>
                          <a:ea typeface="+mn-ea"/>
                          <a:cs typeface="+mn-cs"/>
                        </a:rPr>
                        <a:t>, SÄBO, MAS</a:t>
                      </a:r>
                      <a:endParaRPr lang="sv-SE" sz="800" dirty="0"/>
                    </a:p>
                  </a:txBody>
                  <a:tcPr/>
                </a:tc>
                <a:tc>
                  <a:txBody>
                    <a:bodyPr/>
                    <a:lstStyle/>
                    <a:p>
                      <a:pPr>
                        <a:spcAft>
                          <a:spcPts val="600"/>
                        </a:spcAft>
                      </a:pPr>
                      <a:r>
                        <a:rPr lang="sv-SE" sz="800" dirty="0"/>
                        <a:t>Skapad för att samverka kring de mest sjuka äldre, in och utskrivningar på sjukhus samt andra samverkansfrågor</a:t>
                      </a:r>
                    </a:p>
                  </a:txBody>
                  <a:tcPr/>
                </a:tc>
                <a:tc>
                  <a:txBody>
                    <a:bodyPr/>
                    <a:lstStyle/>
                    <a:p>
                      <a:r>
                        <a:rPr lang="sv-SE" sz="800" dirty="0"/>
                        <a:t>Styrgrupp 4ggr/år, stabsgrupp fler möten då de får uppdrag av styrgruppen</a:t>
                      </a:r>
                    </a:p>
                    <a:p>
                      <a:r>
                        <a:rPr lang="sv-SE" sz="800" dirty="0"/>
                        <a:t>Har vilat under pandemin och ska startas</a:t>
                      </a:r>
                      <a:r>
                        <a:rPr lang="sv-SE" sz="800" baseline="0" dirty="0"/>
                        <a:t> upp igen</a:t>
                      </a:r>
                      <a:endParaRPr lang="sv-SE" sz="800" dirty="0"/>
                    </a:p>
                  </a:txBody>
                  <a:tcPr/>
                </a:tc>
                <a:tc>
                  <a:txBody>
                    <a:bodyPr/>
                    <a:lstStyle/>
                    <a:p>
                      <a:r>
                        <a:rPr lang="sv-SE" sz="800" dirty="0"/>
                        <a:t>Enbart ett lokalt arbete i södra med Hedemora och Avesta kommun och regionen</a:t>
                      </a:r>
                    </a:p>
                  </a:txBody>
                  <a:tcPr/>
                </a:tc>
                <a:tc>
                  <a:txBody>
                    <a:bodyPr/>
                    <a:lstStyle/>
                    <a:p>
                      <a:r>
                        <a:rPr lang="sv-SE" sz="800" dirty="0"/>
                        <a:t>Finns verksamhetsplan 2019-2020</a:t>
                      </a:r>
                    </a:p>
                    <a:p>
                      <a:r>
                        <a:rPr lang="sv-SE" sz="800" dirty="0">
                          <a:hlinkClick r:id="rId2"/>
                        </a:rPr>
                        <a:t>Samverkan södra Dalarna - Region Dalarna</a:t>
                      </a:r>
                      <a:endParaRPr lang="sv-SE" sz="800" dirty="0"/>
                    </a:p>
                    <a:p>
                      <a:r>
                        <a:rPr lang="sv-SE" sz="800" dirty="0"/>
                        <a:t>Samordnare</a:t>
                      </a:r>
                      <a:r>
                        <a:rPr lang="sv-SE" sz="800" baseline="0" dirty="0"/>
                        <a:t> har medverkat tidigare men inte på de senaste mötena</a:t>
                      </a:r>
                      <a:endParaRPr lang="sv-SE" sz="800" dirty="0"/>
                    </a:p>
                  </a:txBody>
                  <a:tcPr/>
                </a:tc>
                <a:extLst>
                  <a:ext uri="{0D108BD9-81ED-4DB2-BD59-A6C34878D82A}">
                    <a16:rowId xmlns:a16="http://schemas.microsoft.com/office/drawing/2014/main" val="203252971"/>
                  </a:ext>
                </a:extLst>
              </a:tr>
              <a:tr h="319683">
                <a:tc>
                  <a:txBody>
                    <a:bodyPr/>
                    <a:lstStyle/>
                    <a:p>
                      <a:r>
                        <a:rPr lang="sv-SE" sz="800" dirty="0"/>
                        <a:t>Avesta och</a:t>
                      </a:r>
                      <a:r>
                        <a:rPr lang="sv-SE" sz="800" baseline="0" dirty="0"/>
                        <a:t> </a:t>
                      </a:r>
                      <a:r>
                        <a:rPr lang="sv-SE" sz="800" dirty="0"/>
                        <a:t>Hedemora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800" dirty="0"/>
                        <a:t>  VOC</a:t>
                      </a:r>
                    </a:p>
                    <a:p>
                      <a:endParaRPr lang="sv-SE" sz="800" dirty="0"/>
                    </a:p>
                  </a:txBody>
                  <a:tcPr/>
                </a:tc>
                <a:tc>
                  <a:txBody>
                    <a:bodyPr/>
                    <a:lstStyle/>
                    <a:p>
                      <a:r>
                        <a:rPr lang="sv-SE" sz="800" b="1" dirty="0"/>
                        <a:t>Regionens tjänstemän</a:t>
                      </a:r>
                    </a:p>
                    <a:p>
                      <a:r>
                        <a:rPr lang="sv-SE" sz="800" b="0" dirty="0"/>
                        <a:t>Samordnare</a:t>
                      </a:r>
                    </a:p>
                    <a:p>
                      <a:r>
                        <a:rPr lang="sv-SE" sz="800" b="0" dirty="0"/>
                        <a:t>Verksamhetsutvecklare</a:t>
                      </a:r>
                    </a:p>
                    <a:p>
                      <a:r>
                        <a:rPr lang="sv-SE" sz="800" b="1" dirty="0"/>
                        <a:t>Kommunens tjänstemän</a:t>
                      </a:r>
                    </a:p>
                    <a:p>
                      <a:r>
                        <a:rPr lang="sv-SE" sz="800" b="0" dirty="0"/>
                        <a:t>MAS,</a:t>
                      </a:r>
                      <a:r>
                        <a:rPr lang="sv-SE" sz="800" b="0" baseline="0" dirty="0"/>
                        <a:t> </a:t>
                      </a:r>
                      <a:r>
                        <a:rPr lang="sv-SE" sz="800" b="0" dirty="0"/>
                        <a:t>Vård och omsorgschef, Facklig representant och Utbildningsansvariga</a:t>
                      </a:r>
                    </a:p>
                  </a:txBody>
                  <a:tcPr/>
                </a:tc>
                <a:tc>
                  <a:txBody>
                    <a:bodyPr/>
                    <a:lstStyle/>
                    <a:p>
                      <a:pPr>
                        <a:spcAft>
                          <a:spcPts val="600"/>
                        </a:spcAft>
                      </a:pPr>
                      <a:r>
                        <a:rPr lang="sv-SE" sz="800" dirty="0"/>
                        <a:t>Hantera Vård och omsorgs Collegefrågor och certifiering.</a:t>
                      </a:r>
                    </a:p>
                    <a:p>
                      <a:pPr>
                        <a:spcAft>
                          <a:spcPts val="600"/>
                        </a:spcAft>
                      </a:pPr>
                      <a:r>
                        <a:rPr lang="sv-SE" sz="800" dirty="0"/>
                        <a:t>Lokala</a:t>
                      </a:r>
                      <a:r>
                        <a:rPr lang="sv-SE" sz="800" baseline="0" dirty="0"/>
                        <a:t> frågor med praktikplatser och övrigt som  kommer från den regionala styrgruppen</a:t>
                      </a:r>
                      <a:endParaRPr lang="sv-SE" sz="8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800" dirty="0"/>
                        <a:t>4ggr/ år och rullande ordförandeskap 1 år i taget mellan de två kommunerna och regionen</a:t>
                      </a:r>
                    </a:p>
                  </a:txBody>
                  <a:tcPr/>
                </a:tc>
                <a:tc>
                  <a:txBody>
                    <a:bodyPr/>
                    <a:lstStyle/>
                    <a:p>
                      <a:r>
                        <a:rPr lang="sv-SE" sz="800" dirty="0"/>
                        <a:t>Den regional styrgruppen för vård och omsorgscollege som ger de lokala grupperna uppdrag</a:t>
                      </a:r>
                    </a:p>
                  </a:txBody>
                  <a:tcPr/>
                </a:tc>
                <a:tc>
                  <a:txBody>
                    <a:bodyPr/>
                    <a:lstStyle/>
                    <a:p>
                      <a:endParaRPr lang="sv-SE" sz="1100" dirty="0"/>
                    </a:p>
                  </a:txBody>
                  <a:tcPr/>
                </a:tc>
                <a:extLst>
                  <a:ext uri="{0D108BD9-81ED-4DB2-BD59-A6C34878D82A}">
                    <a16:rowId xmlns:a16="http://schemas.microsoft.com/office/drawing/2014/main" val="1443905477"/>
                  </a:ext>
                </a:extLst>
              </a:tr>
              <a:tr h="319683">
                <a:tc>
                  <a:txBody>
                    <a:bodyPr/>
                    <a:lstStyle/>
                    <a:p>
                      <a:r>
                        <a:rPr lang="sv-SE" sz="800" dirty="0"/>
                        <a:t>Avesta</a:t>
                      </a:r>
                      <a:r>
                        <a:rPr lang="sv-SE" sz="800" baseline="0" dirty="0"/>
                        <a:t> och </a:t>
                      </a:r>
                      <a:r>
                        <a:rPr lang="sv-SE" sz="800" dirty="0"/>
                        <a:t>Hedemora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800" dirty="0"/>
                        <a:t>LSG</a:t>
                      </a:r>
                    </a:p>
                    <a:p>
                      <a:endParaRPr lang="sv-SE" sz="800" dirty="0"/>
                    </a:p>
                  </a:txBody>
                  <a:tcPr/>
                </a:tc>
                <a:tc>
                  <a:txBody>
                    <a:bodyPr/>
                    <a:lstStyle/>
                    <a:p>
                      <a:r>
                        <a:rPr lang="sv-SE" sz="800" b="1" dirty="0"/>
                        <a:t>Regionens tjänstemän</a:t>
                      </a:r>
                    </a:p>
                    <a:p>
                      <a:r>
                        <a:rPr lang="sv-SE" sz="800" b="0" dirty="0"/>
                        <a:t>Samordnare, Verksamhetschefer vårdcentral och </a:t>
                      </a:r>
                    </a:p>
                    <a:p>
                      <a:r>
                        <a:rPr lang="sv-SE" sz="800" b="0" dirty="0"/>
                        <a:t>1a linjens chef öppenvårdspsykiatrin</a:t>
                      </a:r>
                    </a:p>
                    <a:p>
                      <a:r>
                        <a:rPr lang="sv-SE" sz="800" b="1" dirty="0"/>
                        <a:t>Kommunens tjänstemän</a:t>
                      </a:r>
                    </a:p>
                    <a:p>
                      <a:r>
                        <a:rPr lang="sv-SE" sz="800" b="0" dirty="0"/>
                        <a:t>Förvaltningschefer familjeomsorgen och vård</a:t>
                      </a:r>
                    </a:p>
                    <a:p>
                      <a:r>
                        <a:rPr lang="sv-SE" sz="800" b="1" dirty="0"/>
                        <a:t>Övriga</a:t>
                      </a:r>
                    </a:p>
                    <a:p>
                      <a:r>
                        <a:rPr lang="sv-SE" sz="800" b="0" dirty="0"/>
                        <a:t>Representation från arbetsförmedling och försäkringskassa samt samordningsförbundet ( FINSAM),</a:t>
                      </a:r>
                      <a:r>
                        <a:rPr lang="sv-SE" sz="800" b="0" baseline="0" dirty="0"/>
                        <a:t> </a:t>
                      </a:r>
                      <a:endParaRPr lang="sv-SE" sz="800" b="0" dirty="0"/>
                    </a:p>
                  </a:txBody>
                  <a:tcPr/>
                </a:tc>
                <a:tc>
                  <a:txBody>
                    <a:bodyPr/>
                    <a:lstStyle/>
                    <a:p>
                      <a:pPr>
                        <a:spcAft>
                          <a:spcPts val="600"/>
                        </a:spcAft>
                      </a:pPr>
                      <a:r>
                        <a:rPr lang="sv-SE" sz="800" dirty="0"/>
                        <a:t>Lokal samverkansgrupp som ser över  personer som står långt</a:t>
                      </a:r>
                      <a:r>
                        <a:rPr lang="sv-SE" sz="800" baseline="0" dirty="0"/>
                        <a:t> från arbetsmarknad och har en sjukskriving och hur vi ska samverka för denna målgrupp som ofta också har  täta besök i vården, </a:t>
                      </a:r>
                      <a:r>
                        <a:rPr lang="sv-SE" sz="800" b="0" baseline="0" dirty="0"/>
                        <a:t>missbruksproblematik och psykisk ohälsa</a:t>
                      </a:r>
                      <a:endParaRPr lang="sv-SE" sz="800" dirty="0"/>
                    </a:p>
                  </a:txBody>
                  <a:tcPr/>
                </a:tc>
                <a:tc>
                  <a:txBody>
                    <a:bodyPr/>
                    <a:lstStyle/>
                    <a:p>
                      <a:r>
                        <a:rPr lang="sv-SE" sz="800" kern="1200" dirty="0">
                          <a:solidFill>
                            <a:schemeClr val="dk1"/>
                          </a:solidFill>
                          <a:latin typeface="+mn-lt"/>
                          <a:ea typeface="+mn-ea"/>
                          <a:cs typeface="+mn-cs"/>
                        </a:rPr>
                        <a:t>4ggr/ år</a:t>
                      </a:r>
                    </a:p>
                  </a:txBody>
                  <a:tcPr/>
                </a:tc>
                <a:tc>
                  <a:txBody>
                    <a:bodyPr/>
                    <a:lstStyle/>
                    <a:p>
                      <a:r>
                        <a:rPr lang="sv-SE" sz="800" dirty="0"/>
                        <a:t>Försäkringskassan är sammankallande till dessa möten</a:t>
                      </a:r>
                    </a:p>
                  </a:txBody>
                  <a:tcPr/>
                </a:tc>
                <a:tc>
                  <a:txBody>
                    <a:bodyPr/>
                    <a:lstStyle/>
                    <a:p>
                      <a:endParaRPr lang="sv-SE" sz="1100" dirty="0"/>
                    </a:p>
                  </a:txBody>
                  <a:tcPr/>
                </a:tc>
                <a:extLst>
                  <a:ext uri="{0D108BD9-81ED-4DB2-BD59-A6C34878D82A}">
                    <a16:rowId xmlns:a16="http://schemas.microsoft.com/office/drawing/2014/main" val="3669382882"/>
                  </a:ext>
                </a:extLst>
              </a:tr>
              <a:tr h="319683">
                <a:tc>
                  <a:txBody>
                    <a:bodyPr/>
                    <a:lstStyle/>
                    <a:p>
                      <a:endParaRPr lang="sv-SE" sz="800" dirty="0"/>
                    </a:p>
                  </a:txBody>
                  <a:tcPr/>
                </a:tc>
                <a:tc>
                  <a:txBody>
                    <a:bodyPr/>
                    <a:lstStyle/>
                    <a:p>
                      <a:endParaRPr lang="sv-SE" sz="800" dirty="0"/>
                    </a:p>
                  </a:txBody>
                  <a:tcPr/>
                </a:tc>
                <a:tc>
                  <a:txBody>
                    <a:bodyPr/>
                    <a:lstStyle/>
                    <a:p>
                      <a:endParaRPr lang="sv-SE" sz="800" dirty="0"/>
                    </a:p>
                  </a:txBody>
                  <a:tcPr/>
                </a:tc>
                <a:tc>
                  <a:txBody>
                    <a:bodyPr/>
                    <a:lstStyle/>
                    <a:p>
                      <a:endParaRPr lang="sv-SE" sz="800" dirty="0"/>
                    </a:p>
                  </a:txBody>
                  <a:tcPr/>
                </a:tc>
                <a:tc>
                  <a:txBody>
                    <a:bodyPr/>
                    <a:lstStyle/>
                    <a:p>
                      <a:endParaRPr lang="sv-SE" sz="1100" dirty="0"/>
                    </a:p>
                  </a:txBody>
                  <a:tcPr/>
                </a:tc>
                <a:tc>
                  <a:txBody>
                    <a:bodyPr/>
                    <a:lstStyle/>
                    <a:p>
                      <a:endParaRPr lang="sv-SE" sz="1100" dirty="0"/>
                    </a:p>
                  </a:txBody>
                  <a:tcPr/>
                </a:tc>
                <a:tc>
                  <a:txBody>
                    <a:bodyPr/>
                    <a:lstStyle/>
                    <a:p>
                      <a:endParaRPr lang="sv-SE" sz="1100" dirty="0"/>
                    </a:p>
                  </a:txBody>
                  <a:tcPr/>
                </a:tc>
                <a:extLst>
                  <a:ext uri="{0D108BD9-81ED-4DB2-BD59-A6C34878D82A}">
                    <a16:rowId xmlns:a16="http://schemas.microsoft.com/office/drawing/2014/main" val="3184543066"/>
                  </a:ext>
                </a:extLst>
              </a:tr>
            </a:tbl>
          </a:graphicData>
        </a:graphic>
      </p:graphicFrame>
    </p:spTree>
    <p:extLst>
      <p:ext uri="{BB962C8B-B14F-4D97-AF65-F5344CB8AC3E}">
        <p14:creationId xmlns:p14="http://schemas.microsoft.com/office/powerpoint/2010/main" val="17728301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277543" y="148995"/>
            <a:ext cx="10869823" cy="1210581"/>
          </a:xfrm>
        </p:spPr>
        <p:txBody>
          <a:bodyPr>
            <a:normAutofit/>
          </a:bodyPr>
          <a:lstStyle/>
          <a:p>
            <a:r>
              <a:rPr lang="sv-SE" dirty="0"/>
              <a:t>Områdessamordnare Västerbergslagen</a:t>
            </a:r>
          </a:p>
        </p:txBody>
      </p:sp>
      <p:sp>
        <p:nvSpPr>
          <p:cNvPr id="4" name="Platshållare för datum 3"/>
          <p:cNvSpPr>
            <a:spLocks noGrp="1"/>
          </p:cNvSpPr>
          <p:nvPr>
            <p:ph type="dt" sz="half" idx="10"/>
          </p:nvPr>
        </p:nvSpPr>
        <p:spPr/>
        <p:txBody>
          <a:bodyPr/>
          <a:lstStyle/>
          <a:p>
            <a:r>
              <a:rPr lang="sv-SE"/>
              <a:t>2022-08-18</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19</a:t>
            </a:fld>
            <a:endParaRPr lang="sv-SE" dirty="0"/>
          </a:p>
        </p:txBody>
      </p:sp>
      <p:graphicFrame>
        <p:nvGraphicFramePr>
          <p:cNvPr id="6" name="Platshållare för innehåll 5"/>
          <p:cNvGraphicFramePr>
            <a:graphicFrameLocks/>
          </p:cNvGraphicFramePr>
          <p:nvPr>
            <p:extLst>
              <p:ext uri="{D42A27DB-BD31-4B8C-83A1-F6EECF244321}">
                <p14:modId xmlns:p14="http://schemas.microsoft.com/office/powerpoint/2010/main" val="3655531844"/>
              </p:ext>
            </p:extLst>
          </p:nvPr>
        </p:nvGraphicFramePr>
        <p:xfrm>
          <a:off x="160714" y="1130877"/>
          <a:ext cx="11870571" cy="3423920"/>
        </p:xfrm>
        <a:graphic>
          <a:graphicData uri="http://schemas.openxmlformats.org/drawingml/2006/table">
            <a:tbl>
              <a:tblPr firstRow="1" bandRow="1">
                <a:tableStyleId>{5C22544A-7EE6-4342-B048-85BDC9FD1C3A}</a:tableStyleId>
              </a:tblPr>
              <a:tblGrid>
                <a:gridCol w="1003068">
                  <a:extLst>
                    <a:ext uri="{9D8B030D-6E8A-4147-A177-3AD203B41FA5}">
                      <a16:colId xmlns:a16="http://schemas.microsoft.com/office/drawing/2014/main" val="4259798525"/>
                    </a:ext>
                  </a:extLst>
                </a:gridCol>
                <a:gridCol w="1022465">
                  <a:extLst>
                    <a:ext uri="{9D8B030D-6E8A-4147-A177-3AD203B41FA5}">
                      <a16:colId xmlns:a16="http://schemas.microsoft.com/office/drawing/2014/main" val="2313203667"/>
                    </a:ext>
                  </a:extLst>
                </a:gridCol>
                <a:gridCol w="2701637">
                  <a:extLst>
                    <a:ext uri="{9D8B030D-6E8A-4147-A177-3AD203B41FA5}">
                      <a16:colId xmlns:a16="http://schemas.microsoft.com/office/drawing/2014/main" val="1266313779"/>
                    </a:ext>
                  </a:extLst>
                </a:gridCol>
                <a:gridCol w="2485505">
                  <a:extLst>
                    <a:ext uri="{9D8B030D-6E8A-4147-A177-3AD203B41FA5}">
                      <a16:colId xmlns:a16="http://schemas.microsoft.com/office/drawing/2014/main" val="3560380640"/>
                    </a:ext>
                  </a:extLst>
                </a:gridCol>
                <a:gridCol w="1970116">
                  <a:extLst>
                    <a:ext uri="{9D8B030D-6E8A-4147-A177-3AD203B41FA5}">
                      <a16:colId xmlns:a16="http://schemas.microsoft.com/office/drawing/2014/main" val="2219524579"/>
                    </a:ext>
                  </a:extLst>
                </a:gridCol>
                <a:gridCol w="1745673">
                  <a:extLst>
                    <a:ext uri="{9D8B030D-6E8A-4147-A177-3AD203B41FA5}">
                      <a16:colId xmlns:a16="http://schemas.microsoft.com/office/drawing/2014/main" val="3902753882"/>
                    </a:ext>
                  </a:extLst>
                </a:gridCol>
                <a:gridCol w="942107">
                  <a:extLst>
                    <a:ext uri="{9D8B030D-6E8A-4147-A177-3AD203B41FA5}">
                      <a16:colId xmlns:a16="http://schemas.microsoft.com/office/drawing/2014/main" val="4032107003"/>
                    </a:ext>
                  </a:extLst>
                </a:gridCol>
              </a:tblGrid>
              <a:tr h="370840">
                <a:tc>
                  <a:txBody>
                    <a:bodyPr/>
                    <a:lstStyle/>
                    <a:p>
                      <a:r>
                        <a:rPr lang="sv-SE" sz="1400" dirty="0"/>
                        <a:t>Kommun</a:t>
                      </a:r>
                    </a:p>
                  </a:txBody>
                  <a:tcPr/>
                </a:tc>
                <a:tc>
                  <a:txBody>
                    <a:bodyPr/>
                    <a:lstStyle/>
                    <a:p>
                      <a:r>
                        <a:rPr lang="sv-SE" sz="1400" dirty="0"/>
                        <a:t>Område</a:t>
                      </a:r>
                    </a:p>
                  </a:txBody>
                  <a:tcPr/>
                </a:tc>
                <a:tc>
                  <a:txBody>
                    <a:bodyPr/>
                    <a:lstStyle/>
                    <a:p>
                      <a:r>
                        <a:rPr lang="sv-SE" sz="1400" dirty="0"/>
                        <a:t>Deltagare</a:t>
                      </a:r>
                    </a:p>
                  </a:txBody>
                  <a:tcPr/>
                </a:tc>
                <a:tc>
                  <a:txBody>
                    <a:bodyPr/>
                    <a:lstStyle/>
                    <a:p>
                      <a:r>
                        <a:rPr lang="sv-SE" sz="1400" dirty="0"/>
                        <a:t>Syfte</a:t>
                      </a:r>
                    </a:p>
                  </a:txBody>
                  <a:tcPr/>
                </a:tc>
                <a:tc>
                  <a:txBody>
                    <a:bodyPr/>
                    <a:lstStyle/>
                    <a:p>
                      <a:r>
                        <a:rPr lang="sv-SE" sz="1400" dirty="0"/>
                        <a:t>Mötesfrekvens</a:t>
                      </a:r>
                    </a:p>
                  </a:txBody>
                  <a:tcPr/>
                </a:tc>
                <a:tc>
                  <a:txBody>
                    <a:bodyPr/>
                    <a:lstStyle/>
                    <a:p>
                      <a:r>
                        <a:rPr lang="sv-SE" sz="1400" dirty="0"/>
                        <a:t>Koppling</a:t>
                      </a:r>
                    </a:p>
                  </a:txBody>
                  <a:tcPr/>
                </a:tc>
                <a:tc>
                  <a:txBody>
                    <a:bodyPr/>
                    <a:lstStyle/>
                    <a:p>
                      <a:r>
                        <a:rPr lang="sv-SE" sz="1400" dirty="0"/>
                        <a:t>Övrigt</a:t>
                      </a:r>
                    </a:p>
                  </a:txBody>
                  <a:tcPr/>
                </a:tc>
                <a:extLst>
                  <a:ext uri="{0D108BD9-81ED-4DB2-BD59-A6C34878D82A}">
                    <a16:rowId xmlns:a16="http://schemas.microsoft.com/office/drawing/2014/main" val="2484581089"/>
                  </a:ext>
                </a:extLst>
              </a:tr>
              <a:tr h="370840">
                <a:tc gridSpan="7">
                  <a:txBody>
                    <a:bodyPr/>
                    <a:lstStyle/>
                    <a:p>
                      <a:r>
                        <a:rPr lang="sv-SE" sz="2400" b="1" dirty="0"/>
                        <a:t>Inga uppgifter har inkommit</a:t>
                      </a:r>
                    </a:p>
                  </a:txBody>
                  <a:tcPr/>
                </a:tc>
                <a:tc hMerge="1">
                  <a:txBody>
                    <a:bodyPr/>
                    <a:lstStyle/>
                    <a:p>
                      <a:endParaRPr lang="sv-SE" sz="1100" kern="1200" dirty="0">
                        <a:solidFill>
                          <a:schemeClr val="dk1"/>
                        </a:solidFill>
                        <a:latin typeface="+mn-lt"/>
                        <a:ea typeface="+mn-ea"/>
                        <a:cs typeface="+mn-cs"/>
                      </a:endParaRPr>
                    </a:p>
                  </a:txBody>
                  <a:tcPr/>
                </a:tc>
                <a:tc hMerge="1">
                  <a:txBody>
                    <a:bodyPr/>
                    <a:lstStyle/>
                    <a:p>
                      <a:pPr marL="0" algn="l" defTabSz="914400" rtl="0" eaLnBrk="1" latinLnBrk="0" hangingPunct="1"/>
                      <a:endParaRPr lang="sv-SE" sz="1100" kern="1200" dirty="0">
                        <a:solidFill>
                          <a:schemeClr val="dk1"/>
                        </a:solidFill>
                        <a:latin typeface="+mn-lt"/>
                        <a:ea typeface="+mn-ea"/>
                        <a:cs typeface="+mn-cs"/>
                      </a:endParaRPr>
                    </a:p>
                  </a:txBody>
                  <a:tcPr/>
                </a:tc>
                <a:tc hMerge="1">
                  <a:txBody>
                    <a:bodyPr/>
                    <a:lstStyle/>
                    <a:p>
                      <a:pPr marL="0" algn="l" defTabSz="914400" rtl="0" eaLnBrk="1" latinLnBrk="0" hangingPunct="1"/>
                      <a:endParaRPr lang="sv-SE" sz="1100" kern="1200" dirty="0">
                        <a:solidFill>
                          <a:schemeClr val="dk1"/>
                        </a:solidFill>
                        <a:latin typeface="+mn-lt"/>
                        <a:ea typeface="+mn-ea"/>
                        <a:cs typeface="+mn-cs"/>
                      </a:endParaRPr>
                    </a:p>
                  </a:txBody>
                  <a:tcPr/>
                </a:tc>
                <a:tc hMerge="1">
                  <a:txBody>
                    <a:bodyPr/>
                    <a:lstStyle/>
                    <a:p>
                      <a:endParaRPr lang="sv-SE" sz="1100" dirty="0"/>
                    </a:p>
                  </a:txBody>
                  <a:tcPr/>
                </a:tc>
                <a:tc hMerge="1">
                  <a:txBody>
                    <a:bodyPr/>
                    <a:lstStyle/>
                    <a:p>
                      <a:endParaRPr lang="sv-SE" sz="1100" kern="1200" dirty="0">
                        <a:solidFill>
                          <a:schemeClr val="dk1"/>
                        </a:solidFill>
                        <a:latin typeface="+mn-lt"/>
                        <a:ea typeface="+mn-ea"/>
                        <a:cs typeface="+mn-cs"/>
                      </a:endParaRPr>
                    </a:p>
                  </a:txBody>
                  <a:tcPr/>
                </a:tc>
                <a:tc hMerge="1">
                  <a:txBody>
                    <a:bodyPr/>
                    <a:lstStyle/>
                    <a:p>
                      <a:endParaRPr lang="sv-SE" sz="1100" dirty="0"/>
                    </a:p>
                  </a:txBody>
                  <a:tcPr/>
                </a:tc>
                <a:extLst>
                  <a:ext uri="{0D108BD9-81ED-4DB2-BD59-A6C34878D82A}">
                    <a16:rowId xmlns:a16="http://schemas.microsoft.com/office/drawing/2014/main" val="2902480064"/>
                  </a:ext>
                </a:extLst>
              </a:tr>
              <a:tr h="370840">
                <a:tc>
                  <a:txBody>
                    <a:bodyPr/>
                    <a:lstStyle/>
                    <a:p>
                      <a:endParaRPr lang="sv-SE" sz="1100" kern="1200" dirty="0">
                        <a:solidFill>
                          <a:schemeClr val="dk1"/>
                        </a:solidFill>
                        <a:latin typeface="+mn-lt"/>
                        <a:ea typeface="+mn-ea"/>
                        <a:cs typeface="+mn-cs"/>
                      </a:endParaRPr>
                    </a:p>
                  </a:txBody>
                  <a:tcPr/>
                </a:tc>
                <a:tc>
                  <a:txBody>
                    <a:bodyPr/>
                    <a:lstStyle/>
                    <a:p>
                      <a:endParaRPr lang="sv-SE" sz="1100" kern="1200" dirty="0">
                        <a:solidFill>
                          <a:schemeClr val="dk1"/>
                        </a:solidFill>
                        <a:latin typeface="+mn-lt"/>
                        <a:ea typeface="+mn-ea"/>
                        <a:cs typeface="+mn-cs"/>
                      </a:endParaRPr>
                    </a:p>
                  </a:txBody>
                  <a:tcPr/>
                </a:tc>
                <a:tc>
                  <a:txBody>
                    <a:bodyPr/>
                    <a:lstStyle/>
                    <a:p>
                      <a:endParaRPr lang="sv-SE" sz="1100" kern="1200" dirty="0">
                        <a:solidFill>
                          <a:schemeClr val="dk1"/>
                        </a:solidFill>
                        <a:latin typeface="+mn-lt"/>
                        <a:ea typeface="+mn-ea"/>
                        <a:cs typeface="+mn-cs"/>
                      </a:endParaRPr>
                    </a:p>
                  </a:txBody>
                  <a:tcPr/>
                </a:tc>
                <a:tc>
                  <a:txBody>
                    <a:bodyPr/>
                    <a:lstStyle/>
                    <a:p>
                      <a:pPr>
                        <a:spcAft>
                          <a:spcPts val="600"/>
                        </a:spcAft>
                      </a:pPr>
                      <a:endParaRPr lang="sv-SE" sz="1100" kern="1200" dirty="0">
                        <a:solidFill>
                          <a:schemeClr val="dk1"/>
                        </a:solidFill>
                        <a:latin typeface="+mn-lt"/>
                        <a:ea typeface="+mn-ea"/>
                        <a:cs typeface="+mn-cs"/>
                      </a:endParaRPr>
                    </a:p>
                  </a:txBody>
                  <a:tcPr/>
                </a:tc>
                <a:tc>
                  <a:txBody>
                    <a:bodyPr/>
                    <a:lstStyle/>
                    <a:p>
                      <a:endParaRPr lang="sv-SE" sz="1100" kern="1200" dirty="0">
                        <a:solidFill>
                          <a:schemeClr val="dk1"/>
                        </a:solidFill>
                        <a:latin typeface="+mn-lt"/>
                        <a:ea typeface="+mn-ea"/>
                        <a:cs typeface="+mn-cs"/>
                      </a:endParaRPr>
                    </a:p>
                  </a:txBody>
                  <a:tcPr/>
                </a:tc>
                <a:tc>
                  <a:txBody>
                    <a:bodyPr/>
                    <a:lstStyle/>
                    <a:p>
                      <a:endParaRPr lang="sv-SE" sz="1100" kern="1200" dirty="0">
                        <a:solidFill>
                          <a:schemeClr val="dk1"/>
                        </a:solidFill>
                        <a:latin typeface="+mn-lt"/>
                        <a:ea typeface="+mn-ea"/>
                        <a:cs typeface="+mn-cs"/>
                      </a:endParaRPr>
                    </a:p>
                  </a:txBody>
                  <a:tcPr/>
                </a:tc>
                <a:tc>
                  <a:txBody>
                    <a:bodyPr/>
                    <a:lstStyle/>
                    <a:p>
                      <a:endParaRPr lang="sv-SE" sz="1100" kern="1200" dirty="0">
                        <a:solidFill>
                          <a:schemeClr val="dk1"/>
                        </a:solidFill>
                        <a:latin typeface="+mn-lt"/>
                        <a:ea typeface="+mn-ea"/>
                        <a:cs typeface="+mn-cs"/>
                      </a:endParaRPr>
                    </a:p>
                  </a:txBody>
                  <a:tcPr/>
                </a:tc>
                <a:extLst>
                  <a:ext uri="{0D108BD9-81ED-4DB2-BD59-A6C34878D82A}">
                    <a16:rowId xmlns:a16="http://schemas.microsoft.com/office/drawing/2014/main" val="2690793172"/>
                  </a:ext>
                </a:extLst>
              </a:tr>
              <a:tr h="370840">
                <a:tc>
                  <a:txBody>
                    <a:bodyPr/>
                    <a:lstStyle/>
                    <a:p>
                      <a:endParaRPr lang="sv-SE" sz="1100" dirty="0"/>
                    </a:p>
                  </a:txBody>
                  <a:tcPr/>
                </a:tc>
                <a:tc>
                  <a:txBody>
                    <a:bodyPr/>
                    <a:lstStyle/>
                    <a:p>
                      <a:endParaRPr lang="sv-SE" sz="1100" dirty="0"/>
                    </a:p>
                  </a:txBody>
                  <a:tcPr/>
                </a:tc>
                <a:tc>
                  <a:txBody>
                    <a:bodyPr/>
                    <a:lstStyle/>
                    <a:p>
                      <a:endParaRPr lang="sv-SE" sz="1100" dirty="0"/>
                    </a:p>
                  </a:txBody>
                  <a:tcPr/>
                </a:tc>
                <a:tc>
                  <a:txBody>
                    <a:bodyPr/>
                    <a:lstStyle/>
                    <a:p>
                      <a:pPr>
                        <a:spcAft>
                          <a:spcPts val="600"/>
                        </a:spcAft>
                      </a:pPr>
                      <a:endParaRPr lang="sv-SE" sz="1100" dirty="0"/>
                    </a:p>
                  </a:txBody>
                  <a:tcPr/>
                </a:tc>
                <a:tc>
                  <a:txBody>
                    <a:bodyPr/>
                    <a:lstStyle/>
                    <a:p>
                      <a:endParaRPr lang="sv-SE" sz="1100" dirty="0"/>
                    </a:p>
                  </a:txBody>
                  <a:tcPr/>
                </a:tc>
                <a:tc>
                  <a:txBody>
                    <a:bodyPr/>
                    <a:lstStyle/>
                    <a:p>
                      <a:endParaRPr lang="sv-SE" sz="1100" dirty="0"/>
                    </a:p>
                  </a:txBody>
                  <a:tcPr/>
                </a:tc>
                <a:tc>
                  <a:txBody>
                    <a:bodyPr/>
                    <a:lstStyle/>
                    <a:p>
                      <a:endParaRPr lang="sv-SE" sz="1100" dirty="0"/>
                    </a:p>
                  </a:txBody>
                  <a:tcPr/>
                </a:tc>
                <a:extLst>
                  <a:ext uri="{0D108BD9-81ED-4DB2-BD59-A6C34878D82A}">
                    <a16:rowId xmlns:a16="http://schemas.microsoft.com/office/drawing/2014/main" val="2679925500"/>
                  </a:ext>
                </a:extLst>
              </a:tr>
              <a:tr h="370840">
                <a:tc>
                  <a:txBody>
                    <a:bodyPr/>
                    <a:lstStyle/>
                    <a:p>
                      <a:endParaRPr lang="sv-SE" sz="1100" dirty="0"/>
                    </a:p>
                  </a:txBody>
                  <a:tcPr/>
                </a:tc>
                <a:tc>
                  <a:txBody>
                    <a:bodyPr/>
                    <a:lstStyle/>
                    <a:p>
                      <a:endParaRPr lang="sv-SE" sz="1100" dirty="0"/>
                    </a:p>
                  </a:txBody>
                  <a:tcPr/>
                </a:tc>
                <a:tc>
                  <a:txBody>
                    <a:bodyPr/>
                    <a:lstStyle/>
                    <a:p>
                      <a:endParaRPr lang="sv-SE" sz="1100" dirty="0"/>
                    </a:p>
                  </a:txBody>
                  <a:tcPr/>
                </a:tc>
                <a:tc>
                  <a:txBody>
                    <a:bodyPr/>
                    <a:lstStyle/>
                    <a:p>
                      <a:pPr>
                        <a:spcAft>
                          <a:spcPts val="600"/>
                        </a:spcAft>
                      </a:pPr>
                      <a:endParaRPr lang="sv-SE" sz="1100" dirty="0"/>
                    </a:p>
                  </a:txBody>
                  <a:tcPr/>
                </a:tc>
                <a:tc>
                  <a:txBody>
                    <a:bodyPr/>
                    <a:lstStyle/>
                    <a:p>
                      <a:endParaRPr lang="sv-SE" sz="1100" dirty="0"/>
                    </a:p>
                  </a:txBody>
                  <a:tcPr/>
                </a:tc>
                <a:tc>
                  <a:txBody>
                    <a:bodyPr/>
                    <a:lstStyle/>
                    <a:p>
                      <a:endParaRPr lang="sv-SE" sz="1100" dirty="0"/>
                    </a:p>
                  </a:txBody>
                  <a:tcPr/>
                </a:tc>
                <a:tc>
                  <a:txBody>
                    <a:bodyPr/>
                    <a:lstStyle/>
                    <a:p>
                      <a:endParaRPr lang="sv-SE" sz="1100" dirty="0"/>
                    </a:p>
                  </a:txBody>
                  <a:tcPr/>
                </a:tc>
                <a:extLst>
                  <a:ext uri="{0D108BD9-81ED-4DB2-BD59-A6C34878D82A}">
                    <a16:rowId xmlns:a16="http://schemas.microsoft.com/office/drawing/2014/main" val="222475807"/>
                  </a:ext>
                </a:extLst>
              </a:tr>
              <a:tr h="370840">
                <a:tc>
                  <a:txBody>
                    <a:bodyPr/>
                    <a:lstStyle/>
                    <a:p>
                      <a:endParaRPr lang="sv-SE" sz="1100" dirty="0"/>
                    </a:p>
                  </a:txBody>
                  <a:tcPr/>
                </a:tc>
                <a:tc>
                  <a:txBody>
                    <a:bodyPr/>
                    <a:lstStyle/>
                    <a:p>
                      <a:endParaRPr lang="sv-SE" sz="1100" dirty="0"/>
                    </a:p>
                  </a:txBody>
                  <a:tcPr/>
                </a:tc>
                <a:tc>
                  <a:txBody>
                    <a:bodyPr/>
                    <a:lstStyle/>
                    <a:p>
                      <a:endParaRPr lang="sv-SE" sz="1100" dirty="0"/>
                    </a:p>
                  </a:txBody>
                  <a:tcPr/>
                </a:tc>
                <a:tc>
                  <a:txBody>
                    <a:bodyPr/>
                    <a:lstStyle/>
                    <a:p>
                      <a:pPr>
                        <a:spcAft>
                          <a:spcPts val="600"/>
                        </a:spcAft>
                      </a:pPr>
                      <a:endParaRPr lang="sv-SE" sz="1100" dirty="0"/>
                    </a:p>
                  </a:txBody>
                  <a:tcPr/>
                </a:tc>
                <a:tc>
                  <a:txBody>
                    <a:bodyPr/>
                    <a:lstStyle/>
                    <a:p>
                      <a:endParaRPr lang="sv-SE" sz="1100" dirty="0"/>
                    </a:p>
                  </a:txBody>
                  <a:tcPr/>
                </a:tc>
                <a:tc>
                  <a:txBody>
                    <a:bodyPr/>
                    <a:lstStyle/>
                    <a:p>
                      <a:endParaRPr lang="sv-SE" sz="1100" dirty="0"/>
                    </a:p>
                  </a:txBody>
                  <a:tcPr/>
                </a:tc>
                <a:tc>
                  <a:txBody>
                    <a:bodyPr/>
                    <a:lstStyle/>
                    <a:p>
                      <a:endParaRPr lang="sv-SE" sz="1100" dirty="0"/>
                    </a:p>
                  </a:txBody>
                  <a:tcPr/>
                </a:tc>
                <a:extLst>
                  <a:ext uri="{0D108BD9-81ED-4DB2-BD59-A6C34878D82A}">
                    <a16:rowId xmlns:a16="http://schemas.microsoft.com/office/drawing/2014/main" val="203252971"/>
                  </a:ext>
                </a:extLst>
              </a:tr>
              <a:tr h="370840">
                <a:tc>
                  <a:txBody>
                    <a:bodyPr/>
                    <a:lstStyle/>
                    <a:p>
                      <a:endParaRPr lang="sv-SE" sz="1100" dirty="0"/>
                    </a:p>
                  </a:txBody>
                  <a:tcPr/>
                </a:tc>
                <a:tc>
                  <a:txBody>
                    <a:bodyPr/>
                    <a:lstStyle/>
                    <a:p>
                      <a:endParaRPr lang="sv-SE" sz="1100" dirty="0"/>
                    </a:p>
                  </a:txBody>
                  <a:tcPr/>
                </a:tc>
                <a:tc>
                  <a:txBody>
                    <a:bodyPr/>
                    <a:lstStyle/>
                    <a:p>
                      <a:endParaRPr lang="sv-SE" sz="1100" dirty="0"/>
                    </a:p>
                  </a:txBody>
                  <a:tcPr/>
                </a:tc>
                <a:tc>
                  <a:txBody>
                    <a:bodyPr/>
                    <a:lstStyle/>
                    <a:p>
                      <a:pPr>
                        <a:spcAft>
                          <a:spcPts val="600"/>
                        </a:spcAft>
                      </a:pPr>
                      <a:endParaRPr lang="sv-SE" sz="1100" dirty="0"/>
                    </a:p>
                  </a:txBody>
                  <a:tcPr/>
                </a:tc>
                <a:tc>
                  <a:txBody>
                    <a:bodyPr/>
                    <a:lstStyle/>
                    <a:p>
                      <a:endParaRPr lang="sv-SE" sz="1100" dirty="0"/>
                    </a:p>
                  </a:txBody>
                  <a:tcPr/>
                </a:tc>
                <a:tc>
                  <a:txBody>
                    <a:bodyPr/>
                    <a:lstStyle/>
                    <a:p>
                      <a:endParaRPr lang="sv-SE" sz="1100" dirty="0"/>
                    </a:p>
                  </a:txBody>
                  <a:tcPr/>
                </a:tc>
                <a:tc>
                  <a:txBody>
                    <a:bodyPr/>
                    <a:lstStyle/>
                    <a:p>
                      <a:endParaRPr lang="sv-SE" sz="1100" dirty="0"/>
                    </a:p>
                  </a:txBody>
                  <a:tcPr/>
                </a:tc>
                <a:extLst>
                  <a:ext uri="{0D108BD9-81ED-4DB2-BD59-A6C34878D82A}">
                    <a16:rowId xmlns:a16="http://schemas.microsoft.com/office/drawing/2014/main" val="1443905477"/>
                  </a:ext>
                </a:extLst>
              </a:tr>
              <a:tr h="370840">
                <a:tc>
                  <a:txBody>
                    <a:bodyPr/>
                    <a:lstStyle/>
                    <a:p>
                      <a:endParaRPr lang="sv-SE" sz="1100" dirty="0"/>
                    </a:p>
                  </a:txBody>
                  <a:tcPr/>
                </a:tc>
                <a:tc>
                  <a:txBody>
                    <a:bodyPr/>
                    <a:lstStyle/>
                    <a:p>
                      <a:endParaRPr lang="sv-SE" sz="1100" dirty="0"/>
                    </a:p>
                  </a:txBody>
                  <a:tcPr/>
                </a:tc>
                <a:tc>
                  <a:txBody>
                    <a:bodyPr/>
                    <a:lstStyle/>
                    <a:p>
                      <a:endParaRPr lang="sv-SE" sz="1100" dirty="0"/>
                    </a:p>
                  </a:txBody>
                  <a:tcPr/>
                </a:tc>
                <a:tc>
                  <a:txBody>
                    <a:bodyPr/>
                    <a:lstStyle/>
                    <a:p>
                      <a:pPr>
                        <a:spcAft>
                          <a:spcPts val="600"/>
                        </a:spcAft>
                      </a:pPr>
                      <a:endParaRPr lang="sv-SE" sz="1100" dirty="0"/>
                    </a:p>
                  </a:txBody>
                  <a:tcPr/>
                </a:tc>
                <a:tc>
                  <a:txBody>
                    <a:bodyPr/>
                    <a:lstStyle/>
                    <a:p>
                      <a:endParaRPr lang="sv-SE" sz="1100" dirty="0"/>
                    </a:p>
                  </a:txBody>
                  <a:tcPr/>
                </a:tc>
                <a:tc>
                  <a:txBody>
                    <a:bodyPr/>
                    <a:lstStyle/>
                    <a:p>
                      <a:endParaRPr lang="sv-SE" sz="1100" dirty="0"/>
                    </a:p>
                  </a:txBody>
                  <a:tcPr/>
                </a:tc>
                <a:tc>
                  <a:txBody>
                    <a:bodyPr/>
                    <a:lstStyle/>
                    <a:p>
                      <a:endParaRPr lang="sv-SE" sz="1100" dirty="0"/>
                    </a:p>
                  </a:txBody>
                  <a:tcPr/>
                </a:tc>
                <a:extLst>
                  <a:ext uri="{0D108BD9-81ED-4DB2-BD59-A6C34878D82A}">
                    <a16:rowId xmlns:a16="http://schemas.microsoft.com/office/drawing/2014/main" val="3669382882"/>
                  </a:ext>
                </a:extLst>
              </a:tr>
              <a:tr h="370840">
                <a:tc>
                  <a:txBody>
                    <a:bodyPr/>
                    <a:lstStyle/>
                    <a:p>
                      <a:endParaRPr lang="sv-SE" sz="1100" dirty="0"/>
                    </a:p>
                  </a:txBody>
                  <a:tcPr/>
                </a:tc>
                <a:tc>
                  <a:txBody>
                    <a:bodyPr/>
                    <a:lstStyle/>
                    <a:p>
                      <a:endParaRPr lang="sv-SE" sz="1100" dirty="0"/>
                    </a:p>
                  </a:txBody>
                  <a:tcPr/>
                </a:tc>
                <a:tc>
                  <a:txBody>
                    <a:bodyPr/>
                    <a:lstStyle/>
                    <a:p>
                      <a:endParaRPr lang="sv-SE" sz="1100" dirty="0"/>
                    </a:p>
                  </a:txBody>
                  <a:tcPr/>
                </a:tc>
                <a:tc>
                  <a:txBody>
                    <a:bodyPr/>
                    <a:lstStyle/>
                    <a:p>
                      <a:endParaRPr lang="sv-SE" sz="1100" dirty="0"/>
                    </a:p>
                  </a:txBody>
                  <a:tcPr/>
                </a:tc>
                <a:tc>
                  <a:txBody>
                    <a:bodyPr/>
                    <a:lstStyle/>
                    <a:p>
                      <a:endParaRPr lang="sv-SE" sz="1100" dirty="0"/>
                    </a:p>
                  </a:txBody>
                  <a:tcPr/>
                </a:tc>
                <a:tc>
                  <a:txBody>
                    <a:bodyPr/>
                    <a:lstStyle/>
                    <a:p>
                      <a:endParaRPr lang="sv-SE" sz="1100" dirty="0"/>
                    </a:p>
                  </a:txBody>
                  <a:tcPr/>
                </a:tc>
                <a:tc>
                  <a:txBody>
                    <a:bodyPr/>
                    <a:lstStyle/>
                    <a:p>
                      <a:endParaRPr lang="sv-SE" sz="1100" dirty="0"/>
                    </a:p>
                  </a:txBody>
                  <a:tcPr/>
                </a:tc>
                <a:extLst>
                  <a:ext uri="{0D108BD9-81ED-4DB2-BD59-A6C34878D82A}">
                    <a16:rowId xmlns:a16="http://schemas.microsoft.com/office/drawing/2014/main" val="3184543066"/>
                  </a:ext>
                </a:extLst>
              </a:tr>
            </a:tbl>
          </a:graphicData>
        </a:graphic>
      </p:graphicFrame>
    </p:spTree>
    <p:extLst>
      <p:ext uri="{BB962C8B-B14F-4D97-AF65-F5344CB8AC3E}">
        <p14:creationId xmlns:p14="http://schemas.microsoft.com/office/powerpoint/2010/main" val="35918335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3" name="Rak pilkoppling 42"/>
          <p:cNvCxnSpPr/>
          <p:nvPr/>
        </p:nvCxnSpPr>
        <p:spPr>
          <a:xfrm flipH="1">
            <a:off x="6126591" y="974558"/>
            <a:ext cx="1600931" cy="243366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 name="Rubrik 1"/>
          <p:cNvSpPr>
            <a:spLocks noGrp="1"/>
          </p:cNvSpPr>
          <p:nvPr>
            <p:ph type="title"/>
          </p:nvPr>
        </p:nvSpPr>
        <p:spPr>
          <a:xfrm>
            <a:off x="410547" y="130446"/>
            <a:ext cx="10611239" cy="762082"/>
          </a:xfrm>
        </p:spPr>
        <p:txBody>
          <a:bodyPr/>
          <a:lstStyle/>
          <a:p>
            <a:r>
              <a:rPr lang="sv-SE" dirty="0"/>
              <a:t>Samverkan hälso- och sjukvård</a:t>
            </a:r>
          </a:p>
        </p:txBody>
      </p:sp>
      <p:sp>
        <p:nvSpPr>
          <p:cNvPr id="3" name="Platshållare för datum 2"/>
          <p:cNvSpPr>
            <a:spLocks noGrp="1"/>
          </p:cNvSpPr>
          <p:nvPr>
            <p:ph type="dt" sz="half" idx="10"/>
          </p:nvPr>
        </p:nvSpPr>
        <p:spPr/>
        <p:txBody>
          <a:bodyPr/>
          <a:lstStyle/>
          <a:p>
            <a:endParaRPr lang="sv-SE" dirty="0"/>
          </a:p>
        </p:txBody>
      </p:sp>
      <p:sp>
        <p:nvSpPr>
          <p:cNvPr id="4" name="Platshållare för bildnummer 3"/>
          <p:cNvSpPr>
            <a:spLocks noGrp="1"/>
          </p:cNvSpPr>
          <p:nvPr>
            <p:ph type="sldNum" sz="quarter" idx="12"/>
          </p:nvPr>
        </p:nvSpPr>
        <p:spPr/>
        <p:txBody>
          <a:bodyPr/>
          <a:lstStyle/>
          <a:p>
            <a:fld id="{130DDE8C-17E0-4539-9C15-C1E9D231907F}" type="slidenum">
              <a:rPr lang="sv-SE" smtClean="0"/>
              <a:pPr/>
              <a:t>2</a:t>
            </a:fld>
            <a:endParaRPr lang="sv-SE" dirty="0"/>
          </a:p>
        </p:txBody>
      </p:sp>
      <p:pic>
        <p:nvPicPr>
          <p:cNvPr id="5" name="Bildobjekt 4"/>
          <p:cNvPicPr>
            <a:picLocks noChangeAspect="1"/>
          </p:cNvPicPr>
          <p:nvPr/>
        </p:nvPicPr>
        <p:blipFill>
          <a:blip r:embed="rId2"/>
          <a:stretch>
            <a:fillRect/>
          </a:stretch>
        </p:blipFill>
        <p:spPr>
          <a:xfrm>
            <a:off x="3976435" y="2518324"/>
            <a:ext cx="2150156" cy="2398299"/>
          </a:xfrm>
          <a:prstGeom prst="rect">
            <a:avLst/>
          </a:prstGeom>
          <a:ln>
            <a:solidFill>
              <a:schemeClr val="tx1"/>
            </a:solidFill>
          </a:ln>
        </p:spPr>
      </p:pic>
      <p:graphicFrame>
        <p:nvGraphicFramePr>
          <p:cNvPr id="6" name="Tabell 5"/>
          <p:cNvGraphicFramePr>
            <a:graphicFrameLocks noGrp="1"/>
          </p:cNvGraphicFramePr>
          <p:nvPr>
            <p:extLst>
              <p:ext uri="{D42A27DB-BD31-4B8C-83A1-F6EECF244321}">
                <p14:modId xmlns:p14="http://schemas.microsoft.com/office/powerpoint/2010/main" val="2855868595"/>
              </p:ext>
            </p:extLst>
          </p:nvPr>
        </p:nvGraphicFramePr>
        <p:xfrm>
          <a:off x="3451155" y="776311"/>
          <a:ext cx="2819324" cy="708660"/>
        </p:xfrm>
        <a:graphic>
          <a:graphicData uri="http://schemas.openxmlformats.org/drawingml/2006/table">
            <a:tbl>
              <a:tblPr/>
              <a:tblGrid>
                <a:gridCol w="2819324">
                  <a:extLst>
                    <a:ext uri="{9D8B030D-6E8A-4147-A177-3AD203B41FA5}">
                      <a16:colId xmlns:a16="http://schemas.microsoft.com/office/drawing/2014/main" val="6485479"/>
                    </a:ext>
                  </a:extLst>
                </a:gridCol>
              </a:tblGrid>
              <a:tr h="154657">
                <a:tc>
                  <a:txBody>
                    <a:bodyPr/>
                    <a:lstStyle/>
                    <a:p>
                      <a:pPr algn="l" fontAlgn="b"/>
                      <a:r>
                        <a:rPr lang="sv-SE" sz="1100" b="1" i="0" u="none" strike="noStrike">
                          <a:solidFill>
                            <a:srgbClr val="000000"/>
                          </a:solidFill>
                          <a:effectLst/>
                          <a:latin typeface="Calibri" panose="020F0502020204030204" pitchFamily="34" charset="0"/>
                        </a:rPr>
                        <a:t>Övergripande Hälso- och sjukvård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3346197"/>
                  </a:ext>
                </a:extLst>
              </a:tr>
              <a:tr h="166297">
                <a:tc>
                  <a:txBody>
                    <a:bodyPr/>
                    <a:lstStyle/>
                    <a:p>
                      <a:pPr algn="l" fontAlgn="b"/>
                      <a:r>
                        <a:rPr lang="sv-SE" sz="1100" b="0" i="0" u="none" strike="noStrike">
                          <a:solidFill>
                            <a:srgbClr val="000000"/>
                          </a:solidFill>
                          <a:effectLst/>
                          <a:latin typeface="Calibri" panose="020F0502020204030204" pitchFamily="34" charset="0"/>
                        </a:rPr>
                        <a:t>Länsnätverket för förvaltningschefer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83898476"/>
                  </a:ext>
                </a:extLst>
              </a:tr>
              <a:tr h="166297">
                <a:tc>
                  <a:txBody>
                    <a:bodyPr/>
                    <a:lstStyle/>
                    <a:p>
                      <a:pPr algn="l" fontAlgn="b"/>
                      <a:r>
                        <a:rPr lang="sv-SE" sz="1100" b="0" i="0" u="none" strike="noStrike">
                          <a:solidFill>
                            <a:srgbClr val="000000"/>
                          </a:solidFill>
                          <a:effectLst/>
                          <a:latin typeface="Calibri" panose="020F0502020204030204" pitchFamily="34" charset="0"/>
                        </a:rPr>
                        <a:t>Styrgrupp välfärdsteknik och digitalisering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46262661"/>
                  </a:ext>
                </a:extLst>
              </a:tr>
              <a:tr h="166297">
                <a:tc>
                  <a:txBody>
                    <a:bodyPr/>
                    <a:lstStyle/>
                    <a:p>
                      <a:pPr algn="l" fontAlgn="b"/>
                      <a:r>
                        <a:rPr lang="sv-SE" sz="1100" b="0" i="0" u="none" strike="noStrike" dirty="0">
                          <a:solidFill>
                            <a:srgbClr val="000000"/>
                          </a:solidFill>
                          <a:effectLst/>
                          <a:latin typeface="Calibri" panose="020F0502020204030204" pitchFamily="34" charset="0"/>
                        </a:rPr>
                        <a:t>Referensgrupp välfärdsteknik och digitalisering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23792281"/>
                  </a:ext>
                </a:extLst>
              </a:tr>
            </a:tbl>
          </a:graphicData>
        </a:graphic>
      </p:graphicFrame>
      <p:graphicFrame>
        <p:nvGraphicFramePr>
          <p:cNvPr id="7" name="Tabell 6"/>
          <p:cNvGraphicFramePr>
            <a:graphicFrameLocks noGrp="1"/>
          </p:cNvGraphicFramePr>
          <p:nvPr>
            <p:extLst>
              <p:ext uri="{D42A27DB-BD31-4B8C-83A1-F6EECF244321}">
                <p14:modId xmlns:p14="http://schemas.microsoft.com/office/powerpoint/2010/main" val="2856758158"/>
              </p:ext>
            </p:extLst>
          </p:nvPr>
        </p:nvGraphicFramePr>
        <p:xfrm>
          <a:off x="328897" y="780615"/>
          <a:ext cx="2834482" cy="354330"/>
        </p:xfrm>
        <a:graphic>
          <a:graphicData uri="http://schemas.openxmlformats.org/drawingml/2006/table">
            <a:tbl>
              <a:tblPr firstRow="1" bandRow="1"/>
              <a:tblGrid>
                <a:gridCol w="2834482">
                  <a:extLst>
                    <a:ext uri="{9D8B030D-6E8A-4147-A177-3AD203B41FA5}">
                      <a16:colId xmlns:a16="http://schemas.microsoft.com/office/drawing/2014/main" val="3617183194"/>
                    </a:ext>
                  </a:extLst>
                </a:gridCol>
              </a:tblGrid>
              <a:tr h="170777">
                <a:tc>
                  <a:txBody>
                    <a:bodyPr/>
                    <a:lstStyle/>
                    <a:p>
                      <a:pPr algn="l" fontAlgn="b"/>
                      <a:r>
                        <a:rPr lang="sv-SE" sz="1100" b="1" i="0" u="none" strike="noStrike" dirty="0">
                          <a:solidFill>
                            <a:srgbClr val="000000"/>
                          </a:solidFill>
                          <a:effectLst/>
                          <a:latin typeface="Calibri" panose="020F0502020204030204" pitchFamily="34" charset="0"/>
                        </a:rPr>
                        <a:t>Division Kirurgi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78226579"/>
                  </a:ext>
                </a:extLst>
              </a:tr>
              <a:tr h="170777">
                <a:tc>
                  <a:txBody>
                    <a:bodyPr/>
                    <a:lstStyle/>
                    <a:p>
                      <a:pPr algn="l" fontAlgn="b"/>
                      <a:r>
                        <a:rPr lang="sv-SE" sz="1100" b="0" i="0" u="none" strike="noStrike" dirty="0">
                          <a:solidFill>
                            <a:srgbClr val="000000"/>
                          </a:solidFill>
                          <a:effectLst/>
                          <a:latin typeface="Calibri" panose="020F0502020204030204" pitchFamily="34" charset="0"/>
                        </a:rPr>
                        <a:t>Ingen samverkan med kommunerna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79265099"/>
                  </a:ext>
                </a:extLst>
              </a:tr>
            </a:tbl>
          </a:graphicData>
        </a:graphic>
      </p:graphicFrame>
      <p:graphicFrame>
        <p:nvGraphicFramePr>
          <p:cNvPr id="8" name="Tabell 7"/>
          <p:cNvGraphicFramePr>
            <a:graphicFrameLocks noGrp="1"/>
          </p:cNvGraphicFramePr>
          <p:nvPr>
            <p:extLst>
              <p:ext uri="{D42A27DB-BD31-4B8C-83A1-F6EECF244321}">
                <p14:modId xmlns:p14="http://schemas.microsoft.com/office/powerpoint/2010/main" val="4199591235"/>
              </p:ext>
            </p:extLst>
          </p:nvPr>
        </p:nvGraphicFramePr>
        <p:xfrm>
          <a:off x="187861" y="1183225"/>
          <a:ext cx="3119406" cy="1594485"/>
        </p:xfrm>
        <a:graphic>
          <a:graphicData uri="http://schemas.openxmlformats.org/drawingml/2006/table">
            <a:tbl>
              <a:tblPr firstRow="1" bandRow="1"/>
              <a:tblGrid>
                <a:gridCol w="3119406">
                  <a:extLst>
                    <a:ext uri="{9D8B030D-6E8A-4147-A177-3AD203B41FA5}">
                      <a16:colId xmlns:a16="http://schemas.microsoft.com/office/drawing/2014/main" val="224341331"/>
                    </a:ext>
                  </a:extLst>
                </a:gridCol>
              </a:tblGrid>
              <a:tr h="170416">
                <a:tc>
                  <a:txBody>
                    <a:bodyPr/>
                    <a:lstStyle/>
                    <a:p>
                      <a:pPr algn="l" fontAlgn="b"/>
                      <a:r>
                        <a:rPr lang="sv-SE" sz="1100" b="1" i="0" u="none" strike="noStrike" dirty="0">
                          <a:solidFill>
                            <a:srgbClr val="000000"/>
                          </a:solidFill>
                          <a:effectLst/>
                          <a:latin typeface="Calibri" panose="020F0502020204030204" pitchFamily="34" charset="0"/>
                        </a:rPr>
                        <a:t>Division Medicin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72959848"/>
                  </a:ext>
                </a:extLst>
              </a:tr>
              <a:tr h="170416">
                <a:tc>
                  <a:txBody>
                    <a:bodyPr/>
                    <a:lstStyle/>
                    <a:p>
                      <a:pPr algn="l" fontAlgn="b"/>
                      <a:r>
                        <a:rPr lang="sv-SE" sz="1100" b="0" i="0" u="none" strike="noStrike">
                          <a:solidFill>
                            <a:srgbClr val="000000"/>
                          </a:solidFill>
                          <a:effectLst/>
                          <a:latin typeface="Calibri" panose="020F0502020204030204" pitchFamily="34" charset="0"/>
                        </a:rPr>
                        <a:t>Chefstjänstemannagruppen för äldre, barn och unga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91780539"/>
                  </a:ext>
                </a:extLst>
              </a:tr>
              <a:tr h="170416">
                <a:tc>
                  <a:txBody>
                    <a:bodyPr/>
                    <a:lstStyle/>
                    <a:p>
                      <a:pPr algn="l" fontAlgn="b"/>
                      <a:r>
                        <a:rPr lang="sv-SE" sz="1100" b="0" i="0" u="none" strike="noStrike" dirty="0" err="1">
                          <a:solidFill>
                            <a:srgbClr val="000000"/>
                          </a:solidFill>
                          <a:effectLst/>
                          <a:latin typeface="Calibri" panose="020F0502020204030204" pitchFamily="34" charset="0"/>
                        </a:rPr>
                        <a:t>Barnahus</a:t>
                      </a:r>
                      <a:endParaRPr lang="sv-SE"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50518056"/>
                  </a:ext>
                </a:extLst>
              </a:tr>
              <a:tr h="170416">
                <a:tc>
                  <a:txBody>
                    <a:bodyPr/>
                    <a:lstStyle/>
                    <a:p>
                      <a:pPr algn="l" fontAlgn="b"/>
                      <a:r>
                        <a:rPr lang="sv-SE" sz="1100" b="0" i="0" u="none" strike="noStrike">
                          <a:solidFill>
                            <a:srgbClr val="000000"/>
                          </a:solidFill>
                          <a:effectLst/>
                          <a:latin typeface="Calibri" panose="020F0502020204030204" pitchFamily="34" charset="0"/>
                        </a:rPr>
                        <a:t>Nätverk elevhälsa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06113228"/>
                  </a:ext>
                </a:extLst>
              </a:tr>
              <a:tr h="170416">
                <a:tc>
                  <a:txBody>
                    <a:bodyPr/>
                    <a:lstStyle/>
                    <a:p>
                      <a:pPr algn="l" fontAlgn="b"/>
                      <a:r>
                        <a:rPr lang="sv-SE" sz="1100" b="0" i="0" u="none" strike="noStrike">
                          <a:solidFill>
                            <a:srgbClr val="000000"/>
                          </a:solidFill>
                          <a:effectLst/>
                          <a:latin typeface="Calibri" panose="020F0502020204030204" pitchFamily="34" charset="0"/>
                        </a:rPr>
                        <a:t>LPO barn och ungas hälsa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44615851"/>
                  </a:ext>
                </a:extLst>
              </a:tr>
              <a:tr h="170416">
                <a:tc>
                  <a:txBody>
                    <a:bodyPr/>
                    <a:lstStyle/>
                    <a:p>
                      <a:pPr algn="l" fontAlgn="b"/>
                      <a:r>
                        <a:rPr lang="sv-SE" sz="1100" b="0" i="0" u="none" strike="noStrike" dirty="0">
                          <a:solidFill>
                            <a:srgbClr val="000000"/>
                          </a:solidFill>
                          <a:effectLst/>
                          <a:latin typeface="Calibri" panose="020F0502020204030204" pitchFamily="34" charset="0"/>
                        </a:rPr>
                        <a:t>Falu kommun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8689108"/>
                  </a:ext>
                </a:extLst>
              </a:tr>
              <a:tr h="170416">
                <a:tc>
                  <a:txBody>
                    <a:bodyPr/>
                    <a:lstStyle/>
                    <a:p>
                      <a:pPr algn="l" fontAlgn="b"/>
                      <a:r>
                        <a:rPr lang="sv-SE" sz="1100" b="0" i="0" u="none" strike="noStrike">
                          <a:solidFill>
                            <a:srgbClr val="000000"/>
                          </a:solidFill>
                          <a:effectLst/>
                          <a:latin typeface="Calibri" panose="020F0502020204030204" pitchFamily="34" charset="0"/>
                        </a:rPr>
                        <a:t>Tolkservice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13334185"/>
                  </a:ext>
                </a:extLst>
              </a:tr>
              <a:tr h="170416">
                <a:tc>
                  <a:txBody>
                    <a:bodyPr/>
                    <a:lstStyle/>
                    <a:p>
                      <a:pPr algn="l" fontAlgn="b"/>
                      <a:r>
                        <a:rPr lang="sv-SE" sz="1100" b="0" i="0" u="none" strike="noStrike">
                          <a:solidFill>
                            <a:srgbClr val="000000"/>
                          </a:solidFill>
                          <a:effectLst/>
                          <a:latin typeface="Calibri" panose="020F0502020204030204" pitchFamily="34" charset="0"/>
                        </a:rPr>
                        <a:t>Vård och omsorgsutb.</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03864882"/>
                  </a:ext>
                </a:extLst>
              </a:tr>
              <a:tr h="170416">
                <a:tc>
                  <a:txBody>
                    <a:bodyPr/>
                    <a:lstStyle/>
                    <a:p>
                      <a:pPr algn="l" fontAlgn="b"/>
                      <a:r>
                        <a:rPr lang="sv-SE" sz="1100" b="0" i="0" u="none" strike="noStrike" dirty="0">
                          <a:solidFill>
                            <a:srgbClr val="000000"/>
                          </a:solidFill>
                          <a:effectLst/>
                          <a:latin typeface="Calibri" panose="020F0502020204030204" pitchFamily="34" charset="0"/>
                        </a:rPr>
                        <a:t>Hand I Hand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33911304"/>
                  </a:ext>
                </a:extLst>
              </a:tr>
            </a:tbl>
          </a:graphicData>
        </a:graphic>
      </p:graphicFrame>
      <p:graphicFrame>
        <p:nvGraphicFramePr>
          <p:cNvPr id="10" name="Tabell 9"/>
          <p:cNvGraphicFramePr>
            <a:graphicFrameLocks noGrp="1"/>
          </p:cNvGraphicFramePr>
          <p:nvPr>
            <p:extLst>
              <p:ext uri="{D42A27DB-BD31-4B8C-83A1-F6EECF244321}">
                <p14:modId xmlns:p14="http://schemas.microsoft.com/office/powerpoint/2010/main" val="3308902041"/>
              </p:ext>
            </p:extLst>
          </p:nvPr>
        </p:nvGraphicFramePr>
        <p:xfrm>
          <a:off x="6618731" y="4429111"/>
          <a:ext cx="1995705" cy="354330"/>
        </p:xfrm>
        <a:graphic>
          <a:graphicData uri="http://schemas.openxmlformats.org/drawingml/2006/table">
            <a:tbl>
              <a:tblPr firstRow="1" bandRow="1"/>
              <a:tblGrid>
                <a:gridCol w="1995705">
                  <a:extLst>
                    <a:ext uri="{9D8B030D-6E8A-4147-A177-3AD203B41FA5}">
                      <a16:colId xmlns:a16="http://schemas.microsoft.com/office/drawing/2014/main" val="1807137173"/>
                    </a:ext>
                  </a:extLst>
                </a:gridCol>
              </a:tblGrid>
              <a:tr h="95250">
                <a:tc>
                  <a:txBody>
                    <a:bodyPr/>
                    <a:lstStyle/>
                    <a:p>
                      <a:pPr algn="l" fontAlgn="b"/>
                      <a:r>
                        <a:rPr lang="sv-SE" sz="1100" b="1" i="0" u="none" strike="noStrike">
                          <a:solidFill>
                            <a:srgbClr val="000000"/>
                          </a:solidFill>
                          <a:effectLst/>
                          <a:latin typeface="Calibri" panose="020F0502020204030204" pitchFamily="34" charset="0"/>
                        </a:rPr>
                        <a:t>Division Primärvård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92368509"/>
                  </a:ext>
                </a:extLst>
              </a:tr>
              <a:tr h="95250">
                <a:tc>
                  <a:txBody>
                    <a:bodyPr/>
                    <a:lstStyle/>
                    <a:p>
                      <a:pPr algn="l" fontAlgn="b"/>
                      <a:r>
                        <a:rPr lang="sv-SE" sz="1100" b="0" i="0" u="none" strike="noStrike" dirty="0">
                          <a:solidFill>
                            <a:srgbClr val="000000"/>
                          </a:solidFill>
                          <a:effectLst/>
                          <a:latin typeface="Calibri" panose="020F0502020204030204" pitchFamily="34" charset="0"/>
                        </a:rPr>
                        <a:t>Se områdessamordnarnas delar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83065151"/>
                  </a:ext>
                </a:extLst>
              </a:tr>
            </a:tbl>
          </a:graphicData>
        </a:graphic>
      </p:graphicFrame>
      <p:graphicFrame>
        <p:nvGraphicFramePr>
          <p:cNvPr id="11" name="Tabell 10"/>
          <p:cNvGraphicFramePr>
            <a:graphicFrameLocks noGrp="1"/>
          </p:cNvGraphicFramePr>
          <p:nvPr>
            <p:extLst>
              <p:ext uri="{D42A27DB-BD31-4B8C-83A1-F6EECF244321}">
                <p14:modId xmlns:p14="http://schemas.microsoft.com/office/powerpoint/2010/main" val="3565879405"/>
              </p:ext>
            </p:extLst>
          </p:nvPr>
        </p:nvGraphicFramePr>
        <p:xfrm>
          <a:off x="284789" y="4980940"/>
          <a:ext cx="2807582" cy="1417320"/>
        </p:xfrm>
        <a:graphic>
          <a:graphicData uri="http://schemas.openxmlformats.org/drawingml/2006/table">
            <a:tbl>
              <a:tblPr firstRow="1" bandRow="1"/>
              <a:tblGrid>
                <a:gridCol w="2807582">
                  <a:extLst>
                    <a:ext uri="{9D8B030D-6E8A-4147-A177-3AD203B41FA5}">
                      <a16:colId xmlns:a16="http://schemas.microsoft.com/office/drawing/2014/main" val="552128976"/>
                    </a:ext>
                  </a:extLst>
                </a:gridCol>
              </a:tblGrid>
              <a:tr h="167559">
                <a:tc>
                  <a:txBody>
                    <a:bodyPr/>
                    <a:lstStyle/>
                    <a:p>
                      <a:pPr algn="l" fontAlgn="b"/>
                      <a:r>
                        <a:rPr lang="sv-SE" sz="1100" b="1" i="0" u="none" strike="noStrike" dirty="0">
                          <a:solidFill>
                            <a:srgbClr val="000000"/>
                          </a:solidFill>
                          <a:effectLst/>
                          <a:latin typeface="Calibri" panose="020F0502020204030204" pitchFamily="34" charset="0"/>
                        </a:rPr>
                        <a:t>Division Psykiatri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25367033"/>
                  </a:ext>
                </a:extLst>
              </a:tr>
              <a:tr h="167559">
                <a:tc>
                  <a:txBody>
                    <a:bodyPr/>
                    <a:lstStyle/>
                    <a:p>
                      <a:pPr algn="l" fontAlgn="b"/>
                      <a:r>
                        <a:rPr lang="sv-SE" sz="1100" b="0" i="0" u="none" strike="noStrike">
                          <a:solidFill>
                            <a:srgbClr val="000000"/>
                          </a:solidFill>
                          <a:effectLst/>
                          <a:latin typeface="Calibri" panose="020F0502020204030204" pitchFamily="34" charset="0"/>
                        </a:rPr>
                        <a:t>Länsnätverket för förvaltningschefer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52141565"/>
                  </a:ext>
                </a:extLst>
              </a:tr>
              <a:tr h="167559">
                <a:tc>
                  <a:txBody>
                    <a:bodyPr/>
                    <a:lstStyle/>
                    <a:p>
                      <a:pPr algn="l" fontAlgn="b"/>
                      <a:r>
                        <a:rPr lang="sv-SE" sz="1100" b="0" i="0" u="none" strike="noStrike">
                          <a:solidFill>
                            <a:srgbClr val="000000"/>
                          </a:solidFill>
                          <a:effectLst/>
                          <a:latin typeface="Calibri" panose="020F0502020204030204" pitchFamily="34" charset="0"/>
                        </a:rPr>
                        <a:t>Styrgrupp för länschefsnätverket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87417804"/>
                  </a:ext>
                </a:extLst>
              </a:tr>
              <a:tr h="167559">
                <a:tc>
                  <a:txBody>
                    <a:bodyPr/>
                    <a:lstStyle/>
                    <a:p>
                      <a:pPr algn="l" fontAlgn="b"/>
                      <a:r>
                        <a:rPr lang="sv-SE" sz="1100" b="0" i="0" u="none" strike="noStrike">
                          <a:solidFill>
                            <a:srgbClr val="000000"/>
                          </a:solidFill>
                          <a:effectLst/>
                          <a:latin typeface="Calibri" panose="020F0502020204030204" pitchFamily="34" charset="0"/>
                        </a:rPr>
                        <a:t>Chefstjänstemannamöten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87021058"/>
                  </a:ext>
                </a:extLst>
              </a:tr>
              <a:tr h="167559">
                <a:tc>
                  <a:txBody>
                    <a:bodyPr/>
                    <a:lstStyle/>
                    <a:p>
                      <a:pPr algn="l" fontAlgn="b"/>
                      <a:r>
                        <a:rPr lang="sv-SE" sz="1100" b="0" i="0" u="none" strike="noStrike">
                          <a:solidFill>
                            <a:srgbClr val="000000"/>
                          </a:solidFill>
                          <a:effectLst/>
                          <a:latin typeface="Calibri" panose="020F0502020204030204" pitchFamily="34" charset="0"/>
                        </a:rPr>
                        <a:t>LSG Lokal samverkansgrupp</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32922405"/>
                  </a:ext>
                </a:extLst>
              </a:tr>
              <a:tr h="167559">
                <a:tc>
                  <a:txBody>
                    <a:bodyPr/>
                    <a:lstStyle/>
                    <a:p>
                      <a:pPr algn="l" fontAlgn="b"/>
                      <a:r>
                        <a:rPr lang="sv-SE" sz="1100" b="0" i="0" u="none" strike="noStrike" dirty="0">
                          <a:solidFill>
                            <a:srgbClr val="000000"/>
                          </a:solidFill>
                          <a:effectLst/>
                          <a:latin typeface="Calibri" panose="020F0502020204030204" pitchFamily="34" charset="0"/>
                        </a:rPr>
                        <a:t>Lokala samverkansgrupper/styrgrupper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5135130"/>
                  </a:ext>
                </a:extLst>
              </a:tr>
              <a:tr h="167559">
                <a:tc>
                  <a:txBody>
                    <a:bodyPr/>
                    <a:lstStyle/>
                    <a:p>
                      <a:pPr algn="l" fontAlgn="b"/>
                      <a:r>
                        <a:rPr lang="sv-SE" sz="1100" b="0" i="0" u="none" strike="noStrike">
                          <a:solidFill>
                            <a:srgbClr val="000000"/>
                          </a:solidFill>
                          <a:effectLst/>
                          <a:latin typeface="Calibri" panose="020F0502020204030204" pitchFamily="34" charset="0"/>
                        </a:rPr>
                        <a:t>Nätverk elevhälsa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12004492"/>
                  </a:ext>
                </a:extLst>
              </a:tr>
              <a:tr h="167559">
                <a:tc>
                  <a:txBody>
                    <a:bodyPr/>
                    <a:lstStyle/>
                    <a:p>
                      <a:pPr algn="l" fontAlgn="b"/>
                      <a:r>
                        <a:rPr lang="sv-SE" sz="1100" b="0" i="0" u="none" strike="noStrike" dirty="0">
                          <a:solidFill>
                            <a:srgbClr val="000000"/>
                          </a:solidFill>
                          <a:effectLst/>
                          <a:latin typeface="Calibri" panose="020F0502020204030204" pitchFamily="34" charset="0"/>
                        </a:rPr>
                        <a:t>Styrgrupp </a:t>
                      </a:r>
                      <a:r>
                        <a:rPr lang="sv-SE" sz="1100" b="0" i="0" u="none" strike="noStrike" dirty="0" err="1">
                          <a:solidFill>
                            <a:srgbClr val="000000"/>
                          </a:solidFill>
                          <a:effectLst/>
                          <a:latin typeface="Calibri" panose="020F0502020204030204" pitchFamily="34" charset="0"/>
                        </a:rPr>
                        <a:t>barnahus</a:t>
                      </a:r>
                      <a:endParaRPr lang="sv-SE" sz="11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45609832"/>
                  </a:ext>
                </a:extLst>
              </a:tr>
            </a:tbl>
          </a:graphicData>
        </a:graphic>
      </p:graphicFrame>
      <p:graphicFrame>
        <p:nvGraphicFramePr>
          <p:cNvPr id="12" name="Tabell 11"/>
          <p:cNvGraphicFramePr>
            <a:graphicFrameLocks noGrp="1"/>
          </p:cNvGraphicFramePr>
          <p:nvPr>
            <p:extLst>
              <p:ext uri="{D42A27DB-BD31-4B8C-83A1-F6EECF244321}">
                <p14:modId xmlns:p14="http://schemas.microsoft.com/office/powerpoint/2010/main" val="750358599"/>
              </p:ext>
            </p:extLst>
          </p:nvPr>
        </p:nvGraphicFramePr>
        <p:xfrm>
          <a:off x="4633884" y="1550468"/>
          <a:ext cx="2985414" cy="885825"/>
        </p:xfrm>
        <a:graphic>
          <a:graphicData uri="http://schemas.openxmlformats.org/drawingml/2006/table">
            <a:tbl>
              <a:tblPr firstRow="1" bandRow="1"/>
              <a:tblGrid>
                <a:gridCol w="2985414">
                  <a:extLst>
                    <a:ext uri="{9D8B030D-6E8A-4147-A177-3AD203B41FA5}">
                      <a16:colId xmlns:a16="http://schemas.microsoft.com/office/drawing/2014/main" val="1113342963"/>
                    </a:ext>
                  </a:extLst>
                </a:gridCol>
              </a:tblGrid>
              <a:tr h="174543">
                <a:tc>
                  <a:txBody>
                    <a:bodyPr/>
                    <a:lstStyle/>
                    <a:p>
                      <a:pPr algn="l" fontAlgn="b"/>
                      <a:r>
                        <a:rPr lang="sv-SE" sz="1100" b="1" i="0" u="none" strike="noStrike" dirty="0">
                          <a:solidFill>
                            <a:srgbClr val="000000"/>
                          </a:solidFill>
                          <a:effectLst/>
                          <a:latin typeface="Calibri" panose="020F0502020204030204" pitchFamily="34" charset="0"/>
                        </a:rPr>
                        <a:t>God och nära vård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02542284"/>
                  </a:ext>
                </a:extLst>
              </a:tr>
              <a:tr h="174543">
                <a:tc>
                  <a:txBody>
                    <a:bodyPr/>
                    <a:lstStyle/>
                    <a:p>
                      <a:pPr algn="l" fontAlgn="b"/>
                      <a:r>
                        <a:rPr lang="sv-SE" sz="1100" b="0" i="0" u="none" strike="noStrike" dirty="0">
                          <a:solidFill>
                            <a:srgbClr val="000000"/>
                          </a:solidFill>
                          <a:effectLst/>
                          <a:latin typeface="Calibri" panose="020F0502020204030204" pitchFamily="34" charset="0"/>
                        </a:rPr>
                        <a:t>Ludvika - Smedjebacken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06285453"/>
                  </a:ext>
                </a:extLst>
              </a:tr>
              <a:tr h="174543">
                <a:tc>
                  <a:txBody>
                    <a:bodyPr/>
                    <a:lstStyle/>
                    <a:p>
                      <a:pPr algn="l" fontAlgn="b"/>
                      <a:r>
                        <a:rPr lang="sv-SE" sz="1100" b="0" i="0" u="none" strike="noStrike" dirty="0">
                          <a:solidFill>
                            <a:srgbClr val="000000"/>
                          </a:solidFill>
                          <a:effectLst/>
                          <a:latin typeface="Calibri" panose="020F0502020204030204" pitchFamily="34" charset="0"/>
                        </a:rPr>
                        <a:t>Falun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40190981"/>
                  </a:ext>
                </a:extLst>
              </a:tr>
              <a:tr h="174543">
                <a:tc>
                  <a:txBody>
                    <a:bodyPr/>
                    <a:lstStyle/>
                    <a:p>
                      <a:pPr algn="l" fontAlgn="b"/>
                      <a:r>
                        <a:rPr lang="sv-SE" sz="1100" b="0" i="0" u="none" strike="noStrike" dirty="0">
                          <a:solidFill>
                            <a:srgbClr val="000000"/>
                          </a:solidFill>
                          <a:effectLst/>
                          <a:latin typeface="Calibri" panose="020F0502020204030204" pitchFamily="34" charset="0"/>
                        </a:rPr>
                        <a:t>Mellersta (Borlänge, Säter o Gagnef)</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33303338"/>
                  </a:ext>
                </a:extLst>
              </a:tr>
              <a:tr h="174543">
                <a:tc>
                  <a:txBody>
                    <a:bodyPr/>
                    <a:lstStyle/>
                    <a:p>
                      <a:pPr algn="l" fontAlgn="b"/>
                      <a:r>
                        <a:rPr lang="sv-SE" sz="1100" b="0" i="0" u="none" strike="noStrike" dirty="0">
                          <a:solidFill>
                            <a:srgbClr val="000000"/>
                          </a:solidFill>
                          <a:effectLst/>
                          <a:latin typeface="Calibri" panose="020F0502020204030204" pitchFamily="34" charset="0"/>
                        </a:rPr>
                        <a:t>Flera grupper kommer att startas under 2022/2023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71831189"/>
                  </a:ext>
                </a:extLst>
              </a:tr>
            </a:tbl>
          </a:graphicData>
        </a:graphic>
      </p:graphicFrame>
      <p:graphicFrame>
        <p:nvGraphicFramePr>
          <p:cNvPr id="13" name="Tabell 12"/>
          <p:cNvGraphicFramePr>
            <a:graphicFrameLocks noGrp="1"/>
          </p:cNvGraphicFramePr>
          <p:nvPr>
            <p:extLst>
              <p:ext uri="{D42A27DB-BD31-4B8C-83A1-F6EECF244321}">
                <p14:modId xmlns:p14="http://schemas.microsoft.com/office/powerpoint/2010/main" val="707420253"/>
              </p:ext>
            </p:extLst>
          </p:nvPr>
        </p:nvGraphicFramePr>
        <p:xfrm>
          <a:off x="3791844" y="5022850"/>
          <a:ext cx="3162300" cy="1333500"/>
        </p:xfrm>
        <a:graphic>
          <a:graphicData uri="http://schemas.openxmlformats.org/drawingml/2006/table">
            <a:tbl>
              <a:tblPr firstRow="1" bandRow="1"/>
              <a:tblGrid>
                <a:gridCol w="3162300">
                  <a:extLst>
                    <a:ext uri="{9D8B030D-6E8A-4147-A177-3AD203B41FA5}">
                      <a16:colId xmlns:a16="http://schemas.microsoft.com/office/drawing/2014/main" val="371656208"/>
                    </a:ext>
                  </a:extLst>
                </a:gridCol>
              </a:tblGrid>
              <a:tr h="190500">
                <a:tc>
                  <a:txBody>
                    <a:bodyPr/>
                    <a:lstStyle/>
                    <a:p>
                      <a:pPr algn="l" fontAlgn="b"/>
                      <a:r>
                        <a:rPr lang="sv-SE" sz="1100" b="1" i="0" u="none" strike="noStrike" dirty="0">
                          <a:solidFill>
                            <a:srgbClr val="000000"/>
                          </a:solidFill>
                          <a:effectLst/>
                          <a:latin typeface="Calibri" panose="020F0502020204030204" pitchFamily="34" charset="0"/>
                        </a:rPr>
                        <a:t>Lokala programområden (LPO)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88443601"/>
                  </a:ext>
                </a:extLst>
              </a:tr>
              <a:tr h="190500">
                <a:tc>
                  <a:txBody>
                    <a:bodyPr/>
                    <a:lstStyle/>
                    <a:p>
                      <a:pPr algn="l" fontAlgn="b"/>
                      <a:r>
                        <a:rPr lang="sv-SE" sz="1100" b="0" i="0" u="none" strike="noStrike">
                          <a:solidFill>
                            <a:srgbClr val="000000"/>
                          </a:solidFill>
                          <a:effectLst/>
                          <a:latin typeface="Calibri" panose="020F0502020204030204" pitchFamily="34" charset="0"/>
                        </a:rPr>
                        <a:t>LPO Äldres hälsa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97534478"/>
                  </a:ext>
                </a:extLst>
              </a:tr>
              <a:tr h="190500">
                <a:tc>
                  <a:txBody>
                    <a:bodyPr/>
                    <a:lstStyle/>
                    <a:p>
                      <a:pPr algn="l" fontAlgn="b"/>
                      <a:r>
                        <a:rPr lang="sv-SE" sz="1100" b="0" i="0" u="none" strike="noStrike">
                          <a:solidFill>
                            <a:srgbClr val="000000"/>
                          </a:solidFill>
                          <a:effectLst/>
                          <a:latin typeface="Calibri" panose="020F0502020204030204" pitchFamily="34" charset="0"/>
                        </a:rPr>
                        <a:t>LPO Primärvård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09272437"/>
                  </a:ext>
                </a:extLst>
              </a:tr>
              <a:tr h="190500">
                <a:tc>
                  <a:txBody>
                    <a:bodyPr/>
                    <a:lstStyle/>
                    <a:p>
                      <a:pPr algn="l" fontAlgn="b"/>
                      <a:r>
                        <a:rPr lang="sv-SE" sz="1100" b="0" i="0" u="none" strike="noStrike">
                          <a:solidFill>
                            <a:srgbClr val="000000"/>
                          </a:solidFill>
                          <a:effectLst/>
                          <a:latin typeface="Calibri" panose="020F0502020204030204" pitchFamily="34" charset="0"/>
                        </a:rPr>
                        <a:t>LPO Rehabilitering, habilitering o försäkringsmedicin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95787974"/>
                  </a:ext>
                </a:extLst>
              </a:tr>
              <a:tr h="190500">
                <a:tc>
                  <a:txBody>
                    <a:bodyPr/>
                    <a:lstStyle/>
                    <a:p>
                      <a:pPr algn="l" fontAlgn="b"/>
                      <a:r>
                        <a:rPr lang="sv-SE" sz="1100" b="0" i="0" u="none" strike="noStrike">
                          <a:solidFill>
                            <a:srgbClr val="000000"/>
                          </a:solidFill>
                          <a:effectLst/>
                          <a:latin typeface="Calibri" panose="020F0502020204030204" pitchFamily="34" charset="0"/>
                        </a:rPr>
                        <a:t>LPO Barn- och ungdomars hälsa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05599129"/>
                  </a:ext>
                </a:extLst>
              </a:tr>
              <a:tr h="190500">
                <a:tc>
                  <a:txBody>
                    <a:bodyPr/>
                    <a:lstStyle/>
                    <a:p>
                      <a:pPr algn="l" fontAlgn="b"/>
                      <a:r>
                        <a:rPr lang="sv-SE" sz="1100" b="0" i="0" u="none" strike="noStrike">
                          <a:solidFill>
                            <a:srgbClr val="000000"/>
                          </a:solidFill>
                          <a:effectLst/>
                          <a:latin typeface="Calibri" panose="020F0502020204030204" pitchFamily="34" charset="0"/>
                        </a:rPr>
                        <a:t>LPO Psykisk hälsa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42651975"/>
                  </a:ext>
                </a:extLst>
              </a:tr>
              <a:tr h="190500">
                <a:tc>
                  <a:txBody>
                    <a:bodyPr/>
                    <a:lstStyle/>
                    <a:p>
                      <a:pPr algn="l" fontAlgn="b"/>
                      <a:r>
                        <a:rPr lang="sv-SE" sz="1100" b="0" i="0" u="none" strike="noStrike" dirty="0">
                          <a:solidFill>
                            <a:srgbClr val="000000"/>
                          </a:solidFill>
                          <a:effectLst/>
                          <a:latin typeface="Calibri" panose="020F0502020204030204" pitchFamily="34" charset="0"/>
                        </a:rPr>
                        <a:t>LPO Levnadsvanor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06890645"/>
                  </a:ext>
                </a:extLst>
              </a:tr>
            </a:tbl>
          </a:graphicData>
        </a:graphic>
      </p:graphicFrame>
      <p:graphicFrame>
        <p:nvGraphicFramePr>
          <p:cNvPr id="15" name="Tabell 14"/>
          <p:cNvGraphicFramePr>
            <a:graphicFrameLocks noGrp="1"/>
          </p:cNvGraphicFramePr>
          <p:nvPr>
            <p:extLst>
              <p:ext uri="{D42A27DB-BD31-4B8C-83A1-F6EECF244321}">
                <p14:modId xmlns:p14="http://schemas.microsoft.com/office/powerpoint/2010/main" val="1600278821"/>
              </p:ext>
            </p:extLst>
          </p:nvPr>
        </p:nvGraphicFramePr>
        <p:xfrm>
          <a:off x="7727522" y="776311"/>
          <a:ext cx="3294264" cy="885825"/>
        </p:xfrm>
        <a:graphic>
          <a:graphicData uri="http://schemas.openxmlformats.org/drawingml/2006/table">
            <a:tbl>
              <a:tblPr/>
              <a:tblGrid>
                <a:gridCol w="1129462">
                  <a:extLst>
                    <a:ext uri="{9D8B030D-6E8A-4147-A177-3AD203B41FA5}">
                      <a16:colId xmlns:a16="http://schemas.microsoft.com/office/drawing/2014/main" val="2729361799"/>
                    </a:ext>
                  </a:extLst>
                </a:gridCol>
                <a:gridCol w="2164802">
                  <a:extLst>
                    <a:ext uri="{9D8B030D-6E8A-4147-A177-3AD203B41FA5}">
                      <a16:colId xmlns:a16="http://schemas.microsoft.com/office/drawing/2014/main" val="1375095604"/>
                    </a:ext>
                  </a:extLst>
                </a:gridCol>
              </a:tblGrid>
              <a:tr h="160085">
                <a:tc gridSpan="2">
                  <a:txBody>
                    <a:bodyPr/>
                    <a:lstStyle/>
                    <a:p>
                      <a:pPr algn="l" fontAlgn="b"/>
                      <a:r>
                        <a:rPr lang="sv-SE" sz="1100" b="1" i="0" u="none" strike="noStrike">
                          <a:solidFill>
                            <a:srgbClr val="000000"/>
                          </a:solidFill>
                          <a:effectLst/>
                          <a:latin typeface="Calibri" panose="020F0502020204030204" pitchFamily="34" charset="0"/>
                        </a:rPr>
                        <a:t>Områdessamordnare Falun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sv-SE"/>
                    </a:p>
                  </a:txBody>
                  <a:tcPr/>
                </a:tc>
                <a:extLst>
                  <a:ext uri="{0D108BD9-81ED-4DB2-BD59-A6C34878D82A}">
                    <a16:rowId xmlns:a16="http://schemas.microsoft.com/office/drawing/2014/main" val="3563111622"/>
                  </a:ext>
                </a:extLst>
              </a:tr>
              <a:tr h="160085">
                <a:tc>
                  <a:txBody>
                    <a:bodyPr/>
                    <a:lstStyle/>
                    <a:p>
                      <a:pPr algn="l" fontAlgn="b"/>
                      <a:r>
                        <a:rPr lang="sv-SE" sz="1100" b="0" i="0" u="none" strike="noStrike">
                          <a:solidFill>
                            <a:srgbClr val="000000"/>
                          </a:solidFill>
                          <a:effectLst/>
                          <a:latin typeface="Calibri" panose="020F0502020204030204" pitchFamily="34" charset="0"/>
                        </a:rPr>
                        <a:t>Falun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sv-SE" sz="1100" b="0" i="0" u="none" strike="noStrike">
                          <a:solidFill>
                            <a:srgbClr val="000000"/>
                          </a:solidFill>
                          <a:effectLst/>
                          <a:latin typeface="Calibri" panose="020F0502020204030204" pitchFamily="34" charset="0"/>
                        </a:rPr>
                        <a:t>Samverkan vård och omsorg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34253951"/>
                  </a:ext>
                </a:extLst>
              </a:tr>
              <a:tr h="160085">
                <a:tc>
                  <a:txBody>
                    <a:bodyPr/>
                    <a:lstStyle/>
                    <a:p>
                      <a:pPr algn="l" fontAlgn="b"/>
                      <a:r>
                        <a:rPr lang="sv-SE" sz="1100" b="0" i="0" u="none" strike="noStrike">
                          <a:solidFill>
                            <a:srgbClr val="000000"/>
                          </a:solidFill>
                          <a:effectLst/>
                          <a:latin typeface="Calibri" panose="020F0502020204030204" pitchFamily="34" charset="0"/>
                        </a:rPr>
                        <a:t>Falun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sv-SE" sz="1100" b="0" i="0" u="none" strike="noStrike">
                          <a:solidFill>
                            <a:srgbClr val="000000"/>
                          </a:solidFill>
                          <a:effectLst/>
                          <a:latin typeface="Calibri" panose="020F0502020204030204" pitchFamily="34" charset="0"/>
                        </a:rPr>
                        <a:t>LSG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81229095"/>
                  </a:ext>
                </a:extLst>
              </a:tr>
              <a:tr h="160085">
                <a:tc>
                  <a:txBody>
                    <a:bodyPr/>
                    <a:lstStyle/>
                    <a:p>
                      <a:pPr algn="l" fontAlgn="b"/>
                      <a:r>
                        <a:rPr lang="sv-SE" sz="1100" b="0" i="0" u="none" strike="noStrike">
                          <a:solidFill>
                            <a:srgbClr val="000000"/>
                          </a:solidFill>
                          <a:effectLst/>
                          <a:latin typeface="Calibri" panose="020F0502020204030204" pitchFamily="34" charset="0"/>
                        </a:rPr>
                        <a:t>Falun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sv-SE" sz="1100" b="0" i="0" u="none" strike="noStrike">
                          <a:solidFill>
                            <a:srgbClr val="000000"/>
                          </a:solidFill>
                          <a:effectLst/>
                          <a:latin typeface="Calibri" panose="020F0502020204030204" pitchFamily="34" charset="0"/>
                        </a:rPr>
                        <a:t>Vård och omsorgscollage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85864952"/>
                  </a:ext>
                </a:extLst>
              </a:tr>
              <a:tr h="160085">
                <a:tc>
                  <a:txBody>
                    <a:bodyPr/>
                    <a:lstStyle/>
                    <a:p>
                      <a:pPr algn="l" fontAlgn="b"/>
                      <a:r>
                        <a:rPr lang="sv-SE" sz="1100" b="0" i="0" u="none" strike="noStrike">
                          <a:solidFill>
                            <a:srgbClr val="000000"/>
                          </a:solidFill>
                          <a:effectLst/>
                          <a:latin typeface="Calibri" panose="020F0502020204030204" pitchFamily="34" charset="0"/>
                        </a:rPr>
                        <a:t>Borlänge Falun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sv-SE" sz="1100" b="0" i="0" u="none" strike="noStrike" dirty="0">
                          <a:solidFill>
                            <a:srgbClr val="000000"/>
                          </a:solidFill>
                          <a:effectLst/>
                          <a:latin typeface="Calibri" panose="020F0502020204030204" pitchFamily="34" charset="0"/>
                        </a:rPr>
                        <a:t>Styrgrupp missbruk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85321905"/>
                  </a:ext>
                </a:extLst>
              </a:tr>
            </a:tbl>
          </a:graphicData>
        </a:graphic>
      </p:graphicFrame>
      <p:graphicFrame>
        <p:nvGraphicFramePr>
          <p:cNvPr id="20" name="Tabell 19"/>
          <p:cNvGraphicFramePr>
            <a:graphicFrameLocks noGrp="1"/>
          </p:cNvGraphicFramePr>
          <p:nvPr>
            <p:extLst>
              <p:ext uri="{D42A27DB-BD31-4B8C-83A1-F6EECF244321}">
                <p14:modId xmlns:p14="http://schemas.microsoft.com/office/powerpoint/2010/main" val="947411469"/>
              </p:ext>
            </p:extLst>
          </p:nvPr>
        </p:nvGraphicFramePr>
        <p:xfrm>
          <a:off x="7727522" y="1731619"/>
          <a:ext cx="3896798" cy="1119190"/>
        </p:xfrm>
        <a:graphic>
          <a:graphicData uri="http://schemas.openxmlformats.org/drawingml/2006/table">
            <a:tbl>
              <a:tblPr firstRow="1" bandRow="1"/>
              <a:tblGrid>
                <a:gridCol w="1336045">
                  <a:extLst>
                    <a:ext uri="{9D8B030D-6E8A-4147-A177-3AD203B41FA5}">
                      <a16:colId xmlns:a16="http://schemas.microsoft.com/office/drawing/2014/main" val="1828815132"/>
                    </a:ext>
                  </a:extLst>
                </a:gridCol>
                <a:gridCol w="2560753">
                  <a:extLst>
                    <a:ext uri="{9D8B030D-6E8A-4147-A177-3AD203B41FA5}">
                      <a16:colId xmlns:a16="http://schemas.microsoft.com/office/drawing/2014/main" val="503779799"/>
                    </a:ext>
                  </a:extLst>
                </a:gridCol>
              </a:tblGrid>
              <a:tr h="188405">
                <a:tc gridSpan="2">
                  <a:txBody>
                    <a:bodyPr/>
                    <a:lstStyle/>
                    <a:p>
                      <a:pPr algn="l" fontAlgn="b"/>
                      <a:r>
                        <a:rPr lang="sv-SE" sz="1100" b="1" i="0" u="none" strike="noStrike">
                          <a:solidFill>
                            <a:srgbClr val="000000"/>
                          </a:solidFill>
                          <a:effectLst/>
                          <a:latin typeface="Calibri" panose="020F0502020204030204" pitchFamily="34" charset="0"/>
                        </a:rPr>
                        <a:t>Områdessamordnare Mellersta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sv-SE"/>
                    </a:p>
                  </a:txBody>
                  <a:tcPr/>
                </a:tc>
                <a:extLst>
                  <a:ext uri="{0D108BD9-81ED-4DB2-BD59-A6C34878D82A}">
                    <a16:rowId xmlns:a16="http://schemas.microsoft.com/office/drawing/2014/main" val="2687334531"/>
                  </a:ext>
                </a:extLst>
              </a:tr>
              <a:tr h="162380">
                <a:tc>
                  <a:txBody>
                    <a:bodyPr/>
                    <a:lstStyle/>
                    <a:p>
                      <a:pPr algn="l" fontAlgn="b"/>
                      <a:r>
                        <a:rPr lang="sv-SE" sz="1100" b="0" i="0" u="none" strike="noStrike">
                          <a:solidFill>
                            <a:srgbClr val="000000"/>
                          </a:solidFill>
                          <a:effectLst/>
                          <a:latin typeface="Calibri" panose="020F0502020204030204" pitchFamily="34" charset="0"/>
                        </a:rPr>
                        <a:t>Borlänge Säter  Gagnef</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sv-SE" sz="1100" b="0" i="0" u="none" strike="noStrike" dirty="0">
                          <a:solidFill>
                            <a:srgbClr val="000000"/>
                          </a:solidFill>
                          <a:effectLst/>
                          <a:latin typeface="Calibri" panose="020F0502020204030204" pitchFamily="34" charset="0"/>
                        </a:rPr>
                        <a:t>Samverkan vård och omsorg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09536739"/>
                  </a:ext>
                </a:extLst>
              </a:tr>
              <a:tr h="188405">
                <a:tc>
                  <a:txBody>
                    <a:bodyPr/>
                    <a:lstStyle/>
                    <a:p>
                      <a:pPr algn="l" fontAlgn="b"/>
                      <a:r>
                        <a:rPr lang="sv-SE" sz="1100" b="0" i="0" u="none" strike="noStrike">
                          <a:solidFill>
                            <a:srgbClr val="000000"/>
                          </a:solidFill>
                          <a:effectLst/>
                          <a:latin typeface="Calibri" panose="020F0502020204030204" pitchFamily="34" charset="0"/>
                        </a:rPr>
                        <a:t>Borlänge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sv-SE" sz="1100" b="0" i="0" u="none" strike="noStrike">
                          <a:solidFill>
                            <a:srgbClr val="000000"/>
                          </a:solidFill>
                          <a:effectLst/>
                          <a:latin typeface="Calibri" panose="020F0502020204030204" pitchFamily="34" charset="0"/>
                        </a:rPr>
                        <a:t>LSG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00862234"/>
                  </a:ext>
                </a:extLst>
              </a:tr>
              <a:tr h="188405">
                <a:tc>
                  <a:txBody>
                    <a:bodyPr/>
                    <a:lstStyle/>
                    <a:p>
                      <a:pPr algn="l" fontAlgn="b"/>
                      <a:r>
                        <a:rPr lang="sv-SE" sz="1100" b="0" i="0" u="none" strike="noStrike">
                          <a:solidFill>
                            <a:srgbClr val="000000"/>
                          </a:solidFill>
                          <a:effectLst/>
                          <a:latin typeface="Calibri" panose="020F0502020204030204" pitchFamily="34" charset="0"/>
                        </a:rPr>
                        <a:t>Mellersta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sv-SE" sz="1100" b="0" i="0" u="none" strike="noStrike">
                          <a:solidFill>
                            <a:srgbClr val="000000"/>
                          </a:solidFill>
                          <a:effectLst/>
                          <a:latin typeface="Calibri" panose="020F0502020204030204" pitchFamily="34" charset="0"/>
                        </a:rPr>
                        <a:t>Vård och omsorgscollage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9192764"/>
                  </a:ext>
                </a:extLst>
              </a:tr>
              <a:tr h="188405">
                <a:tc>
                  <a:txBody>
                    <a:bodyPr/>
                    <a:lstStyle/>
                    <a:p>
                      <a:pPr algn="l" fontAlgn="b"/>
                      <a:r>
                        <a:rPr lang="sv-SE" sz="1100" b="0" i="0" u="none" strike="noStrike">
                          <a:solidFill>
                            <a:srgbClr val="000000"/>
                          </a:solidFill>
                          <a:effectLst/>
                          <a:latin typeface="Calibri" panose="020F0502020204030204" pitchFamily="34" charset="0"/>
                        </a:rPr>
                        <a:t>Borlänge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sv-SE" sz="1100" b="0" i="0" u="none" strike="noStrike">
                          <a:solidFill>
                            <a:srgbClr val="000000"/>
                          </a:solidFill>
                          <a:effectLst/>
                          <a:latin typeface="Calibri" panose="020F0502020204030204" pitchFamily="34" charset="0"/>
                        </a:rPr>
                        <a:t>Styrgrupp Barn och unga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8830204"/>
                  </a:ext>
                </a:extLst>
              </a:tr>
              <a:tr h="188405">
                <a:tc>
                  <a:txBody>
                    <a:bodyPr/>
                    <a:lstStyle/>
                    <a:p>
                      <a:pPr algn="l" fontAlgn="b"/>
                      <a:r>
                        <a:rPr lang="sv-SE" sz="1100" b="0" i="0" u="none" strike="noStrike">
                          <a:solidFill>
                            <a:srgbClr val="000000"/>
                          </a:solidFill>
                          <a:effectLst/>
                          <a:latin typeface="Calibri" panose="020F0502020204030204" pitchFamily="34" charset="0"/>
                        </a:rPr>
                        <a:t>Borlänge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sv-SE" sz="1100" b="0" i="0" u="none" strike="noStrike" dirty="0">
                          <a:solidFill>
                            <a:srgbClr val="000000"/>
                          </a:solidFill>
                          <a:effectLst/>
                          <a:latin typeface="Calibri" panose="020F0502020204030204" pitchFamily="34" charset="0"/>
                        </a:rPr>
                        <a:t>Styrgrupp missbruk funktionshinder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60510704"/>
                  </a:ext>
                </a:extLst>
              </a:tr>
            </a:tbl>
          </a:graphicData>
        </a:graphic>
      </p:graphicFrame>
      <p:graphicFrame>
        <p:nvGraphicFramePr>
          <p:cNvPr id="21" name="Tabell 20"/>
          <p:cNvGraphicFramePr>
            <a:graphicFrameLocks noGrp="1"/>
          </p:cNvGraphicFramePr>
          <p:nvPr>
            <p:extLst>
              <p:ext uri="{D42A27DB-BD31-4B8C-83A1-F6EECF244321}">
                <p14:modId xmlns:p14="http://schemas.microsoft.com/office/powerpoint/2010/main" val="1325951273"/>
              </p:ext>
            </p:extLst>
          </p:nvPr>
        </p:nvGraphicFramePr>
        <p:xfrm>
          <a:off x="7727522" y="2915779"/>
          <a:ext cx="3676651" cy="1417320"/>
        </p:xfrm>
        <a:graphic>
          <a:graphicData uri="http://schemas.openxmlformats.org/drawingml/2006/table">
            <a:tbl>
              <a:tblPr firstRow="1" bandRow="1"/>
              <a:tblGrid>
                <a:gridCol w="1260566">
                  <a:extLst>
                    <a:ext uri="{9D8B030D-6E8A-4147-A177-3AD203B41FA5}">
                      <a16:colId xmlns:a16="http://schemas.microsoft.com/office/drawing/2014/main" val="2757437557"/>
                    </a:ext>
                  </a:extLst>
                </a:gridCol>
                <a:gridCol w="2416085">
                  <a:extLst>
                    <a:ext uri="{9D8B030D-6E8A-4147-A177-3AD203B41FA5}">
                      <a16:colId xmlns:a16="http://schemas.microsoft.com/office/drawing/2014/main" val="2936768793"/>
                    </a:ext>
                  </a:extLst>
                </a:gridCol>
              </a:tblGrid>
              <a:tr h="170147">
                <a:tc gridSpan="2">
                  <a:txBody>
                    <a:bodyPr/>
                    <a:lstStyle/>
                    <a:p>
                      <a:pPr algn="l" fontAlgn="b"/>
                      <a:r>
                        <a:rPr lang="sv-SE" sz="1100" b="1" i="0" u="none" strike="noStrike">
                          <a:solidFill>
                            <a:srgbClr val="000000"/>
                          </a:solidFill>
                          <a:effectLst/>
                          <a:latin typeface="Calibri" panose="020F0502020204030204" pitchFamily="34" charset="0"/>
                        </a:rPr>
                        <a:t>Områdessamordnare Norra o Västra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sv-SE"/>
                    </a:p>
                  </a:txBody>
                  <a:tcPr/>
                </a:tc>
                <a:extLst>
                  <a:ext uri="{0D108BD9-81ED-4DB2-BD59-A6C34878D82A}">
                    <a16:rowId xmlns:a16="http://schemas.microsoft.com/office/drawing/2014/main" val="3273500968"/>
                  </a:ext>
                </a:extLst>
              </a:tr>
              <a:tr h="170147">
                <a:tc>
                  <a:txBody>
                    <a:bodyPr/>
                    <a:lstStyle/>
                    <a:p>
                      <a:pPr algn="l" fontAlgn="b"/>
                      <a:r>
                        <a:rPr lang="sv-SE" sz="1100" b="0" i="0" u="none" strike="noStrike" dirty="0">
                          <a:solidFill>
                            <a:srgbClr val="000000"/>
                          </a:solidFill>
                          <a:effectLst/>
                          <a:latin typeface="Calibri" panose="020F0502020204030204" pitchFamily="34" charset="0"/>
                        </a:rPr>
                        <a:t>Rättvik</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sv-SE" sz="1100" b="0" i="0" u="none" strike="noStrike" dirty="0">
                          <a:solidFill>
                            <a:srgbClr val="000000"/>
                          </a:solidFill>
                          <a:effectLst/>
                          <a:latin typeface="Calibri" panose="020F0502020204030204" pitchFamily="34" charset="0"/>
                        </a:rPr>
                        <a:t>Hälso och sjukvård, vård och omsorg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53708994"/>
                  </a:ext>
                </a:extLst>
              </a:tr>
              <a:tr h="170147">
                <a:tc>
                  <a:txBody>
                    <a:bodyPr/>
                    <a:lstStyle/>
                    <a:p>
                      <a:pPr algn="l" fontAlgn="b"/>
                      <a:r>
                        <a:rPr lang="sv-SE" sz="1100" b="0" i="0" u="none" strike="noStrike">
                          <a:solidFill>
                            <a:srgbClr val="000000"/>
                          </a:solidFill>
                          <a:effectLst/>
                          <a:latin typeface="Calibri" panose="020F0502020204030204" pitchFamily="34" charset="0"/>
                        </a:rPr>
                        <a:t>Leksand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sv-SE" sz="1100" b="0" i="0" u="none" strike="noStrike">
                          <a:solidFill>
                            <a:srgbClr val="000000"/>
                          </a:solidFill>
                          <a:effectLst/>
                          <a:latin typeface="Calibri" panose="020F0502020204030204" pitchFamily="34" charset="0"/>
                        </a:rPr>
                        <a:t>Hälso och sjukvård, vård och omsorg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78998721"/>
                  </a:ext>
                </a:extLst>
              </a:tr>
              <a:tr h="170147">
                <a:tc>
                  <a:txBody>
                    <a:bodyPr/>
                    <a:lstStyle/>
                    <a:p>
                      <a:pPr algn="l" fontAlgn="b"/>
                      <a:r>
                        <a:rPr lang="sv-SE" sz="1100" b="0" i="0" u="none" strike="noStrike">
                          <a:solidFill>
                            <a:srgbClr val="000000"/>
                          </a:solidFill>
                          <a:effectLst/>
                          <a:latin typeface="Calibri" panose="020F0502020204030204" pitchFamily="34" charset="0"/>
                        </a:rPr>
                        <a:t>Vansbro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sv-SE" sz="1100" b="0" i="0" u="none" strike="noStrike">
                          <a:solidFill>
                            <a:srgbClr val="000000"/>
                          </a:solidFill>
                          <a:effectLst/>
                          <a:latin typeface="Calibri" panose="020F0502020204030204" pitchFamily="34" charset="0"/>
                        </a:rPr>
                        <a:t>Hälso och sjukvård, vård och omsorg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66396153"/>
                  </a:ext>
                </a:extLst>
              </a:tr>
              <a:tr h="170147">
                <a:tc>
                  <a:txBody>
                    <a:bodyPr/>
                    <a:lstStyle/>
                    <a:p>
                      <a:pPr algn="l" fontAlgn="b"/>
                      <a:r>
                        <a:rPr lang="sv-SE" sz="1100" b="0" i="0" u="none" strike="noStrike">
                          <a:solidFill>
                            <a:srgbClr val="000000"/>
                          </a:solidFill>
                          <a:effectLst/>
                          <a:latin typeface="Calibri" panose="020F0502020204030204" pitchFamily="34" charset="0"/>
                        </a:rPr>
                        <a:t>Malung-Sälen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sv-SE" sz="1100" b="0" i="0" u="none" strike="noStrike">
                          <a:solidFill>
                            <a:srgbClr val="000000"/>
                          </a:solidFill>
                          <a:effectLst/>
                          <a:latin typeface="Calibri" panose="020F0502020204030204" pitchFamily="34" charset="0"/>
                        </a:rPr>
                        <a:t>Hälso och sjukvård, vård och omsorg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90576681"/>
                  </a:ext>
                </a:extLst>
              </a:tr>
              <a:tr h="170147">
                <a:tc>
                  <a:txBody>
                    <a:bodyPr/>
                    <a:lstStyle/>
                    <a:p>
                      <a:pPr algn="l" fontAlgn="b"/>
                      <a:r>
                        <a:rPr lang="sv-SE" sz="1100" b="0" i="0" u="none" strike="noStrike">
                          <a:solidFill>
                            <a:srgbClr val="000000"/>
                          </a:solidFill>
                          <a:effectLst/>
                          <a:latin typeface="Calibri" panose="020F0502020204030204" pitchFamily="34" charset="0"/>
                        </a:rPr>
                        <a:t>Älvdalen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sv-SE" sz="1100" b="0" i="0" u="none" strike="noStrike">
                          <a:solidFill>
                            <a:srgbClr val="000000"/>
                          </a:solidFill>
                          <a:effectLst/>
                          <a:latin typeface="Calibri" panose="020F0502020204030204" pitchFamily="34" charset="0"/>
                        </a:rPr>
                        <a:t>Hälso och sjukvård, vård och omsorg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48218353"/>
                  </a:ext>
                </a:extLst>
              </a:tr>
              <a:tr h="170147">
                <a:tc>
                  <a:txBody>
                    <a:bodyPr/>
                    <a:lstStyle/>
                    <a:p>
                      <a:pPr algn="l" fontAlgn="b"/>
                      <a:r>
                        <a:rPr lang="sv-SE" sz="1100" b="0" i="0" u="none" strike="noStrike">
                          <a:solidFill>
                            <a:srgbClr val="000000"/>
                          </a:solidFill>
                          <a:effectLst/>
                          <a:latin typeface="Calibri" panose="020F0502020204030204" pitchFamily="34" charset="0"/>
                        </a:rPr>
                        <a:t>Mora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sv-SE" sz="1100" b="0" i="0" u="none" strike="noStrike">
                          <a:solidFill>
                            <a:srgbClr val="000000"/>
                          </a:solidFill>
                          <a:effectLst/>
                          <a:latin typeface="Calibri" panose="020F0502020204030204" pitchFamily="34" charset="0"/>
                        </a:rPr>
                        <a:t>Hälso och sjukvård, vård och omsorg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45913787"/>
                  </a:ext>
                </a:extLst>
              </a:tr>
              <a:tr h="170147">
                <a:tc>
                  <a:txBody>
                    <a:bodyPr/>
                    <a:lstStyle/>
                    <a:p>
                      <a:pPr algn="l" fontAlgn="b"/>
                      <a:r>
                        <a:rPr lang="sv-SE" sz="1100" b="0" i="0" u="none" strike="noStrike">
                          <a:solidFill>
                            <a:srgbClr val="000000"/>
                          </a:solidFill>
                          <a:effectLst/>
                          <a:latin typeface="Calibri" panose="020F0502020204030204" pitchFamily="34" charset="0"/>
                        </a:rPr>
                        <a:t>Orsa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sv-SE" sz="1100" b="0" i="0" u="none" strike="noStrike" dirty="0">
                          <a:solidFill>
                            <a:srgbClr val="000000"/>
                          </a:solidFill>
                          <a:effectLst/>
                          <a:latin typeface="Calibri" panose="020F0502020204030204" pitchFamily="34" charset="0"/>
                        </a:rPr>
                        <a:t>Hälso och sjukvård, vård och omsorg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4275881"/>
                  </a:ext>
                </a:extLst>
              </a:tr>
            </a:tbl>
          </a:graphicData>
        </a:graphic>
      </p:graphicFrame>
      <p:graphicFrame>
        <p:nvGraphicFramePr>
          <p:cNvPr id="23" name="Tabell 22"/>
          <p:cNvGraphicFramePr>
            <a:graphicFrameLocks noGrp="1"/>
          </p:cNvGraphicFramePr>
          <p:nvPr>
            <p:extLst>
              <p:ext uri="{D42A27DB-BD31-4B8C-83A1-F6EECF244321}">
                <p14:modId xmlns:p14="http://schemas.microsoft.com/office/powerpoint/2010/main" val="4254992614"/>
              </p:ext>
            </p:extLst>
          </p:nvPr>
        </p:nvGraphicFramePr>
        <p:xfrm>
          <a:off x="9316711" y="4371008"/>
          <a:ext cx="2604308" cy="354330"/>
        </p:xfrm>
        <a:graphic>
          <a:graphicData uri="http://schemas.openxmlformats.org/drawingml/2006/table">
            <a:tbl>
              <a:tblPr firstRow="1" bandRow="1"/>
              <a:tblGrid>
                <a:gridCol w="2604308">
                  <a:extLst>
                    <a:ext uri="{9D8B030D-6E8A-4147-A177-3AD203B41FA5}">
                      <a16:colId xmlns:a16="http://schemas.microsoft.com/office/drawing/2014/main" val="560576356"/>
                    </a:ext>
                  </a:extLst>
                </a:gridCol>
              </a:tblGrid>
              <a:tr h="135260">
                <a:tc>
                  <a:txBody>
                    <a:bodyPr/>
                    <a:lstStyle/>
                    <a:p>
                      <a:pPr algn="l" fontAlgn="b"/>
                      <a:r>
                        <a:rPr lang="sv-SE" sz="1100" b="1" i="0" u="none" strike="noStrike" dirty="0">
                          <a:solidFill>
                            <a:srgbClr val="000000"/>
                          </a:solidFill>
                          <a:effectLst/>
                          <a:latin typeface="Calibri" panose="020F0502020204030204" pitchFamily="34" charset="0"/>
                        </a:rPr>
                        <a:t>Områdessamordnare Västerbergslagen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10683472"/>
                  </a:ext>
                </a:extLst>
              </a:tr>
              <a:tr h="135260">
                <a:tc>
                  <a:txBody>
                    <a:bodyPr/>
                    <a:lstStyle/>
                    <a:p>
                      <a:pPr algn="l" fontAlgn="b"/>
                      <a:r>
                        <a:rPr lang="sv-SE" sz="1100" b="0" i="0" u="none" strike="noStrike" dirty="0">
                          <a:solidFill>
                            <a:srgbClr val="000000"/>
                          </a:solidFill>
                          <a:effectLst/>
                          <a:latin typeface="Calibri" panose="020F0502020204030204" pitchFamily="34" charset="0"/>
                        </a:rPr>
                        <a:t>Inga uppgifter har inkommit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3285763"/>
                  </a:ext>
                </a:extLst>
              </a:tr>
            </a:tbl>
          </a:graphicData>
        </a:graphic>
      </p:graphicFrame>
      <p:graphicFrame>
        <p:nvGraphicFramePr>
          <p:cNvPr id="24" name="Tabell 23"/>
          <p:cNvGraphicFramePr>
            <a:graphicFrameLocks noGrp="1"/>
          </p:cNvGraphicFramePr>
          <p:nvPr>
            <p:extLst>
              <p:ext uri="{D42A27DB-BD31-4B8C-83A1-F6EECF244321}">
                <p14:modId xmlns:p14="http://schemas.microsoft.com/office/powerpoint/2010/main" val="906312154"/>
              </p:ext>
            </p:extLst>
          </p:nvPr>
        </p:nvGraphicFramePr>
        <p:xfrm>
          <a:off x="7727522" y="4836151"/>
          <a:ext cx="4000500" cy="1524000"/>
        </p:xfrm>
        <a:graphic>
          <a:graphicData uri="http://schemas.openxmlformats.org/drawingml/2006/table">
            <a:tbl>
              <a:tblPr firstRow="1" bandRow="1"/>
              <a:tblGrid>
                <a:gridCol w="1371600">
                  <a:extLst>
                    <a:ext uri="{9D8B030D-6E8A-4147-A177-3AD203B41FA5}">
                      <a16:colId xmlns:a16="http://schemas.microsoft.com/office/drawing/2014/main" val="2381946480"/>
                    </a:ext>
                  </a:extLst>
                </a:gridCol>
                <a:gridCol w="2628900">
                  <a:extLst>
                    <a:ext uri="{9D8B030D-6E8A-4147-A177-3AD203B41FA5}">
                      <a16:colId xmlns:a16="http://schemas.microsoft.com/office/drawing/2014/main" val="3038808952"/>
                    </a:ext>
                  </a:extLst>
                </a:gridCol>
              </a:tblGrid>
              <a:tr h="190500">
                <a:tc gridSpan="2">
                  <a:txBody>
                    <a:bodyPr/>
                    <a:lstStyle/>
                    <a:p>
                      <a:pPr algn="l" fontAlgn="b"/>
                      <a:r>
                        <a:rPr lang="sv-SE" sz="1100" b="1" i="0" u="none" strike="noStrike">
                          <a:solidFill>
                            <a:srgbClr val="000000"/>
                          </a:solidFill>
                          <a:effectLst/>
                          <a:latin typeface="Calibri" panose="020F0502020204030204" pitchFamily="34" charset="0"/>
                        </a:rPr>
                        <a:t>Områdessamordnare Södra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sv-SE"/>
                    </a:p>
                  </a:txBody>
                  <a:tcPr/>
                </a:tc>
                <a:extLst>
                  <a:ext uri="{0D108BD9-81ED-4DB2-BD59-A6C34878D82A}">
                    <a16:rowId xmlns:a16="http://schemas.microsoft.com/office/drawing/2014/main" val="773294183"/>
                  </a:ext>
                </a:extLst>
              </a:tr>
              <a:tr h="190500">
                <a:tc>
                  <a:txBody>
                    <a:bodyPr/>
                    <a:lstStyle/>
                    <a:p>
                      <a:pPr algn="l" fontAlgn="b"/>
                      <a:r>
                        <a:rPr lang="sv-SE" sz="1100" b="0" i="0" u="none" strike="noStrike">
                          <a:solidFill>
                            <a:srgbClr val="000000"/>
                          </a:solidFill>
                          <a:effectLst/>
                          <a:latin typeface="Calibri" panose="020F0502020204030204" pitchFamily="34" charset="0"/>
                        </a:rPr>
                        <a:t>Avesta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sv-SE" sz="1100" b="0" i="0" u="none" strike="noStrike" dirty="0">
                          <a:solidFill>
                            <a:srgbClr val="000000"/>
                          </a:solidFill>
                          <a:effectLst/>
                          <a:latin typeface="Calibri" panose="020F0502020204030204" pitchFamily="34" charset="0"/>
                        </a:rPr>
                        <a:t>Styrgrupp UM, Familjecentral och SBU</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1689435"/>
                  </a:ext>
                </a:extLst>
              </a:tr>
              <a:tr h="190500">
                <a:tc>
                  <a:txBody>
                    <a:bodyPr/>
                    <a:lstStyle/>
                    <a:p>
                      <a:pPr algn="l" fontAlgn="b"/>
                      <a:r>
                        <a:rPr lang="sv-SE" sz="1100" b="0" i="0" u="none" strike="noStrike">
                          <a:solidFill>
                            <a:srgbClr val="000000"/>
                          </a:solidFill>
                          <a:effectLst/>
                          <a:latin typeface="Calibri" panose="020F0502020204030204" pitchFamily="34" charset="0"/>
                        </a:rPr>
                        <a:t>Hedemora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sv-SE" sz="1100" b="0" i="0" u="none" strike="noStrike" dirty="0">
                          <a:solidFill>
                            <a:srgbClr val="000000"/>
                          </a:solidFill>
                          <a:effectLst/>
                          <a:latin typeface="Calibri" panose="020F0502020204030204" pitchFamily="34" charset="0"/>
                        </a:rPr>
                        <a:t>Styrgrupp UM, Familjecentral och SBU</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15790289"/>
                  </a:ext>
                </a:extLst>
              </a:tr>
              <a:tr h="190500">
                <a:tc>
                  <a:txBody>
                    <a:bodyPr/>
                    <a:lstStyle/>
                    <a:p>
                      <a:pPr algn="l" fontAlgn="b"/>
                      <a:r>
                        <a:rPr lang="sv-SE" sz="1100" b="0" i="0" u="none" strike="noStrike">
                          <a:solidFill>
                            <a:srgbClr val="000000"/>
                          </a:solidFill>
                          <a:effectLst/>
                          <a:latin typeface="Calibri" panose="020F0502020204030204" pitchFamily="34" charset="0"/>
                        </a:rPr>
                        <a:t>Avesta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sv-SE" sz="1100" b="0" i="0" u="none" strike="noStrike">
                          <a:solidFill>
                            <a:srgbClr val="000000"/>
                          </a:solidFill>
                          <a:effectLst/>
                          <a:latin typeface="Calibri" panose="020F0502020204030204" pitchFamily="34" charset="0"/>
                        </a:rPr>
                        <a:t>Styrgrupp Missbruk, riskbruk och beroende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12935484"/>
                  </a:ext>
                </a:extLst>
              </a:tr>
              <a:tr h="190500">
                <a:tc>
                  <a:txBody>
                    <a:bodyPr/>
                    <a:lstStyle/>
                    <a:p>
                      <a:pPr algn="l" fontAlgn="b"/>
                      <a:r>
                        <a:rPr lang="sv-SE" sz="1100" b="0" i="0" u="none" strike="noStrike">
                          <a:solidFill>
                            <a:srgbClr val="000000"/>
                          </a:solidFill>
                          <a:effectLst/>
                          <a:latin typeface="Calibri" panose="020F0502020204030204" pitchFamily="34" charset="0"/>
                        </a:rPr>
                        <a:t>Hedemora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sv-SE" sz="1100" b="0" i="0" u="none" strike="noStrike">
                          <a:solidFill>
                            <a:srgbClr val="000000"/>
                          </a:solidFill>
                          <a:effectLst/>
                          <a:latin typeface="Calibri" panose="020F0502020204030204" pitchFamily="34" charset="0"/>
                        </a:rPr>
                        <a:t>Styrgrupp Missbruk, riskbruk och beroende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04625206"/>
                  </a:ext>
                </a:extLst>
              </a:tr>
              <a:tr h="190500">
                <a:tc>
                  <a:txBody>
                    <a:bodyPr/>
                    <a:lstStyle/>
                    <a:p>
                      <a:pPr algn="l" fontAlgn="b"/>
                      <a:r>
                        <a:rPr lang="sv-SE" sz="1100" b="0" i="0" u="none" strike="noStrike">
                          <a:solidFill>
                            <a:srgbClr val="000000"/>
                          </a:solidFill>
                          <a:effectLst/>
                          <a:latin typeface="Calibri" panose="020F0502020204030204" pitchFamily="34" charset="0"/>
                        </a:rPr>
                        <a:t>Avesta och Hedemora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sv-SE" sz="1100" b="0" i="0" u="none" strike="noStrike">
                          <a:solidFill>
                            <a:srgbClr val="000000"/>
                          </a:solidFill>
                          <a:effectLst/>
                          <a:latin typeface="Calibri" panose="020F0502020204030204" pitchFamily="34" charset="0"/>
                        </a:rPr>
                        <a:t>Hand i hand samverkan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52635882"/>
                  </a:ext>
                </a:extLst>
              </a:tr>
              <a:tr h="190500">
                <a:tc>
                  <a:txBody>
                    <a:bodyPr/>
                    <a:lstStyle/>
                    <a:p>
                      <a:pPr algn="l" fontAlgn="b"/>
                      <a:r>
                        <a:rPr lang="sv-SE" sz="1100" b="0" i="0" u="none" strike="noStrike">
                          <a:solidFill>
                            <a:srgbClr val="000000"/>
                          </a:solidFill>
                          <a:effectLst/>
                          <a:latin typeface="Calibri" panose="020F0502020204030204" pitchFamily="34" charset="0"/>
                        </a:rPr>
                        <a:t>Avesta och Hedemora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sv-SE" sz="1100" b="0" i="0" u="none" strike="noStrike">
                          <a:solidFill>
                            <a:srgbClr val="000000"/>
                          </a:solidFill>
                          <a:effectLst/>
                          <a:latin typeface="Calibri" panose="020F0502020204030204" pitchFamily="34" charset="0"/>
                        </a:rPr>
                        <a:t>VOC - vård och omsorgscollage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43479102"/>
                  </a:ext>
                </a:extLst>
              </a:tr>
              <a:tr h="190500">
                <a:tc>
                  <a:txBody>
                    <a:bodyPr/>
                    <a:lstStyle/>
                    <a:p>
                      <a:pPr algn="l" fontAlgn="b"/>
                      <a:r>
                        <a:rPr lang="sv-SE" sz="1100" b="0" i="0" u="none" strike="noStrike">
                          <a:solidFill>
                            <a:srgbClr val="000000"/>
                          </a:solidFill>
                          <a:effectLst/>
                          <a:latin typeface="Calibri" panose="020F0502020204030204" pitchFamily="34" charset="0"/>
                        </a:rPr>
                        <a:t>Avesta och Hedemora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sv-SE" sz="1100" b="0" i="0" u="none" strike="noStrike" dirty="0">
                          <a:solidFill>
                            <a:srgbClr val="000000"/>
                          </a:solidFill>
                          <a:effectLst/>
                          <a:latin typeface="Calibri" panose="020F0502020204030204" pitchFamily="34" charset="0"/>
                        </a:rPr>
                        <a:t>LSG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62220414"/>
                  </a:ext>
                </a:extLst>
              </a:tr>
            </a:tbl>
          </a:graphicData>
        </a:graphic>
      </p:graphicFrame>
      <p:cxnSp>
        <p:nvCxnSpPr>
          <p:cNvPr id="26" name="Rak pilkoppling 25"/>
          <p:cNvCxnSpPr/>
          <p:nvPr/>
        </p:nvCxnSpPr>
        <p:spPr>
          <a:xfrm>
            <a:off x="3307267" y="2517466"/>
            <a:ext cx="669168" cy="33334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0" name="Rak pilkoppling 29"/>
          <p:cNvCxnSpPr/>
          <p:nvPr/>
        </p:nvCxnSpPr>
        <p:spPr>
          <a:xfrm>
            <a:off x="3307267" y="3560844"/>
            <a:ext cx="66916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4" name="Rak pilkoppling 33"/>
          <p:cNvCxnSpPr/>
          <p:nvPr/>
        </p:nvCxnSpPr>
        <p:spPr>
          <a:xfrm flipV="1">
            <a:off x="3126847" y="4817022"/>
            <a:ext cx="849588" cy="5530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6" name="Rak pilkoppling 35"/>
          <p:cNvCxnSpPr/>
          <p:nvPr/>
        </p:nvCxnSpPr>
        <p:spPr>
          <a:xfrm flipV="1">
            <a:off x="4633884" y="4899914"/>
            <a:ext cx="0" cy="12293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9" name="Rak pilkoppling 38"/>
          <p:cNvCxnSpPr/>
          <p:nvPr/>
        </p:nvCxnSpPr>
        <p:spPr>
          <a:xfrm>
            <a:off x="4084659" y="1468438"/>
            <a:ext cx="0" cy="10490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1" name="Rak pilkoppling 40"/>
          <p:cNvCxnSpPr/>
          <p:nvPr/>
        </p:nvCxnSpPr>
        <p:spPr>
          <a:xfrm flipH="1">
            <a:off x="6126591" y="2436293"/>
            <a:ext cx="540216" cy="36486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5" name="Rak pilkoppling 44"/>
          <p:cNvCxnSpPr/>
          <p:nvPr/>
        </p:nvCxnSpPr>
        <p:spPr>
          <a:xfrm flipH="1">
            <a:off x="6126591" y="2618727"/>
            <a:ext cx="1600931" cy="9421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7" name="Rak pilkoppling 46"/>
          <p:cNvCxnSpPr>
            <a:endCxn id="5" idx="3"/>
          </p:cNvCxnSpPr>
          <p:nvPr/>
        </p:nvCxnSpPr>
        <p:spPr>
          <a:xfrm flipH="1" flipV="1">
            <a:off x="6126591" y="3717474"/>
            <a:ext cx="1600931" cy="258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1" name="Rak pilkoppling 50"/>
          <p:cNvCxnSpPr/>
          <p:nvPr/>
        </p:nvCxnSpPr>
        <p:spPr>
          <a:xfrm flipH="1" flipV="1">
            <a:off x="6126591" y="4623155"/>
            <a:ext cx="1600931" cy="4703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aphicFrame>
        <p:nvGraphicFramePr>
          <p:cNvPr id="18" name="Tabell 17"/>
          <p:cNvGraphicFramePr>
            <a:graphicFrameLocks noGrp="1"/>
          </p:cNvGraphicFramePr>
          <p:nvPr>
            <p:extLst>
              <p:ext uri="{D42A27DB-BD31-4B8C-83A1-F6EECF244321}">
                <p14:modId xmlns:p14="http://schemas.microsoft.com/office/powerpoint/2010/main" val="2541525671"/>
              </p:ext>
            </p:extLst>
          </p:nvPr>
        </p:nvGraphicFramePr>
        <p:xfrm>
          <a:off x="232116" y="2996092"/>
          <a:ext cx="3075151" cy="1905000"/>
        </p:xfrm>
        <a:graphic>
          <a:graphicData uri="http://schemas.openxmlformats.org/drawingml/2006/table">
            <a:tbl>
              <a:tblPr/>
              <a:tblGrid>
                <a:gridCol w="3075151">
                  <a:extLst>
                    <a:ext uri="{9D8B030D-6E8A-4147-A177-3AD203B41FA5}">
                      <a16:colId xmlns:a16="http://schemas.microsoft.com/office/drawing/2014/main" val="2067231426"/>
                    </a:ext>
                  </a:extLst>
                </a:gridCol>
              </a:tblGrid>
              <a:tr h="190500">
                <a:tc>
                  <a:txBody>
                    <a:bodyPr/>
                    <a:lstStyle/>
                    <a:p>
                      <a:pPr algn="l" fontAlgn="b"/>
                      <a:r>
                        <a:rPr lang="sv-SE" sz="1100" b="1" i="0" u="none" strike="noStrike">
                          <a:solidFill>
                            <a:srgbClr val="000000"/>
                          </a:solidFill>
                          <a:effectLst/>
                          <a:latin typeface="Calibri" panose="020F0502020204030204" pitchFamily="34" charset="0"/>
                        </a:rPr>
                        <a:t>Division medicinsk service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51166055"/>
                  </a:ext>
                </a:extLst>
              </a:tr>
              <a:tr h="190500">
                <a:tc>
                  <a:txBody>
                    <a:bodyPr/>
                    <a:lstStyle/>
                    <a:p>
                      <a:pPr algn="l" fontAlgn="b"/>
                      <a:r>
                        <a:rPr lang="sv-SE" sz="1100" b="0" i="0" u="none" strike="noStrike">
                          <a:solidFill>
                            <a:srgbClr val="000000"/>
                          </a:solidFill>
                          <a:effectLst/>
                          <a:latin typeface="Calibri" panose="020F0502020204030204" pitchFamily="34" charset="0"/>
                        </a:rPr>
                        <a:t>Nätverk Elevhälsa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90167143"/>
                  </a:ext>
                </a:extLst>
              </a:tr>
              <a:tr h="190500">
                <a:tc>
                  <a:txBody>
                    <a:bodyPr/>
                    <a:lstStyle/>
                    <a:p>
                      <a:pPr algn="l" fontAlgn="b"/>
                      <a:r>
                        <a:rPr lang="sv-SE" sz="1100" b="0" i="0" u="none" strike="noStrike">
                          <a:solidFill>
                            <a:srgbClr val="000000"/>
                          </a:solidFill>
                          <a:effectLst/>
                          <a:latin typeface="Calibri" panose="020F0502020204030204" pitchFamily="34" charset="0"/>
                        </a:rPr>
                        <a:t>Styrgrupp IVPA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04614171"/>
                  </a:ext>
                </a:extLst>
              </a:tr>
              <a:tr h="190500">
                <a:tc>
                  <a:txBody>
                    <a:bodyPr/>
                    <a:lstStyle/>
                    <a:p>
                      <a:pPr algn="l" fontAlgn="b"/>
                      <a:r>
                        <a:rPr lang="sv-SE" sz="1100" b="0" i="0" u="none" strike="noStrike">
                          <a:solidFill>
                            <a:srgbClr val="000000"/>
                          </a:solidFill>
                          <a:effectLst/>
                          <a:latin typeface="Calibri" panose="020F0502020204030204" pitchFamily="34" charset="0"/>
                        </a:rPr>
                        <a:t>Samverkan inom rehabilitering</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22179471"/>
                  </a:ext>
                </a:extLst>
              </a:tr>
              <a:tr h="190500">
                <a:tc>
                  <a:txBody>
                    <a:bodyPr/>
                    <a:lstStyle/>
                    <a:p>
                      <a:pPr algn="l" fontAlgn="b"/>
                      <a:r>
                        <a:rPr lang="sv-SE" sz="1100" b="0" i="0" u="none" strike="noStrike">
                          <a:solidFill>
                            <a:srgbClr val="000000"/>
                          </a:solidFill>
                          <a:effectLst/>
                          <a:latin typeface="Calibri" panose="020F0502020204030204" pitchFamily="34" charset="0"/>
                        </a:rPr>
                        <a:t>SUS-gruppen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80887576"/>
                  </a:ext>
                </a:extLst>
              </a:tr>
              <a:tr h="190500">
                <a:tc>
                  <a:txBody>
                    <a:bodyPr/>
                    <a:lstStyle/>
                    <a:p>
                      <a:pPr algn="l" fontAlgn="b"/>
                      <a:r>
                        <a:rPr lang="sv-SE" sz="1100" b="0" i="0" u="none" strike="noStrike">
                          <a:solidFill>
                            <a:srgbClr val="000000"/>
                          </a:solidFill>
                          <a:effectLst/>
                          <a:latin typeface="Calibri" panose="020F0502020204030204" pitchFamily="34" charset="0"/>
                        </a:rPr>
                        <a:t>Obduktion- och bårhusverksamheten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83774652"/>
                  </a:ext>
                </a:extLst>
              </a:tr>
              <a:tr h="190500">
                <a:tc>
                  <a:txBody>
                    <a:bodyPr/>
                    <a:lstStyle/>
                    <a:p>
                      <a:pPr algn="l" fontAlgn="b"/>
                      <a:r>
                        <a:rPr lang="sv-SE" sz="1100" b="0" i="0" u="none" strike="noStrike">
                          <a:solidFill>
                            <a:srgbClr val="000000"/>
                          </a:solidFill>
                          <a:effectLst/>
                          <a:latin typeface="Calibri" panose="020F0502020204030204" pitchFamily="34" charset="0"/>
                        </a:rPr>
                        <a:t>LPO Rehabilitering, habilitering och försäkringsmed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97738368"/>
                  </a:ext>
                </a:extLst>
              </a:tr>
              <a:tr h="190500">
                <a:tc>
                  <a:txBody>
                    <a:bodyPr/>
                    <a:lstStyle/>
                    <a:p>
                      <a:pPr algn="l" fontAlgn="b"/>
                      <a:r>
                        <a:rPr lang="sv-SE" sz="1100" b="0" i="0" u="none" strike="noStrike">
                          <a:solidFill>
                            <a:srgbClr val="000000"/>
                          </a:solidFill>
                          <a:effectLst/>
                          <a:latin typeface="Calibri" panose="020F0502020204030204" pitchFamily="34" charset="0"/>
                        </a:rPr>
                        <a:t>Specialitetsgrupp Fysioterapi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75081468"/>
                  </a:ext>
                </a:extLst>
              </a:tr>
              <a:tr h="190500">
                <a:tc>
                  <a:txBody>
                    <a:bodyPr/>
                    <a:lstStyle/>
                    <a:p>
                      <a:pPr algn="l" fontAlgn="b"/>
                      <a:r>
                        <a:rPr lang="sv-SE" sz="1100" b="0" i="0" u="none" strike="noStrike">
                          <a:solidFill>
                            <a:srgbClr val="000000"/>
                          </a:solidFill>
                          <a:effectLst/>
                          <a:latin typeface="Calibri" panose="020F0502020204030204" pitchFamily="34" charset="0"/>
                        </a:rPr>
                        <a:t>Specialitetsgrupp Arbetsterapi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70264373"/>
                  </a:ext>
                </a:extLst>
              </a:tr>
              <a:tr h="190500">
                <a:tc>
                  <a:txBody>
                    <a:bodyPr/>
                    <a:lstStyle/>
                    <a:p>
                      <a:pPr algn="l" fontAlgn="b"/>
                      <a:r>
                        <a:rPr lang="sv-SE" sz="1100" b="0" i="0" u="none" strike="noStrike" dirty="0">
                          <a:solidFill>
                            <a:srgbClr val="000000"/>
                          </a:solidFill>
                          <a:effectLst/>
                          <a:latin typeface="Calibri" panose="020F0502020204030204" pitchFamily="34" charset="0"/>
                        </a:rPr>
                        <a:t>LPO Äldres hälsa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64601129"/>
                  </a:ext>
                </a:extLst>
              </a:tr>
            </a:tbl>
          </a:graphicData>
        </a:graphic>
      </p:graphicFrame>
      <p:cxnSp>
        <p:nvCxnSpPr>
          <p:cNvPr id="37" name="Rak pilkoppling 36"/>
          <p:cNvCxnSpPr/>
          <p:nvPr/>
        </p:nvCxnSpPr>
        <p:spPr>
          <a:xfrm flipH="1" flipV="1">
            <a:off x="6126592" y="4343563"/>
            <a:ext cx="3190119" cy="715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0" name="Rak pilkoppling 39"/>
          <p:cNvCxnSpPr>
            <a:stCxn id="10" idx="1"/>
          </p:cNvCxnSpPr>
          <p:nvPr/>
        </p:nvCxnSpPr>
        <p:spPr>
          <a:xfrm flipH="1" flipV="1">
            <a:off x="6126591" y="4511055"/>
            <a:ext cx="492140" cy="9522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4" name="textruta 43"/>
          <p:cNvSpPr txBox="1"/>
          <p:nvPr/>
        </p:nvSpPr>
        <p:spPr>
          <a:xfrm>
            <a:off x="9110749" y="100607"/>
            <a:ext cx="1612669" cy="646331"/>
          </a:xfrm>
          <a:prstGeom prst="rect">
            <a:avLst/>
          </a:prstGeom>
          <a:noFill/>
        </p:spPr>
        <p:txBody>
          <a:bodyPr wrap="square" rtlCol="0">
            <a:spAutoFit/>
          </a:bodyPr>
          <a:lstStyle/>
          <a:p>
            <a:r>
              <a:rPr lang="sv-SE" dirty="0"/>
              <a:t>Uppdaterad 2022-08-24</a:t>
            </a:r>
          </a:p>
        </p:txBody>
      </p:sp>
    </p:spTree>
    <p:extLst>
      <p:ext uri="{BB962C8B-B14F-4D97-AF65-F5344CB8AC3E}">
        <p14:creationId xmlns:p14="http://schemas.microsoft.com/office/powerpoint/2010/main" val="42195079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Inledning </a:t>
            </a:r>
          </a:p>
        </p:txBody>
      </p:sp>
      <p:sp>
        <p:nvSpPr>
          <p:cNvPr id="3" name="Platshållare för innehåll 2"/>
          <p:cNvSpPr>
            <a:spLocks noGrp="1"/>
          </p:cNvSpPr>
          <p:nvPr>
            <p:ph type="body" idx="1"/>
          </p:nvPr>
        </p:nvSpPr>
        <p:spPr>
          <a:xfrm>
            <a:off x="410547" y="1283494"/>
            <a:ext cx="5587028" cy="814387"/>
          </a:xfrm>
        </p:spPr>
        <p:txBody>
          <a:bodyPr>
            <a:normAutofit/>
          </a:bodyPr>
          <a:lstStyle/>
          <a:p>
            <a:r>
              <a:rPr lang="sv-SE" dirty="0"/>
              <a:t>Inledning </a:t>
            </a:r>
          </a:p>
        </p:txBody>
      </p:sp>
      <p:sp>
        <p:nvSpPr>
          <p:cNvPr id="7" name="Platshållare för innehåll 6"/>
          <p:cNvSpPr>
            <a:spLocks noGrp="1"/>
          </p:cNvSpPr>
          <p:nvPr>
            <p:ph sz="half" idx="2"/>
          </p:nvPr>
        </p:nvSpPr>
        <p:spPr>
          <a:xfrm>
            <a:off x="410547" y="2134076"/>
            <a:ext cx="5587028" cy="3684588"/>
          </a:xfrm>
        </p:spPr>
        <p:txBody>
          <a:bodyPr/>
          <a:lstStyle/>
          <a:p>
            <a:r>
              <a:rPr lang="sv-SE" dirty="0"/>
              <a:t>Hälso- och sjukvården har mycket samverkan med länets kommuner.</a:t>
            </a:r>
          </a:p>
          <a:p>
            <a:r>
              <a:rPr lang="sv-SE" dirty="0"/>
              <a:t>Alla divisioner har inte svarat.</a:t>
            </a:r>
          </a:p>
          <a:p>
            <a:r>
              <a:rPr lang="sv-SE" dirty="0"/>
              <a:t>Det finns många fler forum, men alla är inte formaliserade.  </a:t>
            </a:r>
          </a:p>
          <a:p>
            <a:endParaRPr lang="sv-SE" dirty="0"/>
          </a:p>
        </p:txBody>
      </p:sp>
      <p:sp>
        <p:nvSpPr>
          <p:cNvPr id="8" name="Platshållare för text 7"/>
          <p:cNvSpPr>
            <a:spLocks noGrp="1"/>
          </p:cNvSpPr>
          <p:nvPr>
            <p:ph type="body" sz="quarter" idx="3"/>
          </p:nvPr>
        </p:nvSpPr>
        <p:spPr>
          <a:xfrm>
            <a:off x="6172199" y="1283494"/>
            <a:ext cx="5609252" cy="814388"/>
          </a:xfrm>
        </p:spPr>
        <p:txBody>
          <a:bodyPr/>
          <a:lstStyle/>
          <a:p>
            <a:r>
              <a:rPr lang="sv-SE" dirty="0"/>
              <a:t>Uppdelning</a:t>
            </a:r>
          </a:p>
        </p:txBody>
      </p:sp>
      <p:sp>
        <p:nvSpPr>
          <p:cNvPr id="9" name="Platshållare för innehåll 8"/>
          <p:cNvSpPr>
            <a:spLocks noGrp="1"/>
          </p:cNvSpPr>
          <p:nvPr>
            <p:ph sz="quarter" idx="4"/>
          </p:nvPr>
        </p:nvSpPr>
        <p:spPr>
          <a:xfrm>
            <a:off x="6172199" y="2134076"/>
            <a:ext cx="5609253" cy="3684588"/>
          </a:xfrm>
        </p:spPr>
        <p:txBody>
          <a:bodyPr>
            <a:normAutofit fontScale="92500" lnSpcReduction="10000"/>
          </a:bodyPr>
          <a:lstStyle/>
          <a:p>
            <a:r>
              <a:rPr lang="sv-SE" dirty="0"/>
              <a:t>Övergripande hälso- och sjukvård</a:t>
            </a:r>
          </a:p>
          <a:p>
            <a:r>
              <a:rPr lang="sv-SE" dirty="0"/>
              <a:t>Lokala programområden</a:t>
            </a:r>
          </a:p>
          <a:p>
            <a:r>
              <a:rPr lang="sv-SE" dirty="0"/>
              <a:t>God och nära vård</a:t>
            </a:r>
          </a:p>
          <a:p>
            <a:r>
              <a:rPr lang="sv-SE" dirty="0"/>
              <a:t>Divisionerna – Kirurgi, Medicin, Medicinsk service, Primärvård och Psykiatri</a:t>
            </a:r>
          </a:p>
          <a:p>
            <a:r>
              <a:rPr lang="sv-SE" dirty="0"/>
              <a:t>Områdessamordnarna – Falun, Mellersta, Norra och västra, Södra och Västerbergslagen</a:t>
            </a:r>
          </a:p>
          <a:p>
            <a:endParaRPr lang="sv-SE" dirty="0"/>
          </a:p>
        </p:txBody>
      </p:sp>
      <p:sp>
        <p:nvSpPr>
          <p:cNvPr id="4" name="Platshållare för datum 3"/>
          <p:cNvSpPr>
            <a:spLocks noGrp="1"/>
          </p:cNvSpPr>
          <p:nvPr>
            <p:ph type="dt" sz="half" idx="10"/>
          </p:nvPr>
        </p:nvSpPr>
        <p:spPr/>
        <p:txBody>
          <a:bodyPr/>
          <a:lstStyle/>
          <a:p>
            <a:r>
              <a:rPr lang="sv-SE"/>
              <a:t>2022-08-18</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3</a:t>
            </a:fld>
            <a:endParaRPr lang="sv-SE" dirty="0"/>
          </a:p>
        </p:txBody>
      </p:sp>
    </p:spTree>
    <p:extLst>
      <p:ext uri="{BB962C8B-B14F-4D97-AF65-F5344CB8AC3E}">
        <p14:creationId xmlns:p14="http://schemas.microsoft.com/office/powerpoint/2010/main" val="14964546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Övergripande Hälso- och sjukvård</a:t>
            </a:r>
          </a:p>
        </p:txBody>
      </p:sp>
      <p:sp>
        <p:nvSpPr>
          <p:cNvPr id="4" name="Platshållare för datum 3"/>
          <p:cNvSpPr>
            <a:spLocks noGrp="1"/>
          </p:cNvSpPr>
          <p:nvPr>
            <p:ph type="dt" sz="half" idx="10"/>
          </p:nvPr>
        </p:nvSpPr>
        <p:spPr/>
        <p:txBody>
          <a:bodyPr/>
          <a:lstStyle/>
          <a:p>
            <a:r>
              <a:rPr lang="sv-SE"/>
              <a:t>2022-08-18</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4</a:t>
            </a:fld>
            <a:endParaRPr lang="sv-SE" dirty="0"/>
          </a:p>
        </p:txBody>
      </p:sp>
      <p:graphicFrame>
        <p:nvGraphicFramePr>
          <p:cNvPr id="6" name="Platshållare för innehåll 5"/>
          <p:cNvGraphicFramePr>
            <a:graphicFrameLocks/>
          </p:cNvGraphicFramePr>
          <p:nvPr>
            <p:extLst>
              <p:ext uri="{D42A27DB-BD31-4B8C-83A1-F6EECF244321}">
                <p14:modId xmlns:p14="http://schemas.microsoft.com/office/powerpoint/2010/main" val="249229258"/>
              </p:ext>
            </p:extLst>
          </p:nvPr>
        </p:nvGraphicFramePr>
        <p:xfrm>
          <a:off x="160714" y="1471699"/>
          <a:ext cx="11870571" cy="3535680"/>
        </p:xfrm>
        <a:graphic>
          <a:graphicData uri="http://schemas.openxmlformats.org/drawingml/2006/table">
            <a:tbl>
              <a:tblPr firstRow="1" bandRow="1">
                <a:tableStyleId>{5C22544A-7EE6-4342-B048-85BDC9FD1C3A}</a:tableStyleId>
              </a:tblPr>
              <a:tblGrid>
                <a:gridCol w="1327264">
                  <a:extLst>
                    <a:ext uri="{9D8B030D-6E8A-4147-A177-3AD203B41FA5}">
                      <a16:colId xmlns:a16="http://schemas.microsoft.com/office/drawing/2014/main" val="4259798525"/>
                    </a:ext>
                  </a:extLst>
                </a:gridCol>
                <a:gridCol w="2061557">
                  <a:extLst>
                    <a:ext uri="{9D8B030D-6E8A-4147-A177-3AD203B41FA5}">
                      <a16:colId xmlns:a16="http://schemas.microsoft.com/office/drawing/2014/main" val="2313203667"/>
                    </a:ext>
                  </a:extLst>
                </a:gridCol>
                <a:gridCol w="2186247">
                  <a:extLst>
                    <a:ext uri="{9D8B030D-6E8A-4147-A177-3AD203B41FA5}">
                      <a16:colId xmlns:a16="http://schemas.microsoft.com/office/drawing/2014/main" val="1266313779"/>
                    </a:ext>
                  </a:extLst>
                </a:gridCol>
                <a:gridCol w="1947946">
                  <a:extLst>
                    <a:ext uri="{9D8B030D-6E8A-4147-A177-3AD203B41FA5}">
                      <a16:colId xmlns:a16="http://schemas.microsoft.com/office/drawing/2014/main" val="3560380640"/>
                    </a:ext>
                  </a:extLst>
                </a:gridCol>
                <a:gridCol w="1011385">
                  <a:extLst>
                    <a:ext uri="{9D8B030D-6E8A-4147-A177-3AD203B41FA5}">
                      <a16:colId xmlns:a16="http://schemas.microsoft.com/office/drawing/2014/main" val="2219524579"/>
                    </a:ext>
                  </a:extLst>
                </a:gridCol>
                <a:gridCol w="1305098">
                  <a:extLst>
                    <a:ext uri="{9D8B030D-6E8A-4147-A177-3AD203B41FA5}">
                      <a16:colId xmlns:a16="http://schemas.microsoft.com/office/drawing/2014/main" val="3902753882"/>
                    </a:ext>
                  </a:extLst>
                </a:gridCol>
                <a:gridCol w="2031074">
                  <a:extLst>
                    <a:ext uri="{9D8B030D-6E8A-4147-A177-3AD203B41FA5}">
                      <a16:colId xmlns:a16="http://schemas.microsoft.com/office/drawing/2014/main" val="4032107003"/>
                    </a:ext>
                  </a:extLst>
                </a:gridCol>
              </a:tblGrid>
              <a:tr h="370840">
                <a:tc>
                  <a:txBody>
                    <a:bodyPr/>
                    <a:lstStyle/>
                    <a:p>
                      <a:r>
                        <a:rPr lang="sv-SE" sz="1200" dirty="0"/>
                        <a:t>Namn</a:t>
                      </a:r>
                    </a:p>
                  </a:txBody>
                  <a:tcPr/>
                </a:tc>
                <a:tc>
                  <a:txBody>
                    <a:bodyPr/>
                    <a:lstStyle/>
                    <a:p>
                      <a:r>
                        <a:rPr lang="sv-SE" sz="1200" dirty="0"/>
                        <a:t>Område</a:t>
                      </a:r>
                    </a:p>
                  </a:txBody>
                  <a:tcPr/>
                </a:tc>
                <a:tc>
                  <a:txBody>
                    <a:bodyPr/>
                    <a:lstStyle/>
                    <a:p>
                      <a:r>
                        <a:rPr lang="sv-SE" sz="1200" dirty="0"/>
                        <a:t>Deltagare</a:t>
                      </a:r>
                    </a:p>
                  </a:txBody>
                  <a:tcPr/>
                </a:tc>
                <a:tc>
                  <a:txBody>
                    <a:bodyPr/>
                    <a:lstStyle/>
                    <a:p>
                      <a:r>
                        <a:rPr lang="sv-SE" sz="1200" dirty="0"/>
                        <a:t>Syfte</a:t>
                      </a:r>
                    </a:p>
                  </a:txBody>
                  <a:tcPr/>
                </a:tc>
                <a:tc>
                  <a:txBody>
                    <a:bodyPr/>
                    <a:lstStyle/>
                    <a:p>
                      <a:r>
                        <a:rPr lang="sv-SE" sz="1050" dirty="0"/>
                        <a:t>Mötes-frekvens</a:t>
                      </a:r>
                    </a:p>
                  </a:txBody>
                  <a:tcPr/>
                </a:tc>
                <a:tc>
                  <a:txBody>
                    <a:bodyPr/>
                    <a:lstStyle/>
                    <a:p>
                      <a:r>
                        <a:rPr lang="sv-SE" sz="1050" dirty="0"/>
                        <a:t>Koppling</a:t>
                      </a:r>
                    </a:p>
                  </a:txBody>
                  <a:tcPr/>
                </a:tc>
                <a:tc>
                  <a:txBody>
                    <a:bodyPr/>
                    <a:lstStyle/>
                    <a:p>
                      <a:r>
                        <a:rPr lang="sv-SE" sz="1200" dirty="0"/>
                        <a:t>Övrigt</a:t>
                      </a:r>
                    </a:p>
                  </a:txBody>
                  <a:tcPr/>
                </a:tc>
                <a:extLst>
                  <a:ext uri="{0D108BD9-81ED-4DB2-BD59-A6C34878D82A}">
                    <a16:rowId xmlns:a16="http://schemas.microsoft.com/office/drawing/2014/main" val="2484581089"/>
                  </a:ext>
                </a:extLst>
              </a:tr>
              <a:tr h="370840">
                <a:tc>
                  <a:txBody>
                    <a:bodyPr/>
                    <a:lstStyle/>
                    <a:p>
                      <a:r>
                        <a:rPr lang="sv-SE" sz="1100" kern="1200" dirty="0">
                          <a:solidFill>
                            <a:schemeClr val="dk1"/>
                          </a:solidFill>
                          <a:effectLst/>
                          <a:latin typeface="Arial" panose="020B0604020202020204" pitchFamily="34" charset="0"/>
                          <a:ea typeface="Times New Roman" panose="02020603050405020304" pitchFamily="18" charset="0"/>
                          <a:cs typeface="Times New Roman" panose="02020603050405020304" pitchFamily="18" charset="0"/>
                        </a:rPr>
                        <a:t>Länsnätverket för förvaltningschefer</a:t>
                      </a:r>
                    </a:p>
                  </a:txBody>
                  <a:tcPr/>
                </a:tc>
                <a:tc>
                  <a:txBody>
                    <a:bodyPr/>
                    <a:lstStyle/>
                    <a:p>
                      <a:r>
                        <a:rPr lang="sv-SE" sz="1100" kern="1200" dirty="0">
                          <a:solidFill>
                            <a:schemeClr val="dk1"/>
                          </a:solidFill>
                          <a:effectLst/>
                          <a:latin typeface="Arial" panose="020B0604020202020204" pitchFamily="34" charset="0"/>
                          <a:ea typeface="Times New Roman" panose="02020603050405020304" pitchFamily="18" charset="0"/>
                          <a:cs typeface="Times New Roman" panose="02020603050405020304" pitchFamily="18" charset="0"/>
                        </a:rPr>
                        <a:t>Ett samverkansforum på högsta tjänsteledningsnivå mellan kommunerna och regionen i frågor som rör kunskapsstyrning och kunskapsutveckling av socialtjänsten och närliggande hälso- och sjukvård.</a:t>
                      </a:r>
                    </a:p>
                  </a:txBody>
                  <a:tcPr/>
                </a:tc>
                <a:tc>
                  <a:txBody>
                    <a:bodyPr/>
                    <a:lstStyle/>
                    <a:p>
                      <a:r>
                        <a:rPr lang="sv-SE" sz="1100" kern="1200" dirty="0">
                          <a:solidFill>
                            <a:schemeClr val="dk1"/>
                          </a:solidFill>
                          <a:effectLst/>
                          <a:latin typeface="Arial" panose="020B0604020202020204" pitchFamily="34" charset="0"/>
                          <a:ea typeface="Times New Roman" panose="02020603050405020304" pitchFamily="18" charset="0"/>
                          <a:cs typeface="Times New Roman" panose="02020603050405020304" pitchFamily="18" charset="0"/>
                        </a:rPr>
                        <a:t>Kommunerna representeras av socialtjänstens förvaltningschefer och regionen representeras av hälso- och sjukvårdsdirektör, divisionschef för psykiatri och primärvård.</a:t>
                      </a:r>
                    </a:p>
                  </a:txBody>
                  <a:tcPr/>
                </a:tc>
                <a:tc>
                  <a:txBody>
                    <a:bodyPr/>
                    <a:lstStyle/>
                    <a:p>
                      <a:pPr>
                        <a:spcAft>
                          <a:spcPts val="600"/>
                        </a:spcAft>
                      </a:pPr>
                      <a:r>
                        <a:rPr lang="sv-SE" sz="1100" dirty="0">
                          <a:effectLst/>
                          <a:latin typeface="Arial" panose="020B0604020202020204" pitchFamily="34" charset="0"/>
                          <a:ea typeface="Times New Roman" panose="02020603050405020304" pitchFamily="18" charset="0"/>
                          <a:cs typeface="Times New Roman" panose="02020603050405020304" pitchFamily="18" charset="0"/>
                        </a:rPr>
                        <a:t>Att ansvara för länsövergripande dokument och överenskommelser.</a:t>
                      </a:r>
                    </a:p>
                    <a:p>
                      <a:pPr>
                        <a:spcAft>
                          <a:spcPts val="600"/>
                        </a:spcAft>
                      </a:pPr>
                      <a:r>
                        <a:rPr lang="sv-SE" sz="1100" dirty="0">
                          <a:effectLst/>
                          <a:latin typeface="Arial" panose="020B0604020202020204" pitchFamily="34" charset="0"/>
                          <a:ea typeface="Times New Roman" panose="02020603050405020304" pitchFamily="18" charset="0"/>
                          <a:cs typeface="Times New Roman" panose="02020603050405020304" pitchFamily="18" charset="0"/>
                        </a:rPr>
                        <a:t>Att ansvara för de frågor som är gemensamma inom kunskapsstyrning och kunskapsutveckling.</a:t>
                      </a:r>
                    </a:p>
                  </a:txBody>
                  <a:tcPr marL="68580" marR="68580" marT="0" marB="0"/>
                </a:tc>
                <a:tc>
                  <a:txBody>
                    <a:bodyPr/>
                    <a:lstStyle/>
                    <a:p>
                      <a:pPr marL="0" algn="l" defTabSz="914400" rtl="0" eaLnBrk="1" latinLnBrk="0" hangingPunct="1">
                        <a:spcAft>
                          <a:spcPts val="600"/>
                        </a:spcAft>
                      </a:pPr>
                      <a:r>
                        <a:rPr lang="sv-SE" sz="1100" kern="1200" dirty="0">
                          <a:solidFill>
                            <a:schemeClr val="dk1"/>
                          </a:solidFill>
                          <a:effectLst/>
                          <a:latin typeface="Arial" panose="020B0604020202020204" pitchFamily="34" charset="0"/>
                          <a:ea typeface="Times New Roman" panose="02020603050405020304" pitchFamily="18" charset="0"/>
                          <a:cs typeface="Times New Roman" panose="02020603050405020304" pitchFamily="18" charset="0"/>
                        </a:rPr>
                        <a:t>9 gånger/år</a:t>
                      </a:r>
                    </a:p>
                  </a:txBody>
                  <a:tcPr/>
                </a:tc>
                <a:tc>
                  <a:txBody>
                    <a:bodyPr/>
                    <a:lstStyle/>
                    <a:p>
                      <a:pPr marL="0" algn="l" defTabSz="914400" rtl="0" eaLnBrk="1" latinLnBrk="0" hangingPunct="1">
                        <a:spcAft>
                          <a:spcPts val="600"/>
                        </a:spcAft>
                      </a:pPr>
                      <a:r>
                        <a:rPr lang="sv-SE" sz="1100" kern="1200" dirty="0">
                          <a:solidFill>
                            <a:schemeClr val="dk1"/>
                          </a:solidFill>
                          <a:effectLst/>
                          <a:latin typeface="Arial" panose="020B0604020202020204" pitchFamily="34" charset="0"/>
                          <a:ea typeface="Times New Roman" panose="02020603050405020304" pitchFamily="18" charset="0"/>
                          <a:cs typeface="Times New Roman" panose="02020603050405020304" pitchFamily="18" charset="0"/>
                        </a:rPr>
                        <a:t>Välfärds-rådet</a:t>
                      </a:r>
                    </a:p>
                  </a:txBody>
                  <a:tcPr/>
                </a:tc>
                <a:tc>
                  <a:txBody>
                    <a:bodyPr/>
                    <a:lstStyle/>
                    <a:p>
                      <a:pPr marL="0" algn="l" defTabSz="914400" rtl="0" eaLnBrk="1" latinLnBrk="0" hangingPunct="1">
                        <a:spcAft>
                          <a:spcPts val="600"/>
                        </a:spcAft>
                      </a:pPr>
                      <a:endParaRPr lang="sv-SE" sz="1100" kern="1200" dirty="0">
                        <a:solidFill>
                          <a:schemeClr val="dk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902480064"/>
                  </a:ext>
                </a:extLst>
              </a:tr>
              <a:tr h="370840">
                <a:tc>
                  <a:txBody>
                    <a:bodyPr/>
                    <a:lstStyle/>
                    <a:p>
                      <a:r>
                        <a:rPr lang="sv-SE" sz="1100" kern="1200" dirty="0">
                          <a:solidFill>
                            <a:schemeClr val="dk1"/>
                          </a:solidFill>
                          <a:effectLst/>
                          <a:latin typeface="Arial" panose="020B0604020202020204" pitchFamily="34" charset="0"/>
                          <a:ea typeface="Times New Roman" panose="02020603050405020304" pitchFamily="18" charset="0"/>
                          <a:cs typeface="Times New Roman" panose="02020603050405020304" pitchFamily="18" charset="0"/>
                        </a:rPr>
                        <a:t>Styrgrupp välfärdsteknik och digitalisering</a:t>
                      </a:r>
                      <a:r>
                        <a:rPr lang="sv-SE" sz="1100" kern="1200" baseline="0" dirty="0">
                          <a:solidFill>
                            <a:schemeClr val="dk1"/>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sv-SE" sz="1100" kern="1200" dirty="0">
                        <a:solidFill>
                          <a:schemeClr val="dk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a:tc>
                <a:tc>
                  <a:txBody>
                    <a:bodyPr/>
                    <a:lstStyle/>
                    <a:p>
                      <a:r>
                        <a:rPr lang="sv-SE" sz="1100" dirty="0"/>
                        <a:t>Styrgrupp</a:t>
                      </a:r>
                      <a:r>
                        <a:rPr lang="sv-SE" sz="1100" baseline="0" dirty="0"/>
                        <a:t> </a:t>
                      </a:r>
                      <a:r>
                        <a:rPr lang="sv-SE" sz="1100" dirty="0"/>
                        <a:t>för</a:t>
                      </a:r>
                      <a:r>
                        <a:rPr lang="sv-SE" sz="1100" baseline="0" dirty="0"/>
                        <a:t> samverkan gällande digitalisering och välfärdsteknik inom region och kommun</a:t>
                      </a:r>
                      <a:endParaRPr lang="sv-SE" sz="1100" dirty="0"/>
                    </a:p>
                  </a:txBody>
                  <a:tcPr/>
                </a:tc>
                <a:tc>
                  <a:txBody>
                    <a:bodyPr/>
                    <a:lstStyle/>
                    <a:p>
                      <a:r>
                        <a:rPr lang="sv-SE" sz="1100" dirty="0"/>
                        <a:t>Nominerade tjänstepersoner från</a:t>
                      </a:r>
                      <a:r>
                        <a:rPr lang="sv-SE" sz="1100" baseline="0" dirty="0"/>
                        <a:t> verksamheter inom region och kommun</a:t>
                      </a:r>
                      <a:endParaRPr lang="sv-SE" sz="1100" dirty="0"/>
                    </a:p>
                  </a:txBody>
                  <a:tcPr/>
                </a:tc>
                <a:tc>
                  <a:txBody>
                    <a:bodyPr/>
                    <a:lstStyle/>
                    <a:p>
                      <a:r>
                        <a:rPr lang="sv-SE" sz="1100" dirty="0"/>
                        <a:t>Verka för samverkan och informationsutbyte inom regionen och nationellt</a:t>
                      </a:r>
                    </a:p>
                  </a:txBody>
                  <a:tcPr/>
                </a:tc>
                <a:tc>
                  <a:txBody>
                    <a:bodyPr/>
                    <a:lstStyle/>
                    <a:p>
                      <a:r>
                        <a:rPr lang="sv-SE" sz="1100" dirty="0"/>
                        <a:t>8 ggr/år</a:t>
                      </a:r>
                    </a:p>
                  </a:txBody>
                  <a:tcPr/>
                </a:tc>
                <a:tc>
                  <a:txBody>
                    <a:bodyPr/>
                    <a:lstStyle/>
                    <a:p>
                      <a:r>
                        <a:rPr lang="sv-SE" sz="1100" dirty="0"/>
                        <a:t>Länsnätverket för förvaltningschefer</a:t>
                      </a:r>
                      <a:r>
                        <a:rPr lang="sv-SE" sz="1100" baseline="0" dirty="0"/>
                        <a:t> och V</a:t>
                      </a:r>
                      <a:r>
                        <a:rPr lang="sv-SE" sz="1100" dirty="0"/>
                        <a:t>älfärdsrådet</a:t>
                      </a:r>
                    </a:p>
                  </a:txBody>
                  <a:tcPr/>
                </a:tc>
                <a:tc>
                  <a:txBody>
                    <a:bodyPr/>
                    <a:lstStyle/>
                    <a:p>
                      <a:endParaRPr lang="sv-SE" sz="1100" dirty="0"/>
                    </a:p>
                  </a:txBody>
                  <a:tcPr/>
                </a:tc>
                <a:extLst>
                  <a:ext uri="{0D108BD9-81ED-4DB2-BD59-A6C34878D82A}">
                    <a16:rowId xmlns:a16="http://schemas.microsoft.com/office/drawing/2014/main" val="3750909003"/>
                  </a:ext>
                </a:extLst>
              </a:tr>
              <a:tr h="370840">
                <a:tc>
                  <a:txBody>
                    <a:bodyPr/>
                    <a:lstStyle/>
                    <a:p>
                      <a:r>
                        <a:rPr lang="sv-SE" sz="1100" kern="1200" dirty="0">
                          <a:solidFill>
                            <a:schemeClr val="dk1"/>
                          </a:solidFill>
                          <a:effectLst/>
                          <a:latin typeface="Arial" panose="020B0604020202020204" pitchFamily="34" charset="0"/>
                          <a:ea typeface="Times New Roman" panose="02020603050405020304" pitchFamily="18" charset="0"/>
                          <a:cs typeface="Times New Roman" panose="02020603050405020304" pitchFamily="18" charset="0"/>
                        </a:rPr>
                        <a:t>Referensgrupp</a:t>
                      </a:r>
                      <a:r>
                        <a:rPr lang="sv-SE" sz="1100" kern="1200" baseline="0" dirty="0">
                          <a:solidFill>
                            <a:schemeClr val="dk1"/>
                          </a:solidFill>
                          <a:effectLst/>
                          <a:latin typeface="Arial" panose="020B0604020202020204" pitchFamily="34" charset="0"/>
                          <a:ea typeface="Times New Roman" panose="02020603050405020304" pitchFamily="18" charset="0"/>
                          <a:cs typeface="Times New Roman" panose="02020603050405020304" pitchFamily="18" charset="0"/>
                        </a:rPr>
                        <a:t> välfärdsteknik och digitalisering</a:t>
                      </a:r>
                      <a:endParaRPr lang="sv-SE" sz="1100" kern="1200" dirty="0">
                        <a:solidFill>
                          <a:schemeClr val="dk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a:tc>
                <a:tc>
                  <a:txBody>
                    <a:bodyPr/>
                    <a:lstStyle/>
                    <a:p>
                      <a:r>
                        <a:rPr lang="sv-SE" sz="1100" dirty="0"/>
                        <a:t>Samverkan</a:t>
                      </a:r>
                      <a:r>
                        <a:rPr lang="sv-SE" sz="1100" baseline="0" dirty="0"/>
                        <a:t> för digitalisering och välfärdsteknik inom region och kommun</a:t>
                      </a:r>
                      <a:endParaRPr lang="sv-SE" sz="1100" dirty="0"/>
                    </a:p>
                  </a:txBody>
                  <a:tcPr/>
                </a:tc>
                <a:tc>
                  <a:txBody>
                    <a:bodyPr/>
                    <a:lstStyle/>
                    <a:p>
                      <a:r>
                        <a:rPr lang="sv-SE" sz="1100" dirty="0"/>
                        <a:t>Tjänstepersoner från verksamheter inom region och kommun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100" dirty="0"/>
                        <a:t>Verka för samverkan och informationsutbyte inom regionen och nationellt</a:t>
                      </a:r>
                    </a:p>
                  </a:txBody>
                  <a:tcPr/>
                </a:tc>
                <a:tc>
                  <a:txBody>
                    <a:bodyPr/>
                    <a:lstStyle/>
                    <a:p>
                      <a:r>
                        <a:rPr lang="sv-SE" sz="1100" dirty="0"/>
                        <a:t>4-5 ggr/år</a:t>
                      </a:r>
                    </a:p>
                  </a:txBody>
                  <a:tcPr/>
                </a:tc>
                <a:tc>
                  <a:txBody>
                    <a:bodyPr/>
                    <a:lstStyle/>
                    <a:p>
                      <a:r>
                        <a:rPr lang="sv-SE" sz="1100" dirty="0"/>
                        <a:t>Regional</a:t>
                      </a:r>
                      <a:r>
                        <a:rPr lang="sv-SE" sz="1100" baseline="0" dirty="0"/>
                        <a:t> styrgrupp för välfärdsteknik och digitalisering</a:t>
                      </a:r>
                      <a:endParaRPr lang="sv-SE" sz="1100" dirty="0"/>
                    </a:p>
                  </a:txBody>
                  <a:tcPr/>
                </a:tc>
                <a:tc>
                  <a:txBody>
                    <a:bodyPr/>
                    <a:lstStyle/>
                    <a:p>
                      <a:pPr marL="0" algn="l" defTabSz="914400" rtl="0" eaLnBrk="1" latinLnBrk="0" hangingPunct="1">
                        <a:spcAft>
                          <a:spcPts val="600"/>
                        </a:spcAft>
                      </a:pPr>
                      <a:endParaRPr lang="sv-SE" sz="1100" kern="1200" dirty="0">
                        <a:solidFill>
                          <a:schemeClr val="dk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946955635"/>
                  </a:ext>
                </a:extLst>
              </a:tr>
            </a:tbl>
          </a:graphicData>
        </a:graphic>
      </p:graphicFrame>
    </p:spTree>
    <p:extLst>
      <p:ext uri="{BB962C8B-B14F-4D97-AF65-F5344CB8AC3E}">
        <p14:creationId xmlns:p14="http://schemas.microsoft.com/office/powerpoint/2010/main" val="23388045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Lokala programområden (LPO)</a:t>
            </a:r>
          </a:p>
        </p:txBody>
      </p:sp>
      <p:sp>
        <p:nvSpPr>
          <p:cNvPr id="4" name="Platshållare för datum 3"/>
          <p:cNvSpPr>
            <a:spLocks noGrp="1"/>
          </p:cNvSpPr>
          <p:nvPr>
            <p:ph type="dt" sz="half" idx="10"/>
          </p:nvPr>
        </p:nvSpPr>
        <p:spPr/>
        <p:txBody>
          <a:bodyPr/>
          <a:lstStyle/>
          <a:p>
            <a:r>
              <a:rPr lang="sv-SE"/>
              <a:t>2022-08-18</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5</a:t>
            </a:fld>
            <a:endParaRPr lang="sv-SE" dirty="0"/>
          </a:p>
        </p:txBody>
      </p:sp>
      <p:graphicFrame>
        <p:nvGraphicFramePr>
          <p:cNvPr id="6" name="Platshållare för innehåll 5"/>
          <p:cNvGraphicFramePr>
            <a:graphicFrameLocks/>
          </p:cNvGraphicFramePr>
          <p:nvPr>
            <p:extLst>
              <p:ext uri="{D42A27DB-BD31-4B8C-83A1-F6EECF244321}">
                <p14:modId xmlns:p14="http://schemas.microsoft.com/office/powerpoint/2010/main" val="1098802722"/>
              </p:ext>
            </p:extLst>
          </p:nvPr>
        </p:nvGraphicFramePr>
        <p:xfrm>
          <a:off x="160714" y="1471699"/>
          <a:ext cx="11870571" cy="3840480"/>
        </p:xfrm>
        <a:graphic>
          <a:graphicData uri="http://schemas.openxmlformats.org/drawingml/2006/table">
            <a:tbl>
              <a:tblPr firstRow="1" bandRow="1">
                <a:tableStyleId>{5C22544A-7EE6-4342-B048-85BDC9FD1C3A}</a:tableStyleId>
              </a:tblPr>
              <a:tblGrid>
                <a:gridCol w="1417803">
                  <a:extLst>
                    <a:ext uri="{9D8B030D-6E8A-4147-A177-3AD203B41FA5}">
                      <a16:colId xmlns:a16="http://schemas.microsoft.com/office/drawing/2014/main" val="4259798525"/>
                    </a:ext>
                  </a:extLst>
                </a:gridCol>
                <a:gridCol w="1915596">
                  <a:extLst>
                    <a:ext uri="{9D8B030D-6E8A-4147-A177-3AD203B41FA5}">
                      <a16:colId xmlns:a16="http://schemas.microsoft.com/office/drawing/2014/main" val="2313203667"/>
                    </a:ext>
                  </a:extLst>
                </a:gridCol>
                <a:gridCol w="2069869">
                  <a:extLst>
                    <a:ext uri="{9D8B030D-6E8A-4147-A177-3AD203B41FA5}">
                      <a16:colId xmlns:a16="http://schemas.microsoft.com/office/drawing/2014/main" val="1266313779"/>
                    </a:ext>
                  </a:extLst>
                </a:gridCol>
                <a:gridCol w="2119746">
                  <a:extLst>
                    <a:ext uri="{9D8B030D-6E8A-4147-A177-3AD203B41FA5}">
                      <a16:colId xmlns:a16="http://schemas.microsoft.com/office/drawing/2014/main" val="3560380640"/>
                    </a:ext>
                  </a:extLst>
                </a:gridCol>
                <a:gridCol w="1612669">
                  <a:extLst>
                    <a:ext uri="{9D8B030D-6E8A-4147-A177-3AD203B41FA5}">
                      <a16:colId xmlns:a16="http://schemas.microsoft.com/office/drawing/2014/main" val="2219524579"/>
                    </a:ext>
                  </a:extLst>
                </a:gridCol>
                <a:gridCol w="1039092">
                  <a:extLst>
                    <a:ext uri="{9D8B030D-6E8A-4147-A177-3AD203B41FA5}">
                      <a16:colId xmlns:a16="http://schemas.microsoft.com/office/drawing/2014/main" val="3902753882"/>
                    </a:ext>
                  </a:extLst>
                </a:gridCol>
                <a:gridCol w="1695796">
                  <a:extLst>
                    <a:ext uri="{9D8B030D-6E8A-4147-A177-3AD203B41FA5}">
                      <a16:colId xmlns:a16="http://schemas.microsoft.com/office/drawing/2014/main" val="4032107003"/>
                    </a:ext>
                  </a:extLst>
                </a:gridCol>
              </a:tblGrid>
              <a:tr h="370840">
                <a:tc>
                  <a:txBody>
                    <a:bodyPr/>
                    <a:lstStyle/>
                    <a:p>
                      <a:r>
                        <a:rPr lang="sv-SE" sz="1600" dirty="0"/>
                        <a:t>Namn</a:t>
                      </a:r>
                    </a:p>
                  </a:txBody>
                  <a:tcPr/>
                </a:tc>
                <a:tc>
                  <a:txBody>
                    <a:bodyPr/>
                    <a:lstStyle/>
                    <a:p>
                      <a:r>
                        <a:rPr lang="sv-SE" sz="1600" dirty="0"/>
                        <a:t>Område</a:t>
                      </a:r>
                    </a:p>
                  </a:txBody>
                  <a:tcPr/>
                </a:tc>
                <a:tc>
                  <a:txBody>
                    <a:bodyPr/>
                    <a:lstStyle/>
                    <a:p>
                      <a:r>
                        <a:rPr lang="sv-SE" sz="1600" dirty="0"/>
                        <a:t>Deltagare</a:t>
                      </a:r>
                    </a:p>
                  </a:txBody>
                  <a:tcPr/>
                </a:tc>
                <a:tc>
                  <a:txBody>
                    <a:bodyPr/>
                    <a:lstStyle/>
                    <a:p>
                      <a:r>
                        <a:rPr lang="sv-SE" sz="1600" dirty="0"/>
                        <a:t>Syfte</a:t>
                      </a:r>
                    </a:p>
                  </a:txBody>
                  <a:tcPr/>
                </a:tc>
                <a:tc>
                  <a:txBody>
                    <a:bodyPr/>
                    <a:lstStyle/>
                    <a:p>
                      <a:r>
                        <a:rPr lang="sv-SE" sz="1200" dirty="0"/>
                        <a:t>Mötesfrekvens</a:t>
                      </a:r>
                    </a:p>
                  </a:txBody>
                  <a:tcPr/>
                </a:tc>
                <a:tc>
                  <a:txBody>
                    <a:bodyPr/>
                    <a:lstStyle/>
                    <a:p>
                      <a:r>
                        <a:rPr lang="sv-SE" sz="1200" dirty="0"/>
                        <a:t>Koppling</a:t>
                      </a:r>
                    </a:p>
                  </a:txBody>
                  <a:tcPr/>
                </a:tc>
                <a:tc>
                  <a:txBody>
                    <a:bodyPr/>
                    <a:lstStyle/>
                    <a:p>
                      <a:r>
                        <a:rPr lang="sv-SE" sz="1600" dirty="0"/>
                        <a:t>Övrigt</a:t>
                      </a:r>
                    </a:p>
                  </a:txBody>
                  <a:tcPr/>
                </a:tc>
                <a:extLst>
                  <a:ext uri="{0D108BD9-81ED-4DB2-BD59-A6C34878D82A}">
                    <a16:rowId xmlns:a16="http://schemas.microsoft.com/office/drawing/2014/main" val="2484581089"/>
                  </a:ext>
                </a:extLst>
              </a:tr>
              <a:tr h="370840">
                <a:tc>
                  <a:txBody>
                    <a:bodyPr/>
                    <a:lstStyle/>
                    <a:p>
                      <a:pPr>
                        <a:spcAft>
                          <a:spcPts val="0"/>
                        </a:spcAft>
                      </a:pPr>
                      <a:r>
                        <a:rPr lang="sv-SE" sz="1100" dirty="0">
                          <a:solidFill>
                            <a:schemeClr val="tx1"/>
                          </a:solidFill>
                          <a:effectLst/>
                          <a:latin typeface="Calibri" panose="020F0502020204030204" pitchFamily="34" charset="0"/>
                          <a:ea typeface="Calibri" panose="020F0502020204030204" pitchFamily="34" charset="0"/>
                        </a:rPr>
                        <a:t>LPO Äldres hälsa</a:t>
                      </a:r>
                    </a:p>
                  </a:txBody>
                  <a:tcPr/>
                </a:tc>
                <a:tc>
                  <a:txBody>
                    <a:bodyPr/>
                    <a:lstStyle/>
                    <a:p>
                      <a:pPr>
                        <a:spcAft>
                          <a:spcPts val="0"/>
                        </a:spcAft>
                      </a:pPr>
                      <a:r>
                        <a:rPr lang="sv-SE" sz="1100">
                          <a:solidFill>
                            <a:schemeClr val="tx1"/>
                          </a:solidFill>
                          <a:effectLst/>
                          <a:latin typeface="Calibri" panose="020F0502020204030204" pitchFamily="34" charset="0"/>
                          <a:ea typeface="Calibri" panose="020F0502020204030204" pitchFamily="34" charset="0"/>
                        </a:rPr>
                        <a:t>Alla kommuner</a:t>
                      </a:r>
                    </a:p>
                  </a:txBody>
                  <a:tcPr/>
                </a:tc>
                <a:tc>
                  <a:txBody>
                    <a:bodyPr/>
                    <a:lstStyle/>
                    <a:p>
                      <a:pPr>
                        <a:spcAft>
                          <a:spcPts val="0"/>
                        </a:spcAft>
                      </a:pPr>
                      <a:r>
                        <a:rPr lang="sv-SE" sz="1100">
                          <a:solidFill>
                            <a:schemeClr val="tx1"/>
                          </a:solidFill>
                          <a:effectLst/>
                          <a:latin typeface="Calibri" panose="020F0502020204030204" pitchFamily="34" charset="0"/>
                          <a:ea typeface="Calibri" panose="020F0502020204030204" pitchFamily="34" charset="0"/>
                        </a:rPr>
                        <a:t>Utsedda verksamhetsrepresentanter</a:t>
                      </a:r>
                    </a:p>
                  </a:txBody>
                  <a:tcPr/>
                </a:tc>
                <a:tc>
                  <a:txBody>
                    <a:bodyPr/>
                    <a:lstStyle/>
                    <a:p>
                      <a:pPr>
                        <a:spcAft>
                          <a:spcPts val="0"/>
                        </a:spcAft>
                      </a:pPr>
                      <a:r>
                        <a:rPr lang="sv-SE" sz="1100">
                          <a:solidFill>
                            <a:schemeClr val="tx1"/>
                          </a:solidFill>
                          <a:effectLst/>
                          <a:latin typeface="Calibri" panose="020F0502020204030204" pitchFamily="34" charset="0"/>
                          <a:ea typeface="Calibri" panose="020F0502020204030204" pitchFamily="34" charset="0"/>
                        </a:rPr>
                        <a:t>Samverkan inom kunskapsstyrning</a:t>
                      </a:r>
                    </a:p>
                  </a:txBody>
                  <a:tcPr/>
                </a:tc>
                <a:tc>
                  <a:txBody>
                    <a:bodyPr/>
                    <a:lstStyle/>
                    <a:p>
                      <a:pPr>
                        <a:spcAft>
                          <a:spcPts val="0"/>
                        </a:spcAft>
                      </a:pPr>
                      <a:r>
                        <a:rPr lang="sv-SE" sz="1100">
                          <a:solidFill>
                            <a:schemeClr val="tx1"/>
                          </a:solidFill>
                          <a:effectLst/>
                          <a:latin typeface="Calibri" panose="020F0502020204030204" pitchFamily="34" charset="0"/>
                          <a:ea typeface="Calibri" panose="020F0502020204030204" pitchFamily="34" charset="0"/>
                        </a:rPr>
                        <a:t>4-6 ggr/år</a:t>
                      </a:r>
                    </a:p>
                  </a:txBody>
                  <a:tcPr/>
                </a:tc>
                <a:tc>
                  <a:txBody>
                    <a:bodyPr/>
                    <a:lstStyle/>
                    <a:p>
                      <a:pPr>
                        <a:spcAft>
                          <a:spcPts val="0"/>
                        </a:spcAft>
                      </a:pPr>
                      <a:r>
                        <a:rPr lang="sv-SE" sz="1100" dirty="0">
                          <a:solidFill>
                            <a:schemeClr val="tx1"/>
                          </a:solidFill>
                          <a:effectLst/>
                          <a:latin typeface="Calibri" panose="020F0502020204030204" pitchFamily="34" charset="0"/>
                          <a:ea typeface="Calibri" panose="020F0502020204030204" pitchFamily="34" charset="0"/>
                        </a:rPr>
                        <a:t>HSN/</a:t>
                      </a:r>
                      <a:br>
                        <a:rPr lang="sv-SE" sz="1100" dirty="0">
                          <a:solidFill>
                            <a:schemeClr val="tx1"/>
                          </a:solidFill>
                          <a:effectLst/>
                          <a:latin typeface="Calibri" panose="020F0502020204030204" pitchFamily="34" charset="0"/>
                          <a:ea typeface="Calibri" panose="020F0502020204030204" pitchFamily="34" charset="0"/>
                        </a:rPr>
                      </a:br>
                      <a:r>
                        <a:rPr lang="sv-SE" sz="1100" dirty="0">
                          <a:solidFill>
                            <a:schemeClr val="tx1"/>
                          </a:solidFill>
                          <a:effectLst/>
                          <a:latin typeface="Calibri" panose="020F0502020204030204" pitchFamily="34" charset="0"/>
                          <a:ea typeface="Calibri" panose="020F0502020204030204" pitchFamily="34" charset="0"/>
                        </a:rPr>
                        <a:t>Välfärdsrådet</a:t>
                      </a:r>
                    </a:p>
                  </a:txBody>
                  <a:tcPr/>
                </a:tc>
                <a:tc>
                  <a:txBody>
                    <a:bodyPr/>
                    <a:lstStyle/>
                    <a:p>
                      <a:endParaRPr lang="sv-SE" sz="1000">
                        <a:solidFill>
                          <a:schemeClr val="tx1"/>
                        </a:solidFill>
                        <a:effectLst/>
                        <a:latin typeface="Times New Roman" panose="02020603050405020304" pitchFamily="18" charset="0"/>
                      </a:endParaRPr>
                    </a:p>
                  </a:txBody>
                  <a:tcPr/>
                </a:tc>
                <a:extLst>
                  <a:ext uri="{0D108BD9-81ED-4DB2-BD59-A6C34878D82A}">
                    <a16:rowId xmlns:a16="http://schemas.microsoft.com/office/drawing/2014/main" val="2902480064"/>
                  </a:ext>
                </a:extLst>
              </a:tr>
              <a:tr h="370840">
                <a:tc>
                  <a:txBody>
                    <a:bodyPr/>
                    <a:lstStyle/>
                    <a:p>
                      <a:pPr>
                        <a:spcAft>
                          <a:spcPts val="0"/>
                        </a:spcAft>
                      </a:pPr>
                      <a:r>
                        <a:rPr lang="sv-SE" sz="1100">
                          <a:solidFill>
                            <a:schemeClr val="tx1"/>
                          </a:solidFill>
                          <a:effectLst/>
                          <a:latin typeface="Calibri" panose="020F0502020204030204" pitchFamily="34" charset="0"/>
                          <a:ea typeface="Calibri" panose="020F0502020204030204" pitchFamily="34" charset="0"/>
                        </a:rPr>
                        <a:t>LPO Primärvård</a:t>
                      </a:r>
                    </a:p>
                  </a:txBody>
                  <a:tcPr/>
                </a:tc>
                <a:tc>
                  <a:txBody>
                    <a:bodyPr/>
                    <a:lstStyle/>
                    <a:p>
                      <a:pPr>
                        <a:spcAft>
                          <a:spcPts val="0"/>
                        </a:spcAft>
                      </a:pPr>
                      <a:r>
                        <a:rPr lang="sv-SE" sz="1100">
                          <a:solidFill>
                            <a:schemeClr val="tx1"/>
                          </a:solidFill>
                          <a:effectLst/>
                          <a:latin typeface="Calibri" panose="020F0502020204030204" pitchFamily="34" charset="0"/>
                          <a:ea typeface="Calibri" panose="020F0502020204030204" pitchFamily="34" charset="0"/>
                        </a:rPr>
                        <a:t>Alla kommuner</a:t>
                      </a:r>
                    </a:p>
                  </a:txBody>
                  <a:tcPr/>
                </a:tc>
                <a:tc>
                  <a:txBody>
                    <a:bodyPr/>
                    <a:lstStyle/>
                    <a:p>
                      <a:pPr>
                        <a:spcAft>
                          <a:spcPts val="0"/>
                        </a:spcAft>
                      </a:pPr>
                      <a:r>
                        <a:rPr lang="sv-SE" sz="1100">
                          <a:solidFill>
                            <a:schemeClr val="tx1"/>
                          </a:solidFill>
                          <a:effectLst/>
                          <a:latin typeface="Calibri" panose="020F0502020204030204" pitchFamily="34" charset="0"/>
                          <a:ea typeface="Calibri" panose="020F0502020204030204" pitchFamily="34" charset="0"/>
                        </a:rPr>
                        <a:t>Utsedda verksamhetsrepresentanter</a:t>
                      </a:r>
                    </a:p>
                  </a:txBody>
                  <a:tcPr/>
                </a:tc>
                <a:tc>
                  <a:txBody>
                    <a:bodyPr/>
                    <a:lstStyle/>
                    <a:p>
                      <a:pPr>
                        <a:spcAft>
                          <a:spcPts val="0"/>
                        </a:spcAft>
                      </a:pPr>
                      <a:r>
                        <a:rPr lang="sv-SE" sz="1100">
                          <a:solidFill>
                            <a:schemeClr val="tx1"/>
                          </a:solidFill>
                          <a:effectLst/>
                          <a:latin typeface="Calibri" panose="020F0502020204030204" pitchFamily="34" charset="0"/>
                          <a:ea typeface="Calibri" panose="020F0502020204030204" pitchFamily="34" charset="0"/>
                        </a:rPr>
                        <a:t>Samverkan inom kunskapsstyrning</a:t>
                      </a:r>
                    </a:p>
                  </a:txBody>
                  <a:tcPr/>
                </a:tc>
                <a:tc>
                  <a:txBody>
                    <a:bodyPr/>
                    <a:lstStyle/>
                    <a:p>
                      <a:pPr>
                        <a:spcAft>
                          <a:spcPts val="0"/>
                        </a:spcAft>
                      </a:pPr>
                      <a:r>
                        <a:rPr lang="sv-SE" sz="1100">
                          <a:solidFill>
                            <a:schemeClr val="tx1"/>
                          </a:solidFill>
                          <a:effectLst/>
                          <a:latin typeface="Calibri" panose="020F0502020204030204" pitchFamily="34" charset="0"/>
                          <a:ea typeface="Calibri" panose="020F0502020204030204" pitchFamily="34" charset="0"/>
                        </a:rPr>
                        <a:t>4-6 ggr/år</a:t>
                      </a:r>
                    </a:p>
                  </a:txBody>
                  <a:tcPr/>
                </a:tc>
                <a:tc>
                  <a:txBody>
                    <a:bodyPr/>
                    <a:lstStyle/>
                    <a:p>
                      <a:pPr>
                        <a:spcAft>
                          <a:spcPts val="0"/>
                        </a:spcAft>
                      </a:pPr>
                      <a:r>
                        <a:rPr lang="sv-SE" sz="1100" dirty="0">
                          <a:solidFill>
                            <a:schemeClr val="tx1"/>
                          </a:solidFill>
                          <a:effectLst/>
                          <a:latin typeface="Calibri" panose="020F0502020204030204" pitchFamily="34" charset="0"/>
                          <a:ea typeface="Calibri" panose="020F0502020204030204" pitchFamily="34" charset="0"/>
                        </a:rPr>
                        <a:t>HSN/</a:t>
                      </a:r>
                      <a:br>
                        <a:rPr lang="sv-SE" sz="1100" dirty="0">
                          <a:solidFill>
                            <a:schemeClr val="tx1"/>
                          </a:solidFill>
                          <a:effectLst/>
                          <a:latin typeface="Calibri" panose="020F0502020204030204" pitchFamily="34" charset="0"/>
                          <a:ea typeface="Calibri" panose="020F0502020204030204" pitchFamily="34" charset="0"/>
                        </a:rPr>
                      </a:br>
                      <a:r>
                        <a:rPr lang="sv-SE" sz="1100" dirty="0">
                          <a:solidFill>
                            <a:schemeClr val="tx1"/>
                          </a:solidFill>
                          <a:effectLst/>
                          <a:latin typeface="Calibri" panose="020F0502020204030204" pitchFamily="34" charset="0"/>
                          <a:ea typeface="Calibri" panose="020F0502020204030204" pitchFamily="34" charset="0"/>
                        </a:rPr>
                        <a:t>Välfärdsrådet</a:t>
                      </a:r>
                    </a:p>
                  </a:txBody>
                  <a:tcPr/>
                </a:tc>
                <a:tc>
                  <a:txBody>
                    <a:bodyPr/>
                    <a:lstStyle/>
                    <a:p>
                      <a:endParaRPr lang="sv-SE" sz="1000">
                        <a:solidFill>
                          <a:schemeClr val="tx1"/>
                        </a:solidFill>
                        <a:effectLst/>
                        <a:latin typeface="Times New Roman" panose="02020603050405020304" pitchFamily="18" charset="0"/>
                      </a:endParaRPr>
                    </a:p>
                  </a:txBody>
                  <a:tcPr/>
                </a:tc>
                <a:extLst>
                  <a:ext uri="{0D108BD9-81ED-4DB2-BD59-A6C34878D82A}">
                    <a16:rowId xmlns:a16="http://schemas.microsoft.com/office/drawing/2014/main" val="2690793172"/>
                  </a:ext>
                </a:extLst>
              </a:tr>
              <a:tr h="370840">
                <a:tc>
                  <a:txBody>
                    <a:bodyPr/>
                    <a:lstStyle/>
                    <a:p>
                      <a:pPr>
                        <a:spcAft>
                          <a:spcPts val="0"/>
                        </a:spcAft>
                      </a:pPr>
                      <a:r>
                        <a:rPr lang="sv-SE" sz="1100">
                          <a:solidFill>
                            <a:schemeClr val="tx1"/>
                          </a:solidFill>
                          <a:effectLst/>
                          <a:latin typeface="Calibri" panose="020F0502020204030204" pitchFamily="34" charset="0"/>
                          <a:ea typeface="Calibri" panose="020F0502020204030204" pitchFamily="34" charset="0"/>
                        </a:rPr>
                        <a:t>LPO Rehabilitering, habilitering och försäkringsmedicin</a:t>
                      </a:r>
                    </a:p>
                  </a:txBody>
                  <a:tcPr/>
                </a:tc>
                <a:tc>
                  <a:txBody>
                    <a:bodyPr/>
                    <a:lstStyle/>
                    <a:p>
                      <a:pPr>
                        <a:spcAft>
                          <a:spcPts val="0"/>
                        </a:spcAft>
                      </a:pPr>
                      <a:r>
                        <a:rPr lang="sv-SE" sz="1100">
                          <a:solidFill>
                            <a:schemeClr val="tx1"/>
                          </a:solidFill>
                          <a:effectLst/>
                          <a:latin typeface="Calibri" panose="020F0502020204030204" pitchFamily="34" charset="0"/>
                          <a:ea typeface="Calibri" panose="020F0502020204030204" pitchFamily="34" charset="0"/>
                        </a:rPr>
                        <a:t>Alla kommuner</a:t>
                      </a:r>
                    </a:p>
                  </a:txBody>
                  <a:tcPr/>
                </a:tc>
                <a:tc>
                  <a:txBody>
                    <a:bodyPr/>
                    <a:lstStyle/>
                    <a:p>
                      <a:pPr>
                        <a:spcAft>
                          <a:spcPts val="0"/>
                        </a:spcAft>
                      </a:pPr>
                      <a:r>
                        <a:rPr lang="sv-SE" sz="1100">
                          <a:solidFill>
                            <a:schemeClr val="tx1"/>
                          </a:solidFill>
                          <a:effectLst/>
                          <a:latin typeface="Calibri" panose="020F0502020204030204" pitchFamily="34" charset="0"/>
                          <a:ea typeface="Calibri" panose="020F0502020204030204" pitchFamily="34" charset="0"/>
                        </a:rPr>
                        <a:t>Utsedda verksamhetsrepresentanter</a:t>
                      </a:r>
                    </a:p>
                  </a:txBody>
                  <a:tcPr/>
                </a:tc>
                <a:tc>
                  <a:txBody>
                    <a:bodyPr/>
                    <a:lstStyle/>
                    <a:p>
                      <a:pPr>
                        <a:spcAft>
                          <a:spcPts val="0"/>
                        </a:spcAft>
                      </a:pPr>
                      <a:r>
                        <a:rPr lang="sv-SE" sz="1100">
                          <a:solidFill>
                            <a:schemeClr val="tx1"/>
                          </a:solidFill>
                          <a:effectLst/>
                          <a:latin typeface="Calibri" panose="020F0502020204030204" pitchFamily="34" charset="0"/>
                          <a:ea typeface="Calibri" panose="020F0502020204030204" pitchFamily="34" charset="0"/>
                        </a:rPr>
                        <a:t>Samverkan inom kunskapsstyrning</a:t>
                      </a:r>
                    </a:p>
                  </a:txBody>
                  <a:tcPr/>
                </a:tc>
                <a:tc>
                  <a:txBody>
                    <a:bodyPr/>
                    <a:lstStyle/>
                    <a:p>
                      <a:pPr>
                        <a:spcAft>
                          <a:spcPts val="0"/>
                        </a:spcAft>
                      </a:pPr>
                      <a:r>
                        <a:rPr lang="sv-SE" sz="1100">
                          <a:solidFill>
                            <a:schemeClr val="tx1"/>
                          </a:solidFill>
                          <a:effectLst/>
                          <a:latin typeface="Calibri" panose="020F0502020204030204" pitchFamily="34" charset="0"/>
                          <a:ea typeface="Calibri" panose="020F0502020204030204" pitchFamily="34" charset="0"/>
                        </a:rPr>
                        <a:t>4-6 ggr/år</a:t>
                      </a:r>
                    </a:p>
                  </a:txBody>
                  <a:tcPr/>
                </a:tc>
                <a:tc>
                  <a:txBody>
                    <a:bodyPr/>
                    <a:lstStyle/>
                    <a:p>
                      <a:pPr>
                        <a:spcAft>
                          <a:spcPts val="0"/>
                        </a:spcAft>
                      </a:pPr>
                      <a:r>
                        <a:rPr lang="sv-SE" sz="1100" dirty="0">
                          <a:solidFill>
                            <a:schemeClr val="tx1"/>
                          </a:solidFill>
                          <a:effectLst/>
                          <a:latin typeface="Calibri" panose="020F0502020204030204" pitchFamily="34" charset="0"/>
                          <a:ea typeface="Calibri" panose="020F0502020204030204" pitchFamily="34" charset="0"/>
                        </a:rPr>
                        <a:t>HSN/</a:t>
                      </a:r>
                      <a:br>
                        <a:rPr lang="sv-SE" sz="1100" dirty="0">
                          <a:solidFill>
                            <a:schemeClr val="tx1"/>
                          </a:solidFill>
                          <a:effectLst/>
                          <a:latin typeface="Calibri" panose="020F0502020204030204" pitchFamily="34" charset="0"/>
                          <a:ea typeface="Calibri" panose="020F0502020204030204" pitchFamily="34" charset="0"/>
                        </a:rPr>
                      </a:br>
                      <a:r>
                        <a:rPr lang="sv-SE" sz="1100" dirty="0">
                          <a:solidFill>
                            <a:schemeClr val="tx1"/>
                          </a:solidFill>
                          <a:effectLst/>
                          <a:latin typeface="Calibri" panose="020F0502020204030204" pitchFamily="34" charset="0"/>
                          <a:ea typeface="Calibri" panose="020F0502020204030204" pitchFamily="34" charset="0"/>
                        </a:rPr>
                        <a:t>Välfärdsrådet</a:t>
                      </a:r>
                    </a:p>
                  </a:txBody>
                  <a:tcPr/>
                </a:tc>
                <a:tc>
                  <a:txBody>
                    <a:bodyPr/>
                    <a:lstStyle/>
                    <a:p>
                      <a:endParaRPr lang="sv-SE" sz="1000">
                        <a:solidFill>
                          <a:schemeClr val="tx1"/>
                        </a:solidFill>
                        <a:effectLst/>
                        <a:latin typeface="Times New Roman" panose="02020603050405020304" pitchFamily="18" charset="0"/>
                      </a:endParaRPr>
                    </a:p>
                  </a:txBody>
                  <a:tcPr/>
                </a:tc>
                <a:extLst>
                  <a:ext uri="{0D108BD9-81ED-4DB2-BD59-A6C34878D82A}">
                    <a16:rowId xmlns:a16="http://schemas.microsoft.com/office/drawing/2014/main" val="2679925500"/>
                  </a:ext>
                </a:extLst>
              </a:tr>
              <a:tr h="370840">
                <a:tc>
                  <a:txBody>
                    <a:bodyPr/>
                    <a:lstStyle/>
                    <a:p>
                      <a:pPr>
                        <a:spcAft>
                          <a:spcPts val="0"/>
                        </a:spcAft>
                      </a:pPr>
                      <a:r>
                        <a:rPr lang="sv-SE" sz="1100">
                          <a:solidFill>
                            <a:schemeClr val="tx1"/>
                          </a:solidFill>
                          <a:effectLst/>
                          <a:latin typeface="Calibri" panose="020F0502020204030204" pitchFamily="34" charset="0"/>
                          <a:ea typeface="Calibri" panose="020F0502020204030204" pitchFamily="34" charset="0"/>
                        </a:rPr>
                        <a:t>LPO Barn- och ungdomars hälsa</a:t>
                      </a:r>
                    </a:p>
                  </a:txBody>
                  <a:tcPr/>
                </a:tc>
                <a:tc>
                  <a:txBody>
                    <a:bodyPr/>
                    <a:lstStyle/>
                    <a:p>
                      <a:pPr>
                        <a:spcAft>
                          <a:spcPts val="0"/>
                        </a:spcAft>
                      </a:pPr>
                      <a:r>
                        <a:rPr lang="sv-SE" sz="1100">
                          <a:solidFill>
                            <a:schemeClr val="tx1"/>
                          </a:solidFill>
                          <a:effectLst/>
                          <a:latin typeface="Calibri" panose="020F0502020204030204" pitchFamily="34" charset="0"/>
                          <a:ea typeface="Calibri" panose="020F0502020204030204" pitchFamily="34" charset="0"/>
                        </a:rPr>
                        <a:t>Alla kommuner</a:t>
                      </a:r>
                    </a:p>
                  </a:txBody>
                  <a:tcPr/>
                </a:tc>
                <a:tc>
                  <a:txBody>
                    <a:bodyPr/>
                    <a:lstStyle/>
                    <a:p>
                      <a:pPr>
                        <a:spcAft>
                          <a:spcPts val="0"/>
                        </a:spcAft>
                      </a:pPr>
                      <a:r>
                        <a:rPr lang="sv-SE" sz="1100">
                          <a:solidFill>
                            <a:schemeClr val="tx1"/>
                          </a:solidFill>
                          <a:effectLst/>
                          <a:latin typeface="Calibri" panose="020F0502020204030204" pitchFamily="34" charset="0"/>
                          <a:ea typeface="Calibri" panose="020F0502020204030204" pitchFamily="34" charset="0"/>
                        </a:rPr>
                        <a:t>Utsedda verksamhetsrepresentanter</a:t>
                      </a:r>
                    </a:p>
                  </a:txBody>
                  <a:tcPr/>
                </a:tc>
                <a:tc>
                  <a:txBody>
                    <a:bodyPr/>
                    <a:lstStyle/>
                    <a:p>
                      <a:pPr>
                        <a:spcAft>
                          <a:spcPts val="0"/>
                        </a:spcAft>
                      </a:pPr>
                      <a:r>
                        <a:rPr lang="sv-SE" sz="1100">
                          <a:solidFill>
                            <a:schemeClr val="tx1"/>
                          </a:solidFill>
                          <a:effectLst/>
                          <a:latin typeface="Calibri" panose="020F0502020204030204" pitchFamily="34" charset="0"/>
                          <a:ea typeface="Calibri" panose="020F0502020204030204" pitchFamily="34" charset="0"/>
                        </a:rPr>
                        <a:t>Samverkan inom kunskapsstyrning</a:t>
                      </a:r>
                    </a:p>
                  </a:txBody>
                  <a:tcPr/>
                </a:tc>
                <a:tc>
                  <a:txBody>
                    <a:bodyPr/>
                    <a:lstStyle/>
                    <a:p>
                      <a:pPr>
                        <a:spcAft>
                          <a:spcPts val="0"/>
                        </a:spcAft>
                      </a:pPr>
                      <a:r>
                        <a:rPr lang="sv-SE" sz="1100">
                          <a:solidFill>
                            <a:schemeClr val="tx1"/>
                          </a:solidFill>
                          <a:effectLst/>
                          <a:latin typeface="Calibri" panose="020F0502020204030204" pitchFamily="34" charset="0"/>
                          <a:ea typeface="Calibri" panose="020F0502020204030204" pitchFamily="34" charset="0"/>
                        </a:rPr>
                        <a:t>4-6 ggr/år</a:t>
                      </a:r>
                    </a:p>
                  </a:txBody>
                  <a:tcPr/>
                </a:tc>
                <a:tc>
                  <a:txBody>
                    <a:bodyPr/>
                    <a:lstStyle/>
                    <a:p>
                      <a:pPr>
                        <a:spcAft>
                          <a:spcPts val="0"/>
                        </a:spcAft>
                      </a:pPr>
                      <a:r>
                        <a:rPr lang="sv-SE" sz="1100" dirty="0">
                          <a:solidFill>
                            <a:schemeClr val="tx1"/>
                          </a:solidFill>
                          <a:effectLst/>
                          <a:latin typeface="Calibri" panose="020F0502020204030204" pitchFamily="34" charset="0"/>
                          <a:ea typeface="Calibri" panose="020F0502020204030204" pitchFamily="34" charset="0"/>
                        </a:rPr>
                        <a:t>HSN/</a:t>
                      </a:r>
                      <a:br>
                        <a:rPr lang="sv-SE" sz="1100" dirty="0">
                          <a:solidFill>
                            <a:schemeClr val="tx1"/>
                          </a:solidFill>
                          <a:effectLst/>
                          <a:latin typeface="Calibri" panose="020F0502020204030204" pitchFamily="34" charset="0"/>
                          <a:ea typeface="Calibri" panose="020F0502020204030204" pitchFamily="34" charset="0"/>
                        </a:rPr>
                      </a:br>
                      <a:r>
                        <a:rPr lang="sv-SE" sz="1100" dirty="0">
                          <a:solidFill>
                            <a:schemeClr val="tx1"/>
                          </a:solidFill>
                          <a:effectLst/>
                          <a:latin typeface="Calibri" panose="020F0502020204030204" pitchFamily="34" charset="0"/>
                          <a:ea typeface="Calibri" panose="020F0502020204030204" pitchFamily="34" charset="0"/>
                        </a:rPr>
                        <a:t>Välfärdsrådet</a:t>
                      </a:r>
                    </a:p>
                  </a:txBody>
                  <a:tcPr/>
                </a:tc>
                <a:tc>
                  <a:txBody>
                    <a:bodyPr/>
                    <a:lstStyle/>
                    <a:p>
                      <a:endParaRPr lang="sv-SE" sz="1000">
                        <a:solidFill>
                          <a:schemeClr val="tx1"/>
                        </a:solidFill>
                        <a:effectLst/>
                        <a:latin typeface="Times New Roman" panose="02020603050405020304" pitchFamily="18" charset="0"/>
                      </a:endParaRPr>
                    </a:p>
                  </a:txBody>
                  <a:tcPr/>
                </a:tc>
                <a:extLst>
                  <a:ext uri="{0D108BD9-81ED-4DB2-BD59-A6C34878D82A}">
                    <a16:rowId xmlns:a16="http://schemas.microsoft.com/office/drawing/2014/main" val="222475807"/>
                  </a:ext>
                </a:extLst>
              </a:tr>
              <a:tr h="370840">
                <a:tc>
                  <a:txBody>
                    <a:bodyPr/>
                    <a:lstStyle/>
                    <a:p>
                      <a:pPr>
                        <a:spcAft>
                          <a:spcPts val="0"/>
                        </a:spcAft>
                      </a:pPr>
                      <a:r>
                        <a:rPr lang="sv-SE" sz="1100">
                          <a:solidFill>
                            <a:schemeClr val="tx1"/>
                          </a:solidFill>
                          <a:effectLst/>
                          <a:latin typeface="Calibri" panose="020F0502020204030204" pitchFamily="34" charset="0"/>
                          <a:ea typeface="Calibri" panose="020F0502020204030204" pitchFamily="34" charset="0"/>
                        </a:rPr>
                        <a:t>LPO Psykisk hälsa</a:t>
                      </a:r>
                    </a:p>
                  </a:txBody>
                  <a:tcPr/>
                </a:tc>
                <a:tc>
                  <a:txBody>
                    <a:bodyPr/>
                    <a:lstStyle/>
                    <a:p>
                      <a:pPr>
                        <a:spcAft>
                          <a:spcPts val="0"/>
                        </a:spcAft>
                      </a:pPr>
                      <a:r>
                        <a:rPr lang="sv-SE" sz="1100">
                          <a:solidFill>
                            <a:schemeClr val="tx1"/>
                          </a:solidFill>
                          <a:effectLst/>
                          <a:latin typeface="Calibri" panose="020F0502020204030204" pitchFamily="34" charset="0"/>
                          <a:ea typeface="Calibri" panose="020F0502020204030204" pitchFamily="34" charset="0"/>
                        </a:rPr>
                        <a:t>Alla kommuner</a:t>
                      </a:r>
                    </a:p>
                  </a:txBody>
                  <a:tcPr/>
                </a:tc>
                <a:tc>
                  <a:txBody>
                    <a:bodyPr/>
                    <a:lstStyle/>
                    <a:p>
                      <a:pPr>
                        <a:spcAft>
                          <a:spcPts val="0"/>
                        </a:spcAft>
                      </a:pPr>
                      <a:r>
                        <a:rPr lang="sv-SE" sz="1100">
                          <a:solidFill>
                            <a:schemeClr val="tx1"/>
                          </a:solidFill>
                          <a:effectLst/>
                          <a:latin typeface="Calibri" panose="020F0502020204030204" pitchFamily="34" charset="0"/>
                          <a:ea typeface="Calibri" panose="020F0502020204030204" pitchFamily="34" charset="0"/>
                        </a:rPr>
                        <a:t>Utsedda verksamhetsrepresentanter</a:t>
                      </a:r>
                    </a:p>
                  </a:txBody>
                  <a:tcPr/>
                </a:tc>
                <a:tc>
                  <a:txBody>
                    <a:bodyPr/>
                    <a:lstStyle/>
                    <a:p>
                      <a:pPr>
                        <a:spcAft>
                          <a:spcPts val="0"/>
                        </a:spcAft>
                      </a:pPr>
                      <a:r>
                        <a:rPr lang="sv-SE" sz="1100">
                          <a:solidFill>
                            <a:schemeClr val="tx1"/>
                          </a:solidFill>
                          <a:effectLst/>
                          <a:latin typeface="Calibri" panose="020F0502020204030204" pitchFamily="34" charset="0"/>
                          <a:ea typeface="Calibri" panose="020F0502020204030204" pitchFamily="34" charset="0"/>
                        </a:rPr>
                        <a:t>Samverkan inom kunskapsstyrning</a:t>
                      </a:r>
                    </a:p>
                  </a:txBody>
                  <a:tcPr/>
                </a:tc>
                <a:tc>
                  <a:txBody>
                    <a:bodyPr/>
                    <a:lstStyle/>
                    <a:p>
                      <a:pPr>
                        <a:spcAft>
                          <a:spcPts val="0"/>
                        </a:spcAft>
                      </a:pPr>
                      <a:r>
                        <a:rPr lang="sv-SE" sz="1100">
                          <a:solidFill>
                            <a:schemeClr val="tx1"/>
                          </a:solidFill>
                          <a:effectLst/>
                          <a:latin typeface="Calibri" panose="020F0502020204030204" pitchFamily="34" charset="0"/>
                          <a:ea typeface="Calibri" panose="020F0502020204030204" pitchFamily="34" charset="0"/>
                        </a:rPr>
                        <a:t>4-6 ggr/år</a:t>
                      </a:r>
                    </a:p>
                  </a:txBody>
                  <a:tcPr/>
                </a:tc>
                <a:tc>
                  <a:txBody>
                    <a:bodyPr/>
                    <a:lstStyle/>
                    <a:p>
                      <a:pPr>
                        <a:spcAft>
                          <a:spcPts val="0"/>
                        </a:spcAft>
                      </a:pPr>
                      <a:r>
                        <a:rPr lang="sv-SE" sz="1100" dirty="0">
                          <a:solidFill>
                            <a:schemeClr val="tx1"/>
                          </a:solidFill>
                          <a:effectLst/>
                          <a:latin typeface="Calibri" panose="020F0502020204030204" pitchFamily="34" charset="0"/>
                          <a:ea typeface="Calibri" panose="020F0502020204030204" pitchFamily="34" charset="0"/>
                        </a:rPr>
                        <a:t>HSN/</a:t>
                      </a:r>
                      <a:br>
                        <a:rPr lang="sv-SE" sz="1100" dirty="0">
                          <a:solidFill>
                            <a:schemeClr val="tx1"/>
                          </a:solidFill>
                          <a:effectLst/>
                          <a:latin typeface="Calibri" panose="020F0502020204030204" pitchFamily="34" charset="0"/>
                          <a:ea typeface="Calibri" panose="020F0502020204030204" pitchFamily="34" charset="0"/>
                        </a:rPr>
                      </a:br>
                      <a:r>
                        <a:rPr lang="sv-SE" sz="1100" dirty="0">
                          <a:solidFill>
                            <a:schemeClr val="tx1"/>
                          </a:solidFill>
                          <a:effectLst/>
                          <a:latin typeface="Calibri" panose="020F0502020204030204" pitchFamily="34" charset="0"/>
                          <a:ea typeface="Calibri" panose="020F0502020204030204" pitchFamily="34" charset="0"/>
                        </a:rPr>
                        <a:t>Välfärdsrådet</a:t>
                      </a:r>
                    </a:p>
                  </a:txBody>
                  <a:tcPr/>
                </a:tc>
                <a:tc>
                  <a:txBody>
                    <a:bodyPr/>
                    <a:lstStyle/>
                    <a:p>
                      <a:endParaRPr lang="sv-SE" sz="1000">
                        <a:solidFill>
                          <a:schemeClr val="tx1"/>
                        </a:solidFill>
                        <a:effectLst/>
                        <a:latin typeface="Times New Roman" panose="02020603050405020304" pitchFamily="18" charset="0"/>
                      </a:endParaRPr>
                    </a:p>
                  </a:txBody>
                  <a:tcPr/>
                </a:tc>
                <a:extLst>
                  <a:ext uri="{0D108BD9-81ED-4DB2-BD59-A6C34878D82A}">
                    <a16:rowId xmlns:a16="http://schemas.microsoft.com/office/drawing/2014/main" val="203252971"/>
                  </a:ext>
                </a:extLst>
              </a:tr>
              <a:tr h="370840">
                <a:tc>
                  <a:txBody>
                    <a:bodyPr/>
                    <a:lstStyle/>
                    <a:p>
                      <a:pPr>
                        <a:spcAft>
                          <a:spcPts val="0"/>
                        </a:spcAft>
                      </a:pPr>
                      <a:r>
                        <a:rPr lang="sv-SE" sz="1100">
                          <a:solidFill>
                            <a:schemeClr val="tx1"/>
                          </a:solidFill>
                          <a:effectLst/>
                          <a:latin typeface="Calibri" panose="020F0502020204030204" pitchFamily="34" charset="0"/>
                          <a:ea typeface="Calibri" panose="020F0502020204030204" pitchFamily="34" charset="0"/>
                        </a:rPr>
                        <a:t>LPO Levnadsvanor</a:t>
                      </a:r>
                    </a:p>
                  </a:txBody>
                  <a:tcPr/>
                </a:tc>
                <a:tc>
                  <a:txBody>
                    <a:bodyPr/>
                    <a:lstStyle/>
                    <a:p>
                      <a:pPr>
                        <a:spcAft>
                          <a:spcPts val="0"/>
                        </a:spcAft>
                      </a:pPr>
                      <a:r>
                        <a:rPr lang="sv-SE" sz="1100">
                          <a:solidFill>
                            <a:schemeClr val="tx1"/>
                          </a:solidFill>
                          <a:effectLst/>
                          <a:latin typeface="Calibri" panose="020F0502020204030204" pitchFamily="34" charset="0"/>
                          <a:ea typeface="Calibri" panose="020F0502020204030204" pitchFamily="34" charset="0"/>
                        </a:rPr>
                        <a:t>Alla kommuner</a:t>
                      </a:r>
                    </a:p>
                  </a:txBody>
                  <a:tcPr/>
                </a:tc>
                <a:tc>
                  <a:txBody>
                    <a:bodyPr/>
                    <a:lstStyle/>
                    <a:p>
                      <a:pPr>
                        <a:spcAft>
                          <a:spcPts val="0"/>
                        </a:spcAft>
                      </a:pPr>
                      <a:r>
                        <a:rPr lang="sv-SE" sz="1100">
                          <a:solidFill>
                            <a:schemeClr val="tx1"/>
                          </a:solidFill>
                          <a:effectLst/>
                          <a:latin typeface="Calibri" panose="020F0502020204030204" pitchFamily="34" charset="0"/>
                          <a:ea typeface="Calibri" panose="020F0502020204030204" pitchFamily="34" charset="0"/>
                        </a:rPr>
                        <a:t>Utsedda verksamhetsrepresentanter</a:t>
                      </a:r>
                    </a:p>
                  </a:txBody>
                  <a:tcPr/>
                </a:tc>
                <a:tc>
                  <a:txBody>
                    <a:bodyPr/>
                    <a:lstStyle/>
                    <a:p>
                      <a:pPr>
                        <a:spcAft>
                          <a:spcPts val="0"/>
                        </a:spcAft>
                      </a:pPr>
                      <a:r>
                        <a:rPr lang="sv-SE" sz="1100">
                          <a:solidFill>
                            <a:schemeClr val="tx1"/>
                          </a:solidFill>
                          <a:effectLst/>
                          <a:latin typeface="Calibri" panose="020F0502020204030204" pitchFamily="34" charset="0"/>
                          <a:ea typeface="Calibri" panose="020F0502020204030204" pitchFamily="34" charset="0"/>
                        </a:rPr>
                        <a:t>Samverkan inom kunskapsstyrning</a:t>
                      </a:r>
                    </a:p>
                  </a:txBody>
                  <a:tcPr/>
                </a:tc>
                <a:tc>
                  <a:txBody>
                    <a:bodyPr/>
                    <a:lstStyle/>
                    <a:p>
                      <a:pPr>
                        <a:spcAft>
                          <a:spcPts val="0"/>
                        </a:spcAft>
                      </a:pPr>
                      <a:r>
                        <a:rPr lang="sv-SE" sz="1100">
                          <a:solidFill>
                            <a:schemeClr val="tx1"/>
                          </a:solidFill>
                          <a:effectLst/>
                          <a:latin typeface="Calibri" panose="020F0502020204030204" pitchFamily="34" charset="0"/>
                          <a:ea typeface="Calibri" panose="020F0502020204030204" pitchFamily="34" charset="0"/>
                        </a:rPr>
                        <a:t>4-6 ggr/år</a:t>
                      </a:r>
                    </a:p>
                  </a:txBody>
                  <a:tcPr/>
                </a:tc>
                <a:tc>
                  <a:txBody>
                    <a:bodyPr/>
                    <a:lstStyle/>
                    <a:p>
                      <a:pPr>
                        <a:spcAft>
                          <a:spcPts val="0"/>
                        </a:spcAft>
                      </a:pPr>
                      <a:r>
                        <a:rPr lang="sv-SE" sz="1100" dirty="0">
                          <a:solidFill>
                            <a:schemeClr val="tx1"/>
                          </a:solidFill>
                          <a:effectLst/>
                          <a:latin typeface="Calibri" panose="020F0502020204030204" pitchFamily="34" charset="0"/>
                          <a:ea typeface="Calibri" panose="020F0502020204030204" pitchFamily="34" charset="0"/>
                        </a:rPr>
                        <a:t>HSN/</a:t>
                      </a:r>
                      <a:br>
                        <a:rPr lang="sv-SE" sz="1100" dirty="0">
                          <a:solidFill>
                            <a:schemeClr val="tx1"/>
                          </a:solidFill>
                          <a:effectLst/>
                          <a:latin typeface="Calibri" panose="020F0502020204030204" pitchFamily="34" charset="0"/>
                          <a:ea typeface="Calibri" panose="020F0502020204030204" pitchFamily="34" charset="0"/>
                        </a:rPr>
                      </a:br>
                      <a:r>
                        <a:rPr lang="sv-SE" sz="1100" dirty="0">
                          <a:solidFill>
                            <a:schemeClr val="tx1"/>
                          </a:solidFill>
                          <a:effectLst/>
                          <a:latin typeface="Calibri" panose="020F0502020204030204" pitchFamily="34" charset="0"/>
                          <a:ea typeface="Calibri" panose="020F0502020204030204" pitchFamily="34" charset="0"/>
                        </a:rPr>
                        <a:t>Välfärdsrådet</a:t>
                      </a:r>
                    </a:p>
                  </a:txBody>
                  <a:tcPr/>
                </a:tc>
                <a:tc>
                  <a:txBody>
                    <a:bodyPr/>
                    <a:lstStyle/>
                    <a:p>
                      <a:endParaRPr lang="sv-SE" sz="1000">
                        <a:solidFill>
                          <a:schemeClr val="tx1"/>
                        </a:solidFill>
                        <a:effectLst/>
                        <a:latin typeface="Times New Roman" panose="02020603050405020304" pitchFamily="18" charset="0"/>
                      </a:endParaRPr>
                    </a:p>
                  </a:txBody>
                  <a:tcPr/>
                </a:tc>
                <a:extLst>
                  <a:ext uri="{0D108BD9-81ED-4DB2-BD59-A6C34878D82A}">
                    <a16:rowId xmlns:a16="http://schemas.microsoft.com/office/drawing/2014/main" val="1443905477"/>
                  </a:ext>
                </a:extLst>
              </a:tr>
              <a:tr h="370840">
                <a:tc>
                  <a:txBody>
                    <a:bodyPr/>
                    <a:lstStyle/>
                    <a:p>
                      <a:pPr>
                        <a:spcAft>
                          <a:spcPts val="0"/>
                        </a:spcAft>
                      </a:pPr>
                      <a:r>
                        <a:rPr lang="sv-SE" sz="1100" strike="sngStrike" dirty="0">
                          <a:solidFill>
                            <a:schemeClr val="tx1"/>
                          </a:solidFill>
                          <a:effectLst/>
                          <a:latin typeface="Calibri" panose="020F0502020204030204" pitchFamily="34" charset="0"/>
                          <a:ea typeface="Calibri" panose="020F0502020204030204" pitchFamily="34" charset="0"/>
                        </a:rPr>
                        <a:t> </a:t>
                      </a:r>
                    </a:p>
                  </a:txBody>
                  <a:tcPr/>
                </a:tc>
                <a:tc>
                  <a:txBody>
                    <a:bodyPr/>
                    <a:lstStyle/>
                    <a:p>
                      <a:pPr>
                        <a:spcAft>
                          <a:spcPts val="0"/>
                        </a:spcAft>
                      </a:pPr>
                      <a:endParaRPr lang="sv-SE" sz="1100" strike="sngStrike" dirty="0">
                        <a:solidFill>
                          <a:schemeClr val="tx1"/>
                        </a:solidFill>
                        <a:effectLst/>
                        <a:latin typeface="Calibri" panose="020F0502020204030204" pitchFamily="34" charset="0"/>
                        <a:ea typeface="Calibri" panose="020F0502020204030204" pitchFamily="34" charset="0"/>
                      </a:endParaRPr>
                    </a:p>
                  </a:txBody>
                  <a:tcPr/>
                </a:tc>
                <a:tc>
                  <a:txBody>
                    <a:bodyPr/>
                    <a:lstStyle/>
                    <a:p>
                      <a:pPr>
                        <a:spcAft>
                          <a:spcPts val="0"/>
                        </a:spcAft>
                      </a:pPr>
                      <a:endParaRPr lang="sv-SE" sz="1100" strike="sngStrike" dirty="0">
                        <a:solidFill>
                          <a:schemeClr val="tx1"/>
                        </a:solidFill>
                        <a:effectLst/>
                        <a:latin typeface="Calibri" panose="020F0502020204030204" pitchFamily="34" charset="0"/>
                        <a:ea typeface="Calibri" panose="020F0502020204030204" pitchFamily="34" charset="0"/>
                      </a:endParaRPr>
                    </a:p>
                  </a:txBody>
                  <a:tcPr/>
                </a:tc>
                <a:tc>
                  <a:txBody>
                    <a:bodyPr/>
                    <a:lstStyle/>
                    <a:p>
                      <a:pPr>
                        <a:spcAft>
                          <a:spcPts val="0"/>
                        </a:spcAft>
                      </a:pPr>
                      <a:endParaRPr lang="sv-SE" sz="1100" strike="sngStrike" dirty="0">
                        <a:solidFill>
                          <a:schemeClr val="tx1"/>
                        </a:solidFill>
                        <a:effectLst/>
                        <a:latin typeface="Calibri" panose="020F0502020204030204" pitchFamily="34" charset="0"/>
                        <a:ea typeface="Calibri" panose="020F0502020204030204" pitchFamily="34" charset="0"/>
                      </a:endParaRPr>
                    </a:p>
                  </a:txBody>
                  <a:tcPr/>
                </a:tc>
                <a:tc>
                  <a:txBody>
                    <a:bodyPr/>
                    <a:lstStyle/>
                    <a:p>
                      <a:pPr>
                        <a:spcAft>
                          <a:spcPts val="0"/>
                        </a:spcAft>
                      </a:pPr>
                      <a:endParaRPr lang="sv-SE" sz="1100" strike="sngStrike" dirty="0">
                        <a:solidFill>
                          <a:schemeClr val="tx1"/>
                        </a:solidFill>
                        <a:effectLst/>
                        <a:latin typeface="Calibri" panose="020F0502020204030204" pitchFamily="34" charset="0"/>
                        <a:ea typeface="Calibri" panose="020F0502020204030204" pitchFamily="34" charset="0"/>
                      </a:endParaRPr>
                    </a:p>
                  </a:txBody>
                  <a:tcPr/>
                </a:tc>
                <a:tc>
                  <a:txBody>
                    <a:bodyPr/>
                    <a:lstStyle/>
                    <a:p>
                      <a:pPr>
                        <a:spcAft>
                          <a:spcPts val="0"/>
                        </a:spcAft>
                      </a:pPr>
                      <a:endParaRPr lang="sv-SE" sz="1100" strike="sngStrike" dirty="0">
                        <a:solidFill>
                          <a:schemeClr val="tx1"/>
                        </a:solidFill>
                        <a:effectLst/>
                        <a:latin typeface="Calibri" panose="020F0502020204030204" pitchFamily="34" charset="0"/>
                        <a:ea typeface="Calibri" panose="020F0502020204030204" pitchFamily="34" charset="0"/>
                      </a:endParaRPr>
                    </a:p>
                  </a:txBody>
                  <a:tcPr/>
                </a:tc>
                <a:tc>
                  <a:txBody>
                    <a:bodyPr/>
                    <a:lstStyle/>
                    <a:p>
                      <a:pPr>
                        <a:spcAft>
                          <a:spcPts val="0"/>
                        </a:spcAft>
                      </a:pPr>
                      <a:endParaRPr lang="sv-SE" sz="1100" strike="sngStrike" dirty="0">
                        <a:solidFill>
                          <a:schemeClr val="tx1"/>
                        </a:solidFill>
                        <a:effectLst/>
                        <a:latin typeface="Calibri" panose="020F0502020204030204" pitchFamily="34" charset="0"/>
                        <a:ea typeface="Calibri" panose="020F0502020204030204" pitchFamily="34" charset="0"/>
                      </a:endParaRPr>
                    </a:p>
                  </a:txBody>
                  <a:tcPr/>
                </a:tc>
                <a:extLst>
                  <a:ext uri="{0D108BD9-81ED-4DB2-BD59-A6C34878D82A}">
                    <a16:rowId xmlns:a16="http://schemas.microsoft.com/office/drawing/2014/main" val="3669382882"/>
                  </a:ext>
                </a:extLst>
              </a:tr>
              <a:tr h="370840">
                <a:tc>
                  <a:txBody>
                    <a:bodyPr/>
                    <a:lstStyle/>
                    <a:p>
                      <a:endParaRPr lang="sv-SE" sz="1000">
                        <a:solidFill>
                          <a:schemeClr val="tx1"/>
                        </a:solidFill>
                        <a:effectLst/>
                        <a:latin typeface="Times New Roman" panose="02020603050405020304" pitchFamily="18" charset="0"/>
                      </a:endParaRPr>
                    </a:p>
                  </a:txBody>
                  <a:tcPr/>
                </a:tc>
                <a:tc>
                  <a:txBody>
                    <a:bodyPr/>
                    <a:lstStyle/>
                    <a:p>
                      <a:endParaRPr lang="sv-SE" sz="1000">
                        <a:solidFill>
                          <a:schemeClr val="tx1"/>
                        </a:solidFill>
                        <a:effectLst/>
                        <a:latin typeface="Times New Roman" panose="02020603050405020304" pitchFamily="18" charset="0"/>
                      </a:endParaRPr>
                    </a:p>
                  </a:txBody>
                  <a:tcPr/>
                </a:tc>
                <a:tc>
                  <a:txBody>
                    <a:bodyPr/>
                    <a:lstStyle/>
                    <a:p>
                      <a:endParaRPr lang="sv-SE" sz="1000">
                        <a:solidFill>
                          <a:schemeClr val="tx1"/>
                        </a:solidFill>
                        <a:effectLst/>
                        <a:latin typeface="Times New Roman" panose="02020603050405020304" pitchFamily="18" charset="0"/>
                      </a:endParaRPr>
                    </a:p>
                  </a:txBody>
                  <a:tcPr/>
                </a:tc>
                <a:tc>
                  <a:txBody>
                    <a:bodyPr/>
                    <a:lstStyle/>
                    <a:p>
                      <a:endParaRPr lang="sv-SE" sz="1000">
                        <a:solidFill>
                          <a:schemeClr val="tx1"/>
                        </a:solidFill>
                        <a:effectLst/>
                        <a:latin typeface="Times New Roman" panose="02020603050405020304" pitchFamily="18" charset="0"/>
                      </a:endParaRPr>
                    </a:p>
                  </a:txBody>
                  <a:tcPr/>
                </a:tc>
                <a:tc>
                  <a:txBody>
                    <a:bodyPr/>
                    <a:lstStyle/>
                    <a:p>
                      <a:endParaRPr lang="sv-SE" sz="1000">
                        <a:solidFill>
                          <a:schemeClr val="tx1"/>
                        </a:solidFill>
                        <a:effectLst/>
                        <a:latin typeface="Times New Roman" panose="02020603050405020304" pitchFamily="18" charset="0"/>
                      </a:endParaRPr>
                    </a:p>
                  </a:txBody>
                  <a:tcPr/>
                </a:tc>
                <a:tc>
                  <a:txBody>
                    <a:bodyPr/>
                    <a:lstStyle/>
                    <a:p>
                      <a:endParaRPr lang="sv-SE" sz="1000">
                        <a:solidFill>
                          <a:schemeClr val="tx1"/>
                        </a:solidFill>
                        <a:effectLst/>
                        <a:latin typeface="Times New Roman" panose="02020603050405020304" pitchFamily="18" charset="0"/>
                      </a:endParaRPr>
                    </a:p>
                  </a:txBody>
                  <a:tcPr/>
                </a:tc>
                <a:tc>
                  <a:txBody>
                    <a:bodyPr/>
                    <a:lstStyle/>
                    <a:p>
                      <a:endParaRPr lang="sv-SE" sz="1000" dirty="0">
                        <a:solidFill>
                          <a:schemeClr val="tx1"/>
                        </a:solidFill>
                        <a:effectLst/>
                        <a:latin typeface="Times New Roman" panose="02020603050405020304" pitchFamily="18" charset="0"/>
                      </a:endParaRPr>
                    </a:p>
                  </a:txBody>
                  <a:tcPr/>
                </a:tc>
                <a:extLst>
                  <a:ext uri="{0D108BD9-81ED-4DB2-BD59-A6C34878D82A}">
                    <a16:rowId xmlns:a16="http://schemas.microsoft.com/office/drawing/2014/main" val="3184543066"/>
                  </a:ext>
                </a:extLst>
              </a:tr>
            </a:tbl>
          </a:graphicData>
        </a:graphic>
      </p:graphicFrame>
    </p:spTree>
    <p:extLst>
      <p:ext uri="{BB962C8B-B14F-4D97-AF65-F5344CB8AC3E}">
        <p14:creationId xmlns:p14="http://schemas.microsoft.com/office/powerpoint/2010/main" val="2185796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God och nära vård</a:t>
            </a:r>
          </a:p>
        </p:txBody>
      </p:sp>
      <p:sp>
        <p:nvSpPr>
          <p:cNvPr id="4" name="Platshållare för datum 3"/>
          <p:cNvSpPr>
            <a:spLocks noGrp="1"/>
          </p:cNvSpPr>
          <p:nvPr>
            <p:ph type="dt" sz="half" idx="10"/>
          </p:nvPr>
        </p:nvSpPr>
        <p:spPr/>
        <p:txBody>
          <a:bodyPr/>
          <a:lstStyle/>
          <a:p>
            <a:r>
              <a:rPr lang="sv-SE"/>
              <a:t>2022-08-18</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6</a:t>
            </a:fld>
            <a:endParaRPr lang="sv-SE" dirty="0"/>
          </a:p>
        </p:txBody>
      </p:sp>
      <p:graphicFrame>
        <p:nvGraphicFramePr>
          <p:cNvPr id="6" name="Platshållare för innehåll 5"/>
          <p:cNvGraphicFramePr>
            <a:graphicFrameLocks/>
          </p:cNvGraphicFramePr>
          <p:nvPr>
            <p:extLst>
              <p:ext uri="{D42A27DB-BD31-4B8C-83A1-F6EECF244321}">
                <p14:modId xmlns:p14="http://schemas.microsoft.com/office/powerpoint/2010/main" val="2865436275"/>
              </p:ext>
            </p:extLst>
          </p:nvPr>
        </p:nvGraphicFramePr>
        <p:xfrm>
          <a:off x="160714" y="1471699"/>
          <a:ext cx="11870571" cy="3505200"/>
        </p:xfrm>
        <a:graphic>
          <a:graphicData uri="http://schemas.openxmlformats.org/drawingml/2006/table">
            <a:tbl>
              <a:tblPr firstRow="1" bandRow="1">
                <a:tableStyleId>{5C22544A-7EE6-4342-B048-85BDC9FD1C3A}</a:tableStyleId>
              </a:tblPr>
              <a:tblGrid>
                <a:gridCol w="1417803">
                  <a:extLst>
                    <a:ext uri="{9D8B030D-6E8A-4147-A177-3AD203B41FA5}">
                      <a16:colId xmlns:a16="http://schemas.microsoft.com/office/drawing/2014/main" val="4259798525"/>
                    </a:ext>
                  </a:extLst>
                </a:gridCol>
                <a:gridCol w="1915596">
                  <a:extLst>
                    <a:ext uri="{9D8B030D-6E8A-4147-A177-3AD203B41FA5}">
                      <a16:colId xmlns:a16="http://schemas.microsoft.com/office/drawing/2014/main" val="2313203667"/>
                    </a:ext>
                  </a:extLst>
                </a:gridCol>
                <a:gridCol w="2069869">
                  <a:extLst>
                    <a:ext uri="{9D8B030D-6E8A-4147-A177-3AD203B41FA5}">
                      <a16:colId xmlns:a16="http://schemas.microsoft.com/office/drawing/2014/main" val="1266313779"/>
                    </a:ext>
                  </a:extLst>
                </a:gridCol>
                <a:gridCol w="2119746">
                  <a:extLst>
                    <a:ext uri="{9D8B030D-6E8A-4147-A177-3AD203B41FA5}">
                      <a16:colId xmlns:a16="http://schemas.microsoft.com/office/drawing/2014/main" val="3560380640"/>
                    </a:ext>
                  </a:extLst>
                </a:gridCol>
                <a:gridCol w="1612669">
                  <a:extLst>
                    <a:ext uri="{9D8B030D-6E8A-4147-A177-3AD203B41FA5}">
                      <a16:colId xmlns:a16="http://schemas.microsoft.com/office/drawing/2014/main" val="2219524579"/>
                    </a:ext>
                  </a:extLst>
                </a:gridCol>
                <a:gridCol w="1039092">
                  <a:extLst>
                    <a:ext uri="{9D8B030D-6E8A-4147-A177-3AD203B41FA5}">
                      <a16:colId xmlns:a16="http://schemas.microsoft.com/office/drawing/2014/main" val="3902753882"/>
                    </a:ext>
                  </a:extLst>
                </a:gridCol>
                <a:gridCol w="1695796">
                  <a:extLst>
                    <a:ext uri="{9D8B030D-6E8A-4147-A177-3AD203B41FA5}">
                      <a16:colId xmlns:a16="http://schemas.microsoft.com/office/drawing/2014/main" val="4032107003"/>
                    </a:ext>
                  </a:extLst>
                </a:gridCol>
              </a:tblGrid>
              <a:tr h="370840">
                <a:tc>
                  <a:txBody>
                    <a:bodyPr/>
                    <a:lstStyle/>
                    <a:p>
                      <a:r>
                        <a:rPr lang="sv-SE" sz="1600" dirty="0"/>
                        <a:t>Namn</a:t>
                      </a:r>
                    </a:p>
                  </a:txBody>
                  <a:tcPr/>
                </a:tc>
                <a:tc>
                  <a:txBody>
                    <a:bodyPr/>
                    <a:lstStyle/>
                    <a:p>
                      <a:r>
                        <a:rPr lang="sv-SE" sz="1600" dirty="0"/>
                        <a:t>Område</a:t>
                      </a:r>
                    </a:p>
                  </a:txBody>
                  <a:tcPr/>
                </a:tc>
                <a:tc>
                  <a:txBody>
                    <a:bodyPr/>
                    <a:lstStyle/>
                    <a:p>
                      <a:r>
                        <a:rPr lang="sv-SE" sz="1600" dirty="0"/>
                        <a:t>Deltagare</a:t>
                      </a:r>
                    </a:p>
                  </a:txBody>
                  <a:tcPr/>
                </a:tc>
                <a:tc>
                  <a:txBody>
                    <a:bodyPr/>
                    <a:lstStyle/>
                    <a:p>
                      <a:r>
                        <a:rPr lang="sv-SE" sz="1600" dirty="0"/>
                        <a:t>Syfte</a:t>
                      </a:r>
                    </a:p>
                  </a:txBody>
                  <a:tcPr/>
                </a:tc>
                <a:tc>
                  <a:txBody>
                    <a:bodyPr/>
                    <a:lstStyle/>
                    <a:p>
                      <a:r>
                        <a:rPr lang="sv-SE" sz="1200" dirty="0"/>
                        <a:t>Mötesfrekvens</a:t>
                      </a:r>
                    </a:p>
                  </a:txBody>
                  <a:tcPr/>
                </a:tc>
                <a:tc>
                  <a:txBody>
                    <a:bodyPr/>
                    <a:lstStyle/>
                    <a:p>
                      <a:r>
                        <a:rPr lang="sv-SE" sz="1200" dirty="0"/>
                        <a:t>Koppling</a:t>
                      </a:r>
                    </a:p>
                  </a:txBody>
                  <a:tcPr/>
                </a:tc>
                <a:tc>
                  <a:txBody>
                    <a:bodyPr/>
                    <a:lstStyle/>
                    <a:p>
                      <a:r>
                        <a:rPr lang="sv-SE" sz="1600" dirty="0"/>
                        <a:t>Övrigt</a:t>
                      </a:r>
                    </a:p>
                  </a:txBody>
                  <a:tcPr/>
                </a:tc>
                <a:extLst>
                  <a:ext uri="{0D108BD9-81ED-4DB2-BD59-A6C34878D82A}">
                    <a16:rowId xmlns:a16="http://schemas.microsoft.com/office/drawing/2014/main" val="2484581089"/>
                  </a:ext>
                </a:extLst>
              </a:tr>
              <a:tr h="370840">
                <a:tc>
                  <a:txBody>
                    <a:bodyPr/>
                    <a:lstStyle/>
                    <a:p>
                      <a:r>
                        <a:rPr lang="sv-SE" sz="1100" dirty="0"/>
                        <a:t>God och nära vård Västerbergslagen</a:t>
                      </a:r>
                    </a:p>
                  </a:txBody>
                  <a:tcPr/>
                </a:tc>
                <a:tc>
                  <a:txBody>
                    <a:bodyPr/>
                    <a:lstStyle/>
                    <a:p>
                      <a:r>
                        <a:rPr lang="sv-SE" sz="1100" kern="1200" dirty="0">
                          <a:solidFill>
                            <a:schemeClr val="dk1"/>
                          </a:solidFill>
                          <a:latin typeface="+mn-lt"/>
                          <a:ea typeface="+mn-ea"/>
                          <a:cs typeface="+mn-cs"/>
                        </a:rPr>
                        <a:t>Ludvika-Smedjebacken</a:t>
                      </a:r>
                      <a:r>
                        <a:rPr lang="sv-SE" sz="1100" kern="1200" baseline="0" dirty="0">
                          <a:solidFill>
                            <a:schemeClr val="dk1"/>
                          </a:solidFill>
                          <a:latin typeface="+mn-lt"/>
                          <a:ea typeface="+mn-ea"/>
                          <a:cs typeface="+mn-cs"/>
                        </a:rPr>
                        <a:t> </a:t>
                      </a:r>
                      <a:endParaRPr lang="sv-SE" sz="1100" kern="1200" dirty="0">
                        <a:solidFill>
                          <a:schemeClr val="dk1"/>
                        </a:solidFill>
                        <a:latin typeface="+mn-lt"/>
                        <a:ea typeface="+mn-ea"/>
                        <a:cs typeface="+mn-cs"/>
                      </a:endParaRPr>
                    </a:p>
                  </a:txBody>
                  <a:tcPr/>
                </a:tc>
                <a:tc>
                  <a:txBody>
                    <a:bodyPr/>
                    <a:lstStyle/>
                    <a:p>
                      <a:endParaRPr lang="sv-SE" sz="1100" kern="1200" dirty="0">
                        <a:solidFill>
                          <a:schemeClr val="dk1"/>
                        </a:solidFill>
                        <a:latin typeface="+mn-lt"/>
                        <a:ea typeface="+mn-ea"/>
                        <a:cs typeface="+mn-cs"/>
                      </a:endParaRPr>
                    </a:p>
                  </a:txBody>
                  <a:tcPr/>
                </a:tc>
                <a:tc>
                  <a:txBody>
                    <a:bodyPr/>
                    <a:lstStyle/>
                    <a:p>
                      <a:endParaRPr lang="sv-SE" sz="1100" kern="1200" dirty="0">
                        <a:solidFill>
                          <a:schemeClr val="dk1"/>
                        </a:solidFill>
                        <a:latin typeface="+mn-lt"/>
                        <a:ea typeface="+mn-ea"/>
                        <a:cs typeface="+mn-cs"/>
                      </a:endParaRPr>
                    </a:p>
                  </a:txBody>
                  <a:tcPr/>
                </a:tc>
                <a:tc>
                  <a:txBody>
                    <a:bodyPr/>
                    <a:lstStyle/>
                    <a:p>
                      <a:r>
                        <a:rPr lang="sv-SE" sz="1100" dirty="0"/>
                        <a:t>4ggr/år</a:t>
                      </a:r>
                    </a:p>
                  </a:txBody>
                  <a:tcPr/>
                </a:tc>
                <a:tc>
                  <a:txBody>
                    <a:bodyPr/>
                    <a:lstStyle/>
                    <a:p>
                      <a:endParaRPr lang="sv-SE" sz="1100" kern="1200" dirty="0">
                        <a:solidFill>
                          <a:schemeClr val="dk1"/>
                        </a:solidFill>
                        <a:latin typeface="+mn-lt"/>
                        <a:ea typeface="+mn-ea"/>
                        <a:cs typeface="+mn-cs"/>
                      </a:endParaRPr>
                    </a:p>
                  </a:txBody>
                  <a:tcPr/>
                </a:tc>
                <a:tc>
                  <a:txBody>
                    <a:bodyPr/>
                    <a:lstStyle/>
                    <a:p>
                      <a:r>
                        <a:rPr lang="sv-SE" sz="1100" dirty="0"/>
                        <a:t>Chefstjänstemanna-gruppen byter namn</a:t>
                      </a:r>
                    </a:p>
                  </a:txBody>
                  <a:tcPr/>
                </a:tc>
                <a:extLst>
                  <a:ext uri="{0D108BD9-81ED-4DB2-BD59-A6C34878D82A}">
                    <a16:rowId xmlns:a16="http://schemas.microsoft.com/office/drawing/2014/main" val="2902480064"/>
                  </a:ext>
                </a:extLst>
              </a:tr>
              <a:tr h="370840">
                <a:tc>
                  <a:txBody>
                    <a:bodyPr/>
                    <a:lstStyle/>
                    <a:p>
                      <a:r>
                        <a:rPr lang="sv-SE" sz="1100" kern="1200" dirty="0">
                          <a:solidFill>
                            <a:schemeClr val="dk1"/>
                          </a:solidFill>
                          <a:latin typeface="+mn-lt"/>
                          <a:ea typeface="+mn-ea"/>
                          <a:cs typeface="+mn-cs"/>
                        </a:rPr>
                        <a:t>God och Nära vård</a:t>
                      </a:r>
                    </a:p>
                  </a:txBody>
                  <a:tcPr/>
                </a:tc>
                <a:tc>
                  <a:txBody>
                    <a:bodyPr/>
                    <a:lstStyle/>
                    <a:p>
                      <a:r>
                        <a:rPr lang="sv-SE" sz="1100" kern="1200" dirty="0">
                          <a:solidFill>
                            <a:schemeClr val="dk1"/>
                          </a:solidFill>
                          <a:latin typeface="+mn-lt"/>
                          <a:ea typeface="+mn-ea"/>
                          <a:cs typeface="+mn-cs"/>
                        </a:rPr>
                        <a:t>Falun</a:t>
                      </a:r>
                    </a:p>
                  </a:txBody>
                  <a:tcPr/>
                </a:tc>
                <a:tc>
                  <a:txBody>
                    <a:bodyPr/>
                    <a:lstStyle/>
                    <a:p>
                      <a:r>
                        <a:rPr lang="sv-SE" sz="1100" kern="1200" dirty="0" err="1">
                          <a:solidFill>
                            <a:schemeClr val="dk1"/>
                          </a:solidFill>
                          <a:latin typeface="+mn-lt"/>
                          <a:ea typeface="+mn-ea"/>
                          <a:cs typeface="+mn-cs"/>
                        </a:rPr>
                        <a:t>Vc</a:t>
                      </a:r>
                      <a:r>
                        <a:rPr lang="sv-SE" sz="1100" kern="1200" dirty="0">
                          <a:solidFill>
                            <a:schemeClr val="dk1"/>
                          </a:solidFill>
                          <a:latin typeface="+mn-lt"/>
                          <a:ea typeface="+mn-ea"/>
                          <a:cs typeface="+mn-cs"/>
                        </a:rPr>
                        <a:t> chefer </a:t>
                      </a:r>
                      <a:r>
                        <a:rPr lang="sv-SE" sz="1100" kern="1200" dirty="0" err="1">
                          <a:solidFill>
                            <a:schemeClr val="dk1"/>
                          </a:solidFill>
                          <a:latin typeface="+mn-lt"/>
                          <a:ea typeface="+mn-ea"/>
                          <a:cs typeface="+mn-cs"/>
                        </a:rPr>
                        <a:t>pv</a:t>
                      </a:r>
                      <a:r>
                        <a:rPr lang="sv-SE" sz="1100" kern="1200" dirty="0">
                          <a:solidFill>
                            <a:schemeClr val="dk1"/>
                          </a:solidFill>
                          <a:latin typeface="+mn-lt"/>
                          <a:ea typeface="+mn-ea"/>
                          <a:cs typeface="+mn-cs"/>
                        </a:rPr>
                        <a:t>, </a:t>
                      </a:r>
                      <a:r>
                        <a:rPr lang="sv-SE" sz="1100" kern="1200" dirty="0" err="1">
                          <a:solidFill>
                            <a:schemeClr val="dk1"/>
                          </a:solidFill>
                          <a:latin typeface="+mn-lt"/>
                          <a:ea typeface="+mn-ea"/>
                          <a:cs typeface="+mn-cs"/>
                        </a:rPr>
                        <a:t>övp</a:t>
                      </a:r>
                      <a:r>
                        <a:rPr lang="sv-SE" sz="1100" kern="1200" dirty="0">
                          <a:solidFill>
                            <a:schemeClr val="dk1"/>
                          </a:solidFill>
                          <a:latin typeface="+mn-lt"/>
                          <a:ea typeface="+mn-ea"/>
                          <a:cs typeface="+mn-cs"/>
                        </a:rPr>
                        <a:t> falu kommun</a:t>
                      </a:r>
                    </a:p>
                  </a:txBody>
                  <a:tcPr/>
                </a:tc>
                <a:tc>
                  <a:txBody>
                    <a:bodyPr/>
                    <a:lstStyle/>
                    <a:p>
                      <a:pPr>
                        <a:spcAft>
                          <a:spcPts val="600"/>
                        </a:spcAft>
                      </a:pPr>
                      <a:r>
                        <a:rPr lang="sv-SE" sz="1100" kern="1200" dirty="0">
                          <a:solidFill>
                            <a:schemeClr val="dk1"/>
                          </a:solidFill>
                          <a:latin typeface="+mn-lt"/>
                          <a:ea typeface="+mn-ea"/>
                          <a:cs typeface="+mn-cs"/>
                        </a:rPr>
                        <a:t>Utveckla</a:t>
                      </a:r>
                      <a:r>
                        <a:rPr lang="sv-SE" sz="1100" kern="1200" baseline="0" dirty="0">
                          <a:solidFill>
                            <a:schemeClr val="dk1"/>
                          </a:solidFill>
                          <a:latin typeface="+mn-lt"/>
                          <a:ea typeface="+mn-ea"/>
                          <a:cs typeface="+mn-cs"/>
                        </a:rPr>
                        <a:t> god och nära vård </a:t>
                      </a:r>
                      <a:endParaRPr lang="sv-SE" sz="1100" kern="1200" dirty="0">
                        <a:solidFill>
                          <a:schemeClr val="dk1"/>
                        </a:solidFill>
                        <a:latin typeface="+mn-lt"/>
                        <a:ea typeface="+mn-ea"/>
                        <a:cs typeface="+mn-cs"/>
                      </a:endParaRPr>
                    </a:p>
                  </a:txBody>
                  <a:tcPr/>
                </a:tc>
                <a:tc>
                  <a:txBody>
                    <a:bodyPr/>
                    <a:lstStyle/>
                    <a:p>
                      <a:endParaRPr lang="sv-SE" sz="1100" kern="1200" dirty="0">
                        <a:solidFill>
                          <a:schemeClr val="dk1"/>
                        </a:solidFill>
                        <a:latin typeface="+mn-lt"/>
                        <a:ea typeface="+mn-ea"/>
                        <a:cs typeface="+mn-cs"/>
                      </a:endParaRPr>
                    </a:p>
                  </a:txBody>
                  <a:tcPr/>
                </a:tc>
                <a:tc>
                  <a:txBody>
                    <a:bodyPr/>
                    <a:lstStyle/>
                    <a:p>
                      <a:endParaRPr lang="sv-SE" sz="1100" kern="1200" dirty="0">
                        <a:solidFill>
                          <a:schemeClr val="dk1"/>
                        </a:solidFill>
                        <a:latin typeface="+mn-lt"/>
                        <a:ea typeface="+mn-ea"/>
                        <a:cs typeface="+mn-cs"/>
                      </a:endParaRPr>
                    </a:p>
                  </a:txBody>
                  <a:tcPr/>
                </a:tc>
                <a:tc>
                  <a:txBody>
                    <a:bodyPr/>
                    <a:lstStyle/>
                    <a:p>
                      <a:r>
                        <a:rPr lang="sv-SE" sz="1100" kern="1200" dirty="0">
                          <a:solidFill>
                            <a:schemeClr val="dk1"/>
                          </a:solidFill>
                          <a:latin typeface="+mn-lt"/>
                          <a:ea typeface="+mn-ea"/>
                          <a:cs typeface="+mn-cs"/>
                        </a:rPr>
                        <a:t>Områdessamordnare</a:t>
                      </a:r>
                      <a:r>
                        <a:rPr lang="sv-SE" sz="1100" kern="1200" baseline="0" dirty="0">
                          <a:solidFill>
                            <a:schemeClr val="dk1"/>
                          </a:solidFill>
                          <a:latin typeface="+mn-lt"/>
                          <a:ea typeface="+mn-ea"/>
                          <a:cs typeface="+mn-cs"/>
                        </a:rPr>
                        <a:t> deltar ej, än så länge!</a:t>
                      </a:r>
                      <a:endParaRPr lang="sv-SE" sz="1100" kern="1200" dirty="0">
                        <a:solidFill>
                          <a:schemeClr val="dk1"/>
                        </a:solidFill>
                        <a:latin typeface="+mn-lt"/>
                        <a:ea typeface="+mn-ea"/>
                        <a:cs typeface="+mn-cs"/>
                      </a:endParaRPr>
                    </a:p>
                  </a:txBody>
                  <a:tcPr/>
                </a:tc>
                <a:extLst>
                  <a:ext uri="{0D108BD9-81ED-4DB2-BD59-A6C34878D82A}">
                    <a16:rowId xmlns:a16="http://schemas.microsoft.com/office/drawing/2014/main" val="2690793172"/>
                  </a:ext>
                </a:extLst>
              </a:tr>
              <a:tr h="370840">
                <a:tc>
                  <a:txBody>
                    <a:bodyPr/>
                    <a:lstStyle/>
                    <a:p>
                      <a:r>
                        <a:rPr lang="sv-SE" sz="1100" dirty="0"/>
                        <a:t>God och Nära vård</a:t>
                      </a:r>
                    </a:p>
                  </a:txBody>
                  <a:tcPr/>
                </a:tc>
                <a:tc>
                  <a:txBody>
                    <a:bodyPr/>
                    <a:lstStyle/>
                    <a:p>
                      <a:r>
                        <a:rPr lang="sv-SE" sz="1100" dirty="0"/>
                        <a:t>Mellersta</a:t>
                      </a:r>
                      <a:r>
                        <a:rPr lang="sv-SE" sz="1100" baseline="0" dirty="0"/>
                        <a:t> Borlänge Säter och Gagnef</a:t>
                      </a:r>
                      <a:endParaRPr lang="sv-SE" sz="1100" dirty="0"/>
                    </a:p>
                  </a:txBody>
                  <a:tcPr/>
                </a:tc>
                <a:tc>
                  <a:txBody>
                    <a:bodyPr/>
                    <a:lstStyle/>
                    <a:p>
                      <a:r>
                        <a:rPr lang="sv-SE" sz="1100" dirty="0"/>
                        <a:t>Under planering, uppstart med</a:t>
                      </a:r>
                      <a:r>
                        <a:rPr lang="sv-SE" sz="1100" baseline="0" dirty="0"/>
                        <a:t> ett första möte 22/8</a:t>
                      </a:r>
                      <a:endParaRPr lang="sv-SE" sz="1100" dirty="0"/>
                    </a:p>
                  </a:txBody>
                  <a:tcPr/>
                </a:tc>
                <a:tc>
                  <a:txBody>
                    <a:bodyPr/>
                    <a:lstStyle/>
                    <a:p>
                      <a:pPr>
                        <a:spcAft>
                          <a:spcPts val="600"/>
                        </a:spcAft>
                      </a:pPr>
                      <a:r>
                        <a:rPr lang="sv-SE" sz="1100" dirty="0"/>
                        <a:t>Utveckla</a:t>
                      </a:r>
                      <a:r>
                        <a:rPr lang="sv-SE" sz="1100" baseline="0" dirty="0"/>
                        <a:t> en god och nära vård</a:t>
                      </a:r>
                      <a:endParaRPr lang="sv-SE" sz="1100" dirty="0"/>
                    </a:p>
                  </a:txBody>
                  <a:tcPr/>
                </a:tc>
                <a:tc>
                  <a:txBody>
                    <a:bodyPr/>
                    <a:lstStyle/>
                    <a:p>
                      <a:r>
                        <a:rPr lang="sv-SE" sz="1100" dirty="0"/>
                        <a:t>Under pla</a:t>
                      </a:r>
                      <a:r>
                        <a:rPr lang="sv-SE" sz="1100" baseline="0" dirty="0"/>
                        <a:t>nering</a:t>
                      </a:r>
                      <a:endParaRPr lang="sv-SE" sz="1100" dirty="0"/>
                    </a:p>
                  </a:txBody>
                  <a:tcPr/>
                </a:tc>
                <a:tc>
                  <a:txBody>
                    <a:bodyPr/>
                    <a:lstStyle/>
                    <a:p>
                      <a:endParaRPr lang="sv-SE" sz="1100" dirty="0"/>
                    </a:p>
                  </a:txBody>
                  <a:tcPr/>
                </a:tc>
                <a:tc>
                  <a:txBody>
                    <a:bodyPr/>
                    <a:lstStyle/>
                    <a:p>
                      <a:endParaRPr lang="sv-SE" sz="1100" dirty="0"/>
                    </a:p>
                  </a:txBody>
                  <a:tcPr/>
                </a:tc>
                <a:extLst>
                  <a:ext uri="{0D108BD9-81ED-4DB2-BD59-A6C34878D82A}">
                    <a16:rowId xmlns:a16="http://schemas.microsoft.com/office/drawing/2014/main" val="2679925500"/>
                  </a:ext>
                </a:extLst>
              </a:tr>
              <a:tr h="370840">
                <a:tc>
                  <a:txBody>
                    <a:bodyPr/>
                    <a:lstStyle/>
                    <a:p>
                      <a:endParaRPr lang="sv-SE" sz="1100" dirty="0"/>
                    </a:p>
                  </a:txBody>
                  <a:tcPr/>
                </a:tc>
                <a:tc>
                  <a:txBody>
                    <a:bodyPr/>
                    <a:lstStyle/>
                    <a:p>
                      <a:endParaRPr lang="sv-SE" sz="1100" dirty="0"/>
                    </a:p>
                  </a:txBody>
                  <a:tcPr/>
                </a:tc>
                <a:tc>
                  <a:txBody>
                    <a:bodyPr/>
                    <a:lstStyle/>
                    <a:p>
                      <a:endParaRPr lang="sv-SE" sz="1100" dirty="0"/>
                    </a:p>
                  </a:txBody>
                  <a:tcPr/>
                </a:tc>
                <a:tc>
                  <a:txBody>
                    <a:bodyPr/>
                    <a:lstStyle/>
                    <a:p>
                      <a:pPr>
                        <a:spcAft>
                          <a:spcPts val="600"/>
                        </a:spcAft>
                      </a:pPr>
                      <a:endParaRPr lang="sv-SE" sz="1100" dirty="0"/>
                    </a:p>
                  </a:txBody>
                  <a:tcPr/>
                </a:tc>
                <a:tc>
                  <a:txBody>
                    <a:bodyPr/>
                    <a:lstStyle/>
                    <a:p>
                      <a:endParaRPr lang="sv-SE" sz="1100" dirty="0"/>
                    </a:p>
                  </a:txBody>
                  <a:tcPr/>
                </a:tc>
                <a:tc>
                  <a:txBody>
                    <a:bodyPr/>
                    <a:lstStyle/>
                    <a:p>
                      <a:endParaRPr lang="sv-SE" sz="1100" dirty="0"/>
                    </a:p>
                  </a:txBody>
                  <a:tcPr/>
                </a:tc>
                <a:tc>
                  <a:txBody>
                    <a:bodyPr/>
                    <a:lstStyle/>
                    <a:p>
                      <a:endParaRPr lang="sv-SE" sz="1100" dirty="0"/>
                    </a:p>
                  </a:txBody>
                  <a:tcPr/>
                </a:tc>
                <a:extLst>
                  <a:ext uri="{0D108BD9-81ED-4DB2-BD59-A6C34878D82A}">
                    <a16:rowId xmlns:a16="http://schemas.microsoft.com/office/drawing/2014/main" val="222475807"/>
                  </a:ext>
                </a:extLst>
              </a:tr>
              <a:tr h="370840">
                <a:tc>
                  <a:txBody>
                    <a:bodyPr/>
                    <a:lstStyle/>
                    <a:p>
                      <a:endParaRPr lang="sv-SE" sz="1100" dirty="0"/>
                    </a:p>
                  </a:txBody>
                  <a:tcPr/>
                </a:tc>
                <a:tc>
                  <a:txBody>
                    <a:bodyPr/>
                    <a:lstStyle/>
                    <a:p>
                      <a:endParaRPr lang="sv-SE" sz="1100" dirty="0"/>
                    </a:p>
                  </a:txBody>
                  <a:tcPr/>
                </a:tc>
                <a:tc>
                  <a:txBody>
                    <a:bodyPr/>
                    <a:lstStyle/>
                    <a:p>
                      <a:endParaRPr lang="sv-SE" sz="1100" dirty="0"/>
                    </a:p>
                  </a:txBody>
                  <a:tcPr/>
                </a:tc>
                <a:tc>
                  <a:txBody>
                    <a:bodyPr/>
                    <a:lstStyle/>
                    <a:p>
                      <a:pPr>
                        <a:spcAft>
                          <a:spcPts val="600"/>
                        </a:spcAft>
                      </a:pPr>
                      <a:endParaRPr lang="sv-SE" sz="1100" dirty="0"/>
                    </a:p>
                  </a:txBody>
                  <a:tcPr/>
                </a:tc>
                <a:tc>
                  <a:txBody>
                    <a:bodyPr/>
                    <a:lstStyle/>
                    <a:p>
                      <a:endParaRPr lang="sv-SE" sz="1100" dirty="0"/>
                    </a:p>
                  </a:txBody>
                  <a:tcPr/>
                </a:tc>
                <a:tc>
                  <a:txBody>
                    <a:bodyPr/>
                    <a:lstStyle/>
                    <a:p>
                      <a:endParaRPr lang="sv-SE" sz="1100" dirty="0"/>
                    </a:p>
                  </a:txBody>
                  <a:tcPr/>
                </a:tc>
                <a:tc>
                  <a:txBody>
                    <a:bodyPr/>
                    <a:lstStyle/>
                    <a:p>
                      <a:endParaRPr lang="sv-SE" sz="1100" dirty="0"/>
                    </a:p>
                  </a:txBody>
                  <a:tcPr/>
                </a:tc>
                <a:extLst>
                  <a:ext uri="{0D108BD9-81ED-4DB2-BD59-A6C34878D82A}">
                    <a16:rowId xmlns:a16="http://schemas.microsoft.com/office/drawing/2014/main" val="203252971"/>
                  </a:ext>
                </a:extLst>
              </a:tr>
              <a:tr h="370840">
                <a:tc gridSpan="7">
                  <a:txBody>
                    <a:bodyPr/>
                    <a:lstStyle/>
                    <a:p>
                      <a:r>
                        <a:rPr lang="sv-SE" sz="1400" b="1" dirty="0"/>
                        <a:t>Fler grupper kommer att starta</a:t>
                      </a:r>
                      <a:r>
                        <a:rPr lang="sv-SE" sz="1400" b="1" baseline="0" dirty="0"/>
                        <a:t> under 2022/2023</a:t>
                      </a:r>
                      <a:endParaRPr lang="sv-SE" sz="1400" b="1" dirty="0"/>
                    </a:p>
                  </a:txBody>
                  <a:tcPr/>
                </a:tc>
                <a:tc hMerge="1">
                  <a:txBody>
                    <a:bodyPr/>
                    <a:lstStyle/>
                    <a:p>
                      <a:endParaRPr lang="sv-SE" sz="1100" dirty="0"/>
                    </a:p>
                  </a:txBody>
                  <a:tcPr/>
                </a:tc>
                <a:tc hMerge="1">
                  <a:txBody>
                    <a:bodyPr/>
                    <a:lstStyle/>
                    <a:p>
                      <a:endParaRPr lang="sv-SE" sz="1100" dirty="0"/>
                    </a:p>
                  </a:txBody>
                  <a:tcPr/>
                </a:tc>
                <a:tc hMerge="1">
                  <a:txBody>
                    <a:bodyPr/>
                    <a:lstStyle/>
                    <a:p>
                      <a:pPr>
                        <a:spcAft>
                          <a:spcPts val="600"/>
                        </a:spcAft>
                      </a:pPr>
                      <a:endParaRPr lang="sv-SE" sz="1100" dirty="0"/>
                    </a:p>
                  </a:txBody>
                  <a:tcPr/>
                </a:tc>
                <a:tc hMerge="1">
                  <a:txBody>
                    <a:bodyPr/>
                    <a:lstStyle/>
                    <a:p>
                      <a:endParaRPr lang="sv-SE" sz="1100" dirty="0"/>
                    </a:p>
                  </a:txBody>
                  <a:tcPr/>
                </a:tc>
                <a:tc hMerge="1">
                  <a:txBody>
                    <a:bodyPr/>
                    <a:lstStyle/>
                    <a:p>
                      <a:endParaRPr lang="sv-SE" sz="1100" dirty="0"/>
                    </a:p>
                  </a:txBody>
                  <a:tcPr/>
                </a:tc>
                <a:tc hMerge="1">
                  <a:txBody>
                    <a:bodyPr/>
                    <a:lstStyle/>
                    <a:p>
                      <a:endParaRPr lang="sv-SE" sz="1100" dirty="0"/>
                    </a:p>
                  </a:txBody>
                  <a:tcPr/>
                </a:tc>
                <a:extLst>
                  <a:ext uri="{0D108BD9-81ED-4DB2-BD59-A6C34878D82A}">
                    <a16:rowId xmlns:a16="http://schemas.microsoft.com/office/drawing/2014/main" val="1443905477"/>
                  </a:ext>
                </a:extLst>
              </a:tr>
              <a:tr h="370840">
                <a:tc>
                  <a:txBody>
                    <a:bodyPr/>
                    <a:lstStyle/>
                    <a:p>
                      <a:endParaRPr lang="sv-SE" sz="1100" dirty="0"/>
                    </a:p>
                  </a:txBody>
                  <a:tcPr/>
                </a:tc>
                <a:tc>
                  <a:txBody>
                    <a:bodyPr/>
                    <a:lstStyle/>
                    <a:p>
                      <a:endParaRPr lang="sv-SE" sz="1100" dirty="0"/>
                    </a:p>
                  </a:txBody>
                  <a:tcPr/>
                </a:tc>
                <a:tc>
                  <a:txBody>
                    <a:bodyPr/>
                    <a:lstStyle/>
                    <a:p>
                      <a:endParaRPr lang="sv-SE" sz="1100" dirty="0"/>
                    </a:p>
                  </a:txBody>
                  <a:tcPr/>
                </a:tc>
                <a:tc>
                  <a:txBody>
                    <a:bodyPr/>
                    <a:lstStyle/>
                    <a:p>
                      <a:pPr>
                        <a:spcAft>
                          <a:spcPts val="600"/>
                        </a:spcAft>
                      </a:pPr>
                      <a:endParaRPr lang="sv-SE" sz="1100" dirty="0"/>
                    </a:p>
                  </a:txBody>
                  <a:tcPr/>
                </a:tc>
                <a:tc>
                  <a:txBody>
                    <a:bodyPr/>
                    <a:lstStyle/>
                    <a:p>
                      <a:endParaRPr lang="sv-SE" sz="1100" dirty="0"/>
                    </a:p>
                  </a:txBody>
                  <a:tcPr/>
                </a:tc>
                <a:tc>
                  <a:txBody>
                    <a:bodyPr/>
                    <a:lstStyle/>
                    <a:p>
                      <a:endParaRPr lang="sv-SE" sz="1100" dirty="0"/>
                    </a:p>
                  </a:txBody>
                  <a:tcPr/>
                </a:tc>
                <a:tc>
                  <a:txBody>
                    <a:bodyPr/>
                    <a:lstStyle/>
                    <a:p>
                      <a:endParaRPr lang="sv-SE" sz="1100" dirty="0"/>
                    </a:p>
                  </a:txBody>
                  <a:tcPr/>
                </a:tc>
                <a:extLst>
                  <a:ext uri="{0D108BD9-81ED-4DB2-BD59-A6C34878D82A}">
                    <a16:rowId xmlns:a16="http://schemas.microsoft.com/office/drawing/2014/main" val="3669382882"/>
                  </a:ext>
                </a:extLst>
              </a:tr>
              <a:tr h="370840">
                <a:tc>
                  <a:txBody>
                    <a:bodyPr/>
                    <a:lstStyle/>
                    <a:p>
                      <a:endParaRPr lang="sv-SE" sz="1100" dirty="0"/>
                    </a:p>
                  </a:txBody>
                  <a:tcPr/>
                </a:tc>
                <a:tc>
                  <a:txBody>
                    <a:bodyPr/>
                    <a:lstStyle/>
                    <a:p>
                      <a:endParaRPr lang="sv-SE" sz="1100" dirty="0"/>
                    </a:p>
                  </a:txBody>
                  <a:tcPr/>
                </a:tc>
                <a:tc>
                  <a:txBody>
                    <a:bodyPr/>
                    <a:lstStyle/>
                    <a:p>
                      <a:endParaRPr lang="sv-SE" sz="1100" dirty="0"/>
                    </a:p>
                  </a:txBody>
                  <a:tcPr/>
                </a:tc>
                <a:tc>
                  <a:txBody>
                    <a:bodyPr/>
                    <a:lstStyle/>
                    <a:p>
                      <a:endParaRPr lang="sv-SE" sz="1100" dirty="0"/>
                    </a:p>
                  </a:txBody>
                  <a:tcPr/>
                </a:tc>
                <a:tc>
                  <a:txBody>
                    <a:bodyPr/>
                    <a:lstStyle/>
                    <a:p>
                      <a:endParaRPr lang="sv-SE" sz="1100" dirty="0"/>
                    </a:p>
                  </a:txBody>
                  <a:tcPr/>
                </a:tc>
                <a:tc>
                  <a:txBody>
                    <a:bodyPr/>
                    <a:lstStyle/>
                    <a:p>
                      <a:endParaRPr lang="sv-SE" sz="1100" dirty="0"/>
                    </a:p>
                  </a:txBody>
                  <a:tcPr/>
                </a:tc>
                <a:tc>
                  <a:txBody>
                    <a:bodyPr/>
                    <a:lstStyle/>
                    <a:p>
                      <a:endParaRPr lang="sv-SE" sz="1100" dirty="0"/>
                    </a:p>
                  </a:txBody>
                  <a:tcPr/>
                </a:tc>
                <a:extLst>
                  <a:ext uri="{0D108BD9-81ED-4DB2-BD59-A6C34878D82A}">
                    <a16:rowId xmlns:a16="http://schemas.microsoft.com/office/drawing/2014/main" val="3184543066"/>
                  </a:ext>
                </a:extLst>
              </a:tr>
            </a:tbl>
          </a:graphicData>
        </a:graphic>
      </p:graphicFrame>
    </p:spTree>
    <p:extLst>
      <p:ext uri="{BB962C8B-B14F-4D97-AF65-F5344CB8AC3E}">
        <p14:creationId xmlns:p14="http://schemas.microsoft.com/office/powerpoint/2010/main" val="1262126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ubrik 5"/>
          <p:cNvSpPr>
            <a:spLocks noGrp="1"/>
          </p:cNvSpPr>
          <p:nvPr>
            <p:ph type="title"/>
          </p:nvPr>
        </p:nvSpPr>
        <p:spPr/>
        <p:txBody>
          <a:bodyPr/>
          <a:lstStyle/>
          <a:p>
            <a:r>
              <a:rPr lang="sv-SE" dirty="0"/>
              <a:t>Divisionerna</a:t>
            </a:r>
          </a:p>
        </p:txBody>
      </p:sp>
      <p:sp>
        <p:nvSpPr>
          <p:cNvPr id="7" name="Platshållare för text 6"/>
          <p:cNvSpPr>
            <a:spLocks noGrp="1"/>
          </p:cNvSpPr>
          <p:nvPr>
            <p:ph type="body" idx="1"/>
          </p:nvPr>
        </p:nvSpPr>
        <p:spPr/>
        <p:txBody>
          <a:bodyPr/>
          <a:lstStyle/>
          <a:p>
            <a:r>
              <a:rPr lang="sv-SE" dirty="0"/>
              <a:t>Samverkan uppdelad per division</a:t>
            </a:r>
          </a:p>
          <a:p>
            <a:r>
              <a:rPr lang="sv-SE" dirty="0"/>
              <a:t>Vissa forum involverar flera divisioner</a:t>
            </a:r>
          </a:p>
        </p:txBody>
      </p:sp>
      <p:sp>
        <p:nvSpPr>
          <p:cNvPr id="4" name="Platshållare för datum 3"/>
          <p:cNvSpPr>
            <a:spLocks noGrp="1"/>
          </p:cNvSpPr>
          <p:nvPr>
            <p:ph type="dt" sz="half" idx="10"/>
          </p:nvPr>
        </p:nvSpPr>
        <p:spPr/>
        <p:txBody>
          <a:bodyPr/>
          <a:lstStyle/>
          <a:p>
            <a:r>
              <a:rPr lang="sv-SE"/>
              <a:t>2022-08-18</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7</a:t>
            </a:fld>
            <a:endParaRPr lang="sv-SE" dirty="0"/>
          </a:p>
        </p:txBody>
      </p:sp>
    </p:spTree>
    <p:extLst>
      <p:ext uri="{BB962C8B-B14F-4D97-AF65-F5344CB8AC3E}">
        <p14:creationId xmlns:p14="http://schemas.microsoft.com/office/powerpoint/2010/main" val="39118774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dirty="0"/>
              <a:t>Division Kirurgi </a:t>
            </a:r>
          </a:p>
        </p:txBody>
      </p:sp>
      <p:sp>
        <p:nvSpPr>
          <p:cNvPr id="4" name="Platshållare för datum 3"/>
          <p:cNvSpPr>
            <a:spLocks noGrp="1"/>
          </p:cNvSpPr>
          <p:nvPr>
            <p:ph type="dt" sz="half" idx="10"/>
          </p:nvPr>
        </p:nvSpPr>
        <p:spPr/>
        <p:txBody>
          <a:bodyPr/>
          <a:lstStyle/>
          <a:p>
            <a:r>
              <a:rPr lang="sv-SE"/>
              <a:t>2022-08-18</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8</a:t>
            </a:fld>
            <a:endParaRPr lang="sv-SE" dirty="0"/>
          </a:p>
        </p:txBody>
      </p:sp>
      <p:graphicFrame>
        <p:nvGraphicFramePr>
          <p:cNvPr id="6" name="Platshållare för innehåll 5"/>
          <p:cNvGraphicFramePr>
            <a:graphicFrameLocks/>
          </p:cNvGraphicFramePr>
          <p:nvPr>
            <p:extLst>
              <p:ext uri="{D42A27DB-BD31-4B8C-83A1-F6EECF244321}">
                <p14:modId xmlns:p14="http://schemas.microsoft.com/office/powerpoint/2010/main" val="20953641"/>
              </p:ext>
            </p:extLst>
          </p:nvPr>
        </p:nvGraphicFramePr>
        <p:xfrm>
          <a:off x="160714" y="1471699"/>
          <a:ext cx="11870571" cy="3591560"/>
        </p:xfrm>
        <a:graphic>
          <a:graphicData uri="http://schemas.openxmlformats.org/drawingml/2006/table">
            <a:tbl>
              <a:tblPr firstRow="1" bandRow="1">
                <a:tableStyleId>{5C22544A-7EE6-4342-B048-85BDC9FD1C3A}</a:tableStyleId>
              </a:tblPr>
              <a:tblGrid>
                <a:gridCol w="1417803">
                  <a:extLst>
                    <a:ext uri="{9D8B030D-6E8A-4147-A177-3AD203B41FA5}">
                      <a16:colId xmlns:a16="http://schemas.microsoft.com/office/drawing/2014/main" val="4259798525"/>
                    </a:ext>
                  </a:extLst>
                </a:gridCol>
                <a:gridCol w="1915596">
                  <a:extLst>
                    <a:ext uri="{9D8B030D-6E8A-4147-A177-3AD203B41FA5}">
                      <a16:colId xmlns:a16="http://schemas.microsoft.com/office/drawing/2014/main" val="2313203667"/>
                    </a:ext>
                  </a:extLst>
                </a:gridCol>
                <a:gridCol w="2069869">
                  <a:extLst>
                    <a:ext uri="{9D8B030D-6E8A-4147-A177-3AD203B41FA5}">
                      <a16:colId xmlns:a16="http://schemas.microsoft.com/office/drawing/2014/main" val="1266313779"/>
                    </a:ext>
                  </a:extLst>
                </a:gridCol>
                <a:gridCol w="2119746">
                  <a:extLst>
                    <a:ext uri="{9D8B030D-6E8A-4147-A177-3AD203B41FA5}">
                      <a16:colId xmlns:a16="http://schemas.microsoft.com/office/drawing/2014/main" val="3560380640"/>
                    </a:ext>
                  </a:extLst>
                </a:gridCol>
                <a:gridCol w="1612669">
                  <a:extLst>
                    <a:ext uri="{9D8B030D-6E8A-4147-A177-3AD203B41FA5}">
                      <a16:colId xmlns:a16="http://schemas.microsoft.com/office/drawing/2014/main" val="2219524579"/>
                    </a:ext>
                  </a:extLst>
                </a:gridCol>
                <a:gridCol w="1039092">
                  <a:extLst>
                    <a:ext uri="{9D8B030D-6E8A-4147-A177-3AD203B41FA5}">
                      <a16:colId xmlns:a16="http://schemas.microsoft.com/office/drawing/2014/main" val="3902753882"/>
                    </a:ext>
                  </a:extLst>
                </a:gridCol>
                <a:gridCol w="1695796">
                  <a:extLst>
                    <a:ext uri="{9D8B030D-6E8A-4147-A177-3AD203B41FA5}">
                      <a16:colId xmlns:a16="http://schemas.microsoft.com/office/drawing/2014/main" val="4032107003"/>
                    </a:ext>
                  </a:extLst>
                </a:gridCol>
              </a:tblGrid>
              <a:tr h="370840">
                <a:tc>
                  <a:txBody>
                    <a:bodyPr/>
                    <a:lstStyle/>
                    <a:p>
                      <a:r>
                        <a:rPr lang="sv-SE" sz="1600" dirty="0"/>
                        <a:t>Namn</a:t>
                      </a:r>
                    </a:p>
                  </a:txBody>
                  <a:tcPr/>
                </a:tc>
                <a:tc>
                  <a:txBody>
                    <a:bodyPr/>
                    <a:lstStyle/>
                    <a:p>
                      <a:r>
                        <a:rPr lang="sv-SE" sz="1600" dirty="0"/>
                        <a:t>Område</a:t>
                      </a:r>
                    </a:p>
                  </a:txBody>
                  <a:tcPr/>
                </a:tc>
                <a:tc>
                  <a:txBody>
                    <a:bodyPr/>
                    <a:lstStyle/>
                    <a:p>
                      <a:r>
                        <a:rPr lang="sv-SE" sz="1600" dirty="0"/>
                        <a:t>Deltagare</a:t>
                      </a:r>
                    </a:p>
                  </a:txBody>
                  <a:tcPr/>
                </a:tc>
                <a:tc>
                  <a:txBody>
                    <a:bodyPr/>
                    <a:lstStyle/>
                    <a:p>
                      <a:r>
                        <a:rPr lang="sv-SE" sz="1600" dirty="0"/>
                        <a:t>Syfte</a:t>
                      </a:r>
                    </a:p>
                  </a:txBody>
                  <a:tcPr/>
                </a:tc>
                <a:tc>
                  <a:txBody>
                    <a:bodyPr/>
                    <a:lstStyle/>
                    <a:p>
                      <a:r>
                        <a:rPr lang="sv-SE" sz="1200" dirty="0"/>
                        <a:t>Mötesfrekvens</a:t>
                      </a:r>
                    </a:p>
                  </a:txBody>
                  <a:tcPr/>
                </a:tc>
                <a:tc>
                  <a:txBody>
                    <a:bodyPr/>
                    <a:lstStyle/>
                    <a:p>
                      <a:r>
                        <a:rPr lang="sv-SE" sz="1200" dirty="0"/>
                        <a:t>Koppling</a:t>
                      </a:r>
                    </a:p>
                  </a:txBody>
                  <a:tcPr/>
                </a:tc>
                <a:tc>
                  <a:txBody>
                    <a:bodyPr/>
                    <a:lstStyle/>
                    <a:p>
                      <a:r>
                        <a:rPr lang="sv-SE" sz="1600" dirty="0"/>
                        <a:t>Övrigt</a:t>
                      </a:r>
                    </a:p>
                  </a:txBody>
                  <a:tcPr/>
                </a:tc>
                <a:extLst>
                  <a:ext uri="{0D108BD9-81ED-4DB2-BD59-A6C34878D82A}">
                    <a16:rowId xmlns:a16="http://schemas.microsoft.com/office/drawing/2014/main" val="2484581089"/>
                  </a:ext>
                </a:extLst>
              </a:tr>
              <a:tr h="370840">
                <a:tc gridSpan="7">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2400" b="1" dirty="0"/>
                        <a:t>Ingen kommunal samverkan</a:t>
                      </a:r>
                    </a:p>
                    <a:p>
                      <a:endParaRPr lang="sv-SE" sz="1100" dirty="0"/>
                    </a:p>
                  </a:txBody>
                  <a:tcPr/>
                </a:tc>
                <a:tc hMerge="1">
                  <a:txBody>
                    <a:bodyPr/>
                    <a:lstStyle/>
                    <a:p>
                      <a:endParaRPr lang="sv-SE" sz="1100" kern="1200" dirty="0">
                        <a:solidFill>
                          <a:schemeClr val="dk1"/>
                        </a:solidFill>
                        <a:latin typeface="+mn-lt"/>
                        <a:ea typeface="+mn-ea"/>
                        <a:cs typeface="+mn-cs"/>
                      </a:endParaRPr>
                    </a:p>
                  </a:txBody>
                  <a:tcPr/>
                </a:tc>
                <a:tc hMerge="1">
                  <a:txBody>
                    <a:bodyPr/>
                    <a:lstStyle/>
                    <a:p>
                      <a:endParaRPr lang="sv-SE" sz="1100" kern="1200" dirty="0">
                        <a:solidFill>
                          <a:schemeClr val="dk1"/>
                        </a:solidFill>
                        <a:latin typeface="+mn-lt"/>
                        <a:ea typeface="+mn-ea"/>
                        <a:cs typeface="+mn-cs"/>
                      </a:endParaRPr>
                    </a:p>
                  </a:txBody>
                  <a:tcPr/>
                </a:tc>
                <a:tc hMerge="1">
                  <a:txBody>
                    <a:bodyPr/>
                    <a:lstStyle/>
                    <a:p>
                      <a:endParaRPr lang="sv-SE" sz="1100" kern="1200" dirty="0">
                        <a:solidFill>
                          <a:schemeClr val="dk1"/>
                        </a:solidFill>
                        <a:latin typeface="+mn-lt"/>
                        <a:ea typeface="+mn-ea"/>
                        <a:cs typeface="+mn-cs"/>
                      </a:endParaRPr>
                    </a:p>
                  </a:txBody>
                  <a:tcPr/>
                </a:tc>
                <a:tc hMerge="1">
                  <a:txBody>
                    <a:bodyPr/>
                    <a:lstStyle/>
                    <a:p>
                      <a:endParaRPr lang="sv-SE" sz="1100" dirty="0"/>
                    </a:p>
                  </a:txBody>
                  <a:tcPr/>
                </a:tc>
                <a:tc hMerge="1">
                  <a:txBody>
                    <a:bodyPr/>
                    <a:lstStyle/>
                    <a:p>
                      <a:endParaRPr lang="sv-SE" sz="1100" kern="1200" dirty="0">
                        <a:solidFill>
                          <a:schemeClr val="dk1"/>
                        </a:solidFill>
                        <a:latin typeface="+mn-lt"/>
                        <a:ea typeface="+mn-ea"/>
                        <a:cs typeface="+mn-cs"/>
                      </a:endParaRPr>
                    </a:p>
                  </a:txBody>
                  <a:tcPr/>
                </a:tc>
                <a:tc hMerge="1">
                  <a:txBody>
                    <a:bodyPr/>
                    <a:lstStyle/>
                    <a:p>
                      <a:endParaRPr lang="sv-SE" sz="1100" dirty="0"/>
                    </a:p>
                  </a:txBody>
                  <a:tcPr/>
                </a:tc>
                <a:extLst>
                  <a:ext uri="{0D108BD9-81ED-4DB2-BD59-A6C34878D82A}">
                    <a16:rowId xmlns:a16="http://schemas.microsoft.com/office/drawing/2014/main" val="2902480064"/>
                  </a:ext>
                </a:extLst>
              </a:tr>
              <a:tr h="370840">
                <a:tc>
                  <a:txBody>
                    <a:bodyPr/>
                    <a:lstStyle/>
                    <a:p>
                      <a:endParaRPr lang="sv-SE" sz="1100" kern="1200" dirty="0">
                        <a:solidFill>
                          <a:schemeClr val="dk1"/>
                        </a:solidFill>
                        <a:latin typeface="+mn-lt"/>
                        <a:ea typeface="+mn-ea"/>
                        <a:cs typeface="+mn-cs"/>
                      </a:endParaRPr>
                    </a:p>
                  </a:txBody>
                  <a:tcPr/>
                </a:tc>
                <a:tc>
                  <a:txBody>
                    <a:bodyPr/>
                    <a:lstStyle/>
                    <a:p>
                      <a:endParaRPr lang="sv-SE" sz="1100" kern="1200" dirty="0">
                        <a:solidFill>
                          <a:schemeClr val="dk1"/>
                        </a:solidFill>
                        <a:latin typeface="+mn-lt"/>
                        <a:ea typeface="+mn-ea"/>
                        <a:cs typeface="+mn-cs"/>
                      </a:endParaRPr>
                    </a:p>
                  </a:txBody>
                  <a:tcPr/>
                </a:tc>
                <a:tc>
                  <a:txBody>
                    <a:bodyPr/>
                    <a:lstStyle/>
                    <a:p>
                      <a:endParaRPr lang="sv-SE" sz="1100" kern="1200" dirty="0">
                        <a:solidFill>
                          <a:schemeClr val="dk1"/>
                        </a:solidFill>
                        <a:latin typeface="+mn-lt"/>
                        <a:ea typeface="+mn-ea"/>
                        <a:cs typeface="+mn-cs"/>
                      </a:endParaRPr>
                    </a:p>
                  </a:txBody>
                  <a:tcPr/>
                </a:tc>
                <a:tc>
                  <a:txBody>
                    <a:bodyPr/>
                    <a:lstStyle/>
                    <a:p>
                      <a:pPr>
                        <a:spcAft>
                          <a:spcPts val="600"/>
                        </a:spcAft>
                      </a:pPr>
                      <a:endParaRPr lang="sv-SE" sz="1100" kern="1200" dirty="0">
                        <a:solidFill>
                          <a:schemeClr val="dk1"/>
                        </a:solidFill>
                        <a:latin typeface="+mn-lt"/>
                        <a:ea typeface="+mn-ea"/>
                        <a:cs typeface="+mn-cs"/>
                      </a:endParaRPr>
                    </a:p>
                  </a:txBody>
                  <a:tcPr/>
                </a:tc>
                <a:tc>
                  <a:txBody>
                    <a:bodyPr/>
                    <a:lstStyle/>
                    <a:p>
                      <a:endParaRPr lang="sv-SE" sz="1100" kern="1200" dirty="0">
                        <a:solidFill>
                          <a:schemeClr val="dk1"/>
                        </a:solidFill>
                        <a:latin typeface="+mn-lt"/>
                        <a:ea typeface="+mn-ea"/>
                        <a:cs typeface="+mn-cs"/>
                      </a:endParaRPr>
                    </a:p>
                  </a:txBody>
                  <a:tcPr/>
                </a:tc>
                <a:tc>
                  <a:txBody>
                    <a:bodyPr/>
                    <a:lstStyle/>
                    <a:p>
                      <a:endParaRPr lang="sv-SE" sz="1100" kern="1200" dirty="0">
                        <a:solidFill>
                          <a:schemeClr val="dk1"/>
                        </a:solidFill>
                        <a:latin typeface="+mn-lt"/>
                        <a:ea typeface="+mn-ea"/>
                        <a:cs typeface="+mn-cs"/>
                      </a:endParaRPr>
                    </a:p>
                  </a:txBody>
                  <a:tcPr/>
                </a:tc>
                <a:tc>
                  <a:txBody>
                    <a:bodyPr/>
                    <a:lstStyle/>
                    <a:p>
                      <a:endParaRPr lang="sv-SE" sz="1100" kern="1200" dirty="0">
                        <a:solidFill>
                          <a:schemeClr val="dk1"/>
                        </a:solidFill>
                        <a:latin typeface="+mn-lt"/>
                        <a:ea typeface="+mn-ea"/>
                        <a:cs typeface="+mn-cs"/>
                      </a:endParaRPr>
                    </a:p>
                  </a:txBody>
                  <a:tcPr/>
                </a:tc>
                <a:extLst>
                  <a:ext uri="{0D108BD9-81ED-4DB2-BD59-A6C34878D82A}">
                    <a16:rowId xmlns:a16="http://schemas.microsoft.com/office/drawing/2014/main" val="2690793172"/>
                  </a:ext>
                </a:extLst>
              </a:tr>
              <a:tr h="370840">
                <a:tc>
                  <a:txBody>
                    <a:bodyPr/>
                    <a:lstStyle/>
                    <a:p>
                      <a:endParaRPr lang="sv-SE" sz="1100" dirty="0"/>
                    </a:p>
                  </a:txBody>
                  <a:tcPr/>
                </a:tc>
                <a:tc>
                  <a:txBody>
                    <a:bodyPr/>
                    <a:lstStyle/>
                    <a:p>
                      <a:endParaRPr lang="sv-SE" sz="1100" dirty="0"/>
                    </a:p>
                  </a:txBody>
                  <a:tcPr/>
                </a:tc>
                <a:tc>
                  <a:txBody>
                    <a:bodyPr/>
                    <a:lstStyle/>
                    <a:p>
                      <a:endParaRPr lang="sv-SE" sz="1100" dirty="0"/>
                    </a:p>
                  </a:txBody>
                  <a:tcPr/>
                </a:tc>
                <a:tc>
                  <a:txBody>
                    <a:bodyPr/>
                    <a:lstStyle/>
                    <a:p>
                      <a:pPr>
                        <a:spcAft>
                          <a:spcPts val="600"/>
                        </a:spcAft>
                      </a:pPr>
                      <a:endParaRPr lang="sv-SE" sz="1100" dirty="0"/>
                    </a:p>
                  </a:txBody>
                  <a:tcPr/>
                </a:tc>
                <a:tc>
                  <a:txBody>
                    <a:bodyPr/>
                    <a:lstStyle/>
                    <a:p>
                      <a:endParaRPr lang="sv-SE" sz="1100" dirty="0"/>
                    </a:p>
                  </a:txBody>
                  <a:tcPr/>
                </a:tc>
                <a:tc>
                  <a:txBody>
                    <a:bodyPr/>
                    <a:lstStyle/>
                    <a:p>
                      <a:endParaRPr lang="sv-SE" sz="1100" dirty="0"/>
                    </a:p>
                  </a:txBody>
                  <a:tcPr/>
                </a:tc>
                <a:tc>
                  <a:txBody>
                    <a:bodyPr/>
                    <a:lstStyle/>
                    <a:p>
                      <a:endParaRPr lang="sv-SE" sz="1100" dirty="0"/>
                    </a:p>
                  </a:txBody>
                  <a:tcPr/>
                </a:tc>
                <a:extLst>
                  <a:ext uri="{0D108BD9-81ED-4DB2-BD59-A6C34878D82A}">
                    <a16:rowId xmlns:a16="http://schemas.microsoft.com/office/drawing/2014/main" val="2679925500"/>
                  </a:ext>
                </a:extLst>
              </a:tr>
              <a:tr h="370840">
                <a:tc>
                  <a:txBody>
                    <a:bodyPr/>
                    <a:lstStyle/>
                    <a:p>
                      <a:endParaRPr lang="sv-SE" sz="1100" dirty="0"/>
                    </a:p>
                  </a:txBody>
                  <a:tcPr/>
                </a:tc>
                <a:tc>
                  <a:txBody>
                    <a:bodyPr/>
                    <a:lstStyle/>
                    <a:p>
                      <a:endParaRPr lang="sv-SE" sz="1100" dirty="0"/>
                    </a:p>
                  </a:txBody>
                  <a:tcPr/>
                </a:tc>
                <a:tc>
                  <a:txBody>
                    <a:bodyPr/>
                    <a:lstStyle/>
                    <a:p>
                      <a:endParaRPr lang="sv-SE" sz="1100" dirty="0"/>
                    </a:p>
                  </a:txBody>
                  <a:tcPr/>
                </a:tc>
                <a:tc>
                  <a:txBody>
                    <a:bodyPr/>
                    <a:lstStyle/>
                    <a:p>
                      <a:pPr>
                        <a:spcAft>
                          <a:spcPts val="600"/>
                        </a:spcAft>
                      </a:pPr>
                      <a:endParaRPr lang="sv-SE" sz="1100" dirty="0"/>
                    </a:p>
                  </a:txBody>
                  <a:tcPr/>
                </a:tc>
                <a:tc>
                  <a:txBody>
                    <a:bodyPr/>
                    <a:lstStyle/>
                    <a:p>
                      <a:endParaRPr lang="sv-SE" sz="1100" dirty="0"/>
                    </a:p>
                  </a:txBody>
                  <a:tcPr/>
                </a:tc>
                <a:tc>
                  <a:txBody>
                    <a:bodyPr/>
                    <a:lstStyle/>
                    <a:p>
                      <a:endParaRPr lang="sv-SE" sz="1100" dirty="0"/>
                    </a:p>
                  </a:txBody>
                  <a:tcPr/>
                </a:tc>
                <a:tc>
                  <a:txBody>
                    <a:bodyPr/>
                    <a:lstStyle/>
                    <a:p>
                      <a:endParaRPr lang="sv-SE" sz="1100" dirty="0"/>
                    </a:p>
                  </a:txBody>
                  <a:tcPr/>
                </a:tc>
                <a:extLst>
                  <a:ext uri="{0D108BD9-81ED-4DB2-BD59-A6C34878D82A}">
                    <a16:rowId xmlns:a16="http://schemas.microsoft.com/office/drawing/2014/main" val="222475807"/>
                  </a:ext>
                </a:extLst>
              </a:tr>
              <a:tr h="370840">
                <a:tc>
                  <a:txBody>
                    <a:bodyPr/>
                    <a:lstStyle/>
                    <a:p>
                      <a:endParaRPr lang="sv-SE" sz="1100" dirty="0"/>
                    </a:p>
                  </a:txBody>
                  <a:tcPr/>
                </a:tc>
                <a:tc>
                  <a:txBody>
                    <a:bodyPr/>
                    <a:lstStyle/>
                    <a:p>
                      <a:endParaRPr lang="sv-SE" sz="1100" dirty="0"/>
                    </a:p>
                  </a:txBody>
                  <a:tcPr/>
                </a:tc>
                <a:tc>
                  <a:txBody>
                    <a:bodyPr/>
                    <a:lstStyle/>
                    <a:p>
                      <a:endParaRPr lang="sv-SE" sz="1100" dirty="0"/>
                    </a:p>
                  </a:txBody>
                  <a:tcPr/>
                </a:tc>
                <a:tc>
                  <a:txBody>
                    <a:bodyPr/>
                    <a:lstStyle/>
                    <a:p>
                      <a:pPr>
                        <a:spcAft>
                          <a:spcPts val="600"/>
                        </a:spcAft>
                      </a:pPr>
                      <a:endParaRPr lang="sv-SE" sz="1100" dirty="0"/>
                    </a:p>
                  </a:txBody>
                  <a:tcPr/>
                </a:tc>
                <a:tc>
                  <a:txBody>
                    <a:bodyPr/>
                    <a:lstStyle/>
                    <a:p>
                      <a:endParaRPr lang="sv-SE" sz="1100" dirty="0"/>
                    </a:p>
                  </a:txBody>
                  <a:tcPr/>
                </a:tc>
                <a:tc>
                  <a:txBody>
                    <a:bodyPr/>
                    <a:lstStyle/>
                    <a:p>
                      <a:endParaRPr lang="sv-SE" sz="1100" dirty="0"/>
                    </a:p>
                  </a:txBody>
                  <a:tcPr/>
                </a:tc>
                <a:tc>
                  <a:txBody>
                    <a:bodyPr/>
                    <a:lstStyle/>
                    <a:p>
                      <a:endParaRPr lang="sv-SE" sz="1100" dirty="0"/>
                    </a:p>
                  </a:txBody>
                  <a:tcPr/>
                </a:tc>
                <a:extLst>
                  <a:ext uri="{0D108BD9-81ED-4DB2-BD59-A6C34878D82A}">
                    <a16:rowId xmlns:a16="http://schemas.microsoft.com/office/drawing/2014/main" val="203252971"/>
                  </a:ext>
                </a:extLst>
              </a:tr>
              <a:tr h="370840">
                <a:tc>
                  <a:txBody>
                    <a:bodyPr/>
                    <a:lstStyle/>
                    <a:p>
                      <a:endParaRPr lang="sv-SE" sz="1100" dirty="0"/>
                    </a:p>
                  </a:txBody>
                  <a:tcPr/>
                </a:tc>
                <a:tc>
                  <a:txBody>
                    <a:bodyPr/>
                    <a:lstStyle/>
                    <a:p>
                      <a:endParaRPr lang="sv-SE" sz="1100" dirty="0"/>
                    </a:p>
                  </a:txBody>
                  <a:tcPr/>
                </a:tc>
                <a:tc>
                  <a:txBody>
                    <a:bodyPr/>
                    <a:lstStyle/>
                    <a:p>
                      <a:endParaRPr lang="sv-SE" sz="1100" dirty="0"/>
                    </a:p>
                  </a:txBody>
                  <a:tcPr/>
                </a:tc>
                <a:tc>
                  <a:txBody>
                    <a:bodyPr/>
                    <a:lstStyle/>
                    <a:p>
                      <a:pPr>
                        <a:spcAft>
                          <a:spcPts val="600"/>
                        </a:spcAft>
                      </a:pPr>
                      <a:endParaRPr lang="sv-SE" sz="1100" dirty="0"/>
                    </a:p>
                  </a:txBody>
                  <a:tcPr/>
                </a:tc>
                <a:tc>
                  <a:txBody>
                    <a:bodyPr/>
                    <a:lstStyle/>
                    <a:p>
                      <a:endParaRPr lang="sv-SE" sz="1100" dirty="0"/>
                    </a:p>
                  </a:txBody>
                  <a:tcPr/>
                </a:tc>
                <a:tc>
                  <a:txBody>
                    <a:bodyPr/>
                    <a:lstStyle/>
                    <a:p>
                      <a:endParaRPr lang="sv-SE" sz="1100" dirty="0"/>
                    </a:p>
                  </a:txBody>
                  <a:tcPr/>
                </a:tc>
                <a:tc>
                  <a:txBody>
                    <a:bodyPr/>
                    <a:lstStyle/>
                    <a:p>
                      <a:endParaRPr lang="sv-SE" sz="1100" dirty="0"/>
                    </a:p>
                  </a:txBody>
                  <a:tcPr/>
                </a:tc>
                <a:extLst>
                  <a:ext uri="{0D108BD9-81ED-4DB2-BD59-A6C34878D82A}">
                    <a16:rowId xmlns:a16="http://schemas.microsoft.com/office/drawing/2014/main" val="1443905477"/>
                  </a:ext>
                </a:extLst>
              </a:tr>
              <a:tr h="370840">
                <a:tc>
                  <a:txBody>
                    <a:bodyPr/>
                    <a:lstStyle/>
                    <a:p>
                      <a:endParaRPr lang="sv-SE" sz="1100" dirty="0"/>
                    </a:p>
                  </a:txBody>
                  <a:tcPr/>
                </a:tc>
                <a:tc>
                  <a:txBody>
                    <a:bodyPr/>
                    <a:lstStyle/>
                    <a:p>
                      <a:endParaRPr lang="sv-SE" sz="1100" dirty="0"/>
                    </a:p>
                  </a:txBody>
                  <a:tcPr/>
                </a:tc>
                <a:tc>
                  <a:txBody>
                    <a:bodyPr/>
                    <a:lstStyle/>
                    <a:p>
                      <a:endParaRPr lang="sv-SE" sz="1100" dirty="0"/>
                    </a:p>
                  </a:txBody>
                  <a:tcPr/>
                </a:tc>
                <a:tc>
                  <a:txBody>
                    <a:bodyPr/>
                    <a:lstStyle/>
                    <a:p>
                      <a:pPr>
                        <a:spcAft>
                          <a:spcPts val="600"/>
                        </a:spcAft>
                      </a:pPr>
                      <a:endParaRPr lang="sv-SE" sz="1100" dirty="0"/>
                    </a:p>
                  </a:txBody>
                  <a:tcPr/>
                </a:tc>
                <a:tc>
                  <a:txBody>
                    <a:bodyPr/>
                    <a:lstStyle/>
                    <a:p>
                      <a:endParaRPr lang="sv-SE" sz="1100" dirty="0"/>
                    </a:p>
                  </a:txBody>
                  <a:tcPr/>
                </a:tc>
                <a:tc>
                  <a:txBody>
                    <a:bodyPr/>
                    <a:lstStyle/>
                    <a:p>
                      <a:endParaRPr lang="sv-SE" sz="1100" dirty="0"/>
                    </a:p>
                  </a:txBody>
                  <a:tcPr/>
                </a:tc>
                <a:tc>
                  <a:txBody>
                    <a:bodyPr/>
                    <a:lstStyle/>
                    <a:p>
                      <a:endParaRPr lang="sv-SE" sz="1100" dirty="0"/>
                    </a:p>
                  </a:txBody>
                  <a:tcPr/>
                </a:tc>
                <a:extLst>
                  <a:ext uri="{0D108BD9-81ED-4DB2-BD59-A6C34878D82A}">
                    <a16:rowId xmlns:a16="http://schemas.microsoft.com/office/drawing/2014/main" val="3669382882"/>
                  </a:ext>
                </a:extLst>
              </a:tr>
              <a:tr h="370840">
                <a:tc>
                  <a:txBody>
                    <a:bodyPr/>
                    <a:lstStyle/>
                    <a:p>
                      <a:endParaRPr lang="sv-SE" sz="1100" dirty="0"/>
                    </a:p>
                  </a:txBody>
                  <a:tcPr/>
                </a:tc>
                <a:tc>
                  <a:txBody>
                    <a:bodyPr/>
                    <a:lstStyle/>
                    <a:p>
                      <a:endParaRPr lang="sv-SE" sz="1100" dirty="0"/>
                    </a:p>
                  </a:txBody>
                  <a:tcPr/>
                </a:tc>
                <a:tc>
                  <a:txBody>
                    <a:bodyPr/>
                    <a:lstStyle/>
                    <a:p>
                      <a:endParaRPr lang="sv-SE" sz="1100" dirty="0"/>
                    </a:p>
                  </a:txBody>
                  <a:tcPr/>
                </a:tc>
                <a:tc>
                  <a:txBody>
                    <a:bodyPr/>
                    <a:lstStyle/>
                    <a:p>
                      <a:endParaRPr lang="sv-SE" sz="1100" dirty="0"/>
                    </a:p>
                  </a:txBody>
                  <a:tcPr/>
                </a:tc>
                <a:tc>
                  <a:txBody>
                    <a:bodyPr/>
                    <a:lstStyle/>
                    <a:p>
                      <a:endParaRPr lang="sv-SE" sz="1100" dirty="0"/>
                    </a:p>
                  </a:txBody>
                  <a:tcPr/>
                </a:tc>
                <a:tc>
                  <a:txBody>
                    <a:bodyPr/>
                    <a:lstStyle/>
                    <a:p>
                      <a:endParaRPr lang="sv-SE" sz="1100" dirty="0"/>
                    </a:p>
                  </a:txBody>
                  <a:tcPr/>
                </a:tc>
                <a:tc>
                  <a:txBody>
                    <a:bodyPr/>
                    <a:lstStyle/>
                    <a:p>
                      <a:endParaRPr lang="sv-SE" sz="1100" dirty="0"/>
                    </a:p>
                  </a:txBody>
                  <a:tcPr/>
                </a:tc>
                <a:extLst>
                  <a:ext uri="{0D108BD9-81ED-4DB2-BD59-A6C34878D82A}">
                    <a16:rowId xmlns:a16="http://schemas.microsoft.com/office/drawing/2014/main" val="3184543066"/>
                  </a:ext>
                </a:extLst>
              </a:tr>
            </a:tbl>
          </a:graphicData>
        </a:graphic>
      </p:graphicFrame>
    </p:spTree>
    <p:extLst>
      <p:ext uri="{BB962C8B-B14F-4D97-AF65-F5344CB8AC3E}">
        <p14:creationId xmlns:p14="http://schemas.microsoft.com/office/powerpoint/2010/main" val="24314613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Division Medicin</a:t>
            </a:r>
          </a:p>
        </p:txBody>
      </p:sp>
      <p:sp>
        <p:nvSpPr>
          <p:cNvPr id="4" name="Platshållare för datum 3"/>
          <p:cNvSpPr>
            <a:spLocks noGrp="1"/>
          </p:cNvSpPr>
          <p:nvPr>
            <p:ph type="dt" sz="half" idx="10"/>
          </p:nvPr>
        </p:nvSpPr>
        <p:spPr/>
        <p:txBody>
          <a:bodyPr/>
          <a:lstStyle/>
          <a:p>
            <a:r>
              <a:rPr lang="sv-SE"/>
              <a:t>2022-08-18</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9</a:t>
            </a:fld>
            <a:endParaRPr lang="sv-SE" dirty="0"/>
          </a:p>
        </p:txBody>
      </p:sp>
      <p:graphicFrame>
        <p:nvGraphicFramePr>
          <p:cNvPr id="6" name="Platshållare för innehåll 5"/>
          <p:cNvGraphicFramePr>
            <a:graphicFrameLocks/>
          </p:cNvGraphicFramePr>
          <p:nvPr>
            <p:extLst>
              <p:ext uri="{D42A27DB-BD31-4B8C-83A1-F6EECF244321}">
                <p14:modId xmlns:p14="http://schemas.microsoft.com/office/powerpoint/2010/main" val="2723897563"/>
              </p:ext>
            </p:extLst>
          </p:nvPr>
        </p:nvGraphicFramePr>
        <p:xfrm>
          <a:off x="160714" y="1471699"/>
          <a:ext cx="11870571" cy="5323840"/>
        </p:xfrm>
        <a:graphic>
          <a:graphicData uri="http://schemas.openxmlformats.org/drawingml/2006/table">
            <a:tbl>
              <a:tblPr firstRow="1" bandRow="1">
                <a:tableStyleId>{5C22544A-7EE6-4342-B048-85BDC9FD1C3A}</a:tableStyleId>
              </a:tblPr>
              <a:tblGrid>
                <a:gridCol w="1417803">
                  <a:extLst>
                    <a:ext uri="{9D8B030D-6E8A-4147-A177-3AD203B41FA5}">
                      <a16:colId xmlns:a16="http://schemas.microsoft.com/office/drawing/2014/main" val="4259798525"/>
                    </a:ext>
                  </a:extLst>
                </a:gridCol>
                <a:gridCol w="1372501">
                  <a:extLst>
                    <a:ext uri="{9D8B030D-6E8A-4147-A177-3AD203B41FA5}">
                      <a16:colId xmlns:a16="http://schemas.microsoft.com/office/drawing/2014/main" val="2313203667"/>
                    </a:ext>
                  </a:extLst>
                </a:gridCol>
                <a:gridCol w="3034146">
                  <a:extLst>
                    <a:ext uri="{9D8B030D-6E8A-4147-A177-3AD203B41FA5}">
                      <a16:colId xmlns:a16="http://schemas.microsoft.com/office/drawing/2014/main" val="1266313779"/>
                    </a:ext>
                  </a:extLst>
                </a:gridCol>
                <a:gridCol w="2103120">
                  <a:extLst>
                    <a:ext uri="{9D8B030D-6E8A-4147-A177-3AD203B41FA5}">
                      <a16:colId xmlns:a16="http://schemas.microsoft.com/office/drawing/2014/main" val="3560380640"/>
                    </a:ext>
                  </a:extLst>
                </a:gridCol>
                <a:gridCol w="1463040">
                  <a:extLst>
                    <a:ext uri="{9D8B030D-6E8A-4147-A177-3AD203B41FA5}">
                      <a16:colId xmlns:a16="http://schemas.microsoft.com/office/drawing/2014/main" val="2219524579"/>
                    </a:ext>
                  </a:extLst>
                </a:gridCol>
                <a:gridCol w="784165">
                  <a:extLst>
                    <a:ext uri="{9D8B030D-6E8A-4147-A177-3AD203B41FA5}">
                      <a16:colId xmlns:a16="http://schemas.microsoft.com/office/drawing/2014/main" val="3902753882"/>
                    </a:ext>
                  </a:extLst>
                </a:gridCol>
                <a:gridCol w="1695796">
                  <a:extLst>
                    <a:ext uri="{9D8B030D-6E8A-4147-A177-3AD203B41FA5}">
                      <a16:colId xmlns:a16="http://schemas.microsoft.com/office/drawing/2014/main" val="4032107003"/>
                    </a:ext>
                  </a:extLst>
                </a:gridCol>
              </a:tblGrid>
              <a:tr h="370840">
                <a:tc>
                  <a:txBody>
                    <a:bodyPr/>
                    <a:lstStyle/>
                    <a:p>
                      <a:r>
                        <a:rPr lang="sv-SE" sz="1600" dirty="0"/>
                        <a:t>Namn</a:t>
                      </a:r>
                    </a:p>
                  </a:txBody>
                  <a:tcPr/>
                </a:tc>
                <a:tc>
                  <a:txBody>
                    <a:bodyPr/>
                    <a:lstStyle/>
                    <a:p>
                      <a:r>
                        <a:rPr lang="sv-SE" sz="1600" dirty="0"/>
                        <a:t>Område</a:t>
                      </a:r>
                    </a:p>
                  </a:txBody>
                  <a:tcPr/>
                </a:tc>
                <a:tc>
                  <a:txBody>
                    <a:bodyPr/>
                    <a:lstStyle/>
                    <a:p>
                      <a:r>
                        <a:rPr lang="sv-SE" sz="1600" dirty="0"/>
                        <a:t>Deltagare</a:t>
                      </a:r>
                    </a:p>
                  </a:txBody>
                  <a:tcPr/>
                </a:tc>
                <a:tc>
                  <a:txBody>
                    <a:bodyPr/>
                    <a:lstStyle/>
                    <a:p>
                      <a:r>
                        <a:rPr lang="sv-SE" sz="1600" dirty="0"/>
                        <a:t>Syfte</a:t>
                      </a:r>
                    </a:p>
                  </a:txBody>
                  <a:tcPr/>
                </a:tc>
                <a:tc>
                  <a:txBody>
                    <a:bodyPr/>
                    <a:lstStyle/>
                    <a:p>
                      <a:r>
                        <a:rPr lang="sv-SE" sz="1200" dirty="0"/>
                        <a:t>Mötesfrekvens</a:t>
                      </a:r>
                    </a:p>
                  </a:txBody>
                  <a:tcPr/>
                </a:tc>
                <a:tc>
                  <a:txBody>
                    <a:bodyPr/>
                    <a:lstStyle/>
                    <a:p>
                      <a:r>
                        <a:rPr lang="sv-SE" sz="1200" dirty="0"/>
                        <a:t>Koppling</a:t>
                      </a:r>
                    </a:p>
                  </a:txBody>
                  <a:tcPr/>
                </a:tc>
                <a:tc>
                  <a:txBody>
                    <a:bodyPr/>
                    <a:lstStyle/>
                    <a:p>
                      <a:r>
                        <a:rPr lang="sv-SE" sz="1600" dirty="0"/>
                        <a:t>Övrigt</a:t>
                      </a:r>
                    </a:p>
                  </a:txBody>
                  <a:tcPr/>
                </a:tc>
                <a:extLst>
                  <a:ext uri="{0D108BD9-81ED-4DB2-BD59-A6C34878D82A}">
                    <a16:rowId xmlns:a16="http://schemas.microsoft.com/office/drawing/2014/main" val="2484581089"/>
                  </a:ext>
                </a:extLst>
              </a:tr>
              <a:tr h="370840">
                <a:tc>
                  <a:txBody>
                    <a:bodyPr/>
                    <a:lstStyle/>
                    <a:p>
                      <a:r>
                        <a:rPr lang="sv-SE" sz="1100" b="0" dirty="0" err="1"/>
                        <a:t>Chefstjänste</a:t>
                      </a:r>
                      <a:r>
                        <a:rPr lang="sv-SE" sz="1100" b="0" dirty="0"/>
                        <a:t>-mannagruppen för äldre, barn och unga</a:t>
                      </a:r>
                    </a:p>
                  </a:txBody>
                  <a:tcPr/>
                </a:tc>
                <a:tc>
                  <a:txBody>
                    <a:bodyPr/>
                    <a:lstStyle/>
                    <a:p>
                      <a:r>
                        <a:rPr lang="sv-SE" sz="1100" kern="1200" dirty="0">
                          <a:solidFill>
                            <a:schemeClr val="dk1"/>
                          </a:solidFill>
                          <a:latin typeface="+mn-lt"/>
                          <a:ea typeface="+mn-ea"/>
                          <a:cs typeface="+mn-cs"/>
                        </a:rPr>
                        <a:t>Västerbergslagen</a:t>
                      </a:r>
                    </a:p>
                  </a:txBody>
                  <a:tcPr/>
                </a:tc>
                <a:tc>
                  <a:txBody>
                    <a:bodyPr/>
                    <a:lstStyle/>
                    <a:p>
                      <a:r>
                        <a:rPr lang="sv-SE" sz="1100" kern="1200" dirty="0">
                          <a:solidFill>
                            <a:schemeClr val="dk1"/>
                          </a:solidFill>
                          <a:latin typeface="+mn-lt"/>
                          <a:ea typeface="+mn-ea"/>
                          <a:cs typeface="+mn-cs"/>
                        </a:rPr>
                        <a:t>RD (Medicin Ger/rehab</a:t>
                      </a:r>
                      <a:r>
                        <a:rPr lang="sv-SE" sz="1100" kern="1200" baseline="0" dirty="0">
                          <a:solidFill>
                            <a:schemeClr val="dk1"/>
                          </a:solidFill>
                          <a:latin typeface="+mn-lt"/>
                          <a:ea typeface="+mn-ea"/>
                          <a:cs typeface="+mn-cs"/>
                        </a:rPr>
                        <a:t>, primärvård, psykiatri) Kommuner (Ludvika Smedjebacken)</a:t>
                      </a:r>
                      <a:endParaRPr lang="sv-SE" sz="1100" kern="1200" dirty="0">
                        <a:solidFill>
                          <a:schemeClr val="dk1"/>
                        </a:solidFill>
                        <a:latin typeface="+mn-lt"/>
                        <a:ea typeface="+mn-ea"/>
                        <a:cs typeface="+mn-cs"/>
                      </a:endParaRPr>
                    </a:p>
                  </a:txBody>
                  <a:tcPr/>
                </a:tc>
                <a:tc>
                  <a:txBody>
                    <a:bodyPr/>
                    <a:lstStyle/>
                    <a:p>
                      <a:r>
                        <a:rPr lang="sv-SE" sz="1100" kern="1200" dirty="0">
                          <a:solidFill>
                            <a:schemeClr val="dk1"/>
                          </a:solidFill>
                          <a:latin typeface="+mn-lt"/>
                          <a:ea typeface="+mn-ea"/>
                          <a:cs typeface="+mn-cs"/>
                        </a:rPr>
                        <a:t>Samverkan kring patientgrupper</a:t>
                      </a:r>
                    </a:p>
                  </a:txBody>
                  <a:tcPr/>
                </a:tc>
                <a:tc>
                  <a:txBody>
                    <a:bodyPr/>
                    <a:lstStyle/>
                    <a:p>
                      <a:r>
                        <a:rPr lang="sv-SE" sz="1100" dirty="0"/>
                        <a:t>4-6</a:t>
                      </a:r>
                      <a:r>
                        <a:rPr lang="sv-SE" sz="1100" baseline="0" dirty="0"/>
                        <a:t> ggr/år</a:t>
                      </a:r>
                      <a:endParaRPr lang="sv-SE" sz="1100" dirty="0"/>
                    </a:p>
                  </a:txBody>
                  <a:tcPr/>
                </a:tc>
                <a:tc>
                  <a:txBody>
                    <a:bodyPr/>
                    <a:lstStyle/>
                    <a:p>
                      <a:endParaRPr lang="sv-SE" sz="1100" kern="1200" dirty="0">
                        <a:solidFill>
                          <a:schemeClr val="dk1"/>
                        </a:solidFill>
                        <a:latin typeface="+mn-lt"/>
                        <a:ea typeface="+mn-ea"/>
                        <a:cs typeface="+mn-cs"/>
                      </a:endParaRPr>
                    </a:p>
                  </a:txBody>
                  <a:tcPr/>
                </a:tc>
                <a:tc>
                  <a:txBody>
                    <a:bodyPr/>
                    <a:lstStyle/>
                    <a:p>
                      <a:r>
                        <a:rPr lang="sv-SE" sz="1100" dirty="0"/>
                        <a:t>Områdessamordnare sammankallande</a:t>
                      </a:r>
                    </a:p>
                  </a:txBody>
                  <a:tcPr/>
                </a:tc>
                <a:extLst>
                  <a:ext uri="{0D108BD9-81ED-4DB2-BD59-A6C34878D82A}">
                    <a16:rowId xmlns:a16="http://schemas.microsoft.com/office/drawing/2014/main" val="2902480064"/>
                  </a:ext>
                </a:extLst>
              </a:tr>
              <a:tr h="370840">
                <a:tc>
                  <a:txBody>
                    <a:bodyPr/>
                    <a:lstStyle/>
                    <a:p>
                      <a:r>
                        <a:rPr lang="sv-SE" sz="1100" dirty="0" err="1"/>
                        <a:t>Barnahus</a:t>
                      </a:r>
                      <a:endParaRPr lang="sv-SE" sz="1100" dirty="0"/>
                    </a:p>
                  </a:txBody>
                  <a:tcPr/>
                </a:tc>
                <a:tc>
                  <a:txBody>
                    <a:bodyPr/>
                    <a:lstStyle/>
                    <a:p>
                      <a:endParaRPr lang="sv-SE" sz="1100" kern="1200" dirty="0">
                        <a:solidFill>
                          <a:schemeClr val="dk1"/>
                        </a:solidFill>
                        <a:latin typeface="+mn-lt"/>
                        <a:ea typeface="+mn-ea"/>
                        <a:cs typeface="+mn-cs"/>
                      </a:endParaRPr>
                    </a:p>
                  </a:txBody>
                  <a:tcPr/>
                </a:tc>
                <a:tc>
                  <a:txBody>
                    <a:bodyPr/>
                    <a:lstStyle/>
                    <a:p>
                      <a:r>
                        <a:rPr lang="sv-SE" sz="1100" kern="1200" dirty="0">
                          <a:solidFill>
                            <a:schemeClr val="dk1"/>
                          </a:solidFill>
                          <a:latin typeface="+mn-lt"/>
                          <a:ea typeface="+mn-ea"/>
                          <a:cs typeface="+mn-cs"/>
                        </a:rPr>
                        <a:t>BUM, </a:t>
                      </a:r>
                      <a:r>
                        <a:rPr lang="sv-SE" sz="1100" kern="1200" dirty="0" err="1">
                          <a:solidFill>
                            <a:schemeClr val="dk1"/>
                          </a:solidFill>
                          <a:latin typeface="+mn-lt"/>
                          <a:ea typeface="+mn-ea"/>
                          <a:cs typeface="+mn-cs"/>
                        </a:rPr>
                        <a:t>Soc</a:t>
                      </a:r>
                      <a:r>
                        <a:rPr lang="sv-SE" sz="1100" kern="1200" dirty="0">
                          <a:solidFill>
                            <a:schemeClr val="dk1"/>
                          </a:solidFill>
                          <a:latin typeface="+mn-lt"/>
                          <a:ea typeface="+mn-ea"/>
                          <a:cs typeface="+mn-cs"/>
                        </a:rPr>
                        <a:t>, polisen</a:t>
                      </a:r>
                    </a:p>
                  </a:txBody>
                  <a:tcPr/>
                </a:tc>
                <a:tc>
                  <a:txBody>
                    <a:bodyPr/>
                    <a:lstStyle/>
                    <a:p>
                      <a:r>
                        <a:rPr lang="sv-SE" sz="1100" kern="1200" dirty="0">
                          <a:solidFill>
                            <a:schemeClr val="dk1"/>
                          </a:solidFill>
                          <a:latin typeface="+mn-lt"/>
                          <a:ea typeface="+mn-ea"/>
                          <a:cs typeface="+mn-cs"/>
                        </a:rPr>
                        <a:t>Utredning</a:t>
                      </a:r>
                      <a:r>
                        <a:rPr lang="sv-SE" sz="1100" kern="1200" baseline="0" dirty="0">
                          <a:solidFill>
                            <a:schemeClr val="dk1"/>
                          </a:solidFill>
                          <a:latin typeface="+mn-lt"/>
                          <a:ea typeface="+mn-ea"/>
                          <a:cs typeface="+mn-cs"/>
                        </a:rPr>
                        <a:t> av misstänkt barnmisshandel</a:t>
                      </a:r>
                      <a:endParaRPr lang="sv-SE" sz="1100" kern="1200" dirty="0">
                        <a:solidFill>
                          <a:schemeClr val="dk1"/>
                        </a:solidFill>
                        <a:latin typeface="+mn-lt"/>
                        <a:ea typeface="+mn-ea"/>
                        <a:cs typeface="+mn-cs"/>
                      </a:endParaRPr>
                    </a:p>
                  </a:txBody>
                  <a:tcPr/>
                </a:tc>
                <a:tc>
                  <a:txBody>
                    <a:bodyPr/>
                    <a:lstStyle/>
                    <a:p>
                      <a:r>
                        <a:rPr lang="sv-SE" sz="1100" dirty="0" err="1"/>
                        <a:t>Arb-grp</a:t>
                      </a:r>
                      <a:r>
                        <a:rPr lang="sv-SE" sz="1100" dirty="0"/>
                        <a:t>: 1-2 ggr per mån</a:t>
                      </a:r>
                    </a:p>
                    <a:p>
                      <a:r>
                        <a:rPr lang="sv-SE" sz="1100" dirty="0" err="1"/>
                        <a:t>Styrgrp</a:t>
                      </a:r>
                      <a:r>
                        <a:rPr lang="sv-SE" sz="1100" dirty="0"/>
                        <a:t>: 2 ggr/termin</a:t>
                      </a:r>
                    </a:p>
                  </a:txBody>
                  <a:tcPr/>
                </a:tc>
                <a:tc>
                  <a:txBody>
                    <a:bodyPr/>
                    <a:lstStyle/>
                    <a:p>
                      <a:endParaRPr lang="sv-SE" sz="1100" kern="1200" dirty="0">
                        <a:solidFill>
                          <a:schemeClr val="dk1"/>
                        </a:solidFill>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100" kern="1200" dirty="0">
                          <a:solidFill>
                            <a:schemeClr val="dk1"/>
                          </a:solidFill>
                          <a:latin typeface="+mn-lt"/>
                          <a:ea typeface="+mn-ea"/>
                          <a:cs typeface="+mn-cs"/>
                        </a:rPr>
                        <a:t>Styrgrupp </a:t>
                      </a:r>
                      <a:r>
                        <a:rPr lang="sv-SE" sz="1100" kern="1200" dirty="0" err="1">
                          <a:solidFill>
                            <a:schemeClr val="dk1"/>
                          </a:solidFill>
                          <a:latin typeface="+mn-lt"/>
                          <a:ea typeface="+mn-ea"/>
                          <a:cs typeface="+mn-cs"/>
                        </a:rPr>
                        <a:t>resp</a:t>
                      </a:r>
                      <a:r>
                        <a:rPr lang="sv-SE" sz="1100" kern="1200" baseline="0" dirty="0">
                          <a:solidFill>
                            <a:schemeClr val="dk1"/>
                          </a:solidFill>
                          <a:latin typeface="+mn-lt"/>
                          <a:ea typeface="+mn-ea"/>
                          <a:cs typeface="+mn-cs"/>
                        </a:rPr>
                        <a:t> arbetsgrupp. </a:t>
                      </a:r>
                      <a:endParaRPr lang="sv-SE" sz="1100" kern="1200" dirty="0">
                        <a:solidFill>
                          <a:schemeClr val="dk1"/>
                        </a:solidFill>
                        <a:latin typeface="+mn-lt"/>
                        <a:ea typeface="+mn-ea"/>
                        <a:cs typeface="+mn-cs"/>
                      </a:endParaRPr>
                    </a:p>
                  </a:txBody>
                  <a:tcPr/>
                </a:tc>
                <a:extLst>
                  <a:ext uri="{0D108BD9-81ED-4DB2-BD59-A6C34878D82A}">
                    <a16:rowId xmlns:a16="http://schemas.microsoft.com/office/drawing/2014/main" val="2690793172"/>
                  </a:ext>
                </a:extLst>
              </a:tr>
              <a:tr h="370840">
                <a:tc>
                  <a:txBody>
                    <a:bodyPr/>
                    <a:lstStyle/>
                    <a:p>
                      <a:r>
                        <a:rPr lang="sv-SE" sz="1100" kern="1200" dirty="0">
                          <a:solidFill>
                            <a:schemeClr val="dk1"/>
                          </a:solidFill>
                          <a:latin typeface="+mn-lt"/>
                          <a:ea typeface="+mn-ea"/>
                          <a:cs typeface="+mn-cs"/>
                        </a:rPr>
                        <a:t>Nätverk</a:t>
                      </a:r>
                      <a:r>
                        <a:rPr lang="sv-SE" sz="1100" kern="1200" baseline="0" dirty="0">
                          <a:solidFill>
                            <a:schemeClr val="dk1"/>
                          </a:solidFill>
                          <a:latin typeface="+mn-lt"/>
                          <a:ea typeface="+mn-ea"/>
                          <a:cs typeface="+mn-cs"/>
                        </a:rPr>
                        <a:t> elevhälsa</a:t>
                      </a:r>
                      <a:endParaRPr lang="sv-SE" sz="1100" kern="1200" dirty="0">
                        <a:solidFill>
                          <a:schemeClr val="dk1"/>
                        </a:solidFill>
                        <a:latin typeface="+mn-lt"/>
                        <a:ea typeface="+mn-ea"/>
                        <a:cs typeface="+mn-cs"/>
                      </a:endParaRPr>
                    </a:p>
                  </a:txBody>
                  <a:tcPr/>
                </a:tc>
                <a:tc>
                  <a:txBody>
                    <a:bodyPr/>
                    <a:lstStyle/>
                    <a:p>
                      <a:endParaRPr lang="sv-SE" sz="1100" kern="1200" dirty="0">
                        <a:solidFill>
                          <a:schemeClr val="dk1"/>
                        </a:solidFill>
                        <a:latin typeface="+mn-lt"/>
                        <a:ea typeface="+mn-ea"/>
                        <a:cs typeface="+mn-cs"/>
                      </a:endParaRPr>
                    </a:p>
                  </a:txBody>
                  <a:tcPr/>
                </a:tc>
                <a:tc>
                  <a:txBody>
                    <a:bodyPr/>
                    <a:lstStyle/>
                    <a:p>
                      <a:r>
                        <a:rPr lang="sv-SE" sz="1100" kern="1200" dirty="0">
                          <a:solidFill>
                            <a:schemeClr val="dk1"/>
                          </a:solidFill>
                          <a:latin typeface="+mn-lt"/>
                          <a:ea typeface="+mn-ea"/>
                          <a:cs typeface="+mn-cs"/>
                        </a:rPr>
                        <a:t>representanter för kommunerna, staten (specialpedagogiska skolmyndigheten) och från Region Dalarna verksamhetschefer från BUM, BHV, HAB, BUP och Logopedverksamheten</a:t>
                      </a:r>
                    </a:p>
                  </a:txBody>
                  <a:tcPr/>
                </a:tc>
                <a:tc>
                  <a:txBody>
                    <a:bodyPr/>
                    <a:lstStyle/>
                    <a:p>
                      <a:pPr>
                        <a:spcAft>
                          <a:spcPts val="600"/>
                        </a:spcAft>
                      </a:pPr>
                      <a:endParaRPr lang="sv-SE" sz="1100" kern="1200" dirty="0">
                        <a:solidFill>
                          <a:schemeClr val="dk1"/>
                        </a:solidFill>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100" dirty="0"/>
                        <a:t>1-2 ggr/år</a:t>
                      </a:r>
                    </a:p>
                    <a:p>
                      <a:endParaRPr lang="sv-SE" sz="1100" kern="1200" dirty="0">
                        <a:solidFill>
                          <a:schemeClr val="dk1"/>
                        </a:solidFill>
                        <a:latin typeface="+mn-lt"/>
                        <a:ea typeface="+mn-ea"/>
                        <a:cs typeface="+mn-cs"/>
                      </a:endParaRPr>
                    </a:p>
                  </a:txBody>
                  <a:tcPr/>
                </a:tc>
                <a:tc>
                  <a:txBody>
                    <a:bodyPr/>
                    <a:lstStyle/>
                    <a:p>
                      <a:endParaRPr lang="sv-SE" sz="1100" kern="1200" dirty="0">
                        <a:solidFill>
                          <a:schemeClr val="dk1"/>
                        </a:solidFill>
                        <a:latin typeface="+mn-lt"/>
                        <a:ea typeface="+mn-ea"/>
                        <a:cs typeface="+mn-cs"/>
                      </a:endParaRPr>
                    </a:p>
                  </a:txBody>
                  <a:tcPr/>
                </a:tc>
                <a:tc>
                  <a:txBody>
                    <a:bodyPr/>
                    <a:lstStyle/>
                    <a:p>
                      <a:endParaRPr lang="sv-SE" sz="1100" kern="1200" dirty="0">
                        <a:solidFill>
                          <a:schemeClr val="dk1"/>
                        </a:solidFill>
                        <a:latin typeface="+mn-lt"/>
                        <a:ea typeface="+mn-ea"/>
                        <a:cs typeface="+mn-cs"/>
                      </a:endParaRPr>
                    </a:p>
                  </a:txBody>
                  <a:tcPr/>
                </a:tc>
                <a:extLst>
                  <a:ext uri="{0D108BD9-81ED-4DB2-BD59-A6C34878D82A}">
                    <a16:rowId xmlns:a16="http://schemas.microsoft.com/office/drawing/2014/main" val="2679925500"/>
                  </a:ext>
                </a:extLst>
              </a:tr>
              <a:tr h="370840">
                <a:tc>
                  <a:txBody>
                    <a:bodyPr/>
                    <a:lstStyle/>
                    <a:p>
                      <a:r>
                        <a:rPr lang="sv-SE" sz="1100" dirty="0"/>
                        <a:t>LPO barn</a:t>
                      </a:r>
                      <a:r>
                        <a:rPr lang="sv-SE" sz="1100" baseline="0" dirty="0"/>
                        <a:t> och ungas hälsa</a:t>
                      </a:r>
                      <a:endParaRPr lang="sv-SE" sz="1100" dirty="0"/>
                    </a:p>
                  </a:txBody>
                  <a:tcPr/>
                </a:tc>
                <a:tc>
                  <a:txBody>
                    <a:bodyPr/>
                    <a:lstStyle/>
                    <a:p>
                      <a:endParaRPr lang="sv-SE" sz="1100" dirty="0"/>
                    </a:p>
                  </a:txBody>
                  <a:tcPr/>
                </a:tc>
                <a:tc>
                  <a:txBody>
                    <a:bodyPr/>
                    <a:lstStyle/>
                    <a:p>
                      <a:r>
                        <a:rPr lang="sv-SE" sz="1100" dirty="0"/>
                        <a:t>BUM, primärvård,</a:t>
                      </a:r>
                      <a:r>
                        <a:rPr lang="sv-SE" sz="1100" baseline="0" dirty="0"/>
                        <a:t> </a:t>
                      </a:r>
                      <a:r>
                        <a:rPr lang="sv-SE" sz="1100" baseline="0" dirty="0" err="1"/>
                        <a:t>soc</a:t>
                      </a:r>
                      <a:r>
                        <a:rPr lang="sv-SE" sz="1100" baseline="0" dirty="0"/>
                        <a:t>, elevhälsa m.fl.</a:t>
                      </a:r>
                      <a:endParaRPr lang="sv-SE" sz="1100" dirty="0"/>
                    </a:p>
                  </a:txBody>
                  <a:tcPr/>
                </a:tc>
                <a:tc>
                  <a:txBody>
                    <a:bodyPr/>
                    <a:lstStyle/>
                    <a:p>
                      <a:pPr>
                        <a:spcAft>
                          <a:spcPts val="600"/>
                        </a:spcAft>
                      </a:pPr>
                      <a:r>
                        <a:rPr lang="sv-SE" sz="1100" dirty="0"/>
                        <a:t>Samverkan för hälsofrågor rörande barn och unga</a:t>
                      </a:r>
                    </a:p>
                  </a:txBody>
                  <a:tcPr/>
                </a:tc>
                <a:tc>
                  <a:txBody>
                    <a:bodyPr/>
                    <a:lstStyle/>
                    <a:p>
                      <a:r>
                        <a:rPr lang="sv-SE" sz="1100" dirty="0"/>
                        <a:t>2 ggr per termin</a:t>
                      </a:r>
                    </a:p>
                  </a:txBody>
                  <a:tcPr/>
                </a:tc>
                <a:tc>
                  <a:txBody>
                    <a:bodyPr/>
                    <a:lstStyle/>
                    <a:p>
                      <a:endParaRPr lang="sv-SE" sz="1100" dirty="0"/>
                    </a:p>
                  </a:txBody>
                  <a:tcPr/>
                </a:tc>
                <a:tc>
                  <a:txBody>
                    <a:bodyPr/>
                    <a:lstStyle/>
                    <a:p>
                      <a:endParaRPr lang="sv-SE" sz="1100" dirty="0"/>
                    </a:p>
                  </a:txBody>
                  <a:tcPr/>
                </a:tc>
                <a:extLst>
                  <a:ext uri="{0D108BD9-81ED-4DB2-BD59-A6C34878D82A}">
                    <a16:rowId xmlns:a16="http://schemas.microsoft.com/office/drawing/2014/main" val="222475807"/>
                  </a:ext>
                </a:extLst>
              </a:tr>
              <a:tr h="370840">
                <a:tc>
                  <a:txBody>
                    <a:bodyPr/>
                    <a:lstStyle/>
                    <a:p>
                      <a:r>
                        <a:rPr lang="sv-SE" sz="1100" baseline="0" dirty="0"/>
                        <a:t>Falu kommun</a:t>
                      </a:r>
                    </a:p>
                  </a:txBody>
                  <a:tcPr/>
                </a:tc>
                <a:tc>
                  <a:txBody>
                    <a:bodyPr/>
                    <a:lstStyle/>
                    <a:p>
                      <a:r>
                        <a:rPr lang="sv-SE" sz="1100" kern="1200" dirty="0">
                          <a:solidFill>
                            <a:schemeClr val="dk1"/>
                          </a:solidFill>
                          <a:latin typeface="+mn-lt"/>
                          <a:ea typeface="+mn-ea"/>
                          <a:cs typeface="+mn-cs"/>
                        </a:rPr>
                        <a:t>LSS boende,</a:t>
                      </a:r>
                      <a:r>
                        <a:rPr lang="sv-SE" sz="1100" kern="1200" baseline="0" dirty="0">
                          <a:solidFill>
                            <a:schemeClr val="dk1"/>
                          </a:solidFill>
                          <a:latin typeface="+mn-lt"/>
                          <a:ea typeface="+mn-ea"/>
                          <a:cs typeface="+mn-cs"/>
                        </a:rPr>
                        <a:t> rutiner psykisk  hälsa</a:t>
                      </a:r>
                      <a:endParaRPr lang="sv-SE" sz="1100" kern="1200" dirty="0">
                        <a:solidFill>
                          <a:schemeClr val="dk1"/>
                        </a:solidFill>
                        <a:latin typeface="+mn-lt"/>
                        <a:ea typeface="+mn-ea"/>
                        <a:cs typeface="+mn-cs"/>
                      </a:endParaRPr>
                    </a:p>
                  </a:txBody>
                  <a:tcPr/>
                </a:tc>
                <a:tc>
                  <a:txBody>
                    <a:bodyPr/>
                    <a:lstStyle/>
                    <a:p>
                      <a:r>
                        <a:rPr lang="sv-SE" sz="1100" kern="1200" dirty="0">
                          <a:solidFill>
                            <a:schemeClr val="dk1"/>
                          </a:solidFill>
                          <a:latin typeface="+mn-lt"/>
                          <a:ea typeface="+mn-ea"/>
                          <a:cs typeface="+mn-cs"/>
                        </a:rPr>
                        <a:t>VC</a:t>
                      </a:r>
                    </a:p>
                  </a:txBody>
                  <a:tcPr/>
                </a:tc>
                <a:tc>
                  <a:txBody>
                    <a:bodyPr/>
                    <a:lstStyle/>
                    <a:p>
                      <a:r>
                        <a:rPr lang="sv-SE" sz="1100" kern="1200" dirty="0">
                          <a:solidFill>
                            <a:schemeClr val="dk1"/>
                          </a:solidFill>
                          <a:latin typeface="+mn-lt"/>
                          <a:ea typeface="+mn-ea"/>
                          <a:cs typeface="+mn-cs"/>
                        </a:rPr>
                        <a:t>Få</a:t>
                      </a:r>
                      <a:r>
                        <a:rPr lang="sv-SE" sz="1100" kern="1200" baseline="0" dirty="0">
                          <a:solidFill>
                            <a:schemeClr val="dk1"/>
                          </a:solidFill>
                          <a:latin typeface="+mn-lt"/>
                          <a:ea typeface="+mn-ea"/>
                          <a:cs typeface="+mn-cs"/>
                        </a:rPr>
                        <a:t> bättre samarbete, lyfta div. problem mellan </a:t>
                      </a:r>
                      <a:r>
                        <a:rPr lang="sv-SE" sz="1100" kern="1200" baseline="0" dirty="0" err="1">
                          <a:solidFill>
                            <a:schemeClr val="dk1"/>
                          </a:solidFill>
                          <a:latin typeface="+mn-lt"/>
                          <a:ea typeface="+mn-ea"/>
                          <a:cs typeface="+mn-cs"/>
                        </a:rPr>
                        <a:t>akutsjv</a:t>
                      </a:r>
                      <a:r>
                        <a:rPr lang="sv-SE" sz="1100" kern="1200" baseline="0" dirty="0">
                          <a:solidFill>
                            <a:schemeClr val="dk1"/>
                          </a:solidFill>
                          <a:latin typeface="+mn-lt"/>
                          <a:ea typeface="+mn-ea"/>
                          <a:cs typeface="+mn-cs"/>
                        </a:rPr>
                        <a:t> + kommun</a:t>
                      </a:r>
                      <a:endParaRPr lang="sv-SE" sz="1100" kern="1200" dirty="0">
                        <a:solidFill>
                          <a:schemeClr val="dk1"/>
                        </a:solidFill>
                        <a:latin typeface="+mn-lt"/>
                        <a:ea typeface="+mn-ea"/>
                        <a:cs typeface="+mn-cs"/>
                      </a:endParaRPr>
                    </a:p>
                  </a:txBody>
                  <a:tcPr/>
                </a:tc>
                <a:tc>
                  <a:txBody>
                    <a:bodyPr/>
                    <a:lstStyle/>
                    <a:p>
                      <a:r>
                        <a:rPr lang="sv-SE" sz="1100" dirty="0"/>
                        <a:t>Varit en gång</a:t>
                      </a:r>
                      <a:r>
                        <a:rPr lang="sv-SE" sz="1100" baseline="0" dirty="0"/>
                        <a:t> 2022</a:t>
                      </a:r>
                      <a:endParaRPr lang="sv-SE" sz="1100" dirty="0"/>
                    </a:p>
                  </a:txBody>
                  <a:tcPr/>
                </a:tc>
                <a:tc>
                  <a:txBody>
                    <a:bodyPr/>
                    <a:lstStyle/>
                    <a:p>
                      <a:endParaRPr lang="sv-SE" sz="1100" kern="1200" dirty="0">
                        <a:solidFill>
                          <a:schemeClr val="dk1"/>
                        </a:solidFill>
                        <a:latin typeface="+mn-lt"/>
                        <a:ea typeface="+mn-ea"/>
                        <a:cs typeface="+mn-cs"/>
                      </a:endParaRPr>
                    </a:p>
                  </a:txBody>
                  <a:tcPr/>
                </a:tc>
                <a:tc>
                  <a:txBody>
                    <a:bodyPr/>
                    <a:lstStyle/>
                    <a:p>
                      <a:endParaRPr lang="sv-SE" sz="1100" dirty="0"/>
                    </a:p>
                  </a:txBody>
                  <a:tcPr/>
                </a:tc>
                <a:extLst>
                  <a:ext uri="{0D108BD9-81ED-4DB2-BD59-A6C34878D82A}">
                    <a16:rowId xmlns:a16="http://schemas.microsoft.com/office/drawing/2014/main" val="203252971"/>
                  </a:ext>
                </a:extLst>
              </a:tr>
              <a:tr h="370840">
                <a:tc>
                  <a:txBody>
                    <a:bodyPr/>
                    <a:lstStyle/>
                    <a:p>
                      <a:r>
                        <a:rPr lang="sv-SE" sz="1100" kern="1200" dirty="0">
                          <a:solidFill>
                            <a:schemeClr val="dk1"/>
                          </a:solidFill>
                          <a:latin typeface="+mn-lt"/>
                          <a:ea typeface="+mn-ea"/>
                          <a:cs typeface="+mn-cs"/>
                        </a:rPr>
                        <a:t>Tolkservice</a:t>
                      </a:r>
                    </a:p>
                  </a:txBody>
                  <a:tcPr/>
                </a:tc>
                <a:tc>
                  <a:txBody>
                    <a:bodyPr/>
                    <a:lstStyle/>
                    <a:p>
                      <a:r>
                        <a:rPr lang="sv-SE" sz="1100" kern="1200" dirty="0">
                          <a:solidFill>
                            <a:schemeClr val="dk1"/>
                          </a:solidFill>
                          <a:latin typeface="+mn-lt"/>
                          <a:ea typeface="+mn-ea"/>
                          <a:cs typeface="+mn-cs"/>
                        </a:rPr>
                        <a:t>Tolktjänster</a:t>
                      </a:r>
                    </a:p>
                  </a:txBody>
                  <a:tcPr/>
                </a:tc>
                <a:tc>
                  <a:txBody>
                    <a:bodyPr/>
                    <a:lstStyle/>
                    <a:p>
                      <a:r>
                        <a:rPr lang="sv-SE" sz="1100" kern="1200" dirty="0">
                          <a:solidFill>
                            <a:schemeClr val="dk1"/>
                          </a:solidFill>
                          <a:latin typeface="+mn-lt"/>
                          <a:ea typeface="+mn-ea"/>
                          <a:cs typeface="+mn-cs"/>
                        </a:rPr>
                        <a:t>Avd.</a:t>
                      </a:r>
                      <a:r>
                        <a:rPr lang="sv-SE" sz="1100" kern="1200" baseline="0" dirty="0">
                          <a:solidFill>
                            <a:schemeClr val="dk1"/>
                          </a:solidFill>
                          <a:latin typeface="+mn-lt"/>
                          <a:ea typeface="+mn-ea"/>
                          <a:cs typeface="+mn-cs"/>
                        </a:rPr>
                        <a:t> chef</a:t>
                      </a:r>
                      <a:endParaRPr lang="sv-SE" sz="1100" kern="1200" dirty="0">
                        <a:solidFill>
                          <a:schemeClr val="dk1"/>
                        </a:solidFill>
                        <a:latin typeface="+mn-lt"/>
                        <a:ea typeface="+mn-ea"/>
                        <a:cs typeface="+mn-cs"/>
                      </a:endParaRPr>
                    </a:p>
                  </a:txBody>
                  <a:tcPr/>
                </a:tc>
                <a:tc>
                  <a:txBody>
                    <a:bodyPr/>
                    <a:lstStyle/>
                    <a:p>
                      <a:pPr>
                        <a:spcAft>
                          <a:spcPts val="600"/>
                        </a:spcAft>
                      </a:pPr>
                      <a:endParaRPr lang="sv-SE" sz="1100" kern="1200" dirty="0">
                        <a:solidFill>
                          <a:schemeClr val="dk1"/>
                        </a:solidFill>
                        <a:latin typeface="+mn-lt"/>
                        <a:ea typeface="+mn-ea"/>
                        <a:cs typeface="+mn-cs"/>
                      </a:endParaRPr>
                    </a:p>
                  </a:txBody>
                  <a:tcPr/>
                </a:tc>
                <a:tc>
                  <a:txBody>
                    <a:bodyPr/>
                    <a:lstStyle/>
                    <a:p>
                      <a:r>
                        <a:rPr lang="sv-SE" sz="1100" kern="1200" dirty="0">
                          <a:solidFill>
                            <a:schemeClr val="dk1"/>
                          </a:solidFill>
                          <a:latin typeface="+mn-lt"/>
                          <a:ea typeface="+mn-ea"/>
                          <a:cs typeface="+mn-cs"/>
                        </a:rPr>
                        <a:t>-</a:t>
                      </a:r>
                    </a:p>
                  </a:txBody>
                  <a:tcPr/>
                </a:tc>
                <a:tc>
                  <a:txBody>
                    <a:bodyPr/>
                    <a:lstStyle/>
                    <a:p>
                      <a:endParaRPr lang="sv-SE" sz="1100" kern="1200" dirty="0">
                        <a:solidFill>
                          <a:schemeClr val="dk1"/>
                        </a:solidFill>
                        <a:latin typeface="+mn-lt"/>
                        <a:ea typeface="+mn-ea"/>
                        <a:cs typeface="+mn-cs"/>
                      </a:endParaRPr>
                    </a:p>
                  </a:txBody>
                  <a:tcPr/>
                </a:tc>
                <a:tc>
                  <a:txBody>
                    <a:bodyPr/>
                    <a:lstStyle/>
                    <a:p>
                      <a:endParaRPr lang="sv-SE" sz="1100" kern="1200" dirty="0">
                        <a:solidFill>
                          <a:schemeClr val="dk1"/>
                        </a:solidFill>
                        <a:latin typeface="+mn-lt"/>
                        <a:ea typeface="+mn-ea"/>
                        <a:cs typeface="+mn-cs"/>
                      </a:endParaRPr>
                    </a:p>
                  </a:txBody>
                  <a:tcPr/>
                </a:tc>
                <a:extLst>
                  <a:ext uri="{0D108BD9-81ED-4DB2-BD59-A6C34878D82A}">
                    <a16:rowId xmlns:a16="http://schemas.microsoft.com/office/drawing/2014/main" val="1443905477"/>
                  </a:ext>
                </a:extLst>
              </a:tr>
              <a:tr h="370840">
                <a:tc>
                  <a:txBody>
                    <a:bodyPr/>
                    <a:lstStyle/>
                    <a:p>
                      <a:r>
                        <a:rPr lang="sv-SE" sz="1100" dirty="0"/>
                        <a:t>Vård</a:t>
                      </a:r>
                      <a:r>
                        <a:rPr lang="sv-SE" sz="1100" baseline="0" dirty="0"/>
                        <a:t> och omsorgsutb.</a:t>
                      </a:r>
                      <a:endParaRPr lang="sv-SE" sz="1100" dirty="0"/>
                    </a:p>
                  </a:txBody>
                  <a:tcPr/>
                </a:tc>
                <a:tc>
                  <a:txBody>
                    <a:bodyPr/>
                    <a:lstStyle/>
                    <a:p>
                      <a:r>
                        <a:rPr lang="sv-SE" sz="1100" dirty="0"/>
                        <a:t>Studenter </a:t>
                      </a:r>
                    </a:p>
                  </a:txBody>
                  <a:tcPr/>
                </a:tc>
                <a:tc>
                  <a:txBody>
                    <a:bodyPr/>
                    <a:lstStyle/>
                    <a:p>
                      <a:r>
                        <a:rPr lang="sv-SE" sz="1100" dirty="0"/>
                        <a:t>Inskolkningsansvariga </a:t>
                      </a:r>
                    </a:p>
                  </a:txBody>
                  <a:tcPr/>
                </a:tc>
                <a:tc>
                  <a:txBody>
                    <a:bodyPr/>
                    <a:lstStyle/>
                    <a:p>
                      <a:pPr>
                        <a:spcAft>
                          <a:spcPts val="600"/>
                        </a:spcAft>
                      </a:pPr>
                      <a:endParaRPr lang="sv-SE" sz="1100" dirty="0"/>
                    </a:p>
                  </a:txBody>
                  <a:tcPr/>
                </a:tc>
                <a:tc>
                  <a:txBody>
                    <a:bodyPr/>
                    <a:lstStyle/>
                    <a:p>
                      <a:endParaRPr lang="sv-SE" sz="1100" dirty="0"/>
                    </a:p>
                  </a:txBody>
                  <a:tcPr/>
                </a:tc>
                <a:tc>
                  <a:txBody>
                    <a:bodyPr/>
                    <a:lstStyle/>
                    <a:p>
                      <a:endParaRPr lang="sv-SE" sz="1100" dirty="0"/>
                    </a:p>
                  </a:txBody>
                  <a:tcPr/>
                </a:tc>
                <a:tc>
                  <a:txBody>
                    <a:bodyPr/>
                    <a:lstStyle/>
                    <a:p>
                      <a:endParaRPr lang="sv-SE" sz="1100" dirty="0"/>
                    </a:p>
                  </a:txBody>
                  <a:tcPr/>
                </a:tc>
                <a:extLst>
                  <a:ext uri="{0D108BD9-81ED-4DB2-BD59-A6C34878D82A}">
                    <a16:rowId xmlns:a16="http://schemas.microsoft.com/office/drawing/2014/main" val="3669382882"/>
                  </a:ext>
                </a:extLst>
              </a:tr>
              <a:tr h="370840">
                <a:tc>
                  <a:txBody>
                    <a:bodyPr/>
                    <a:lstStyle/>
                    <a:p>
                      <a:r>
                        <a:rPr lang="sv-SE" sz="1100" dirty="0"/>
                        <a:t>Hand</a:t>
                      </a:r>
                      <a:r>
                        <a:rPr lang="sv-SE" sz="1100" baseline="0" dirty="0"/>
                        <a:t> I Hand</a:t>
                      </a:r>
                      <a:endParaRPr lang="sv-SE" sz="1100" dirty="0"/>
                    </a:p>
                  </a:txBody>
                  <a:tcPr/>
                </a:tc>
                <a:tc>
                  <a:txBody>
                    <a:bodyPr/>
                    <a:lstStyle/>
                    <a:p>
                      <a:r>
                        <a:rPr lang="sv-SE" sz="1100" kern="1200" dirty="0">
                          <a:solidFill>
                            <a:schemeClr val="dk1"/>
                          </a:solidFill>
                          <a:latin typeface="+mn-lt"/>
                          <a:ea typeface="+mn-ea"/>
                          <a:cs typeface="+mn-cs"/>
                        </a:rPr>
                        <a:t>Södra dalarna</a:t>
                      </a:r>
                    </a:p>
                  </a:txBody>
                  <a:tcPr/>
                </a:tc>
                <a:tc>
                  <a:txBody>
                    <a:bodyPr/>
                    <a:lstStyle/>
                    <a:p>
                      <a:r>
                        <a:rPr lang="sv-SE" sz="1100" kern="1200" dirty="0">
                          <a:solidFill>
                            <a:schemeClr val="dk1"/>
                          </a:solidFill>
                          <a:latin typeface="+mn-lt"/>
                          <a:ea typeface="+mn-ea"/>
                          <a:cs typeface="+mn-cs"/>
                        </a:rPr>
                        <a:t>Avesta kommun o Hedemora kommun</a:t>
                      </a:r>
                    </a:p>
                    <a:p>
                      <a:r>
                        <a:rPr lang="sv-SE" sz="1100" kern="1200" dirty="0">
                          <a:solidFill>
                            <a:schemeClr val="dk1"/>
                          </a:solidFill>
                          <a:latin typeface="+mn-lt"/>
                          <a:ea typeface="+mn-ea"/>
                          <a:cs typeface="+mn-cs"/>
                        </a:rPr>
                        <a:t>VC Hedemora, Långshyttan och Avesta VC. </a:t>
                      </a:r>
                    </a:p>
                    <a:p>
                      <a:r>
                        <a:rPr lang="sv-SE" sz="1100" kern="1200" dirty="0">
                          <a:solidFill>
                            <a:schemeClr val="dk1"/>
                          </a:solidFill>
                          <a:latin typeface="+mn-lt"/>
                          <a:ea typeface="+mn-ea"/>
                          <a:cs typeface="+mn-cs"/>
                        </a:rPr>
                        <a:t>Privata</a:t>
                      </a:r>
                      <a:r>
                        <a:rPr lang="sv-SE" sz="1100" kern="1200" baseline="0" dirty="0">
                          <a:solidFill>
                            <a:schemeClr val="dk1"/>
                          </a:solidFill>
                          <a:latin typeface="+mn-lt"/>
                          <a:ea typeface="+mn-ea"/>
                          <a:cs typeface="+mn-cs"/>
                        </a:rPr>
                        <a:t> </a:t>
                      </a:r>
                      <a:r>
                        <a:rPr lang="sv-SE" sz="1100" kern="1200" baseline="0" dirty="0" err="1">
                          <a:solidFill>
                            <a:schemeClr val="dk1"/>
                          </a:solidFill>
                          <a:latin typeface="+mn-lt"/>
                          <a:ea typeface="+mn-ea"/>
                          <a:cs typeface="+mn-cs"/>
                        </a:rPr>
                        <a:t>Vc</a:t>
                      </a:r>
                      <a:r>
                        <a:rPr lang="sv-SE" sz="1100" kern="1200" baseline="0" dirty="0">
                          <a:solidFill>
                            <a:schemeClr val="dk1"/>
                          </a:solidFill>
                          <a:latin typeface="+mn-lt"/>
                          <a:ea typeface="+mn-ea"/>
                          <a:cs typeface="+mn-cs"/>
                        </a:rPr>
                        <a:t> Avesta Hälsan och Koppardalens </a:t>
                      </a:r>
                      <a:r>
                        <a:rPr lang="sv-SE" sz="1100" kern="1200" baseline="0" dirty="0" err="1">
                          <a:solidFill>
                            <a:schemeClr val="dk1"/>
                          </a:solidFill>
                          <a:latin typeface="+mn-lt"/>
                          <a:ea typeface="+mn-ea"/>
                          <a:cs typeface="+mn-cs"/>
                        </a:rPr>
                        <a:t>Vc</a:t>
                      </a:r>
                      <a:r>
                        <a:rPr lang="sv-SE" sz="1100" kern="1200" baseline="0">
                          <a:solidFill>
                            <a:schemeClr val="dk1"/>
                          </a:solidFill>
                          <a:latin typeface="+mn-lt"/>
                          <a:ea typeface="+mn-ea"/>
                          <a:cs typeface="+mn-cs"/>
                        </a:rPr>
                        <a:t>. Slutenvården </a:t>
                      </a:r>
                      <a:r>
                        <a:rPr lang="sv-SE" sz="1100" kern="1200" baseline="0" dirty="0">
                          <a:solidFill>
                            <a:schemeClr val="dk1"/>
                          </a:solidFill>
                          <a:latin typeface="+mn-lt"/>
                          <a:ea typeface="+mn-ea"/>
                          <a:cs typeface="+mn-cs"/>
                        </a:rPr>
                        <a:t>vid Avesta lasarett </a:t>
                      </a:r>
                      <a:endParaRPr lang="sv-SE" sz="1100" kern="1200" dirty="0">
                        <a:solidFill>
                          <a:schemeClr val="dk1"/>
                        </a:solidFill>
                        <a:latin typeface="+mn-lt"/>
                        <a:ea typeface="+mn-ea"/>
                        <a:cs typeface="+mn-cs"/>
                      </a:endParaRPr>
                    </a:p>
                  </a:txBody>
                  <a:tcPr/>
                </a:tc>
                <a:tc>
                  <a:txBody>
                    <a:bodyPr/>
                    <a:lstStyle/>
                    <a:p>
                      <a:r>
                        <a:rPr lang="sv-SE" sz="1100" kern="1200" dirty="0">
                          <a:solidFill>
                            <a:schemeClr val="dk1"/>
                          </a:solidFill>
                          <a:latin typeface="+mn-lt"/>
                          <a:ea typeface="+mn-ea"/>
                          <a:cs typeface="+mn-cs"/>
                        </a:rPr>
                        <a:t>Samverkan vid utskrivning och vid gemensamma patienter.</a:t>
                      </a:r>
                      <a:r>
                        <a:rPr lang="sv-SE" sz="1100" kern="1200" baseline="0" dirty="0">
                          <a:solidFill>
                            <a:schemeClr val="dk1"/>
                          </a:solidFill>
                          <a:latin typeface="+mn-lt"/>
                          <a:ea typeface="+mn-ea"/>
                          <a:cs typeface="+mn-cs"/>
                        </a:rPr>
                        <a:t> </a:t>
                      </a:r>
                      <a:endParaRPr lang="sv-SE" sz="1100" kern="1200" dirty="0">
                        <a:solidFill>
                          <a:schemeClr val="dk1"/>
                        </a:solidFill>
                        <a:latin typeface="+mn-lt"/>
                        <a:ea typeface="+mn-ea"/>
                        <a:cs typeface="+mn-cs"/>
                      </a:endParaRPr>
                    </a:p>
                  </a:txBody>
                  <a:tcPr/>
                </a:tc>
                <a:tc>
                  <a:txBody>
                    <a:bodyPr/>
                    <a:lstStyle/>
                    <a:p>
                      <a:r>
                        <a:rPr lang="sv-SE" sz="1100" dirty="0"/>
                        <a:t>1-3 ggr/ termin men har varit utglesat under pandemin. </a:t>
                      </a:r>
                    </a:p>
                  </a:txBody>
                  <a:tcPr/>
                </a:tc>
                <a:tc>
                  <a:txBody>
                    <a:bodyPr/>
                    <a:lstStyle/>
                    <a:p>
                      <a:endParaRPr lang="sv-SE" sz="1100" kern="1200" dirty="0">
                        <a:solidFill>
                          <a:schemeClr val="dk1"/>
                        </a:solidFill>
                        <a:latin typeface="+mn-lt"/>
                        <a:ea typeface="+mn-ea"/>
                        <a:cs typeface="+mn-cs"/>
                      </a:endParaRPr>
                    </a:p>
                  </a:txBody>
                  <a:tcPr/>
                </a:tc>
                <a:tc>
                  <a:txBody>
                    <a:bodyPr/>
                    <a:lstStyle/>
                    <a:p>
                      <a:endParaRPr lang="sv-SE" sz="1100" dirty="0"/>
                    </a:p>
                  </a:txBody>
                  <a:tcPr/>
                </a:tc>
                <a:extLst>
                  <a:ext uri="{0D108BD9-81ED-4DB2-BD59-A6C34878D82A}">
                    <a16:rowId xmlns:a16="http://schemas.microsoft.com/office/drawing/2014/main" val="3184543066"/>
                  </a:ext>
                </a:extLst>
              </a:tr>
            </a:tbl>
          </a:graphicData>
        </a:graphic>
      </p:graphicFrame>
    </p:spTree>
    <p:extLst>
      <p:ext uri="{BB962C8B-B14F-4D97-AF65-F5344CB8AC3E}">
        <p14:creationId xmlns:p14="http://schemas.microsoft.com/office/powerpoint/2010/main" val="3247577443"/>
      </p:ext>
    </p:extLst>
  </p:cSld>
  <p:clrMapOvr>
    <a:masterClrMapping/>
  </p:clrMapOvr>
</p:sld>
</file>

<file path=ppt/theme/theme1.xml><?xml version="1.0" encoding="utf-8"?>
<a:theme xmlns:a="http://schemas.openxmlformats.org/drawingml/2006/main" name="VCdag">
  <a:themeElements>
    <a:clrScheme name="Ltd">
      <a:dk1>
        <a:sysClr val="windowText" lastClr="000000"/>
      </a:dk1>
      <a:lt1>
        <a:sysClr val="window" lastClr="FFFFFF"/>
      </a:lt1>
      <a:dk2>
        <a:srgbClr val="F15060"/>
      </a:dk2>
      <a:lt2>
        <a:srgbClr val="E7E6E6"/>
      </a:lt2>
      <a:accent1>
        <a:srgbClr val="00B4E4"/>
      </a:accent1>
      <a:accent2>
        <a:srgbClr val="28B29A"/>
      </a:accent2>
      <a:accent3>
        <a:srgbClr val="FFD378"/>
      </a:accent3>
      <a:accent4>
        <a:srgbClr val="AEDDEF"/>
      </a:accent4>
      <a:accent5>
        <a:srgbClr val="6ACEC3"/>
      </a:accent5>
      <a:accent6>
        <a:srgbClr val="FAE9BA"/>
      </a:accent6>
      <a:hlink>
        <a:srgbClr val="0074A2"/>
      </a:hlink>
      <a:folHlink>
        <a:srgbClr val="0074A2"/>
      </a:folHlink>
    </a:clrScheme>
    <a:fontScheme name="Lt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td_standard.potx" id="{151680F3-6FC2-4960-B137-648106B7FBF2}" vid="{FDF325D6-299B-47C8-B8D0-086DBBEE1ED8}"/>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2.xml><?xml version="1.0" encoding="utf-8"?>
<ct:contentTypeSchema xmlns:ct="http://schemas.microsoft.com/office/2006/metadata/contentType" xmlns:ma="http://schemas.microsoft.com/office/2006/metadata/properties/metaAttributes" ct:_="" ma:_="" ma:contentTypeName="Blankett" ma:contentTypeID="0x010100AC92CF2061C10240851FF38CAA99F4B802010010A27C58E3F0514186632C5957A89C4F" ma:contentTypeVersion="125" ma:contentTypeDescription="Skapa ett nytt dokument." ma:contentTypeScope="" ma:versionID="7fb5937174a0cf8b98463d288148b33e">
  <xsd:schema xmlns:xsd="http://www.w3.org/2001/XMLSchema" xmlns:xs="http://www.w3.org/2001/XMLSchema" xmlns:p="http://schemas.microsoft.com/office/2006/metadata/properties" xmlns:ns2="2f901946-e264-40a9-b252-19c7dedd3add" xmlns:ns3="625733c5-0f95-420a-bdd7-9e1f1bc4aabb" targetNamespace="http://schemas.microsoft.com/office/2006/metadata/properties" ma:root="true" ma:fieldsID="241170c2dbcd7254dcf607298c5ee6d2" ns2:_="" ns3:_="">
    <xsd:import namespace="2f901946-e264-40a9-b252-19c7dedd3add"/>
    <xsd:import namespace="625733c5-0f95-420a-bdd7-9e1f1bc4aabb"/>
    <xsd:element name="properties">
      <xsd:complexType>
        <xsd:sequence>
          <xsd:element name="documentManagement">
            <xsd:complexType>
              <xsd:all>
                <xsd:element ref="ns2:LD_Dokumentansvarig"/>
                <xsd:element ref="ns2:LD_Informationsklass"/>
                <xsd:element ref="ns2:LD_ArbetsrumID" minOccurs="0"/>
                <xsd:element ref="ns2:LD_DokumentID" minOccurs="0"/>
                <xsd:element ref="ns2:LD_Faktaagare" minOccurs="0"/>
                <xsd:element ref="ns2:LD_Version" minOccurs="0"/>
                <xsd:element ref="ns2:LD_GranskatAv" minOccurs="0"/>
                <xsd:element ref="ns2:LD_Dokumentstatus" minOccurs="0"/>
                <xsd:element ref="ns2:LD_Publiceringsstatus" minOccurs="0"/>
                <xsd:element ref="ns2:LD_GodkantAv" minOccurs="0"/>
                <xsd:element ref="ns2:LD_GodkantDatum" minOccurs="0"/>
                <xsd:element ref="ns2:LD_Diarienummer" minOccurs="0"/>
                <xsd:element ref="ns2:LD_Beslutsnummer" minOccurs="0"/>
                <xsd:element ref="ns2:l94247903c2249fd91f98a10a58087d0" minOccurs="0"/>
                <xsd:element ref="ns2:b949fc07257b40f7b02b2d246d41368f" minOccurs="0"/>
                <xsd:element ref="ns2:d35d67994db9475aa58636ebfce59533" minOccurs="0"/>
                <xsd:element ref="ns2:TaxCatchAll" minOccurs="0"/>
                <xsd:element ref="ns2:j125def9988a4544907fddb4a09b1af5" minOccurs="0"/>
                <xsd:element ref="ns2:ib8be5378b304cd19503fe0f13c962e4" minOccurs="0"/>
                <xsd:element ref="ns2:ib626626c2604ac096d2606abc0b50e1" minOccurs="0"/>
                <xsd:element ref="ns2:LD_OldDokumentstatus" minOccurs="0"/>
                <xsd:element ref="ns2:TaxCatchAllLabel" minOccurs="0"/>
                <xsd:element ref="ns2:nf66689e3cec4bcc9e3f4977582c706c" minOccurs="0"/>
                <xsd:element ref="ns2:LD_OldPubliceringsstatus" minOccurs="0"/>
                <xsd:element ref="ns3:_dlc_DocId" minOccurs="0"/>
                <xsd:element ref="ns3:_dlc_DocIdUrl" minOccurs="0"/>
                <xsd:element ref="ns3: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f901946-e264-40a9-b252-19c7dedd3add" elementFormDefault="qualified">
    <xsd:import namespace="http://schemas.microsoft.com/office/2006/documentManagement/types"/>
    <xsd:import namespace="http://schemas.microsoft.com/office/infopath/2007/PartnerControls"/>
    <xsd:element name="LD_Dokumentansvarig" ma:index="2" ma:displayName="Dokumentansvarig" ma:list="UserInfo" ma:internalName="LD_Dokumentansvarig" ma:readOnly="false">
      <xsd:complexType>
        <xsd:complexContent>
          <xsd:extension base="dms:User">
            <xsd:sequence>
              <xsd:element name="UserInfo" minOccurs="0" maxOccurs="unbounded">
                <xsd:complexType>
                  <xsd:sequence>
                    <xsd:element name="DisplayName" type="xsd:string" minOccurs="0"/>
                    <xsd:element name="AccountId" type="dms:UserId" minOccurs="0"/>
                    <xsd:element name="AccountType" type="xsd:string" minOccurs="0"/>
                  </xsd:sequence>
                </xsd:complexType>
              </xsd:element>
            </xsd:sequence>
          </xsd:extension>
        </xsd:complexContent>
      </xsd:complexType>
    </xsd:element>
    <xsd:element name="LD_Informationsklass" ma:index="4" ma:displayName="Informationsklass" ma:default="Intern alla" ma:internalName="LD_Informationsklass" ma:readOnly="false">
      <xsd:simpleType>
        <xsd:restriction base="dms:Choice">
          <xsd:enumeration value="Publik"/>
          <xsd:enumeration value="Intern alla"/>
          <xsd:enumeration value="Intern skyddad"/>
        </xsd:restriction>
      </xsd:simpleType>
    </xsd:element>
    <xsd:element name="LD_ArbetsrumID" ma:index="8" nillable="true" ma:displayName="ArbetsrumID" ma:hidden="true" ma:internalName="LD_ArbetsrumID"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LD_DokumentID" ma:index="9" nillable="true" ma:displayName="LD DokumentID" ma:hidden="true" ma:internalName="LD_DokumentID"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LD_Faktaagare" ma:index="10" nillable="true" ma:displayName="Faktaägare" ma:hidden="true" ma:internalName="LD_Faktaagar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LD_Version" ma:index="11" nillable="true" ma:displayName="Version" ma:internalName="LD_Version" ma:readOnly="false">
      <xsd:simpleType>
        <xsd:restriction base="dms:Text"/>
      </xsd:simpleType>
    </xsd:element>
    <xsd:element name="LD_GranskatAv" ma:index="12" nillable="true" ma:displayName="Granskat av" ma:list="UserInfo" ma:internalName="LD_GranskatAv" ma:readOnly="fals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LD_Dokumentstatus" ma:index="13" nillable="true" ma:displayName="Dokumentstatus" ma:default="Utkast" ma:hidden="true" ma:internalName="LD_Dokumentstatus" ma:readOnly="false">
      <xsd:simpleType>
        <xsd:restriction base="dms:Choice">
          <xsd:enumeration value="Utkast"/>
          <xsd:enumeration value="Granskning pågår"/>
          <xsd:enumeration value="Granskat"/>
          <xsd:enumeration value="Godkännande pågår"/>
          <xsd:enumeration value="Godkänt"/>
          <xsd:enumeration value="Ej godkänt"/>
          <xsd:enumeration value="Publicerat"/>
          <xsd:enumeration value="Godkänt och publicerat"/>
        </xsd:restriction>
      </xsd:simpleType>
    </xsd:element>
    <xsd:element name="LD_Publiceringsstatus" ma:index="14" nillable="true" ma:displayName="Publiceringsstatus" ma:default="Ej publicerat" ma:hidden="true" ma:internalName="LD_Publiceringsstatus" ma:readOnly="false">
      <xsd:simpleType>
        <xsd:restriction base="dms:Choice">
          <xsd:enumeration value="Ej publicerat"/>
          <xsd:enumeration value="Publicering pågår"/>
          <xsd:enumeration value="Publicerat"/>
          <xsd:enumeration value="Avpublicerat"/>
          <xsd:enumeration value="Revidering krävs"/>
          <xsd:enumeration value="Revidering pågår"/>
        </xsd:restriction>
      </xsd:simpleType>
    </xsd:element>
    <xsd:element name="LD_GodkantAv" ma:index="16" nillable="true" ma:displayName="Godkänt av" ma:list="UserInfo" ma:internalName="LD_GodkantAv"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LD_GodkantDatum" ma:index="17" nillable="true" ma:displayName="Godkänt datum" ma:internalName="LD_GodkantDatum" ma:readOnly="false">
      <xsd:simpleType>
        <xsd:restriction base="dms:DateTime"/>
      </xsd:simpleType>
    </xsd:element>
    <xsd:element name="LD_Diarienummer" ma:index="18" nillable="true" ma:displayName="Diarienummer" ma:internalName="LD_Diarienummer" ma:readOnly="false">
      <xsd:simpleType>
        <xsd:restriction base="dms:Text"/>
      </xsd:simpleType>
    </xsd:element>
    <xsd:element name="LD_Beslutsnummer" ma:index="19" nillable="true" ma:displayName="Beslutsnummer" ma:internalName="LD_Beslutsnummer" ma:readOnly="false">
      <xsd:simpleType>
        <xsd:restriction base="dms:Text"/>
      </xsd:simpleType>
    </xsd:element>
    <xsd:element name="l94247903c2249fd91f98a10a58087d0" ma:index="22" nillable="true" ma:taxonomy="true" ma:internalName="l94247903c2249fd91f98a10a58087d0" ma:taxonomyFieldName="LD_Dokumenttyp" ma:displayName="Dokumenttyp" ma:readOnly="false" ma:fieldId="{59424790-3c22-49fd-91f9-8a10a58087d0}" ma:sspId="e7769dcc-5dd1-4f02-a71f-f2e47d1eab4e" ma:termSetId="0f652e80-21f1-4db9-823c-0c440e78a020" ma:anchorId="00000000-0000-0000-0000-000000000000" ma:open="false" ma:isKeyword="false">
      <xsd:complexType>
        <xsd:sequence>
          <xsd:element ref="pc:Terms" minOccurs="0" maxOccurs="1"/>
        </xsd:sequence>
      </xsd:complexType>
    </xsd:element>
    <xsd:element name="b949fc07257b40f7b02b2d246d41368f" ma:index="24" ma:taxonomy="true" ma:internalName="b949fc07257b40f7b02b2d246d41368f" ma:taxonomyFieldName="LD_GallerForVerksamhet" ma:displayName="Gäller för verksamhet" ma:readOnly="false" ma:default="" ma:fieldId="{b949fc07-257b-40f7-b02b-2d246d41368f}" ma:taxonomyMulti="true" ma:sspId="e7769dcc-5dd1-4f02-a71f-f2e47d1eab4e" ma:termSetId="fdc1c8bc-96b8-4ad1-a7fe-19ec9003abbc" ma:anchorId="00000000-0000-0000-0000-000000000000" ma:open="false" ma:isKeyword="false">
      <xsd:complexType>
        <xsd:sequence>
          <xsd:element ref="pc:Terms" minOccurs="0" maxOccurs="1"/>
        </xsd:sequence>
      </xsd:complexType>
    </xsd:element>
    <xsd:element name="d35d67994db9475aa58636ebfce59533" ma:index="25" nillable="true" ma:taxonomy="true" ma:internalName="d35d67994db9475aa58636ebfce59533" ma:taxonomyFieldName="LD_Sprak" ma:displayName="Språk" ma:readOnly="false" ma:default="1;#sv - svenska|fc4bf42e-8ca5-492e-bdac-5e5e0115cfa8" ma:fieldId="{d35d6799-4db9-475a-a586-36ebfce59533}" ma:sspId="e7769dcc-5dd1-4f02-a71f-f2e47d1eab4e" ma:termSetId="34bdb1d3-4598-4ab4-b025-869b2700dd57" ma:anchorId="00000000-0000-0000-0000-000000000000" ma:open="false" ma:isKeyword="false">
      <xsd:complexType>
        <xsd:sequence>
          <xsd:element ref="pc:Terms" minOccurs="0" maxOccurs="1"/>
        </xsd:sequence>
      </xsd:complexType>
    </xsd:element>
    <xsd:element name="TaxCatchAll" ma:index="26" nillable="true" ma:displayName="Taxonomy Catch All Column" ma:hidden="true" ma:list="{5f9eefa9-c519-4751-8e96-f509d56a63cf}" ma:internalName="TaxCatchAll" ma:showField="CatchAllData" ma:web="625733c5-0f95-420a-bdd7-9e1f1bc4aabb">
      <xsd:complexType>
        <xsd:complexContent>
          <xsd:extension base="dms:MultiChoiceLookup">
            <xsd:sequence>
              <xsd:element name="Value" type="dms:Lookup" maxOccurs="unbounded" minOccurs="0" nillable="true"/>
            </xsd:sequence>
          </xsd:extension>
        </xsd:complexContent>
      </xsd:complexType>
    </xsd:element>
    <xsd:element name="j125def9988a4544907fddb4a09b1af5" ma:index="29" nillable="true" ma:taxonomy="true" ma:internalName="j125def9988a4544907fddb4a09b1af5" ma:taxonomyFieldName="LD_Nyckelord" ma:displayName="Nyckelord" ma:readOnly="false" ma:fieldId="{3125def9-988a-4544-907f-ddb4a09b1af5}" ma:taxonomyMulti="true" ma:sspId="e7769dcc-5dd1-4f02-a71f-f2e47d1eab4e" ma:termSetId="4e71d024-632f-4c5c-a02d-6b344a2d3997" ma:anchorId="00000000-0000-0000-0000-000000000000" ma:open="true" ma:isKeyword="false">
      <xsd:complexType>
        <xsd:sequence>
          <xsd:element ref="pc:Terms" minOccurs="0" maxOccurs="1"/>
        </xsd:sequence>
      </xsd:complexType>
    </xsd:element>
    <xsd:element name="ib8be5378b304cd19503fe0f13c962e4" ma:index="31" nillable="true" ma:taxonomy="true" ma:internalName="ib8be5378b304cd19503fe0f13c962e4" ma:taxonomyFieldName="LD_Dokumentsamling" ma:displayName="Dokumentsamling" ma:readOnly="false" ma:default="" ma:fieldId="{2b8be537-8b30-4cd1-9503-fe0f13c962e4}" ma:taxonomyMulti="true" ma:sspId="e7769dcc-5dd1-4f02-a71f-f2e47d1eab4e" ma:termSetId="616aacf0-f681-4ad1-9a56-1a611ffe0410" ma:anchorId="00000000-0000-0000-0000-000000000000" ma:open="true" ma:isKeyword="false">
      <xsd:complexType>
        <xsd:sequence>
          <xsd:element ref="pc:Terms" minOccurs="0" maxOccurs="1"/>
        </xsd:sequence>
      </xsd:complexType>
    </xsd:element>
    <xsd:element name="ib626626c2604ac096d2606abc0b50e1" ma:index="33" nillable="true" ma:taxonomy="true" ma:internalName="ib626626c2604ac096d2606abc0b50e1" ma:taxonomyFieldName="LD_Process" ma:displayName="Process" ma:readOnly="false" ma:fieldId="{2b626626-c260-4ac0-96d2-606abc0b50e1}" ma:sspId="e7769dcc-5dd1-4f02-a71f-f2e47d1eab4e" ma:termSetId="76f4019a-91e2-4560-b452-ad5219d43070" ma:anchorId="00000000-0000-0000-0000-000000000000" ma:open="false" ma:isKeyword="false">
      <xsd:complexType>
        <xsd:sequence>
          <xsd:element ref="pc:Terms" minOccurs="0" maxOccurs="1"/>
        </xsd:sequence>
      </xsd:complexType>
    </xsd:element>
    <xsd:element name="LD_OldDokumentstatus" ma:index="34" nillable="true" ma:displayName="Old Dokumentstatus" ma:hidden="true" ma:internalName="LD_OldDokumentstatus" ma:readOnly="false">
      <xsd:simpleType>
        <xsd:restriction base="dms:Text"/>
      </xsd:simpleType>
    </xsd:element>
    <xsd:element name="TaxCatchAllLabel" ma:index="35" nillable="true" ma:displayName="Taxonomy Catch All Column1" ma:hidden="true" ma:list="{5f9eefa9-c519-4751-8e96-f509d56a63cf}" ma:internalName="TaxCatchAllLabel" ma:readOnly="true" ma:showField="CatchAllDataLabel" ma:web="625733c5-0f95-420a-bdd7-9e1f1bc4aabb">
      <xsd:complexType>
        <xsd:complexContent>
          <xsd:extension base="dms:MultiChoiceLookup">
            <xsd:sequence>
              <xsd:element name="Value" type="dms:Lookup" maxOccurs="unbounded" minOccurs="0" nillable="true"/>
            </xsd:sequence>
          </xsd:extension>
        </xsd:complexContent>
      </xsd:complexType>
    </xsd:element>
    <xsd:element name="nf66689e3cec4bcc9e3f4977582c706c" ma:index="37" nillable="true" ma:taxonomy="true" ma:internalName="nf66689e3cec4bcc9e3f4977582c706c" ma:taxonomyFieldName="LD_Ledningssytem" ma:displayName="Ledningssystem" ma:default="" ma:fieldId="{7f66689e-3cec-4bcc-9e3f-4977582c706c}" ma:sspId="e7769dcc-5dd1-4f02-a71f-f2e47d1eab4e" ma:termSetId="829eac8a-34d8-46a0-90b2-b520bdf78472" ma:anchorId="00000000-0000-0000-0000-000000000000" ma:open="false" ma:isKeyword="false">
      <xsd:complexType>
        <xsd:sequence>
          <xsd:element ref="pc:Terms" minOccurs="0" maxOccurs="1"/>
        </xsd:sequence>
      </xsd:complexType>
    </xsd:element>
    <xsd:element name="LD_OldPubliceringsstatus" ma:index="38" nillable="true" ma:displayName="Old Publiceringsstatus" ma:hidden="true" ma:internalName="LD_OldPubliceringsstatus"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25733c5-0f95-420a-bdd7-9e1f1bc4aabb" elementFormDefault="qualified">
    <xsd:import namespace="http://schemas.microsoft.com/office/2006/documentManagement/types"/>
    <xsd:import namespace="http://schemas.microsoft.com/office/infopath/2007/PartnerControls"/>
    <xsd:element name="_dlc_DocId" ma:index="39" nillable="true" ma:displayName="Dokument-ID-värde" ma:description="Värdet för dokument-ID som tilldelats till det här objektet." ma:internalName="_dlc_DocId" ma:readOnly="true">
      <xsd:simpleType>
        <xsd:restriction base="dms:Text"/>
      </xsd:simpleType>
    </xsd:element>
    <xsd:element name="_dlc_DocIdUrl" ma:index="40" nillable="true" ma:displayName="Dokument-ID" ma:description="Permanent länk till det här dokumente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41" nillable="true" ma:displayName="Spara ID" ma:description="Behåll ID vid tillägg."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36" ma:displayName="Innehållstyp"/>
        <xsd:element ref="dc:title" maxOccurs="1" ma:index="1"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j125def9988a4544907fddb4a09b1af5 xmlns="2f901946-e264-40a9-b252-19c7dedd3add">
      <Terms xmlns="http://schemas.microsoft.com/office/infopath/2007/PartnerControls"/>
    </j125def9988a4544907fddb4a09b1af5>
    <d35d67994db9475aa58636ebfce59533 xmlns="2f901946-e264-40a9-b252-19c7dedd3add">
      <Terms xmlns="http://schemas.microsoft.com/office/infopath/2007/PartnerControls">
        <TermInfo xmlns="http://schemas.microsoft.com/office/infopath/2007/PartnerControls">
          <TermName xmlns="http://schemas.microsoft.com/office/infopath/2007/PartnerControls">sv - svenska</TermName>
          <TermId xmlns="http://schemas.microsoft.com/office/infopath/2007/PartnerControls">fc4bf42e-8ca5-492e-bdac-5e5e0115cfa8</TermId>
        </TermInfo>
      </Terms>
    </d35d67994db9475aa58636ebfce59533>
    <ib8be5378b304cd19503fe0f13c962e4 xmlns="2f901946-e264-40a9-b252-19c7dedd3add">
      <Terms xmlns="http://schemas.microsoft.com/office/infopath/2007/PartnerControls">
        <TermInfo xmlns="http://schemas.microsoft.com/office/infopath/2007/PartnerControls">
          <TermName xmlns="http://schemas.microsoft.com/office/infopath/2007/PartnerControls">powerpointmall</TermName>
          <TermId xmlns="http://schemas.microsoft.com/office/infopath/2007/PartnerControls">8a709a16-dce5-48c9-b324-adb936197cd8</TermId>
        </TermInfo>
      </Terms>
    </ib8be5378b304cd19503fe0f13c962e4>
    <b949fc07257b40f7b02b2d246d41368f xmlns="2f901946-e264-40a9-b252-19c7dedd3add">
      <Terms xmlns="http://schemas.microsoft.com/office/infopath/2007/PartnerControls">
        <TermInfo xmlns="http://schemas.microsoft.com/office/infopath/2007/PartnerControls">
          <TermName xmlns="http://schemas.microsoft.com/office/infopath/2007/PartnerControls">LD</TermName>
          <TermId xmlns="http://schemas.microsoft.com/office/infopath/2007/PartnerControls">30ac7822-68c2-42d2-8d58-accf1e3539f2</TermId>
        </TermInfo>
      </Terms>
    </b949fc07257b40f7b02b2d246d41368f>
    <TaxCatchAll xmlns="2f901946-e264-40a9-b252-19c7dedd3add">
      <Value>13</Value>
      <Value>11</Value>
      <Value>3</Value>
      <Value>73</Value>
      <Value>1</Value>
    </TaxCatchAll>
    <LD_Informationsklass xmlns="2f901946-e264-40a9-b252-19c7dedd3add">Intern alla</LD_Informationsklass>
    <ib626626c2604ac096d2606abc0b50e1 xmlns="2f901946-e264-40a9-b252-19c7dedd3add">
      <Terms xmlns="http://schemas.microsoft.com/office/infopath/2007/PartnerControls"/>
    </ib626626c2604ac096d2606abc0b50e1>
    <LD_Dokumentansvarig xmlns="2f901946-e264-40a9-b252-19c7dedd3add">
      <UserInfo>
        <DisplayName>Jansson Markus /Central förvaltning Kommunikationsenhet /Falun</DisplayName>
        <AccountId>34</AccountId>
        <AccountType/>
      </UserInfo>
    </LD_Dokumentansvarig>
    <l94247903c2249fd91f98a10a58087d0 xmlns="2f901946-e264-40a9-b252-19c7dedd3add">
      <Terms xmlns="http://schemas.microsoft.com/office/infopath/2007/PartnerControls">
        <TermInfo xmlns="http://schemas.microsoft.com/office/infopath/2007/PartnerControls">
          <TermName xmlns="http://schemas.microsoft.com/office/infopath/2007/PartnerControls">Standarddokument</TermName>
          <TermId xmlns="http://schemas.microsoft.com/office/infopath/2007/PartnerControls">4d12e0b9-1967-41ec-b4ec-5579d11176b8</TermId>
        </TermInfo>
      </Terms>
    </l94247903c2249fd91f98a10a58087d0>
    <LD_GranskatAv xmlns="2f901946-e264-40a9-b252-19c7dedd3add">
      <UserInfo>
        <DisplayName/>
        <AccountId xsi:nil="true"/>
        <AccountType/>
      </UserInfo>
    </LD_GranskatAv>
    <LD_OldPubliceringsstatus xmlns="2f901946-e264-40a9-b252-19c7dedd3add">Avpublicerat</LD_OldPubliceringsstatus>
    <LD_Publiceringsstatus xmlns="2f901946-e264-40a9-b252-19c7dedd3add">Publicering pågår</LD_Publiceringsstatus>
    <LD_Version xmlns="2f901946-e264-40a9-b252-19c7dedd3add">1.0</LD_Version>
    <LD_ArbetsrumID xmlns="2f901946-e264-40a9-b252-19c7dedd3add">
      <Url xsi:nil="true"/>
      <Description xsi:nil="true"/>
    </LD_ArbetsrumID>
    <LD_Faktaagare xmlns="2f901946-e264-40a9-b252-19c7dedd3add">
      <Url xsi:nil="true"/>
      <Description xsi:nil="true"/>
    </LD_Faktaagare>
    <LD_DokumentID xmlns="2f901946-e264-40a9-b252-19c7dedd3add">
      <Url>http://ar.ltdalarna.se/arbetsrum/OHAR4G8V/_layouts/15/DocIdRedir.aspx?ID=A3WFANPAHJDW-1490602897-36</Url>
      <Description>A3WFANPAHJDW-1490602897-36</Description>
    </LD_DokumentID>
    <LD_Dokumentstatus xmlns="2f901946-e264-40a9-b252-19c7dedd3add">Godkänt</LD_Dokumentstatus>
    <LD_OldDokumentstatus xmlns="2f901946-e264-40a9-b252-19c7dedd3add">Godkännande pågår</LD_OldDokumentstatus>
    <LD_Diarienummer xmlns="2f901946-e264-40a9-b252-19c7dedd3add" xsi:nil="true"/>
    <LD_GodkantDatum xmlns="2f901946-e264-40a9-b252-19c7dedd3add">2019-09-30T12:52:34+00:00</LD_GodkantDatum>
    <LD_GodkantAv xmlns="2f901946-e264-40a9-b252-19c7dedd3add">
      <UserInfo>
        <DisplayName>Hwit Elin /Central förvaltning Kommunikationsenhet /Falun</DisplayName>
        <AccountId>29</AccountId>
        <AccountType/>
      </UserInfo>
    </LD_GodkantAv>
    <LD_Beslutsnummer xmlns="2f901946-e264-40a9-b252-19c7dedd3add" xsi:nil="true"/>
    <nf66689e3cec4bcc9e3f4977582c706c xmlns="2f901946-e264-40a9-b252-19c7dedd3add">
      <Terms xmlns="http://schemas.microsoft.com/office/infopath/2007/PartnerControls"/>
    </nf66689e3cec4bcc9e3f4977582c706c>
    <_dlc_DocId xmlns="625733c5-0f95-420a-bdd7-9e1f1bc4aabb">A3WFANPAHJDW-1421341398-45</_dlc_DocId>
    <_dlc_DocIdUrl xmlns="625733c5-0f95-420a-bdd7-9e1f1bc4aabb">
      <Url>http://ar.ltdalarna.se/arbetsrum/OHAR4G8V/publicerat/_layouts/15/DocIdRedir.aspx?ID=A3WFANPAHJDW-1421341398-45</Url>
      <Description>A3WFANPAHJDW-1421341398-45</Description>
    </_dlc_DocIdUrl>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mso-contentType ?>
<SharedContentType xmlns="Microsoft.SharePoint.Taxonomy.ContentTypeSync" SourceId="e7769dcc-5dd1-4f02-a71f-f2e47d1eab4e" ContentTypeId="0x010100AC92CF2061C10240851FF38CAA99F4B80201" PreviousValue="false"/>
</file>

<file path=customXml/itemProps1.xml><?xml version="1.0" encoding="utf-8"?>
<ds:datastoreItem xmlns:ds="http://schemas.openxmlformats.org/officeDocument/2006/customXml" ds:itemID="{796BA2FC-CC64-4B01-956B-48A3425A9EAE}">
  <ds:schemaRefs>
    <ds:schemaRef ds:uri="http://schemas.microsoft.com/sharepoint/events"/>
  </ds:schemaRefs>
</ds:datastoreItem>
</file>

<file path=customXml/itemProps2.xml><?xml version="1.0" encoding="utf-8"?>
<ds:datastoreItem xmlns:ds="http://schemas.openxmlformats.org/officeDocument/2006/customXml" ds:itemID="{BFBE6E5B-CBED-4411-BD6C-AA7EB0EAC20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f901946-e264-40a9-b252-19c7dedd3add"/>
    <ds:schemaRef ds:uri="625733c5-0f95-420a-bdd7-9e1f1bc4aab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6FB3ADD-DCDF-4A07-9C45-CA476A044990}">
  <ds:schemaRefs>
    <ds:schemaRef ds:uri="http://purl.org/dc/elements/1.1/"/>
    <ds:schemaRef ds:uri="http://schemas.microsoft.com/office/2006/metadata/properties"/>
    <ds:schemaRef ds:uri="2f901946-e264-40a9-b252-19c7dedd3add"/>
    <ds:schemaRef ds:uri="http://purl.org/dc/terms/"/>
    <ds:schemaRef ds:uri="625733c5-0f95-420a-bdd7-9e1f1bc4aabb"/>
    <ds:schemaRef ds:uri="http://schemas.microsoft.com/office/2006/documentManagement/types"/>
    <ds:schemaRef ds:uri="http://schemas.microsoft.com/office/infopath/2007/PartnerControls"/>
    <ds:schemaRef ds:uri="http://schemas.openxmlformats.org/package/2006/metadata/core-properties"/>
    <ds:schemaRef ds:uri="http://www.w3.org/XML/1998/namespace"/>
    <ds:schemaRef ds:uri="http://purl.org/dc/dcmitype/"/>
  </ds:schemaRefs>
</ds:datastoreItem>
</file>

<file path=customXml/itemProps4.xml><?xml version="1.0" encoding="utf-8"?>
<ds:datastoreItem xmlns:ds="http://schemas.openxmlformats.org/officeDocument/2006/customXml" ds:itemID="{20024E15-E290-4AB3-AE13-73E4633A1C51}">
  <ds:schemaRefs>
    <ds:schemaRef ds:uri="http://schemas.microsoft.com/sharepoint/v3/contenttype/forms"/>
  </ds:schemaRefs>
</ds:datastoreItem>
</file>

<file path=customXml/itemProps5.xml><?xml version="1.0" encoding="utf-8"?>
<ds:datastoreItem xmlns:ds="http://schemas.openxmlformats.org/officeDocument/2006/customXml" ds:itemID="{EB908D4C-69A5-4436-ADFD-061832FB1A44}">
  <ds:schemaRefs>
    <ds:schemaRef ds:uri="Microsoft.SharePoint.Taxonomy.ContentTypeSync"/>
  </ds:schemaRefs>
</ds:datastoreItem>
</file>

<file path=docProps/app.xml><?xml version="1.0" encoding="utf-8"?>
<Properties xmlns="http://schemas.openxmlformats.org/officeDocument/2006/extended-properties" xmlns:vt="http://schemas.openxmlformats.org/officeDocument/2006/docPropsVTypes">
  <Template/>
  <TotalTime>3146</TotalTime>
  <Words>3092</Words>
  <Application>Microsoft Office PowerPoint</Application>
  <PresentationFormat>Bredbild</PresentationFormat>
  <Paragraphs>653</Paragraphs>
  <Slides>19</Slides>
  <Notes>1</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19</vt:i4>
      </vt:variant>
    </vt:vector>
  </HeadingPairs>
  <TitlesOfParts>
    <vt:vector size="23" baseType="lpstr">
      <vt:lpstr>Arial</vt:lpstr>
      <vt:lpstr>Calibri</vt:lpstr>
      <vt:lpstr>Times New Roman</vt:lpstr>
      <vt:lpstr>VCdag</vt:lpstr>
      <vt:lpstr>Kommunal samverkan Hälso- och sjukvården Tjänstemannanivå</vt:lpstr>
      <vt:lpstr>Samverkan hälso- och sjukvård</vt:lpstr>
      <vt:lpstr>Inledning </vt:lpstr>
      <vt:lpstr>Övergripande Hälso- och sjukvård</vt:lpstr>
      <vt:lpstr>Lokala programområden (LPO)</vt:lpstr>
      <vt:lpstr>God och nära vård</vt:lpstr>
      <vt:lpstr>Divisionerna</vt:lpstr>
      <vt:lpstr>Division Kirurgi </vt:lpstr>
      <vt:lpstr>Division Medicin</vt:lpstr>
      <vt:lpstr>Division Medicinsk service </vt:lpstr>
      <vt:lpstr>Division Primärvård </vt:lpstr>
      <vt:lpstr>Division Psykiatri </vt:lpstr>
      <vt:lpstr>Områdessamordnarna</vt:lpstr>
      <vt:lpstr>Områdessamordnare Falun </vt:lpstr>
      <vt:lpstr>Områdessamordnare Mellersta</vt:lpstr>
      <vt:lpstr>Områdessamordnare Norra och västra </vt:lpstr>
      <vt:lpstr>Områdessamordnare Södra </vt:lpstr>
      <vt:lpstr>Områdessamordnare Södra, forts </vt:lpstr>
      <vt:lpstr>Områdessamordnare Västerbergslagen</vt:lpstr>
    </vt:vector>
  </TitlesOfParts>
  <Company>Landstinget Dalarna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Region Dalarna - Standard Powerpointmall</dc:title>
  <dc:creator>Jansson Markus /Central förvaltning Kommunikationsenhet /Falun</dc:creator>
  <cp:lastModifiedBy>Johansson Kjell I /Revisorskollegiet /Falun</cp:lastModifiedBy>
  <cp:revision>138</cp:revision>
  <cp:lastPrinted>2022-05-30T14:40:16Z</cp:lastPrinted>
  <dcterms:created xsi:type="dcterms:W3CDTF">2016-11-14T14:16:14Z</dcterms:created>
  <dcterms:modified xsi:type="dcterms:W3CDTF">2022-09-20T10:37:23Z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35d67994db9475aa58636ebfce59533">
    <vt:lpwstr>sv - svenska|fc4bf42e-8ca5-492e-bdac-5e5e0115cfa8</vt:lpwstr>
  </property>
  <property fmtid="{D5CDD505-2E9C-101B-9397-08002B2CF9AE}" pid="3" name="ContentTypeId">
    <vt:lpwstr>0x010100AC92CF2061C10240851FF38CAA99F4B802010010A27C58E3F0514186632C5957A89C4F</vt:lpwstr>
  </property>
  <property fmtid="{D5CDD505-2E9C-101B-9397-08002B2CF9AE}" pid="4" name="TaxCatchAll">
    <vt:lpwstr>7;#sv - svenska</vt:lpwstr>
  </property>
  <property fmtid="{D5CDD505-2E9C-101B-9397-08002B2CF9AE}" pid="5" name="LD_GallerForVerksamhet">
    <vt:lpwstr>3;#LD|30ac7822-68c2-42d2-8d58-accf1e3539f2</vt:lpwstr>
  </property>
  <property fmtid="{D5CDD505-2E9C-101B-9397-08002B2CF9AE}" pid="6" name="LD_Process">
    <vt:lpwstr/>
  </property>
  <property fmtid="{D5CDD505-2E9C-101B-9397-08002B2CF9AE}" pid="7" name="LD_Forfattning">
    <vt:lpwstr/>
  </property>
  <property fmtid="{D5CDD505-2E9C-101B-9397-08002B2CF9AE}" pid="8" name="LD_Nyckelord">
    <vt:lpwstr/>
  </property>
  <property fmtid="{D5CDD505-2E9C-101B-9397-08002B2CF9AE}" pid="9" name="LD_Dokumentsamling">
    <vt:lpwstr>73;#powerpointmall|8a709a16-dce5-48c9-b324-adb936197cd8</vt:lpwstr>
  </property>
  <property fmtid="{D5CDD505-2E9C-101B-9397-08002B2CF9AE}" pid="10" name="LD_Dokumenttyp">
    <vt:lpwstr>11;#Standarddokument|4d12e0b9-1967-41ec-b4ec-5579d11176b8</vt:lpwstr>
  </property>
  <property fmtid="{D5CDD505-2E9C-101B-9397-08002B2CF9AE}" pid="11" name="eb7deb89d2814b7b90e1fef0bccd24ec">
    <vt:lpwstr/>
  </property>
  <property fmtid="{D5CDD505-2E9C-101B-9397-08002B2CF9AE}" pid="12" name="c37888536a3e4198892c360a23f46821">
    <vt:lpwstr/>
  </property>
  <property fmtid="{D5CDD505-2E9C-101B-9397-08002B2CF9AE}" pid="13" name="e4631235004c4161a9f23c41f2f2c9d6">
    <vt:lpwstr/>
  </property>
  <property fmtid="{D5CDD505-2E9C-101B-9397-08002B2CF9AE}" pid="14" name="LD_Diagnos">
    <vt:lpwstr/>
  </property>
  <property fmtid="{D5CDD505-2E9C-101B-9397-08002B2CF9AE}" pid="15" name="LD_Sprak">
    <vt:lpwstr>1;#sv - svenska|fc4bf42e-8ca5-492e-bdac-5e5e0115cfa8</vt:lpwstr>
  </property>
  <property fmtid="{D5CDD505-2E9C-101B-9397-08002B2CF9AE}" pid="16" name="LD_MeSHterm">
    <vt:lpwstr/>
  </property>
  <property fmtid="{D5CDD505-2E9C-101B-9397-08002B2CF9AE}" pid="17" name="_dlc_DocIdItemGuid">
    <vt:lpwstr>b1950605-e71d-4556-ba93-ba9f3e2d9387</vt:lpwstr>
  </property>
  <property fmtid="{D5CDD505-2E9C-101B-9397-08002B2CF9AE}" pid="18" name="Granskning">
    <vt:lpwstr/>
  </property>
  <property fmtid="{D5CDD505-2E9C-101B-9397-08002B2CF9AE}" pid="19" name="Order">
    <vt:r8>13100</vt:r8>
  </property>
  <property fmtid="{D5CDD505-2E9C-101B-9397-08002B2CF9AE}" pid="20" name="xd_ProgID">
    <vt:lpwstr/>
  </property>
  <property fmtid="{D5CDD505-2E9C-101B-9397-08002B2CF9AE}" pid="21" name="TemplateUrl">
    <vt:lpwstr/>
  </property>
  <property fmtid="{D5CDD505-2E9C-101B-9397-08002B2CF9AE}" pid="22" name="_CopySource">
    <vt:lpwstr>http://ar.ltdalarna.se/arbetsrum/OHAR4G1Q/4G8V/Lists/informerande/Region Dalarna - Standard Powerpointmall.pptx</vt:lpwstr>
  </property>
  <property fmtid="{D5CDD505-2E9C-101B-9397-08002B2CF9AE}" pid="23" name="Godkännande och publicering">
    <vt:lpwstr>http://ar.ltdalarna.se/arbetsrum/OHAR4G8V/_layouts/15/wrkstat.aspx?List=e2cb74c8-5506-42ab-9948-d2124701e8af&amp;WorkflowInstanceName=2764bc3e-dcb7-4b64-ae73-fd1857e40813, Godkänt</vt:lpwstr>
  </property>
  <property fmtid="{D5CDD505-2E9C-101B-9397-08002B2CF9AE}" pid="24" name="LD_GiltigtTill">
    <vt:filetime>2022-09-30T13:56:29Z</vt:filetime>
  </property>
  <property fmtid="{D5CDD505-2E9C-101B-9397-08002B2CF9AE}" pid="25" name="LD_Ledningssytem">
    <vt:lpwstr/>
  </property>
  <property fmtid="{D5CDD505-2E9C-101B-9397-08002B2CF9AE}" pid="26" name="LD_Gallringsfrist">
    <vt:lpwstr>13;#3 år|8a73ccd2-b425-41f1-973a-0e59e31951c0</vt:lpwstr>
  </property>
  <property fmtid="{D5CDD505-2E9C-101B-9397-08002B2CF9AE}" pid="27" name="eac6bf53512a4c808e5d567ea0a3e5f0">
    <vt:lpwstr>3 år|8a73ccd2-b425-41f1-973a-0e59e31951c0</vt:lpwstr>
  </property>
</Properties>
</file>