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6"/>
  </p:sldMasterIdLst>
  <p:notesMasterIdLst>
    <p:notesMasterId r:id="rId24"/>
  </p:notesMasterIdLst>
  <p:handoutMasterIdLst>
    <p:handoutMasterId r:id="rId25"/>
  </p:handoutMasterIdLst>
  <p:sldIdLst>
    <p:sldId id="256" r:id="rId7"/>
    <p:sldId id="271" r:id="rId8"/>
    <p:sldId id="27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7" r:id="rId18"/>
    <p:sldId id="268" r:id="rId19"/>
    <p:sldId id="269" r:id="rId20"/>
    <p:sldId id="270" r:id="rId21"/>
    <p:sldId id="265" r:id="rId22"/>
    <p:sldId id="266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C1026F7-0088-4477-B73C-1312E64D82C6}">
          <p14:sldIdLst>
            <p14:sldId id="256"/>
            <p14:sldId id="271"/>
            <p14:sldId id="272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7"/>
            <p14:sldId id="268"/>
            <p14:sldId id="269"/>
            <p14:sldId id="270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eskog Carina /Hjälpmedel Dalarna /Borlänge" initials="AC/D/" lastIdx="1" clrIdx="0">
    <p:extLst>
      <p:ext uri="{19B8F6BF-5375-455C-9EA6-DF929625EA0E}">
        <p15:presenceInfo xmlns:p15="http://schemas.microsoft.com/office/powerpoint/2012/main" userId="S-1-5-21-910452376-877226765-825688854-44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0T14:20:29.60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8FD9-274F-45DD-8681-13E82509E9F5}" type="datetimeFigureOut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2023-02-10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D47A8-29E2-4799-924A-9047124D4761}" type="slidenum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E94DB4-BC2A-49E2-AD0D-3F1E0B6714A7}" type="datetimeFigureOut">
              <a:rPr lang="sv-SE" smtClean="0"/>
              <a:pPr/>
              <a:t>2023-02-10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3D500-1297-4EDE-B9F8-A261B42E5E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04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16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FC5DA319-72F1-4F70-9BE7-0CBB4F12E5D2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A36EF070-D4A1-4BBC-95E2-C540A084EC01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3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775DD86-983D-4097-A028-87EAC6BF841B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21684484-201B-44CD-9746-00FED4EFCD5B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3C59008-A271-48C6-B77D-A5EBCC61C08A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0905C11-AE40-4DD3-B577-1575C80BAAED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4152674-6AB9-4668-8AED-4226128661A6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401B1E7-2B4C-4E93-9B83-9D444BAB3785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5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7037B5D3-587F-424B-B03D-31C4263C7226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F4FD-A897-495D-BDCD-BC1A3ECAF875}" type="datetime1">
              <a:rPr lang="sv-SE" smtClean="0"/>
              <a:t>2023-02-10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Sammanställning patientenkät 2022</a:t>
            </a:r>
            <a:br>
              <a:rPr lang="sv-SE" dirty="0" smtClean="0"/>
            </a:br>
            <a:r>
              <a:rPr lang="sv-SE" dirty="0" smtClean="0"/>
              <a:t>Habilitering &amp; Hjälpmedel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i="1" dirty="0" smtClean="0"/>
              <a:t>OBS Ska betraktas som Arbetsmaterial då den inte är publik ännu</a:t>
            </a:r>
            <a:endParaRPr lang="sv-SE" i="1" dirty="0"/>
          </a:p>
        </p:txBody>
      </p:sp>
      <p:pic>
        <p:nvPicPr>
          <p:cNvPr id="4" name="Bildobjekt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8" y="224705"/>
            <a:ext cx="2297430" cy="469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3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207184"/>
            <a:ext cx="10611239" cy="57421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Information och kunskap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826" y="886045"/>
            <a:ext cx="7909654" cy="258735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986" y="3473397"/>
            <a:ext cx="7969814" cy="264207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99258" y="1255905"/>
            <a:ext cx="22943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Frågor:</a:t>
            </a:r>
          </a:p>
          <a:p>
            <a:r>
              <a:rPr lang="sv-SE" sz="1400" dirty="0" smtClean="0"/>
              <a:t>Förklarade personalen </a:t>
            </a:r>
            <a:r>
              <a:rPr lang="sv-SE" sz="1400" dirty="0" err="1" smtClean="0"/>
              <a:t>beh</a:t>
            </a:r>
            <a:r>
              <a:rPr lang="sv-SE" sz="1400" dirty="0" smtClean="0"/>
              <a:t>/insats på ett bra sätt?</a:t>
            </a:r>
          </a:p>
          <a:p>
            <a:endParaRPr lang="sv-SE" sz="1400" dirty="0"/>
          </a:p>
          <a:p>
            <a:r>
              <a:rPr lang="sv-SE" sz="1400" dirty="0" smtClean="0"/>
              <a:t>Hade personalen tillräcklig kunskap om din funktionsnedsättning?</a:t>
            </a:r>
          </a:p>
          <a:p>
            <a:endParaRPr lang="sv-SE" sz="1400" dirty="0"/>
          </a:p>
          <a:p>
            <a:r>
              <a:rPr lang="sv-SE" sz="1400" dirty="0" smtClean="0"/>
              <a:t>Fick du info. Om din funktionsnedsättning i den utsträckning du önskade?</a:t>
            </a:r>
          </a:p>
          <a:p>
            <a:endParaRPr lang="sv-SE" sz="1400" dirty="0"/>
          </a:p>
          <a:p>
            <a:r>
              <a:rPr lang="sv-SE" sz="1400" dirty="0" smtClean="0"/>
              <a:t>Om du ställde frågor till personalen, fick du svar som du förstod?</a:t>
            </a:r>
            <a:endParaRPr lang="sv-SE" sz="1400" dirty="0"/>
          </a:p>
        </p:txBody>
      </p:sp>
      <p:sp>
        <p:nvSpPr>
          <p:cNvPr id="9" name="textruta 8"/>
          <p:cNvSpPr txBox="1"/>
          <p:nvPr/>
        </p:nvSpPr>
        <p:spPr>
          <a:xfrm>
            <a:off x="9583685" y="2001649"/>
            <a:ext cx="14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RD: 89,8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9783190" y="4508983"/>
            <a:ext cx="123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RD: 91,4</a:t>
            </a:r>
            <a:endParaRPr lang="sv-SE" dirty="0"/>
          </a:p>
        </p:txBody>
      </p:sp>
      <p:sp>
        <p:nvSpPr>
          <p:cNvPr id="11" name="Rektangel med rundade hörn 10"/>
          <p:cNvSpPr/>
          <p:nvPr/>
        </p:nvSpPr>
        <p:spPr>
          <a:xfrm>
            <a:off x="224444" y="4763455"/>
            <a:ext cx="2232900" cy="120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Enheter med för få svarande visas ej tex</a:t>
            </a:r>
          </a:p>
          <a:p>
            <a:pPr algn="ctr"/>
            <a:r>
              <a:rPr lang="sv-SE" sz="1200" dirty="0" smtClean="0"/>
              <a:t>Hörcentralen Ludvika</a:t>
            </a:r>
          </a:p>
          <a:p>
            <a:pPr algn="ctr"/>
            <a:r>
              <a:rPr lang="sv-SE" sz="1200" dirty="0" smtClean="0"/>
              <a:t>Rörelse Mora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898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216248"/>
            <a:ext cx="10611239" cy="509847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Tillgänglighet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430" y="1046765"/>
            <a:ext cx="7585089" cy="243389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84" y="3480662"/>
            <a:ext cx="7016916" cy="2272437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324196" y="1321724"/>
            <a:ext cx="21446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Frågor:</a:t>
            </a:r>
          </a:p>
          <a:p>
            <a:r>
              <a:rPr lang="sv-SE" sz="1400" dirty="0" smtClean="0"/>
              <a:t>Fick du besöka enheten inom rimlig tid?</a:t>
            </a:r>
          </a:p>
          <a:p>
            <a:endParaRPr lang="sv-SE" sz="1400" dirty="0"/>
          </a:p>
          <a:p>
            <a:r>
              <a:rPr lang="sv-SE" sz="1400" dirty="0" smtClean="0"/>
              <a:t>Var det lätt att komma i kontakt med enheten?</a:t>
            </a:r>
          </a:p>
          <a:p>
            <a:endParaRPr lang="sv-SE" sz="1400" dirty="0"/>
          </a:p>
          <a:p>
            <a:r>
              <a:rPr lang="sv-SE" sz="1400" dirty="0" smtClean="0"/>
              <a:t>Fick du möjlighet att ställa de frågor du önskade?</a:t>
            </a:r>
          </a:p>
          <a:p>
            <a:endParaRPr lang="sv-SE" sz="1400" dirty="0"/>
          </a:p>
          <a:p>
            <a:r>
              <a:rPr lang="sv-SE" sz="1400" dirty="0" smtClean="0"/>
              <a:t>Var lokalerna anpassade efter dina behov?</a:t>
            </a:r>
            <a:endParaRPr lang="sv-SE" sz="1400" dirty="0"/>
          </a:p>
        </p:txBody>
      </p:sp>
      <p:sp>
        <p:nvSpPr>
          <p:cNvPr id="9" name="textruta 8"/>
          <p:cNvSpPr txBox="1"/>
          <p:nvPr/>
        </p:nvSpPr>
        <p:spPr>
          <a:xfrm>
            <a:off x="9336479" y="2038328"/>
            <a:ext cx="132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RD: 85,8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9341794" y="4553664"/>
            <a:ext cx="131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RD: 89,8</a:t>
            </a:r>
            <a:endParaRPr lang="sv-SE" dirty="0"/>
          </a:p>
        </p:txBody>
      </p:sp>
      <p:sp>
        <p:nvSpPr>
          <p:cNvPr id="11" name="Rektangel med rundade hörn 10"/>
          <p:cNvSpPr/>
          <p:nvPr/>
        </p:nvSpPr>
        <p:spPr>
          <a:xfrm>
            <a:off x="235980" y="4555375"/>
            <a:ext cx="2232900" cy="120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Enheter med för få svarande visas ej tex</a:t>
            </a:r>
          </a:p>
          <a:p>
            <a:pPr algn="ctr"/>
            <a:r>
              <a:rPr lang="sv-SE" sz="1200" dirty="0" smtClean="0"/>
              <a:t>Hörcentralen Ludvika</a:t>
            </a:r>
          </a:p>
          <a:p>
            <a:pPr algn="ctr"/>
            <a:r>
              <a:rPr lang="sv-SE" sz="1200" dirty="0" smtClean="0"/>
              <a:t>Rörelse Mora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4153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91574"/>
            <a:ext cx="10611239" cy="997146"/>
          </a:xfrm>
        </p:spPr>
        <p:txBody>
          <a:bodyPr>
            <a:normAutofit/>
          </a:bodyPr>
          <a:lstStyle/>
          <a:p>
            <a:r>
              <a:rPr lang="sv-SE" sz="3200" dirty="0" smtClean="0"/>
              <a:t>Övrigt – Upplever du distanskontakt lika bra som att träffa personalen på riktigt?</a:t>
            </a:r>
            <a:endParaRPr lang="sv-SE" sz="32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111" y="1218578"/>
            <a:ext cx="7431845" cy="282988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852" y="4048465"/>
            <a:ext cx="6723350" cy="2293296"/>
          </a:xfrm>
          <a:prstGeom prst="rect">
            <a:avLst/>
          </a:prstGeom>
        </p:spPr>
      </p:pic>
      <p:sp>
        <p:nvSpPr>
          <p:cNvPr id="8" name="Rektangel med rundade hörn 7"/>
          <p:cNvSpPr/>
          <p:nvPr/>
        </p:nvSpPr>
        <p:spPr>
          <a:xfrm>
            <a:off x="274088" y="3169862"/>
            <a:ext cx="2232900" cy="120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Enheter med för få svarande visas ej tex</a:t>
            </a:r>
          </a:p>
          <a:p>
            <a:pPr algn="ctr"/>
            <a:r>
              <a:rPr lang="sv-SE" sz="1200" dirty="0" smtClean="0"/>
              <a:t>Hörcentralen Ludvika</a:t>
            </a:r>
          </a:p>
          <a:p>
            <a:pPr algn="ctr"/>
            <a:r>
              <a:rPr lang="sv-SE" sz="1200" dirty="0" smtClean="0"/>
              <a:t>Rörelse Mora</a:t>
            </a:r>
            <a:endParaRPr lang="sv-SE" sz="1200" dirty="0"/>
          </a:p>
        </p:txBody>
      </p:sp>
      <p:sp>
        <p:nvSpPr>
          <p:cNvPr id="9" name="textruta 8"/>
          <p:cNvSpPr txBox="1"/>
          <p:nvPr/>
        </p:nvSpPr>
        <p:spPr>
          <a:xfrm>
            <a:off x="10115956" y="2926080"/>
            <a:ext cx="142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RD: 20,6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33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93706"/>
            <a:ext cx="10611239" cy="970076"/>
          </a:xfrm>
        </p:spPr>
        <p:txBody>
          <a:bodyPr>
            <a:normAutofit/>
          </a:bodyPr>
          <a:lstStyle/>
          <a:p>
            <a:r>
              <a:rPr lang="sv-SE" sz="3200" dirty="0" smtClean="0"/>
              <a:t>Övrigt – Kände du förtroende för den personal du träffade?</a:t>
            </a:r>
            <a:endParaRPr lang="sv-SE" sz="32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93" y="1237479"/>
            <a:ext cx="7197090" cy="238213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588" y="3693311"/>
            <a:ext cx="7133100" cy="2545765"/>
          </a:xfrm>
          <a:prstGeom prst="rect">
            <a:avLst/>
          </a:prstGeom>
        </p:spPr>
      </p:pic>
      <p:sp>
        <p:nvSpPr>
          <p:cNvPr id="8" name="Rektangel med rundade hörn 7"/>
          <p:cNvSpPr/>
          <p:nvPr/>
        </p:nvSpPr>
        <p:spPr>
          <a:xfrm>
            <a:off x="498764" y="3150929"/>
            <a:ext cx="2232900" cy="120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Enheter med för få svarande visas ej tex</a:t>
            </a:r>
          </a:p>
          <a:p>
            <a:pPr algn="ctr"/>
            <a:r>
              <a:rPr lang="sv-SE" sz="1200" dirty="0" smtClean="0"/>
              <a:t>Hörcentralen Ludvika</a:t>
            </a:r>
          </a:p>
          <a:p>
            <a:pPr algn="ctr"/>
            <a:r>
              <a:rPr lang="sv-SE" sz="1200" dirty="0" smtClean="0"/>
              <a:t>Rörelse Mora</a:t>
            </a:r>
            <a:endParaRPr lang="sv-SE" sz="1200" dirty="0"/>
          </a:p>
        </p:txBody>
      </p:sp>
      <p:sp>
        <p:nvSpPr>
          <p:cNvPr id="9" name="textruta 8"/>
          <p:cNvSpPr txBox="1"/>
          <p:nvPr/>
        </p:nvSpPr>
        <p:spPr>
          <a:xfrm>
            <a:off x="9682489" y="2093090"/>
            <a:ext cx="145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RD: 93,9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9784080" y="4688378"/>
            <a:ext cx="142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RD: 95,7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90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82246"/>
            <a:ext cx="10611239" cy="884635"/>
          </a:xfrm>
        </p:spPr>
        <p:txBody>
          <a:bodyPr>
            <a:normAutofit fontScale="90000"/>
          </a:bodyPr>
          <a:lstStyle/>
          <a:p>
            <a:r>
              <a:rPr lang="sv-SE" sz="3200" dirty="0" smtClean="0"/>
              <a:t>Övrigt – Kontrollerade personalen att du fått information på ett sätt du förstod?</a:t>
            </a:r>
            <a:endParaRPr lang="sv-SE" sz="32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353" y="1130532"/>
            <a:ext cx="7542693" cy="258108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032" y="3677379"/>
            <a:ext cx="7624764" cy="2678971"/>
          </a:xfrm>
          <a:prstGeom prst="rect">
            <a:avLst/>
          </a:prstGeom>
        </p:spPr>
      </p:pic>
      <p:sp>
        <p:nvSpPr>
          <p:cNvPr id="8" name="Rektangel med rundade hörn 7"/>
          <p:cNvSpPr/>
          <p:nvPr/>
        </p:nvSpPr>
        <p:spPr>
          <a:xfrm>
            <a:off x="283863" y="3225964"/>
            <a:ext cx="2232900" cy="120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Enheter med för få svarande visas ej tex</a:t>
            </a:r>
          </a:p>
          <a:p>
            <a:pPr algn="ctr"/>
            <a:r>
              <a:rPr lang="sv-SE" sz="1200" dirty="0" smtClean="0"/>
              <a:t>Hörcentralen Ludvika</a:t>
            </a:r>
          </a:p>
          <a:p>
            <a:pPr algn="ctr"/>
            <a:r>
              <a:rPr lang="sv-SE" sz="1200" dirty="0" smtClean="0"/>
              <a:t>Rörelse Mora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1023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90560"/>
            <a:ext cx="10611239" cy="830068"/>
          </a:xfrm>
        </p:spPr>
        <p:txBody>
          <a:bodyPr>
            <a:normAutofit fontScale="90000"/>
          </a:bodyPr>
          <a:lstStyle/>
          <a:p>
            <a:r>
              <a:rPr lang="sv-SE" sz="3200" dirty="0" smtClean="0"/>
              <a:t>Övrigt – Har du haft distanskontakt (tex telefon eller videolänk) med enheten?</a:t>
            </a:r>
            <a:endParaRPr lang="sv-SE" sz="32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198" y="1106013"/>
            <a:ext cx="7397981" cy="258247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089" y="3790393"/>
            <a:ext cx="7618701" cy="2610853"/>
          </a:xfrm>
          <a:prstGeom prst="rect">
            <a:avLst/>
          </a:prstGeom>
        </p:spPr>
      </p:pic>
      <p:sp>
        <p:nvSpPr>
          <p:cNvPr id="9" name="Rektangel med rundade hörn 8"/>
          <p:cNvSpPr/>
          <p:nvPr/>
        </p:nvSpPr>
        <p:spPr>
          <a:xfrm>
            <a:off x="555085" y="3208247"/>
            <a:ext cx="2232900" cy="120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Enheter med för få svarande visas ej</a:t>
            </a:r>
          </a:p>
          <a:p>
            <a:pPr algn="ctr"/>
            <a:r>
              <a:rPr lang="sv-SE" sz="1200" dirty="0" smtClean="0"/>
              <a:t>Hörcentralen Ludvika</a:t>
            </a:r>
          </a:p>
          <a:p>
            <a:pPr algn="ctr"/>
            <a:r>
              <a:rPr lang="sv-SE" sz="1200" dirty="0" smtClean="0"/>
              <a:t>Rörelse Mora</a:t>
            </a:r>
            <a:endParaRPr lang="sv-SE" sz="1200" dirty="0"/>
          </a:p>
        </p:txBody>
      </p:sp>
      <p:sp>
        <p:nvSpPr>
          <p:cNvPr id="10" name="textruta 9"/>
          <p:cNvSpPr txBox="1"/>
          <p:nvPr/>
        </p:nvSpPr>
        <p:spPr>
          <a:xfrm>
            <a:off x="9717579" y="2701636"/>
            <a:ext cx="171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RD: 37,3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86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257061"/>
            <a:ext cx="10611239" cy="873470"/>
          </a:xfrm>
        </p:spPr>
        <p:txBody>
          <a:bodyPr>
            <a:normAutofit/>
          </a:bodyPr>
          <a:lstStyle/>
          <a:p>
            <a:r>
              <a:rPr lang="sv-SE" sz="3200" dirty="0" smtClean="0"/>
              <a:t>Om patienten - Ange högsta avslutade utbildning</a:t>
            </a:r>
            <a:endParaRPr lang="sv-SE" sz="32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527" y="1130531"/>
            <a:ext cx="8151923" cy="277454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146" y="4068913"/>
            <a:ext cx="7960369" cy="26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7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Om patienten - Ange </a:t>
            </a:r>
            <a:r>
              <a:rPr lang="sv-SE" sz="3200" dirty="0" smtClean="0"/>
              <a:t>din huvudsakliga sysselsättning</a:t>
            </a:r>
            <a:endParaRPr lang="sv-SE" sz="32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147" y="1344757"/>
            <a:ext cx="8159875" cy="264884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147" y="4217757"/>
            <a:ext cx="7920038" cy="26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1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215498"/>
            <a:ext cx="10611239" cy="49771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Dimensionspoäng - 2022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24" y="897774"/>
            <a:ext cx="870093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4046" y="139389"/>
            <a:ext cx="10611239" cy="642007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Dimensionspoäng - 2020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39" y="850757"/>
            <a:ext cx="8282594" cy="51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794" y="3374498"/>
            <a:ext cx="7690644" cy="255766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240436"/>
            <a:ext cx="10611239" cy="615776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Svarsfrekvens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667" y="964043"/>
            <a:ext cx="7685736" cy="2302624"/>
          </a:xfrm>
          <a:prstGeom prst="rect">
            <a:avLst/>
          </a:prstGeom>
        </p:spPr>
      </p:pic>
      <p:sp>
        <p:nvSpPr>
          <p:cNvPr id="10" name="Rektangel med rundade hörn 9"/>
          <p:cNvSpPr/>
          <p:nvPr/>
        </p:nvSpPr>
        <p:spPr>
          <a:xfrm>
            <a:off x="410547" y="2740549"/>
            <a:ext cx="2232900" cy="120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Enheter med för få svarande visas ej</a:t>
            </a:r>
          </a:p>
          <a:p>
            <a:pPr algn="ctr"/>
            <a:r>
              <a:rPr lang="sv-SE" sz="1200" dirty="0" smtClean="0"/>
              <a:t>2022 Hörcentralen Ludvika</a:t>
            </a:r>
          </a:p>
          <a:p>
            <a:pPr algn="ctr"/>
            <a:r>
              <a:rPr lang="sv-SE" sz="1200" dirty="0" smtClean="0"/>
              <a:t>2020 Rörelse Mora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1769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90559"/>
            <a:ext cx="10611239" cy="60088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Helhetsintryck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23" y="889462"/>
            <a:ext cx="7669534" cy="245459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294" y="3604562"/>
            <a:ext cx="7658221" cy="2521917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99258" y="1629295"/>
            <a:ext cx="15711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Frågor:</a:t>
            </a:r>
          </a:p>
          <a:p>
            <a:r>
              <a:rPr lang="sv-SE" sz="1400" dirty="0" smtClean="0"/>
              <a:t>Var besöket till nytta för dig?</a:t>
            </a:r>
          </a:p>
          <a:p>
            <a:endParaRPr lang="sv-SE" sz="1400" dirty="0" smtClean="0"/>
          </a:p>
          <a:p>
            <a:r>
              <a:rPr lang="sv-SE" sz="1400" dirty="0" smtClean="0"/>
              <a:t>Skulle du rekommendera enheten till någon annan i din situation?</a:t>
            </a:r>
            <a:endParaRPr lang="sv-SE" sz="1400" dirty="0"/>
          </a:p>
        </p:txBody>
      </p:sp>
      <p:sp>
        <p:nvSpPr>
          <p:cNvPr id="9" name="Rektangel med rundade hörn 8"/>
          <p:cNvSpPr/>
          <p:nvPr/>
        </p:nvSpPr>
        <p:spPr>
          <a:xfrm>
            <a:off x="299258" y="3890491"/>
            <a:ext cx="2232900" cy="120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Enheter med för få svarande visas ej tex</a:t>
            </a:r>
          </a:p>
          <a:p>
            <a:pPr algn="ctr"/>
            <a:r>
              <a:rPr lang="sv-SE" sz="1200" dirty="0" smtClean="0"/>
              <a:t>Hörcentralen Ludvika</a:t>
            </a:r>
          </a:p>
          <a:p>
            <a:pPr algn="ctr"/>
            <a:r>
              <a:rPr lang="sv-SE" sz="1200" dirty="0" smtClean="0"/>
              <a:t>Rörelse Mora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7207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242963"/>
            <a:ext cx="10611239" cy="618889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Emotionellt stöd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946" y="1088967"/>
            <a:ext cx="7472737" cy="239193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946" y="3480904"/>
            <a:ext cx="7963183" cy="259592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32756" y="1280160"/>
            <a:ext cx="17124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Frågor:</a:t>
            </a:r>
          </a:p>
          <a:p>
            <a:r>
              <a:rPr lang="sv-SE" sz="1400" dirty="0" smtClean="0"/>
              <a:t>Fick du tillräckligt med stöd för att lära dig hantera din funktionsnedsättning/hjälpmedel?</a:t>
            </a:r>
          </a:p>
          <a:p>
            <a:endParaRPr lang="sv-SE" sz="1400" dirty="0"/>
          </a:p>
          <a:p>
            <a:r>
              <a:rPr lang="sv-SE" sz="1400" dirty="0" smtClean="0"/>
              <a:t>Hade du möjlighet att vid behov få känslomässigt stöd?</a:t>
            </a:r>
          </a:p>
          <a:p>
            <a:endParaRPr lang="sv-SE" sz="1400" dirty="0"/>
          </a:p>
        </p:txBody>
      </p:sp>
      <p:sp>
        <p:nvSpPr>
          <p:cNvPr id="9" name="textruta 8"/>
          <p:cNvSpPr txBox="1"/>
          <p:nvPr/>
        </p:nvSpPr>
        <p:spPr>
          <a:xfrm>
            <a:off x="8878719" y="1861023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RD: 85,1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9022786" y="4548572"/>
            <a:ext cx="144873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RD: 87,1</a:t>
            </a:r>
            <a:endParaRPr lang="sv-SE" dirty="0"/>
          </a:p>
        </p:txBody>
      </p:sp>
      <p:sp>
        <p:nvSpPr>
          <p:cNvPr id="11" name="Rektangel med rundade hörn 10"/>
          <p:cNvSpPr/>
          <p:nvPr/>
        </p:nvSpPr>
        <p:spPr>
          <a:xfrm>
            <a:off x="129046" y="3899211"/>
            <a:ext cx="2232900" cy="120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Enheter med för få svarande visas ej tex.</a:t>
            </a:r>
          </a:p>
          <a:p>
            <a:pPr algn="ctr"/>
            <a:r>
              <a:rPr lang="sv-SE" sz="1200" dirty="0" smtClean="0"/>
              <a:t>Hörcentralen Ludvika</a:t>
            </a:r>
          </a:p>
          <a:p>
            <a:pPr algn="ctr"/>
            <a:r>
              <a:rPr lang="sv-SE" sz="1200" dirty="0" smtClean="0"/>
              <a:t>Rörelse Mora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5380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211489"/>
            <a:ext cx="10611239" cy="441209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Delaktighet och involvering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195" y="881462"/>
            <a:ext cx="8128808" cy="262306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195" y="3712974"/>
            <a:ext cx="8012010" cy="2579390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266007" y="1246909"/>
            <a:ext cx="1863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Frågor:</a:t>
            </a:r>
          </a:p>
          <a:p>
            <a:r>
              <a:rPr lang="sv-SE" sz="1400" dirty="0" smtClean="0"/>
              <a:t>Var du delaktig i den utsträckning du önskade?</a:t>
            </a:r>
          </a:p>
          <a:p>
            <a:endParaRPr lang="sv-SE" sz="1400" dirty="0"/>
          </a:p>
          <a:p>
            <a:r>
              <a:rPr lang="sv-SE" sz="1400" dirty="0" smtClean="0"/>
              <a:t>Var du delaktig i planeringen av din fortsatta vård?</a:t>
            </a:r>
            <a:endParaRPr lang="sv-SE" sz="1400" dirty="0"/>
          </a:p>
        </p:txBody>
      </p:sp>
      <p:sp>
        <p:nvSpPr>
          <p:cNvPr id="9" name="textruta 8"/>
          <p:cNvSpPr txBox="1"/>
          <p:nvPr/>
        </p:nvSpPr>
        <p:spPr>
          <a:xfrm>
            <a:off x="9210502" y="1966177"/>
            <a:ext cx="145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RD: 85,8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9338189" y="4700263"/>
            <a:ext cx="119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RD: 87,4</a:t>
            </a:r>
            <a:endParaRPr lang="sv-SE" dirty="0"/>
          </a:p>
        </p:txBody>
      </p:sp>
      <p:sp>
        <p:nvSpPr>
          <p:cNvPr id="11" name="Rektangel med rundade hörn 10"/>
          <p:cNvSpPr/>
          <p:nvPr/>
        </p:nvSpPr>
        <p:spPr>
          <a:xfrm>
            <a:off x="166254" y="3271241"/>
            <a:ext cx="2232900" cy="120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Enheter med för få svarande visas ej tex</a:t>
            </a:r>
          </a:p>
          <a:p>
            <a:pPr algn="ctr"/>
            <a:r>
              <a:rPr lang="sv-SE" sz="1200" dirty="0" smtClean="0"/>
              <a:t>Hörcentralen Ludvika</a:t>
            </a:r>
          </a:p>
          <a:p>
            <a:pPr algn="ctr"/>
            <a:r>
              <a:rPr lang="sv-SE" sz="1200" dirty="0" smtClean="0"/>
              <a:t>Rörelse Mora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59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8613" y="120485"/>
            <a:ext cx="10611239" cy="615776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Respekt och bemötande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80" y="1022465"/>
            <a:ext cx="8272434" cy="265479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558" y="3738445"/>
            <a:ext cx="7692876" cy="2470891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332509" y="1242275"/>
            <a:ext cx="19950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Frågor:</a:t>
            </a:r>
          </a:p>
          <a:p>
            <a:r>
              <a:rPr lang="sv-SE" sz="1400" dirty="0" smtClean="0"/>
              <a:t>Bemötte personalen dig med förståelse och engagemang?</a:t>
            </a:r>
          </a:p>
          <a:p>
            <a:endParaRPr lang="sv-SE" sz="1400" dirty="0"/>
          </a:p>
          <a:p>
            <a:r>
              <a:rPr lang="sv-SE" sz="1400" dirty="0" smtClean="0"/>
              <a:t>Vände de sig direkt till dig även om du hade någon med dig?</a:t>
            </a:r>
          </a:p>
          <a:p>
            <a:endParaRPr lang="sv-SE" sz="1400" dirty="0"/>
          </a:p>
          <a:p>
            <a:r>
              <a:rPr lang="sv-SE" sz="1400" dirty="0" smtClean="0"/>
              <a:t>Kände du dig trygg under besöket?</a:t>
            </a:r>
          </a:p>
          <a:p>
            <a:endParaRPr lang="sv-SE" sz="1400" dirty="0"/>
          </a:p>
          <a:p>
            <a:r>
              <a:rPr lang="sv-SE" sz="1400" dirty="0" smtClean="0"/>
              <a:t>Blev du bemött med respekt?</a:t>
            </a:r>
            <a:endParaRPr lang="sv-SE" sz="1400" dirty="0"/>
          </a:p>
        </p:txBody>
      </p:sp>
      <p:sp>
        <p:nvSpPr>
          <p:cNvPr id="9" name="textruta 8"/>
          <p:cNvSpPr txBox="1"/>
          <p:nvPr/>
        </p:nvSpPr>
        <p:spPr>
          <a:xfrm>
            <a:off x="9819649" y="2134435"/>
            <a:ext cx="118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RD: 93,5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9835114" y="4604558"/>
            <a:ext cx="114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RD: 95,2</a:t>
            </a:r>
            <a:endParaRPr lang="sv-SE" dirty="0"/>
          </a:p>
        </p:txBody>
      </p:sp>
      <p:sp>
        <p:nvSpPr>
          <p:cNvPr id="11" name="Rektangel med rundade hörn 10"/>
          <p:cNvSpPr/>
          <p:nvPr/>
        </p:nvSpPr>
        <p:spPr>
          <a:xfrm>
            <a:off x="213586" y="3848864"/>
            <a:ext cx="2232900" cy="120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Enheter med för få svarande visas ej tex</a:t>
            </a:r>
          </a:p>
          <a:p>
            <a:pPr algn="ctr"/>
            <a:r>
              <a:rPr lang="sv-SE" sz="1200" dirty="0" smtClean="0"/>
              <a:t>Hörcentralen Ludvika</a:t>
            </a:r>
          </a:p>
          <a:p>
            <a:pPr algn="ctr"/>
            <a:r>
              <a:rPr lang="sv-SE" sz="1200" dirty="0" smtClean="0"/>
              <a:t>Rörelse Mora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223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91135"/>
            <a:ext cx="10611239" cy="54476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Kontinuitet och Koordinering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2023-02-10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051" y="881149"/>
            <a:ext cx="8073081" cy="265842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558" y="3684830"/>
            <a:ext cx="7170642" cy="2305977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324196" y="1147156"/>
            <a:ext cx="215299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Frågor:</a:t>
            </a:r>
          </a:p>
          <a:p>
            <a:r>
              <a:rPr lang="sv-SE" sz="1400" dirty="0" smtClean="0"/>
              <a:t>Anser du att enheten samarbetar med andra verksamheter i den utsträckning du behöver?</a:t>
            </a:r>
          </a:p>
          <a:p>
            <a:endParaRPr lang="sv-SE" sz="1400" dirty="0"/>
          </a:p>
          <a:p>
            <a:r>
              <a:rPr lang="sv-SE" sz="1400" dirty="0" smtClean="0"/>
              <a:t>Tog personalen hänsyn till dina erfarenheter av din funktionsnedsättning?</a:t>
            </a:r>
          </a:p>
          <a:p>
            <a:endParaRPr lang="sv-SE" sz="1400" dirty="0"/>
          </a:p>
          <a:p>
            <a:r>
              <a:rPr lang="sv-SE" sz="1400" dirty="0" smtClean="0"/>
              <a:t>Kom ni överens om nästa steg i din vård/behandling?</a:t>
            </a:r>
          </a:p>
          <a:p>
            <a:endParaRPr lang="sv-SE" sz="1400" dirty="0"/>
          </a:p>
          <a:p>
            <a:r>
              <a:rPr lang="sv-SE" sz="1400" dirty="0" smtClean="0"/>
              <a:t>Var personalen insatt i dina tidigare kontakter med vården?</a:t>
            </a:r>
          </a:p>
          <a:p>
            <a:endParaRPr lang="sv-SE" sz="1400" dirty="0" smtClean="0"/>
          </a:p>
          <a:p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10029305" y="2162550"/>
            <a:ext cx="123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RD: 86,3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0029305" y="4468486"/>
            <a:ext cx="140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RD: 87,6</a:t>
            </a:r>
            <a:endParaRPr lang="sv-SE" dirty="0"/>
          </a:p>
        </p:txBody>
      </p:sp>
      <p:sp>
        <p:nvSpPr>
          <p:cNvPr id="11" name="Rektangel med rundade hörn 10"/>
          <p:cNvSpPr/>
          <p:nvPr/>
        </p:nvSpPr>
        <p:spPr>
          <a:xfrm>
            <a:off x="244293" y="5303655"/>
            <a:ext cx="2232900" cy="120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Enheter med för få svarande visas ej tex</a:t>
            </a:r>
          </a:p>
          <a:p>
            <a:pPr algn="ctr"/>
            <a:r>
              <a:rPr lang="sv-SE" sz="1200" dirty="0" smtClean="0"/>
              <a:t>Hörcentralen Ludvika</a:t>
            </a:r>
          </a:p>
          <a:p>
            <a:pPr algn="ctr"/>
            <a:r>
              <a:rPr lang="sv-SE" sz="1200" dirty="0" smtClean="0"/>
              <a:t>Rörelse Mora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853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125def9988a4544907fddb4a09b1af5 xmlns="2f901946-e264-40a9-b252-19c7dedd3add">
      <Terms xmlns="http://schemas.microsoft.com/office/infopath/2007/PartnerControls"/>
    </j125def9988a4544907fddb4a09b1af5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powerpointmall</TermName>
          <TermId xmlns="http://schemas.microsoft.com/office/infopath/2007/PartnerControls">8a709a16-dce5-48c9-b324-adb936197cd8</TermId>
        </TermInfo>
      </Terms>
    </ib8be5378b304cd19503fe0f13c962e4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</TermName>
          <TermId xmlns="http://schemas.microsoft.com/office/infopath/2007/PartnerControls">30ac7822-68c2-42d2-8d58-accf1e3539f2</TermId>
        </TermInfo>
      </Terms>
    </b949fc07257b40f7b02b2d246d41368f>
    <TaxCatchAll xmlns="2f901946-e264-40a9-b252-19c7dedd3add">
      <Value>33</Value>
      <Value>620</Value>
      <Value>24</Value>
      <Value>38</Value>
      <Value>1</Value>
    </TaxCatchAll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LD_Dokumentansvarig xmlns="2f901946-e264-40a9-b252-19c7dedd3add">
      <UserInfo>
        <DisplayName>Jansson Markus /Central förvaltning Personalenhet /Falun</DisplayName>
        <AccountId>34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Standarddokument</TermName>
          <TermId xmlns="http://schemas.microsoft.com/office/infopath/2007/PartnerControls">4d12e0b9-1967-41ec-b4ec-5579d11176b8</TermId>
        </TermInfo>
      </Terms>
    </l94247903c2249fd91f98a10a58087d0>
    <LD_GranskatAv xmlns="2f901946-e264-40a9-b252-19c7dedd3add">
      <UserInfo>
        <DisplayName/>
        <AccountId xsi:nil="true"/>
        <AccountType/>
      </UserInfo>
    </LD_GranskatAv>
    <LD_OldPubliceringsstatus xmlns="2f901946-e264-40a9-b252-19c7dedd3add">Revidering pågår</LD_OldPubliceringsstatus>
    <LD_Publiceringsstatus xmlns="2f901946-e264-40a9-b252-19c7dedd3add">Publicering pågår</LD_Publiceringsstatus>
    <LD_Version xmlns="2f901946-e264-40a9-b252-19c7dedd3add">1.0</LD_Version>
    <LD_ArbetsrumID xmlns="2f901946-e264-40a9-b252-19c7dedd3add">
      <Url xsi:nil="true"/>
      <Description xsi:nil="true"/>
    </LD_ArbetsrumID>
    <LD_Faktaagare xmlns="2f901946-e264-40a9-b252-19c7dedd3add">
      <Url xsi:nil="true"/>
      <Description xsi:nil="true"/>
    </LD_Faktaagare>
    <LD_DokumentID xmlns="2f901946-e264-40a9-b252-19c7dedd3add">
      <Url>http://ar.ltdalarna.se/arbetsrum/OHAR4G1Q/_layouts/15/DocIdRedir.aspx?ID=JHXJTDKSTMXR-638439718-50</Url>
      <Description>JHXJTDKSTMXR-638439718-50</Description>
    </LD_DokumentID>
    <LD_Dokumentstatus xmlns="2f901946-e264-40a9-b252-19c7dedd3add">Godkänt</LD_Dokumentstatus>
    <LD_OldDokumentstatus xmlns="2f901946-e264-40a9-b252-19c7dedd3add">Godkännande pågår</LD_OldDokumentstatus>
    <_dlc_DocId xmlns="c6056b2c-9b66-4941-ba4f-b114eec7ed26">JHXJTDKSTMXR-2145828690-717</_dlc_DocId>
    <_dlc_DocIdUrl xmlns="c6056b2c-9b66-4941-ba4f-b114eec7ed26">
      <Url>http://ar.ltdalarna.se/arbetsrum/OHAR4G1Q/publicerat/_layouts/15/DocIdRedir.aspx?ID=JHXJTDKSTMXR-2145828690-717</Url>
      <Description>JHXJTDKSTMXR-2145828690-717</Description>
    </_dlc_DocIdUrl>
    <LD_Diarienummer xmlns="2f901946-e264-40a9-b252-19c7dedd3add" xsi:nil="true"/>
    <LD_GodkantDatum xmlns="2f901946-e264-40a9-b252-19c7dedd3add">2019-01-14T13:10:16+00:00</LD_GodkantDatum>
    <LD_GodkantAv xmlns="2f901946-e264-40a9-b252-19c7dedd3add">
      <UserInfo>
        <DisplayName>Jansson Markus /Central förvaltning Personalenhet /Falun</DisplayName>
        <AccountId>34</AccountId>
        <AccountType/>
      </UserInfo>
    </LD_GodkantAv>
    <LD_Beslutsnummer xmlns="2f901946-e264-40a9-b252-19c7dedd3add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lankett" ma:contentTypeID="0x010100AC92CF2061C10240851FF38CAA99F4B8020100F310B003C35C654C864C96586056CDEC" ma:contentTypeVersion="310" ma:contentTypeDescription="Skapa ett nytt dokument." ma:contentTypeScope="" ma:versionID="087ee6206b06a291ed3a361c795ef3b1">
  <xsd:schema xmlns:xsd="http://www.w3.org/2001/XMLSchema" xmlns:xs="http://www.w3.org/2001/XMLSchema" xmlns:p="http://schemas.microsoft.com/office/2006/metadata/properties" xmlns:ns2="2f901946-e264-40a9-b252-19c7dedd3add" xmlns:ns3="c6056b2c-9b66-4941-ba4f-b114eec7ed26" targetNamespace="http://schemas.microsoft.com/office/2006/metadata/properties" ma:root="true" ma:fieldsID="d039476440dfb9f5cc80035c1206fafc" ns2:_="" ns3:_="">
    <xsd:import namespace="2f901946-e264-40a9-b252-19c7dedd3add"/>
    <xsd:import namespace="c6056b2c-9b66-4941-ba4f-b114eec7ed26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LD_GodkantAv" minOccurs="0"/>
                <xsd:element ref="ns2:LD_GodkantDatum" minOccurs="0"/>
                <xsd:element ref="ns2:LD_Diarienummer" minOccurs="0"/>
                <xsd:element ref="ns2:LD_Beslutsnummer" minOccurs="0"/>
                <xsd:element ref="ns2:LD_OldPubliceringsstatus" minOccurs="0"/>
                <xsd:element ref="ns2:TaxCatchAll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j125def9988a4544907fddb4a09b1af5" minOccurs="0"/>
                <xsd:element ref="ns2:ib8be5378b304cd19503fe0f13c962e4" minOccurs="0"/>
                <xsd:element ref="ns2:ib626626c2604ac096d2606abc0b50e1" minOccurs="0"/>
                <xsd:element ref="ns2:LD_OldDokumentstatus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7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8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9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0" nillable="true" ma:displayName="Version" ma:internalName="LD_Version" ma:readOnly="false">
      <xsd:simpleType>
        <xsd:restriction base="dms:Text"/>
      </xsd:simpleType>
    </xsd:element>
    <xsd:element name="LD_GranskatAv" ma:index="11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2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3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LD_GodkantAv" ma:index="15" nillable="true" ma:displayName="Godkänt av" ma:list="UserInfo" ma:internalName="LD_GodkantAv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GodkantDatum" ma:index="16" nillable="true" ma:displayName="Godkänt datum" ma:internalName="LD_GodkantDatum" ma:readOnly="false">
      <xsd:simpleType>
        <xsd:restriction base="dms:DateTime"/>
      </xsd:simpleType>
    </xsd:element>
    <xsd:element name="LD_Diarienummer" ma:index="17" nillable="true" ma:displayName="Diarienummer" ma:internalName="LD_Diarienummer" ma:readOnly="false">
      <xsd:simpleType>
        <xsd:restriction base="dms:Text"/>
      </xsd:simpleType>
    </xsd:element>
    <xsd:element name="LD_Beslutsnummer" ma:index="18" nillable="true" ma:displayName="Beslutsnummer" ma:internalName="LD_Beslutsnummer" ma:readOnly="false">
      <xsd:simpleType>
        <xsd:restriction base="dms:Text"/>
      </xsd:simpleType>
    </xsd:element>
    <xsd:element name="LD_OldPubliceringsstatus" ma:index="20" nillable="true" ma:displayName="Old Publiceringsstatus" ma:hidden="true" ma:internalName="LD_OldPubliceringsstatus" ma:readOnly="false">
      <xsd:simpleType>
        <xsd:restriction base="dms:Text"/>
      </xsd:simpleType>
    </xsd:element>
    <xsd:element name="TaxCatchAll" ma:index="21" nillable="true" ma:displayName="Taxonomy Catch All Column" ma:hidden="true" ma:list="{590d8321-ec3a-46c9-8bb0-088c8a285ba7}" ma:internalName="TaxCatchAll" ma:showField="CatchAllData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readOnly="false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626626c2604ac096d2606abc0b50e1" ma:index="33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Dokumentstatus" ma:index="34" nillable="true" ma:displayName="Old Dokumentstatus" ma:hidden="true" ma:internalName="LD_OldDokumentstatus" ma:readOnly="false">
      <xsd:simpleType>
        <xsd:restriction base="dms:Text"/>
      </xsd:simpleType>
    </xsd:element>
    <xsd:element name="TaxCatchAllLabel" ma:index="35" nillable="true" ma:displayName="Taxonomy Catch All Column1" ma:hidden="true" ma:list="{590d8321-ec3a-46c9-8bb0-088c8a285ba7}" ma:internalName="TaxCatchAllLabel" ma:readOnly="true" ma:showField="CatchAllDataLabel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56b2c-9b66-4941-ba4f-b114eec7ed26" elementFormDefault="qualified">
    <xsd:import namespace="http://schemas.microsoft.com/office/2006/documentManagement/types"/>
    <xsd:import namespace="http://schemas.microsoft.com/office/infopath/2007/PartnerControls"/>
    <xsd:element name="_dlc_DocId" ma:index="37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38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9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6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e7769dcc-5dd1-4f02-a71f-f2e47d1eab4e" ContentTypeId="0x010100AC92CF2061C10240851FF38CAA99F4B80201" PreviousValue="false"/>
</file>

<file path=customXml/itemProps1.xml><?xml version="1.0" encoding="utf-8"?>
<ds:datastoreItem xmlns:ds="http://schemas.openxmlformats.org/officeDocument/2006/customXml" ds:itemID="{20024E15-E290-4AB3-AE13-73E4633A1C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FB3ADD-DCDF-4A07-9C45-CA476A044990}">
  <ds:schemaRefs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c6056b2c-9b66-4941-ba4f-b114eec7ed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f901946-e264-40a9-b252-19c7dedd3ad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EFA16D-6D67-4242-869E-4B66269C396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EAF09AF-5DD5-48AA-A084-1A2512736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c6056b2c-9b66-4941-ba4f-b114eec7ed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B908D4C-69A5-4436-ADFD-061832FB1A4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566</Words>
  <Application>Microsoft Office PowerPoint</Application>
  <PresentationFormat>Bredbild</PresentationFormat>
  <Paragraphs>147</Paragraphs>
  <Slides>17</Slides>
  <Notes>1</Notes>
  <HiddenSlides>2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9" baseType="lpstr">
      <vt:lpstr>Arial</vt:lpstr>
      <vt:lpstr>VCdag</vt:lpstr>
      <vt:lpstr>Sammanställning patientenkät 2022 Habilitering &amp; Hjälpmedel</vt:lpstr>
      <vt:lpstr>Dimensionspoäng - 2022</vt:lpstr>
      <vt:lpstr>Dimensionspoäng - 2020</vt:lpstr>
      <vt:lpstr>Svarsfrekvens</vt:lpstr>
      <vt:lpstr>Helhetsintryck</vt:lpstr>
      <vt:lpstr>Emotionellt stöd</vt:lpstr>
      <vt:lpstr>Delaktighet och involvering</vt:lpstr>
      <vt:lpstr>Respekt och bemötande</vt:lpstr>
      <vt:lpstr>Kontinuitet och Koordinering</vt:lpstr>
      <vt:lpstr>Information och kunskap</vt:lpstr>
      <vt:lpstr>Tillgänglighet</vt:lpstr>
      <vt:lpstr>Övrigt – Upplever du distanskontakt lika bra som att träffa personalen på riktigt?</vt:lpstr>
      <vt:lpstr>Övrigt – Kände du förtroende för den personal du träffade?</vt:lpstr>
      <vt:lpstr>Övrigt – Kontrollerade personalen att du fått information på ett sätt du förstod?</vt:lpstr>
      <vt:lpstr>Övrigt – Har du haft distanskontakt (tex telefon eller videolänk) med enheten?</vt:lpstr>
      <vt:lpstr>Om patienten - Ange högsta avslutade utbildning</vt:lpstr>
      <vt:lpstr>Om patienten - Ange din huvudsakliga sysselsättning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Dalarna - Standard Powerpointmall</dc:title>
  <dc:creator>Jansson Markus /Central förvaltning Kommunikationsenhet /Falun</dc:creator>
  <cp:lastModifiedBy>Anteskog Carina /Hjälpmedel Dalarna /Borlänge</cp:lastModifiedBy>
  <cp:revision>27</cp:revision>
  <dcterms:created xsi:type="dcterms:W3CDTF">2016-11-14T14:16:14Z</dcterms:created>
  <dcterms:modified xsi:type="dcterms:W3CDTF">2023-02-10T14:08:33Z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35d67994db9475aa58636ebfce59533">
    <vt:lpwstr>sv - svenska|fc4bf42e-8ca5-492e-bdac-5e5e0115cfa8</vt:lpwstr>
  </property>
  <property fmtid="{D5CDD505-2E9C-101B-9397-08002B2CF9AE}" pid="3" name="ContentTypeId">
    <vt:lpwstr>0x010100AC92CF2061C10240851FF38CAA99F4B8020100F310B003C35C654C864C96586056CDEC</vt:lpwstr>
  </property>
  <property fmtid="{D5CDD505-2E9C-101B-9397-08002B2CF9AE}" pid="4" name="TaxCatchAll">
    <vt:lpwstr>7;#sv - svenska</vt:lpwstr>
  </property>
  <property fmtid="{D5CDD505-2E9C-101B-9397-08002B2CF9AE}" pid="5" name="LD_GallerForVerksamhet">
    <vt:lpwstr>33;#LD|30ac7822-68c2-42d2-8d58-accf1e3539f2</vt:lpwstr>
  </property>
  <property fmtid="{D5CDD505-2E9C-101B-9397-08002B2CF9AE}" pid="6" name="LD_Process">
    <vt:lpwstr/>
  </property>
  <property fmtid="{D5CDD505-2E9C-101B-9397-08002B2CF9AE}" pid="7" name="LD_Forfattning">
    <vt:lpwstr/>
  </property>
  <property fmtid="{D5CDD505-2E9C-101B-9397-08002B2CF9AE}" pid="8" name="LD_Nyckelord">
    <vt:lpwstr/>
  </property>
  <property fmtid="{D5CDD505-2E9C-101B-9397-08002B2CF9AE}" pid="9" name="LD_Dokumentsamling">
    <vt:lpwstr>620;#powerpointmall|8a709a16-dce5-48c9-b324-adb936197cd8</vt:lpwstr>
  </property>
  <property fmtid="{D5CDD505-2E9C-101B-9397-08002B2CF9AE}" pid="10" name="LD_Dokumenttyp">
    <vt:lpwstr>24;#Standarddokument|4d12e0b9-1967-41ec-b4ec-5579d11176b8</vt:lpwstr>
  </property>
  <property fmtid="{D5CDD505-2E9C-101B-9397-08002B2CF9AE}" pid="11" name="eb7deb89d2814b7b90e1fef0bccd24ec">
    <vt:lpwstr/>
  </property>
  <property fmtid="{D5CDD505-2E9C-101B-9397-08002B2CF9AE}" pid="12" name="c37888536a3e4198892c360a23f46821">
    <vt:lpwstr/>
  </property>
  <property fmtid="{D5CDD505-2E9C-101B-9397-08002B2CF9AE}" pid="13" name="e4631235004c4161a9f23c41f2f2c9d6">
    <vt:lpwstr/>
  </property>
  <property fmtid="{D5CDD505-2E9C-101B-9397-08002B2CF9AE}" pid="14" name="LD_Diagnos">
    <vt:lpwstr/>
  </property>
  <property fmtid="{D5CDD505-2E9C-101B-9397-08002B2CF9AE}" pid="15" name="LD_Sprak">
    <vt:lpwstr>1;#sv - svenska|fc4bf42e-8ca5-492e-bdac-5e5e0115cfa8</vt:lpwstr>
  </property>
  <property fmtid="{D5CDD505-2E9C-101B-9397-08002B2CF9AE}" pid="16" name="LD_MeSHterm">
    <vt:lpwstr/>
  </property>
  <property fmtid="{D5CDD505-2E9C-101B-9397-08002B2CF9AE}" pid="17" name="_dlc_DocIdItemGuid">
    <vt:lpwstr>478ac456-debb-4762-9ea7-ef009ac3d5d6</vt:lpwstr>
  </property>
  <property fmtid="{D5CDD505-2E9C-101B-9397-08002B2CF9AE}" pid="18" name="Granskning">
    <vt:lpwstr/>
  </property>
  <property fmtid="{D5CDD505-2E9C-101B-9397-08002B2CF9AE}" pid="19" name="Order">
    <vt:r8>13100</vt:r8>
  </property>
  <property fmtid="{D5CDD505-2E9C-101B-9397-08002B2CF9AE}" pid="20" name="xd_ProgID">
    <vt:lpwstr/>
  </property>
  <property fmtid="{D5CDD505-2E9C-101B-9397-08002B2CF9AE}" pid="21" name="TemplateUrl">
    <vt:lpwstr/>
  </property>
  <property fmtid="{D5CDD505-2E9C-101B-9397-08002B2CF9AE}" pid="22" name="_CopySource">
    <vt:lpwstr>http://ar.ltdalarna.se/arbetsrum/OHAR4G1Q/4G8V/Lists/informerande/Region Dalarna - Standard Powerpointmall.pptx</vt:lpwstr>
  </property>
  <property fmtid="{D5CDD505-2E9C-101B-9397-08002B2CF9AE}" pid="23" name="Godkännande och publicering">
    <vt:lpwstr>http://ar.ltdalarna.se/arbetsrum/OHAR4G1Q/_layouts/15/wrkstat.aspx?List=897c8b83-9ffe-46c2-b9b4-7cbdc1558ee9&amp;WorkflowInstanceName=23b98503-3154-493f-9ae5-e4c37136ec7d, Godkänt</vt:lpwstr>
  </property>
  <property fmtid="{D5CDD505-2E9C-101B-9397-08002B2CF9AE}" pid="24" name="LD_GiltigtTill">
    <vt:filetime>2022-01-14T13:12:34Z</vt:filetime>
  </property>
  <property fmtid="{D5CDD505-2E9C-101B-9397-08002B2CF9AE}" pid="25" name="LD_Gallringsfrist">
    <vt:lpwstr>38;#3 år|8a73ccd2-b425-41f1-973a-0e59e31951c0</vt:lpwstr>
  </property>
  <property fmtid="{D5CDD505-2E9C-101B-9397-08002B2CF9AE}" pid="26" name="maa9fd36c38347e1a5ddfad159d25a0c">
    <vt:lpwstr>3 år|8a73ccd2-b425-41f1-973a-0e59e31951c0</vt:lpwstr>
  </property>
</Properties>
</file>