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1" r:id="rId2"/>
  </p:sldMasterIdLst>
  <p:notesMasterIdLst>
    <p:notesMasterId r:id="rId20"/>
  </p:notesMasterIdLst>
  <p:handoutMasterIdLst>
    <p:handoutMasterId r:id="rId21"/>
  </p:handoutMasterIdLst>
  <p:sldIdLst>
    <p:sldId id="330" r:id="rId3"/>
    <p:sldId id="1158" r:id="rId4"/>
    <p:sldId id="387" r:id="rId5"/>
    <p:sldId id="322" r:id="rId6"/>
    <p:sldId id="333" r:id="rId7"/>
    <p:sldId id="390" r:id="rId8"/>
    <p:sldId id="391" r:id="rId9"/>
    <p:sldId id="347" r:id="rId10"/>
    <p:sldId id="392" r:id="rId11"/>
    <p:sldId id="394" r:id="rId12"/>
    <p:sldId id="393" r:id="rId13"/>
    <p:sldId id="1165" r:id="rId14"/>
    <p:sldId id="395" r:id="rId15"/>
    <p:sldId id="396" r:id="rId16"/>
    <p:sldId id="397" r:id="rId17"/>
    <p:sldId id="1161" r:id="rId18"/>
    <p:sldId id="1166" r:id="rId1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9"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CEC1"/>
    <a:srgbClr val="F15060"/>
    <a:srgbClr val="54B7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05" autoAdjust="0"/>
    <p:restoredTop sz="79811" autoAdjust="0"/>
  </p:normalViewPr>
  <p:slideViewPr>
    <p:cSldViewPr snapToGrid="0">
      <p:cViewPr varScale="1">
        <p:scale>
          <a:sx n="90" d="100"/>
          <a:sy n="90" d="100"/>
        </p:scale>
        <p:origin x="1260" y="96"/>
      </p:cViewPr>
      <p:guideLst>
        <p:guide orient="horz" pos="709"/>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644"/>
    </p:cViewPr>
  </p:sorterViewPr>
  <p:notesViewPr>
    <p:cSldViewPr snapToGrid="0" showGuides="1">
      <p:cViewPr varScale="1">
        <p:scale>
          <a:sx n="159" d="100"/>
          <a:sy n="159" d="100"/>
        </p:scale>
        <p:origin x="5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9C4A198C-3BD6-C55F-78E7-A2363256E95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03BBDE5E-A88B-1889-7D7C-44CE71E0AD5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A416DD-46BF-814C-818B-BDC2E20BCEA3}" type="datetimeFigureOut">
              <a:rPr lang="sv-SE" smtClean="0"/>
              <a:t>2026-01-27</a:t>
            </a:fld>
            <a:endParaRPr lang="sv-SE"/>
          </a:p>
        </p:txBody>
      </p:sp>
      <p:sp>
        <p:nvSpPr>
          <p:cNvPr id="4" name="Platshållare för sidfot 3">
            <a:extLst>
              <a:ext uri="{FF2B5EF4-FFF2-40B4-BE49-F238E27FC236}">
                <a16:creationId xmlns:a16="http://schemas.microsoft.com/office/drawing/2014/main" id="{D013DA2E-9201-1FC3-AC56-862A6CEFE9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BA47630C-53A2-8DEB-DFDE-4AD77D838CF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9431CB-72D4-3249-B2C6-C6A7D361B8FF}" type="slidenum">
              <a:rPr lang="sv-SE" smtClean="0"/>
              <a:t>‹#›</a:t>
            </a:fld>
            <a:endParaRPr lang="sv-SE"/>
          </a:p>
        </p:txBody>
      </p:sp>
    </p:spTree>
    <p:extLst>
      <p:ext uri="{BB962C8B-B14F-4D97-AF65-F5344CB8AC3E}">
        <p14:creationId xmlns:p14="http://schemas.microsoft.com/office/powerpoint/2010/main" val="386925739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DF86F9-A652-4D28-B456-8A8277C9861D}" type="datetimeFigureOut">
              <a:rPr lang="sv-SE" smtClean="0"/>
              <a:t>2026-01-27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E44CBA-47F8-48BC-A462-062A0D60CEF0}" type="slidenum">
              <a:rPr lang="sv-SE" smtClean="0"/>
              <a:t>‹#›</a:t>
            </a:fld>
            <a:endParaRPr lang="sv-SE"/>
          </a:p>
        </p:txBody>
      </p:sp>
    </p:spTree>
    <p:extLst>
      <p:ext uri="{BB962C8B-B14F-4D97-AF65-F5344CB8AC3E}">
        <p14:creationId xmlns:p14="http://schemas.microsoft.com/office/powerpoint/2010/main" val="2219597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Ök 2025</a:t>
            </a:r>
          </a:p>
        </p:txBody>
      </p:sp>
      <p:sp>
        <p:nvSpPr>
          <p:cNvPr id="4" name="Platshållare för bildnummer 3"/>
          <p:cNvSpPr>
            <a:spLocks noGrp="1"/>
          </p:cNvSpPr>
          <p:nvPr>
            <p:ph type="sldNum" sz="quarter" idx="10"/>
          </p:nvPr>
        </p:nvSpPr>
        <p:spPr/>
        <p:txBody>
          <a:bodyPr/>
          <a:lstStyle/>
          <a:p>
            <a:fld id="{66E44CBA-47F8-48BC-A462-062A0D60CEF0}" type="slidenum">
              <a:rPr lang="sv-SE" smtClean="0"/>
              <a:t>1</a:t>
            </a:fld>
            <a:endParaRPr lang="sv-SE"/>
          </a:p>
        </p:txBody>
      </p:sp>
    </p:spTree>
    <p:extLst>
      <p:ext uri="{BB962C8B-B14F-4D97-AF65-F5344CB8AC3E}">
        <p14:creationId xmlns:p14="http://schemas.microsoft.com/office/powerpoint/2010/main" val="12922894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A074C-EBAB-821A-675C-6561852732E5}"/>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ADF06A7-1B4F-ECD7-0385-F62B036D9CB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E4778E1-90D2-82DD-F845-C69EBA1D1C8C}"/>
              </a:ext>
            </a:extLst>
          </p:cNvPr>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a:extLst>
              <a:ext uri="{FF2B5EF4-FFF2-40B4-BE49-F238E27FC236}">
                <a16:creationId xmlns:a16="http://schemas.microsoft.com/office/drawing/2014/main" id="{88632F73-A388-569A-7E56-BB0419F4FFE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139308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C50AB-B6AC-218B-F23D-9F34C71527D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6160E02-03CA-B73A-6CED-D781A856347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1E214B0-9EED-3E0F-44FB-8AEC9F7D92DD}"/>
              </a:ext>
            </a:extLst>
          </p:cNvPr>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a:extLst>
              <a:ext uri="{FF2B5EF4-FFF2-40B4-BE49-F238E27FC236}">
                <a16:creationId xmlns:a16="http://schemas.microsoft.com/office/drawing/2014/main" id="{09B02120-9A44-D540-A0D1-1EF2039EE544}"/>
              </a:ext>
            </a:extLst>
          </p:cNvPr>
          <p:cNvSpPr>
            <a:spLocks noGrp="1"/>
          </p:cNvSpPr>
          <p:nvPr>
            <p:ph type="sldNum" sz="quarter" idx="10"/>
          </p:nvPr>
        </p:nvSpPr>
        <p:spPr/>
        <p:txBody>
          <a:bodyPr/>
          <a:lstStyle/>
          <a:p>
            <a:fld id="{66E44CBA-47F8-48BC-A462-062A0D60CEF0}" type="slidenum">
              <a:rPr lang="sv-SE" smtClean="0"/>
              <a:t>13</a:t>
            </a:fld>
            <a:endParaRPr lang="sv-SE" dirty="0"/>
          </a:p>
        </p:txBody>
      </p:sp>
    </p:spTree>
    <p:extLst>
      <p:ext uri="{BB962C8B-B14F-4D97-AF65-F5344CB8AC3E}">
        <p14:creationId xmlns:p14="http://schemas.microsoft.com/office/powerpoint/2010/main" val="31791429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59C91-900F-5666-0E53-9C0DBA9262D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6A4CA2D-F6A7-4448-F200-36C8AC7ACBB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D0A8C89-1039-84AB-414C-F0FB03C3AB08}"/>
              </a:ext>
            </a:extLst>
          </p:cNvPr>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a:extLst>
              <a:ext uri="{FF2B5EF4-FFF2-40B4-BE49-F238E27FC236}">
                <a16:creationId xmlns:a16="http://schemas.microsoft.com/office/drawing/2014/main" id="{B65CD015-F525-847C-CA07-54EDCDEFB88E}"/>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979243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D4A4F-0DCB-FC75-705A-A9045F66E1A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10E5BDD-EFF5-F6BC-138F-8E49060CFD65}"/>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3A9C05D-052D-C57E-9669-A15F4310053E}"/>
              </a:ext>
            </a:extLst>
          </p:cNvPr>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a:extLst>
              <a:ext uri="{FF2B5EF4-FFF2-40B4-BE49-F238E27FC236}">
                <a16:creationId xmlns:a16="http://schemas.microsoft.com/office/drawing/2014/main" id="{EB21619F-01C6-0715-8904-ADE58DB4B0E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288935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C1A14-9876-6703-55BB-A1EE8B4EF5B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B5D7E2A-8055-996E-4492-12E359FE1AEE}"/>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1EEAB6D-894D-2DC2-F154-66A1B9A0629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9F9511AB-B73C-BD76-E178-BBE28671B37B}"/>
              </a:ext>
            </a:extLst>
          </p:cNvPr>
          <p:cNvSpPr>
            <a:spLocks noGrp="1"/>
          </p:cNvSpPr>
          <p:nvPr>
            <p:ph type="sldNum" sz="quarter" idx="10"/>
          </p:nvPr>
        </p:nvSpPr>
        <p:spPr/>
        <p:txBody>
          <a:bodyPr/>
          <a:lstStyle/>
          <a:p>
            <a:fld id="{66E44CBA-47F8-48BC-A462-062A0D60CEF0}" type="slidenum">
              <a:rPr lang="sv-SE" smtClean="0"/>
              <a:t>16</a:t>
            </a:fld>
            <a:endParaRPr lang="sv-SE"/>
          </a:p>
        </p:txBody>
      </p:sp>
    </p:spTree>
    <p:extLst>
      <p:ext uri="{BB962C8B-B14F-4D97-AF65-F5344CB8AC3E}">
        <p14:creationId xmlns:p14="http://schemas.microsoft.com/office/powerpoint/2010/main" val="29197008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CAC70-4904-055C-0B70-032FD5D28D2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ED6E8B-3FE0-814A-2D2C-27275D8F548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E033924-311B-C66D-7DD9-A0D6F4C4A45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15BC4DD-F6A1-4F47-A0F0-261F7452525F}"/>
              </a:ext>
            </a:extLst>
          </p:cNvPr>
          <p:cNvSpPr>
            <a:spLocks noGrp="1"/>
          </p:cNvSpPr>
          <p:nvPr>
            <p:ph type="sldNum" sz="quarter" idx="10"/>
          </p:nvPr>
        </p:nvSpPr>
        <p:spPr/>
        <p:txBody>
          <a:bodyPr/>
          <a:lstStyle/>
          <a:p>
            <a:fld id="{66E44CBA-47F8-48BC-A462-062A0D60CEF0}" type="slidenum">
              <a:rPr lang="sv-SE" smtClean="0"/>
              <a:t>17</a:t>
            </a:fld>
            <a:endParaRPr lang="sv-SE"/>
          </a:p>
        </p:txBody>
      </p:sp>
    </p:spTree>
    <p:extLst>
      <p:ext uri="{BB962C8B-B14F-4D97-AF65-F5344CB8AC3E}">
        <p14:creationId xmlns:p14="http://schemas.microsoft.com/office/powerpoint/2010/main" val="1264140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CB286-C344-721E-FC8A-EABE418A9AE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6C794C5-0632-6322-F57D-8DF25AE1369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6C49089-CF02-F288-1C3B-6F77BD52E613}"/>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7458E98-290B-C6B8-F50D-AE61D112A27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E44CBA-47F8-48BC-A462-062A0D60CEF0}"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1048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ger en gemensam inriktning för samhällets samlade arbete med psykisk hälsa och suicidprevention under de kommande tio åren. Detta kräver ett aktivt arbete från flera av samhällets aktörer, gemensamt och i samverkan. För att kommuner och regioner ska utveckla arbetet, i enlighet med den nationella strategin, har parterna enats om att sådana insatser ska stimuleras i överenskommelsen. För att få ta del av medlen ska regioner och kommuner gemensamt (länsvis) − upprätta länsgemensamma handlingsplaner för genomförandet av den nationella strategin, − genomföra insatser för att det strategiska utvecklingsarbetet sker i nära samverkan och samarbete med patient-, brukar- och </a:t>
            </a:r>
            <a:r>
              <a:rPr lang="sv-SE" dirty="0" err="1"/>
              <a:t>anhörigorganisationer</a:t>
            </a:r>
            <a:r>
              <a:rPr lang="sv-SE" dirty="0"/>
              <a:t> och andra berörda aktörer såsom professionen, − genomföra insatser för att implementera vård- och insatsprogram och personcentrerade och sammanhållna vårdförlopp, </a:t>
            </a:r>
          </a:p>
        </p:txBody>
      </p:sp>
      <p:sp>
        <p:nvSpPr>
          <p:cNvPr id="4" name="Platshållare för bildnummer 3"/>
          <p:cNvSpPr>
            <a:spLocks noGrp="1"/>
          </p:cNvSpPr>
          <p:nvPr>
            <p:ph type="sldNum" sz="quarter" idx="10"/>
          </p:nvPr>
        </p:nvSpPr>
        <p:spPr/>
        <p:txBody>
          <a:bodyPr/>
          <a:lstStyle/>
          <a:p>
            <a:fld id="{66E44CBA-47F8-48BC-A462-062A0D60CEF0}" type="slidenum">
              <a:rPr lang="sv-SE" smtClean="0"/>
              <a:t>5</a:t>
            </a:fld>
            <a:endParaRPr lang="sv-SE"/>
          </a:p>
        </p:txBody>
      </p:sp>
    </p:spTree>
    <p:extLst>
      <p:ext uri="{BB962C8B-B14F-4D97-AF65-F5344CB8AC3E}">
        <p14:creationId xmlns:p14="http://schemas.microsoft.com/office/powerpoint/2010/main" val="2483043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E9EA4-1010-6A0E-9D83-EE8755D4F41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042D565-35A8-0636-BD98-8B3EE30D4F8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0CFEA8C-1ED7-51F6-94E5-2F441C73E0B9}"/>
              </a:ext>
            </a:extLst>
          </p:cNvPr>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a:extLst>
              <a:ext uri="{FF2B5EF4-FFF2-40B4-BE49-F238E27FC236}">
                <a16:creationId xmlns:a16="http://schemas.microsoft.com/office/drawing/2014/main" id="{176F2B41-2475-D265-037E-EAA5E5FF25F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87128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675B3-15E3-2655-90A4-2CABF874C6D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0E4C54E-0495-9273-BBD2-C228E4B05FE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A001DE8-B9DC-CCB3-7273-130EB1FF9C16}"/>
              </a:ext>
            </a:extLst>
          </p:cNvPr>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a:extLst>
              <a:ext uri="{FF2B5EF4-FFF2-40B4-BE49-F238E27FC236}">
                <a16:creationId xmlns:a16="http://schemas.microsoft.com/office/drawing/2014/main" id="{CA253C9A-1AA0-D912-08DE-47C52A6351B6}"/>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15376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4854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29630-2C57-EB10-19D5-FA4DBA5467A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51E5369-9703-5134-E05D-1E41C103375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2F77F42-C39D-61FD-66A1-4AD4631F7FB6}"/>
              </a:ext>
            </a:extLst>
          </p:cNvPr>
          <p:cNvSpPr>
            <a:spLocks noGrp="1"/>
          </p:cNvSpPr>
          <p:nvPr>
            <p:ph type="body" idx="1"/>
          </p:nvPr>
        </p:nvSpPr>
        <p:spPr/>
        <p:txBody>
          <a:bodyPr/>
          <a:lstStyle/>
          <a:p>
            <a:r>
              <a:rPr lang="sv-SE" dirty="0"/>
              <a:t>Den nationella strategin inom området psykisk hälsa och suicidprevention har ett särskilt fokus på insatser för personer med sammansatta behov, inbegriper samsjuklighet i form av skadligt bruk eller beroende och andra psykiatriska diagnoser. För att </a:t>
            </a:r>
            <a:r>
              <a:rPr lang="sv-SE" dirty="0" err="1"/>
              <a:t>hälso-</a:t>
            </a:r>
            <a:r>
              <a:rPr lang="sv-SE" dirty="0"/>
              <a:t> och sjukvården och socialtjänsten ska kunna möta personer med allvarliga psykiatriska tillstånd eller psykisk funktionsnedsättning i kombination med t.ex. samsjuklighet mellan beroende och psykisk ohälsa, </a:t>
            </a:r>
            <a:r>
              <a:rPr lang="sv-SE" dirty="0" err="1"/>
              <a:t>suicidalitet</a:t>
            </a:r>
            <a:r>
              <a:rPr lang="sv-SE" dirty="0"/>
              <a:t>, somatisk och psykisk ohälsa eller annan funktionsnedsättning och/eller social utsatthet, behövs både stärkt kunskap och utvecklade gemensamma arbetssätt. Detta ställer särskilda krav på en utvecklad samordning och samverkan mellan berörda aktörer, såväl inom som mellan olika verksamheter och huvudmän samt mellan dessa huvudmän och berörda statliga myndigheter t.ex. när det gäller barn och unga som vårdas inom den sociala barn- och ungdomsvården. Rättspsykiatrin, och i viss mån den psykiatriska heldygnsvården och tvångsvården, har i allt högre grad kommit att präglas av en hög beläggningsgrad. Under senare år har allt längre vårdtider konstaterats, särskilt inom den rättspsykiatriska vården, som bl.a. kan hänföras till en komplex utskrivningsprocess. Det kräver förnyade arbetssätt och angreppssätt. För att få ta del av medlen ska regionerna respektive regioner och kommuner gemensamt (länsvis) − genomföra analyser och insatser för att stimulera en systematisk kapacitetsstyrning av tillgång till vårdplatser inom specialistpsykiatrin, inbegripet den psykiatriska tvångsvården och rättspsykiatrin, − genomföra analyser och insatser för att förebygga och motverka behovet av tvångsåtgärder inom den psykiatriska tvångsvården och rättspsykiatrin och i detta särskilt beakta behoven av kompetensutveckling och alternativa metoder och arbetssätt, − upprätta eller anpassa befintliga gemensamma samverkansavtal1 för utskrivning från sluten </a:t>
            </a:r>
            <a:r>
              <a:rPr lang="sv-SE" dirty="0" err="1"/>
              <a:t>hälso-</a:t>
            </a:r>
            <a:r>
              <a:rPr lang="sv-SE" dirty="0"/>
              <a:t> och sjukvård till de särskilda förutsättningar som gäller för den psykiatriska tvångsvården och den rättspsykiatriska vården och särskilt uppmärksamma personens behov av kommunala insatser såsom boende och sysselsättning samt behoven av samverkan såväl mellan kommunerna som mellan kommuner och regioner, − genomföra insatser för att stärka samverkan för att främja en god vård och en socialtjänst med god kvalitet för enskilda som under eller efter öppen eller sluten vård behöver insatser från socialtjänsten, den kommunalt finansierade </a:t>
            </a:r>
            <a:r>
              <a:rPr lang="sv-SE" dirty="0" err="1"/>
              <a:t>hälso-</a:t>
            </a:r>
            <a:r>
              <a:rPr lang="sv-SE" dirty="0"/>
              <a:t> och sjukvården eller den regionfinansierade öppna vården och i detta särskilt uppmärksamma åtgärder inför och vid utskrivning från den rättspsykiatriska vården, − genomföra insatser för att utveckla arbetssätt, såsom genom integrerade team, verksamheter eller behandlingsmetoder, för att kunna möta komplexa behov, inbegripet samsjuklighet, såväl när det gäller fysisk som psykisk ohälsa samt skadligt bruk eller beroende, − genomföra insatser för att stärka stödet till anhöriga till personer med komplexa behov, inbegripet samsjuklighet, och i detta särskilt uppmärksamma barn som anhöriga, </a:t>
            </a:r>
          </a:p>
          <a:p>
            <a:endParaRPr lang="sv-SE" dirty="0"/>
          </a:p>
          <a:p>
            <a:r>
              <a:rPr lang="sv-SE" dirty="0"/>
              <a:t>Utvecklingsarbetet ska ligga i linje med redovisningen av uppdraget till Socialstyrelsen att redovisa ett förslag till en nationell plan för att minska bristen på vårdplatser i </a:t>
            </a:r>
            <a:r>
              <a:rPr lang="sv-SE" dirty="0" err="1"/>
              <a:t>hälso-</a:t>
            </a:r>
            <a:r>
              <a:rPr lang="sv-SE" dirty="0"/>
              <a:t> och sjukvården (S2023/00679).</a:t>
            </a:r>
          </a:p>
        </p:txBody>
      </p:sp>
      <p:sp>
        <p:nvSpPr>
          <p:cNvPr id="4" name="Platshållare för bildnummer 3">
            <a:extLst>
              <a:ext uri="{FF2B5EF4-FFF2-40B4-BE49-F238E27FC236}">
                <a16:creationId xmlns:a16="http://schemas.microsoft.com/office/drawing/2014/main" id="{5F4F448A-EC4E-A416-F5B9-5C2597C11B03}"/>
              </a:ext>
            </a:extLst>
          </p:cNvPr>
          <p:cNvSpPr>
            <a:spLocks noGrp="1"/>
          </p:cNvSpPr>
          <p:nvPr>
            <p:ph type="sldNum" sz="quarter" idx="10"/>
          </p:nvPr>
        </p:nvSpPr>
        <p:spPr/>
        <p:txBody>
          <a:bodyPr/>
          <a:lstStyle/>
          <a:p>
            <a:fld id="{66E44CBA-47F8-48BC-A462-062A0D60CEF0}" type="slidenum">
              <a:rPr lang="sv-SE" smtClean="0"/>
              <a:t>9</a:t>
            </a:fld>
            <a:endParaRPr lang="sv-SE"/>
          </a:p>
        </p:txBody>
      </p:sp>
    </p:spTree>
    <p:extLst>
      <p:ext uri="{BB962C8B-B14F-4D97-AF65-F5344CB8AC3E}">
        <p14:creationId xmlns:p14="http://schemas.microsoft.com/office/powerpoint/2010/main" val="2302295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CFCAD-3240-69FD-689E-6E250633C56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E7F694C-5B46-2FE2-DBCC-432A1FEA4C4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F3A4861-FD07-35B8-234D-FAF73E8C16F5}"/>
              </a:ext>
            </a:extLst>
          </p:cNvPr>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a:extLst>
              <a:ext uri="{FF2B5EF4-FFF2-40B4-BE49-F238E27FC236}">
                <a16:creationId xmlns:a16="http://schemas.microsoft.com/office/drawing/2014/main" id="{C0618EAF-B2E3-13B9-958C-55D0AB02037A}"/>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59908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DEC368-335E-7052-46D0-439EF29E12A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C127ECB-5F5E-8CCB-3C84-B67888DAE38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90FB1739-B71B-D887-0318-3D7163DC7A8E}"/>
              </a:ext>
            </a:extLst>
          </p:cNvPr>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a:extLst>
              <a:ext uri="{FF2B5EF4-FFF2-40B4-BE49-F238E27FC236}">
                <a16:creationId xmlns:a16="http://schemas.microsoft.com/office/drawing/2014/main" id="{8E986793-4ADF-6C1C-717D-3B427B0E3410}"/>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781214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663429"/>
            <a:ext cx="9144000" cy="1989149"/>
          </a:xfrm>
        </p:spPr>
        <p:txBody>
          <a:bodyPr anchor="b"/>
          <a:lstStyle>
            <a:lvl1pPr algn="ctr">
              <a:defRPr sz="6000" b="1">
                <a:solidFill>
                  <a:schemeClr val="tx1"/>
                </a:solidFill>
              </a:defRPr>
            </a:lvl1pPr>
          </a:lstStyle>
          <a:p>
            <a:r>
              <a:rPr lang="sv-SE" dirty="0"/>
              <a:t>Klicka här för att ändra format</a:t>
            </a:r>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format på underrubrik i bakgrunden</a:t>
            </a:r>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pic>
        <p:nvPicPr>
          <p:cNvPr id="6" name="Bildobjekt 5" descr="En bild som visar text, Teckensnitt, skärmbild, Grafik&#10;&#10;Automatiskt genererad beskrivning">
            <a:extLst>
              <a:ext uri="{FF2B5EF4-FFF2-40B4-BE49-F238E27FC236}">
                <a16:creationId xmlns:a16="http://schemas.microsoft.com/office/drawing/2014/main" id="{712405E6-58EC-9029-E824-C915FD47AA7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0547" y="641257"/>
            <a:ext cx="2945454" cy="718537"/>
          </a:xfrm>
          <a:prstGeom prst="rect">
            <a:avLst/>
          </a:prstGeom>
        </p:spPr>
      </p:pic>
      <p:sp>
        <p:nvSpPr>
          <p:cNvPr id="4" name="Platshållare för datum 3">
            <a:extLst>
              <a:ext uri="{FF2B5EF4-FFF2-40B4-BE49-F238E27FC236}">
                <a16:creationId xmlns:a16="http://schemas.microsoft.com/office/drawing/2014/main" id="{53D721F1-8739-B3BD-E5BA-5B1020D2AF2B}"/>
              </a:ext>
            </a:extLst>
          </p:cNvPr>
          <p:cNvSpPr>
            <a:spLocks noGrp="1"/>
          </p:cNvSpPr>
          <p:nvPr>
            <p:ph type="dt" sz="half" idx="10"/>
          </p:nvPr>
        </p:nvSpPr>
        <p:spPr/>
        <p:txBody>
          <a:bodyPr/>
          <a:lstStyle>
            <a:lvl1pPr>
              <a:defRPr>
                <a:solidFill>
                  <a:schemeClr val="tx1"/>
                </a:solidFill>
              </a:defRPr>
            </a:lvl1pPr>
          </a:lstStyle>
          <a:p>
            <a:fld id="{5B587F8E-97A3-4737-A1D6-1A55F93FA836}" type="datetime1">
              <a:rPr lang="sv-SE" smtClean="0"/>
              <a:t>2026-01-27</a:t>
            </a:fld>
            <a:endParaRPr lang="sv-SE" dirty="0"/>
          </a:p>
        </p:txBody>
      </p:sp>
      <p:sp>
        <p:nvSpPr>
          <p:cNvPr id="5" name="Platshållare för sidfot 4">
            <a:extLst>
              <a:ext uri="{FF2B5EF4-FFF2-40B4-BE49-F238E27FC236}">
                <a16:creationId xmlns:a16="http://schemas.microsoft.com/office/drawing/2014/main" id="{2D9FB05E-FFCC-F5A1-9827-9DEF1CAB22EA}"/>
              </a:ext>
            </a:extLst>
          </p:cNvPr>
          <p:cNvSpPr>
            <a:spLocks noGrp="1"/>
          </p:cNvSpPr>
          <p:nvPr>
            <p:ph type="ftr" sz="quarter" idx="11"/>
          </p:nvPr>
        </p:nvSpPr>
        <p:spPr/>
        <p:txBody>
          <a:bodyPr/>
          <a:lstStyle>
            <a:lvl1pPr>
              <a:defRPr>
                <a:solidFill>
                  <a:schemeClr val="tx1"/>
                </a:solidFill>
              </a:defRPr>
            </a:lvl1pPr>
          </a:lstStyle>
          <a:p>
            <a:r>
              <a:rPr lang="sv-SE"/>
              <a:t>Sidfot</a:t>
            </a:r>
            <a:endParaRPr lang="sv-SE" dirty="0"/>
          </a:p>
        </p:txBody>
      </p:sp>
      <p:sp>
        <p:nvSpPr>
          <p:cNvPr id="7" name="Platshållare för bildnummer 6">
            <a:extLst>
              <a:ext uri="{FF2B5EF4-FFF2-40B4-BE49-F238E27FC236}">
                <a16:creationId xmlns:a16="http://schemas.microsoft.com/office/drawing/2014/main" id="{33041D94-FF30-935C-6AA5-92E116DA61E9}"/>
              </a:ext>
            </a:extLst>
          </p:cNvPr>
          <p:cNvSpPr>
            <a:spLocks noGrp="1"/>
          </p:cNvSpPr>
          <p:nvPr>
            <p:ph type="sldNum" sz="quarter" idx="12"/>
          </p:nvPr>
        </p:nvSpPr>
        <p:spPr/>
        <p:txBody>
          <a:bodyPr/>
          <a:lstStyle>
            <a:lvl1pPr>
              <a:defRPr>
                <a:solidFill>
                  <a:schemeClr val="tx1"/>
                </a:solidFill>
              </a:defRPr>
            </a:lvl1p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83407914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ext, beige, en spalt">
    <p:bg>
      <p:bgPr>
        <a:solidFill>
          <a:srgbClr val="F7F2EB"/>
        </a:solidFill>
        <a:effectLst/>
      </p:bgPr>
    </p:bg>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D5A6E465-C25D-A7A3-7EF2-615E62A92C49}"/>
              </a:ext>
            </a:extLst>
          </p:cNvPr>
          <p:cNvSpPr>
            <a:spLocks noGrp="1"/>
          </p:cNvSpPr>
          <p:nvPr>
            <p:ph type="dt" sz="half" idx="10"/>
          </p:nvPr>
        </p:nvSpPr>
        <p:spPr/>
        <p:txBody>
          <a:bodyPr/>
          <a:lstStyle/>
          <a:p>
            <a:fld id="{8E7D24E2-704C-4D37-BA3F-3A87B7C16133}" type="datetimeFigureOut">
              <a:rPr lang="sv-SE" smtClean="0"/>
              <a:t>2026-01-27</a:t>
            </a:fld>
            <a:endParaRPr lang="sv-SE"/>
          </a:p>
        </p:txBody>
      </p:sp>
      <p:sp>
        <p:nvSpPr>
          <p:cNvPr id="5" name="Platshållare för sidfot 4">
            <a:extLst>
              <a:ext uri="{FF2B5EF4-FFF2-40B4-BE49-F238E27FC236}">
                <a16:creationId xmlns:a16="http://schemas.microsoft.com/office/drawing/2014/main" id="{45DC0A25-9534-A193-D576-70049C634AD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8DE994E-6983-C5FA-24CC-9E1F3B1D3709}"/>
              </a:ext>
            </a:extLst>
          </p:cNvPr>
          <p:cNvSpPr>
            <a:spLocks noGrp="1"/>
          </p:cNvSpPr>
          <p:nvPr>
            <p:ph type="sldNum" sz="quarter" idx="12"/>
          </p:nvPr>
        </p:nvSpPr>
        <p:spPr/>
        <p:txBody>
          <a:bodyPr/>
          <a:lstStyle/>
          <a:p>
            <a:fld id="{D88021E2-E97B-4976-AF53-1A9B1E45C5FA}" type="slidenum">
              <a:rPr lang="sv-SE" smtClean="0"/>
              <a:t>‹#›</a:t>
            </a:fld>
            <a:endParaRPr lang="sv-SE"/>
          </a:p>
        </p:txBody>
      </p:sp>
      <p:sp>
        <p:nvSpPr>
          <p:cNvPr id="3" name="Platshållare för innehåll 12">
            <a:extLst>
              <a:ext uri="{FF2B5EF4-FFF2-40B4-BE49-F238E27FC236}">
                <a16:creationId xmlns:a16="http://schemas.microsoft.com/office/drawing/2014/main" id="{A00E84CA-1372-F4FE-C48C-D5057040CCD3}"/>
              </a:ext>
            </a:extLst>
          </p:cNvPr>
          <p:cNvSpPr>
            <a:spLocks noGrp="1"/>
          </p:cNvSpPr>
          <p:nvPr>
            <p:ph sz="quarter" idx="14" hasCustomPrompt="1"/>
          </p:nvPr>
        </p:nvSpPr>
        <p:spPr>
          <a:xfrm>
            <a:off x="839787" y="3187287"/>
            <a:ext cx="7313610" cy="2980281"/>
          </a:xfrm>
        </p:spPr>
        <p:txBody>
          <a:bodyPr>
            <a:noAutofit/>
          </a:bodyPr>
          <a:lstStyle>
            <a:lvl1pPr marL="0" indent="0">
              <a:buNone/>
              <a:defRPr sz="2200"/>
            </a:lvl1pPr>
            <a:lvl2pPr>
              <a:defRPr sz="2000"/>
            </a:lvl2pPr>
            <a:lvl3pPr>
              <a:defRPr sz="1800"/>
            </a:lvl3pPr>
            <a:lvl4pPr>
              <a:defRPr sz="1800"/>
            </a:lvl4pPr>
            <a:lvl5pPr>
              <a:defRPr sz="1800"/>
            </a:lvl5pPr>
          </a:lstStyle>
          <a:p>
            <a:pPr lvl="0"/>
            <a:r>
              <a:rPr lang="sv-SE"/>
              <a:t>Text eller annat innehåll</a:t>
            </a:r>
          </a:p>
        </p:txBody>
      </p:sp>
      <p:sp>
        <p:nvSpPr>
          <p:cNvPr id="7" name="Platshållare för text 10">
            <a:extLst>
              <a:ext uri="{FF2B5EF4-FFF2-40B4-BE49-F238E27FC236}">
                <a16:creationId xmlns:a16="http://schemas.microsoft.com/office/drawing/2014/main" id="{EBCA04CE-46C3-DE7D-172C-D198CB8E4CF7}"/>
              </a:ext>
            </a:extLst>
          </p:cNvPr>
          <p:cNvSpPr>
            <a:spLocks noGrp="1"/>
          </p:cNvSpPr>
          <p:nvPr>
            <p:ph type="body" sz="quarter" idx="13" hasCustomPrompt="1"/>
          </p:nvPr>
        </p:nvSpPr>
        <p:spPr>
          <a:xfrm>
            <a:off x="839789" y="2395569"/>
            <a:ext cx="7313610" cy="720000"/>
          </a:xfrm>
        </p:spPr>
        <p:txBody>
          <a:bodyPr anchor="b">
            <a:noAutofit/>
          </a:bodyPr>
          <a:lstStyle>
            <a:lvl1pPr marL="0" indent="0">
              <a:buNone/>
              <a:defRPr sz="4400" b="1">
                <a:latin typeface="Arial Black" panose="020B0A04020102020204" pitchFamily="34" charset="0"/>
              </a:defRPr>
            </a:lvl1pPr>
            <a:lvl2pPr marL="457200" indent="0">
              <a:buNone/>
              <a:defRPr/>
            </a:lvl2pPr>
          </a:lstStyle>
          <a:p>
            <a:pPr lvl="0"/>
            <a:r>
              <a:rPr lang="sv-SE"/>
              <a:t>Rubrik</a:t>
            </a:r>
          </a:p>
        </p:txBody>
      </p:sp>
    </p:spTree>
    <p:extLst>
      <p:ext uri="{BB962C8B-B14F-4D97-AF65-F5344CB8AC3E}">
        <p14:creationId xmlns:p14="http://schemas.microsoft.com/office/powerpoint/2010/main" val="213722195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ext, rosa, en spalt">
    <p:bg>
      <p:bgPr>
        <a:solidFill>
          <a:srgbClr val="FFEBE8"/>
        </a:solidFill>
        <a:effectLst/>
      </p:bgPr>
    </p:bg>
    <p:spTree>
      <p:nvGrpSpPr>
        <p:cNvPr id="1" name=""/>
        <p:cNvGrpSpPr/>
        <p:nvPr/>
      </p:nvGrpSpPr>
      <p:grpSpPr>
        <a:xfrm>
          <a:off x="0" y="0"/>
          <a:ext cx="0" cy="0"/>
          <a:chOff x="0" y="0"/>
          <a:chExt cx="0" cy="0"/>
        </a:xfrm>
      </p:grpSpPr>
      <p:sp>
        <p:nvSpPr>
          <p:cNvPr id="11" name="Platshållare för text 10">
            <a:extLst>
              <a:ext uri="{FF2B5EF4-FFF2-40B4-BE49-F238E27FC236}">
                <a16:creationId xmlns:a16="http://schemas.microsoft.com/office/drawing/2014/main" id="{170878FB-334C-97E6-6586-33321D5CF75D}"/>
              </a:ext>
            </a:extLst>
          </p:cNvPr>
          <p:cNvSpPr>
            <a:spLocks noGrp="1"/>
          </p:cNvSpPr>
          <p:nvPr>
            <p:ph type="body" sz="quarter" idx="13" hasCustomPrompt="1"/>
          </p:nvPr>
        </p:nvSpPr>
        <p:spPr>
          <a:xfrm>
            <a:off x="839789" y="2395569"/>
            <a:ext cx="7313610" cy="720000"/>
          </a:xfrm>
        </p:spPr>
        <p:txBody>
          <a:bodyPr anchor="b">
            <a:noAutofit/>
          </a:bodyPr>
          <a:lstStyle>
            <a:lvl1pPr marL="0" indent="0">
              <a:buNone/>
              <a:defRPr sz="4400" b="1">
                <a:solidFill>
                  <a:schemeClr val="tx2"/>
                </a:solidFill>
                <a:latin typeface="+mj-lt"/>
              </a:defRPr>
            </a:lvl1pPr>
            <a:lvl2pPr marL="457200" indent="0">
              <a:buNone/>
              <a:defRPr/>
            </a:lvl2pPr>
          </a:lstStyle>
          <a:p>
            <a:pPr lvl="0"/>
            <a:r>
              <a:rPr lang="sv-SE"/>
              <a:t>Rubrik</a:t>
            </a:r>
          </a:p>
        </p:txBody>
      </p:sp>
      <p:sp>
        <p:nvSpPr>
          <p:cNvPr id="4" name="Platshållare för datum 3">
            <a:extLst>
              <a:ext uri="{FF2B5EF4-FFF2-40B4-BE49-F238E27FC236}">
                <a16:creationId xmlns:a16="http://schemas.microsoft.com/office/drawing/2014/main" id="{D5A6E465-C25D-A7A3-7EF2-615E62A92C49}"/>
              </a:ext>
            </a:extLst>
          </p:cNvPr>
          <p:cNvSpPr>
            <a:spLocks noGrp="1"/>
          </p:cNvSpPr>
          <p:nvPr>
            <p:ph type="dt" sz="half" idx="10"/>
          </p:nvPr>
        </p:nvSpPr>
        <p:spPr/>
        <p:txBody>
          <a:bodyPr/>
          <a:lstStyle>
            <a:lvl1pPr>
              <a:defRPr>
                <a:solidFill>
                  <a:schemeClr val="tx2"/>
                </a:solidFill>
              </a:defRPr>
            </a:lvl1pPr>
          </a:lstStyle>
          <a:p>
            <a:fld id="{8E7D24E2-704C-4D37-BA3F-3A87B7C16133}" type="datetimeFigureOut">
              <a:rPr lang="sv-SE" smtClean="0"/>
              <a:pPr/>
              <a:t>2026-01-27</a:t>
            </a:fld>
            <a:endParaRPr lang="sv-SE"/>
          </a:p>
        </p:txBody>
      </p:sp>
      <p:sp>
        <p:nvSpPr>
          <p:cNvPr id="5" name="Platshållare för sidfot 4">
            <a:extLst>
              <a:ext uri="{FF2B5EF4-FFF2-40B4-BE49-F238E27FC236}">
                <a16:creationId xmlns:a16="http://schemas.microsoft.com/office/drawing/2014/main" id="{45DC0A25-9534-A193-D576-70049C634AD4}"/>
              </a:ext>
            </a:extLst>
          </p:cNvPr>
          <p:cNvSpPr>
            <a:spLocks noGrp="1"/>
          </p:cNvSpPr>
          <p:nvPr>
            <p:ph type="ftr" sz="quarter" idx="11"/>
          </p:nvPr>
        </p:nvSpPr>
        <p:spPr/>
        <p:txBody>
          <a:bodyPr/>
          <a:lstStyle>
            <a:lvl1pPr>
              <a:defRPr>
                <a:solidFill>
                  <a:schemeClr val="tx2"/>
                </a:solidFill>
              </a:defRPr>
            </a:lvl1pPr>
          </a:lstStyle>
          <a:p>
            <a:endParaRPr lang="sv-SE"/>
          </a:p>
        </p:txBody>
      </p:sp>
      <p:sp>
        <p:nvSpPr>
          <p:cNvPr id="6" name="Platshållare för bildnummer 5">
            <a:extLst>
              <a:ext uri="{FF2B5EF4-FFF2-40B4-BE49-F238E27FC236}">
                <a16:creationId xmlns:a16="http://schemas.microsoft.com/office/drawing/2014/main" id="{D8DE994E-6983-C5FA-24CC-9E1F3B1D3709}"/>
              </a:ext>
            </a:extLst>
          </p:cNvPr>
          <p:cNvSpPr>
            <a:spLocks noGrp="1"/>
          </p:cNvSpPr>
          <p:nvPr>
            <p:ph type="sldNum" sz="quarter" idx="12"/>
          </p:nvPr>
        </p:nvSpPr>
        <p:spPr/>
        <p:txBody>
          <a:bodyPr/>
          <a:lstStyle>
            <a:lvl1pPr>
              <a:defRPr>
                <a:solidFill>
                  <a:schemeClr val="tx2"/>
                </a:solidFill>
              </a:defRPr>
            </a:lvl1pPr>
          </a:lstStyle>
          <a:p>
            <a:fld id="{D88021E2-E97B-4976-AF53-1A9B1E45C5FA}" type="slidenum">
              <a:rPr lang="sv-SE" smtClean="0"/>
              <a:pPr/>
              <a:t>‹#›</a:t>
            </a:fld>
            <a:endParaRPr lang="sv-SE"/>
          </a:p>
        </p:txBody>
      </p:sp>
      <p:sp>
        <p:nvSpPr>
          <p:cNvPr id="3" name="Platshållare för innehåll 14">
            <a:extLst>
              <a:ext uri="{FF2B5EF4-FFF2-40B4-BE49-F238E27FC236}">
                <a16:creationId xmlns:a16="http://schemas.microsoft.com/office/drawing/2014/main" id="{B952E2A6-92D9-7AEA-1AF8-8FFC1C614F70}"/>
              </a:ext>
            </a:extLst>
          </p:cNvPr>
          <p:cNvSpPr>
            <a:spLocks noGrp="1"/>
          </p:cNvSpPr>
          <p:nvPr>
            <p:ph sz="quarter" idx="19" hasCustomPrompt="1"/>
          </p:nvPr>
        </p:nvSpPr>
        <p:spPr>
          <a:xfrm>
            <a:off x="839787" y="3187287"/>
            <a:ext cx="7313609" cy="3006250"/>
          </a:xfrm>
        </p:spPr>
        <p:txBody>
          <a:bodyPr>
            <a:noAutofit/>
          </a:bodyPr>
          <a:lstStyle>
            <a:lvl1pPr marL="0" indent="0">
              <a:buFont typeface="+mj-lt"/>
              <a:buNone/>
              <a:defRPr sz="2200">
                <a:solidFill>
                  <a:schemeClr val="tx2"/>
                </a:solidFill>
              </a:defRPr>
            </a:lvl1pPr>
            <a:lvl2pPr>
              <a:defRPr sz="2000">
                <a:solidFill>
                  <a:schemeClr val="tx2"/>
                </a:solidFill>
              </a:defRPr>
            </a:lvl2pPr>
            <a:lvl3pPr>
              <a:defRPr sz="1800">
                <a:solidFill>
                  <a:schemeClr val="tx2"/>
                </a:solidFill>
              </a:defRPr>
            </a:lvl3pPr>
            <a:lvl4pPr>
              <a:defRPr sz="1800">
                <a:solidFill>
                  <a:schemeClr val="tx2"/>
                </a:solidFill>
              </a:defRPr>
            </a:lvl4pPr>
            <a:lvl5pPr>
              <a:defRPr sz="1800">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sv-SE"/>
              <a:t>Text eller annat innehåll</a:t>
            </a:r>
          </a:p>
        </p:txBody>
      </p:sp>
    </p:spTree>
    <p:extLst>
      <p:ext uri="{BB962C8B-B14F-4D97-AF65-F5344CB8AC3E}">
        <p14:creationId xmlns:p14="http://schemas.microsoft.com/office/powerpoint/2010/main" val="281812045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xt, grön, en spalt">
    <p:bg>
      <p:bgPr>
        <a:solidFill>
          <a:srgbClr val="DFEFEB"/>
        </a:solidFill>
        <a:effectLst/>
      </p:bgPr>
    </p:bg>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D5A6E465-C25D-A7A3-7EF2-615E62A92C49}"/>
              </a:ext>
            </a:extLst>
          </p:cNvPr>
          <p:cNvSpPr>
            <a:spLocks noGrp="1"/>
          </p:cNvSpPr>
          <p:nvPr>
            <p:ph type="dt" sz="half" idx="10"/>
          </p:nvPr>
        </p:nvSpPr>
        <p:spPr/>
        <p:txBody>
          <a:bodyPr/>
          <a:lstStyle>
            <a:lvl1pPr>
              <a:defRPr>
                <a:solidFill>
                  <a:schemeClr val="accent2"/>
                </a:solidFill>
              </a:defRPr>
            </a:lvl1pPr>
          </a:lstStyle>
          <a:p>
            <a:fld id="{8E7D24E2-704C-4D37-BA3F-3A87B7C16133}" type="datetimeFigureOut">
              <a:rPr lang="sv-SE" smtClean="0"/>
              <a:pPr/>
              <a:t>2026-01-27</a:t>
            </a:fld>
            <a:endParaRPr lang="sv-SE"/>
          </a:p>
        </p:txBody>
      </p:sp>
      <p:sp>
        <p:nvSpPr>
          <p:cNvPr id="5" name="Platshållare för sidfot 4">
            <a:extLst>
              <a:ext uri="{FF2B5EF4-FFF2-40B4-BE49-F238E27FC236}">
                <a16:creationId xmlns:a16="http://schemas.microsoft.com/office/drawing/2014/main" id="{45DC0A25-9534-A193-D576-70049C634AD4}"/>
              </a:ext>
            </a:extLst>
          </p:cNvPr>
          <p:cNvSpPr>
            <a:spLocks noGrp="1"/>
          </p:cNvSpPr>
          <p:nvPr>
            <p:ph type="ftr" sz="quarter" idx="11"/>
          </p:nvPr>
        </p:nvSpPr>
        <p:spPr/>
        <p:txBody>
          <a:bodyPr/>
          <a:lstStyle>
            <a:lvl1pPr>
              <a:defRPr>
                <a:solidFill>
                  <a:schemeClr val="accent2"/>
                </a:solidFill>
              </a:defRPr>
            </a:lvl1pPr>
          </a:lstStyle>
          <a:p>
            <a:endParaRPr lang="sv-SE"/>
          </a:p>
        </p:txBody>
      </p:sp>
      <p:sp>
        <p:nvSpPr>
          <p:cNvPr id="6" name="Platshållare för bildnummer 5">
            <a:extLst>
              <a:ext uri="{FF2B5EF4-FFF2-40B4-BE49-F238E27FC236}">
                <a16:creationId xmlns:a16="http://schemas.microsoft.com/office/drawing/2014/main" id="{D8DE994E-6983-C5FA-24CC-9E1F3B1D3709}"/>
              </a:ext>
            </a:extLst>
          </p:cNvPr>
          <p:cNvSpPr>
            <a:spLocks noGrp="1"/>
          </p:cNvSpPr>
          <p:nvPr>
            <p:ph type="sldNum" sz="quarter" idx="12"/>
          </p:nvPr>
        </p:nvSpPr>
        <p:spPr/>
        <p:txBody>
          <a:bodyPr/>
          <a:lstStyle>
            <a:lvl1pPr>
              <a:defRPr>
                <a:solidFill>
                  <a:schemeClr val="accent2"/>
                </a:solidFill>
              </a:defRPr>
            </a:lvl1pPr>
          </a:lstStyle>
          <a:p>
            <a:fld id="{D88021E2-E97B-4976-AF53-1A9B1E45C5FA}" type="slidenum">
              <a:rPr lang="sv-SE" smtClean="0"/>
              <a:pPr/>
              <a:t>‹#›</a:t>
            </a:fld>
            <a:endParaRPr lang="sv-SE"/>
          </a:p>
        </p:txBody>
      </p:sp>
      <p:sp>
        <p:nvSpPr>
          <p:cNvPr id="3" name="Platshållare för text 10">
            <a:extLst>
              <a:ext uri="{FF2B5EF4-FFF2-40B4-BE49-F238E27FC236}">
                <a16:creationId xmlns:a16="http://schemas.microsoft.com/office/drawing/2014/main" id="{3CD29033-FAE7-ADE4-763C-031B74A6253D}"/>
              </a:ext>
            </a:extLst>
          </p:cNvPr>
          <p:cNvSpPr>
            <a:spLocks noGrp="1"/>
          </p:cNvSpPr>
          <p:nvPr>
            <p:ph type="body" sz="quarter" idx="13" hasCustomPrompt="1"/>
          </p:nvPr>
        </p:nvSpPr>
        <p:spPr>
          <a:xfrm>
            <a:off x="839789" y="2395569"/>
            <a:ext cx="7313610" cy="720000"/>
          </a:xfrm>
        </p:spPr>
        <p:txBody>
          <a:bodyPr anchor="b">
            <a:noAutofit/>
          </a:bodyPr>
          <a:lstStyle>
            <a:lvl1pPr marL="0" indent="0">
              <a:buNone/>
              <a:defRPr sz="4400" b="1">
                <a:solidFill>
                  <a:schemeClr val="accent2"/>
                </a:solidFill>
                <a:latin typeface="+mj-lt"/>
              </a:defRPr>
            </a:lvl1pPr>
            <a:lvl2pPr marL="457200" indent="0">
              <a:buNone/>
              <a:defRPr/>
            </a:lvl2pPr>
          </a:lstStyle>
          <a:p>
            <a:pPr lvl="0"/>
            <a:r>
              <a:rPr lang="sv-SE"/>
              <a:t>Rubrik</a:t>
            </a:r>
          </a:p>
        </p:txBody>
      </p:sp>
      <p:sp>
        <p:nvSpPr>
          <p:cNvPr id="7" name="Platshållare för innehåll 14">
            <a:extLst>
              <a:ext uri="{FF2B5EF4-FFF2-40B4-BE49-F238E27FC236}">
                <a16:creationId xmlns:a16="http://schemas.microsoft.com/office/drawing/2014/main" id="{24A9BCE8-EBA8-6FC6-458E-2E0574D5D9DE}"/>
              </a:ext>
            </a:extLst>
          </p:cNvPr>
          <p:cNvSpPr>
            <a:spLocks noGrp="1"/>
          </p:cNvSpPr>
          <p:nvPr>
            <p:ph sz="quarter" idx="16" hasCustomPrompt="1"/>
          </p:nvPr>
        </p:nvSpPr>
        <p:spPr>
          <a:xfrm>
            <a:off x="839788" y="3187286"/>
            <a:ext cx="7313610" cy="3028579"/>
          </a:xfrm>
        </p:spPr>
        <p:txBody>
          <a:bodyPr>
            <a:noAutofit/>
          </a:bodyPr>
          <a:lstStyle>
            <a:lvl1pPr marL="0" indent="0">
              <a:buFont typeface="Arial" panose="020B0604020202020204" pitchFamily="34" charset="0"/>
              <a:buNone/>
              <a:defRPr sz="2200">
                <a:solidFill>
                  <a:schemeClr val="accent2"/>
                </a:solidFill>
              </a:defRPr>
            </a:lvl1pPr>
            <a:lvl2pPr>
              <a:defRPr sz="2000">
                <a:solidFill>
                  <a:schemeClr val="accent2"/>
                </a:solidFill>
              </a:defRPr>
            </a:lvl2pPr>
            <a:lvl3pPr>
              <a:defRPr sz="1800">
                <a:solidFill>
                  <a:schemeClr val="accent2"/>
                </a:solidFill>
              </a:defRPr>
            </a:lvl3pPr>
            <a:lvl4pPr>
              <a:defRPr sz="1800">
                <a:solidFill>
                  <a:schemeClr val="accent2"/>
                </a:solidFill>
              </a:defRPr>
            </a:lvl4pPr>
            <a:lvl5pPr>
              <a:defRPr sz="1800">
                <a:solidFill>
                  <a:schemeClr val="accent2"/>
                </a:solidFill>
              </a:defRPr>
            </a:lvl5pPr>
            <a:lvl6pPr>
              <a:defRPr>
                <a:solidFill>
                  <a:schemeClr val="accent2"/>
                </a:solidFill>
              </a:defRPr>
            </a:lvl6pPr>
            <a:lvl7pPr>
              <a:defRPr>
                <a:solidFill>
                  <a:schemeClr val="accent2"/>
                </a:solidFill>
              </a:defRPr>
            </a:lvl7pPr>
            <a:lvl8pPr>
              <a:defRPr>
                <a:solidFill>
                  <a:schemeClr val="accent2"/>
                </a:solidFill>
              </a:defRPr>
            </a:lvl8pPr>
            <a:lvl9pPr>
              <a:defRPr>
                <a:solidFill>
                  <a:schemeClr val="accent2"/>
                </a:solidFill>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sv-SE" dirty="0"/>
              <a:t>Text eller annat innehåll</a:t>
            </a:r>
          </a:p>
          <a:p>
            <a:pPr marL="342900" marR="0" lvl="0" indent="-342900" algn="l" defTabSz="914400" rtl="0" eaLnBrk="1" fontAlgn="auto" latinLnBrk="0" hangingPunct="1">
              <a:lnSpc>
                <a:spcPct val="90000"/>
              </a:lnSpc>
              <a:spcBef>
                <a:spcPts val="1000"/>
              </a:spcBef>
              <a:spcAft>
                <a:spcPts val="0"/>
              </a:spcAft>
              <a:buClrTx/>
              <a:buSzTx/>
              <a:tabLst/>
              <a:defRPr/>
            </a:pPr>
            <a:endParaRPr lang="sv-SE" dirty="0"/>
          </a:p>
        </p:txBody>
      </p:sp>
    </p:spTree>
    <p:extLst>
      <p:ext uri="{BB962C8B-B14F-4D97-AF65-F5344CB8AC3E}">
        <p14:creationId xmlns:p14="http://schemas.microsoft.com/office/powerpoint/2010/main" val="3437842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ext, beige, två spalter">
    <p:bg>
      <p:bgPr>
        <a:solidFill>
          <a:srgbClr val="F7F2EB"/>
        </a:solidFill>
        <a:effectLst/>
      </p:bgPr>
    </p:bg>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D5A6E465-C25D-A7A3-7EF2-615E62A92C49}"/>
              </a:ext>
            </a:extLst>
          </p:cNvPr>
          <p:cNvSpPr>
            <a:spLocks noGrp="1"/>
          </p:cNvSpPr>
          <p:nvPr>
            <p:ph type="dt" sz="half" idx="10"/>
          </p:nvPr>
        </p:nvSpPr>
        <p:spPr/>
        <p:txBody>
          <a:bodyPr/>
          <a:lstStyle/>
          <a:p>
            <a:fld id="{8E7D24E2-704C-4D37-BA3F-3A87B7C16133}" type="datetimeFigureOut">
              <a:rPr lang="sv-SE" smtClean="0"/>
              <a:t>2026-01-27</a:t>
            </a:fld>
            <a:endParaRPr lang="sv-SE"/>
          </a:p>
        </p:txBody>
      </p:sp>
      <p:sp>
        <p:nvSpPr>
          <p:cNvPr id="5" name="Platshållare för sidfot 4">
            <a:extLst>
              <a:ext uri="{FF2B5EF4-FFF2-40B4-BE49-F238E27FC236}">
                <a16:creationId xmlns:a16="http://schemas.microsoft.com/office/drawing/2014/main" id="{45DC0A25-9534-A193-D576-70049C634AD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8DE994E-6983-C5FA-24CC-9E1F3B1D3709}"/>
              </a:ext>
            </a:extLst>
          </p:cNvPr>
          <p:cNvSpPr>
            <a:spLocks noGrp="1"/>
          </p:cNvSpPr>
          <p:nvPr>
            <p:ph type="sldNum" sz="quarter" idx="12"/>
          </p:nvPr>
        </p:nvSpPr>
        <p:spPr/>
        <p:txBody>
          <a:bodyPr/>
          <a:lstStyle/>
          <a:p>
            <a:fld id="{D88021E2-E97B-4976-AF53-1A9B1E45C5FA}" type="slidenum">
              <a:rPr lang="sv-SE" smtClean="0"/>
              <a:t>‹#›</a:t>
            </a:fld>
            <a:endParaRPr lang="sv-SE"/>
          </a:p>
        </p:txBody>
      </p:sp>
      <p:sp>
        <p:nvSpPr>
          <p:cNvPr id="8" name="Platshållare för innehåll 14">
            <a:extLst>
              <a:ext uri="{FF2B5EF4-FFF2-40B4-BE49-F238E27FC236}">
                <a16:creationId xmlns:a16="http://schemas.microsoft.com/office/drawing/2014/main" id="{9B4FD4E5-8560-05A7-A171-EDE5A63EB9BD}"/>
              </a:ext>
            </a:extLst>
          </p:cNvPr>
          <p:cNvSpPr>
            <a:spLocks noGrp="1"/>
          </p:cNvSpPr>
          <p:nvPr>
            <p:ph sz="quarter" idx="17" hasCustomPrompt="1"/>
          </p:nvPr>
        </p:nvSpPr>
        <p:spPr>
          <a:xfrm>
            <a:off x="5626941" y="3187285"/>
            <a:ext cx="4482354" cy="3121305"/>
          </a:xfrm>
        </p:spPr>
        <p:txBody>
          <a:bodyPr>
            <a:noAutofit/>
          </a:bodyPr>
          <a:lstStyle>
            <a:lvl1pPr marL="342900" indent="-342900">
              <a:buFont typeface="Arial" panose="020B0604020202020204" pitchFamily="34" charset="0"/>
              <a:buChar char="•"/>
              <a:defRPr sz="2400">
                <a:solidFill>
                  <a:schemeClr val="tx1"/>
                </a:solidFill>
              </a:defRPr>
            </a:lvl1pPr>
            <a:lvl2pPr>
              <a:defRPr sz="2000"/>
            </a:lvl2pPr>
            <a:lvl3pPr>
              <a:defRPr sz="1800"/>
            </a:lvl3pPr>
            <a:lvl4pPr>
              <a:defRPr sz="1800"/>
            </a:lvl4pPr>
            <a:lvl5pPr>
              <a:defRPr sz="1800"/>
            </a:lvl5pPr>
          </a:lstStyle>
          <a:p>
            <a:pPr marL="342900" marR="0" lvl="0" indent="-342900" algn="l" defTabSz="914400" rtl="0" eaLnBrk="1" fontAlgn="auto" latinLnBrk="0" hangingPunct="1">
              <a:lnSpc>
                <a:spcPct val="90000"/>
              </a:lnSpc>
              <a:spcBef>
                <a:spcPts val="1000"/>
              </a:spcBef>
              <a:spcAft>
                <a:spcPts val="0"/>
              </a:spcAft>
              <a:buClrTx/>
              <a:buSzTx/>
              <a:tabLst/>
              <a:defRPr/>
            </a:pPr>
            <a:r>
              <a:rPr lang="sv-SE"/>
              <a:t>Text eller annat innehåll</a:t>
            </a:r>
          </a:p>
        </p:txBody>
      </p:sp>
      <p:sp>
        <p:nvSpPr>
          <p:cNvPr id="9" name="Platshållare för innehåll 14">
            <a:extLst>
              <a:ext uri="{FF2B5EF4-FFF2-40B4-BE49-F238E27FC236}">
                <a16:creationId xmlns:a16="http://schemas.microsoft.com/office/drawing/2014/main" id="{43C5DE17-5F7D-BB09-CB23-E69B9EC0B48B}"/>
              </a:ext>
            </a:extLst>
          </p:cNvPr>
          <p:cNvSpPr>
            <a:spLocks noGrp="1"/>
          </p:cNvSpPr>
          <p:nvPr>
            <p:ph sz="quarter" idx="16" hasCustomPrompt="1"/>
          </p:nvPr>
        </p:nvSpPr>
        <p:spPr>
          <a:xfrm>
            <a:off x="839788" y="3187286"/>
            <a:ext cx="4482354" cy="3121305"/>
          </a:xfrm>
        </p:spPr>
        <p:txBody>
          <a:bodyPr>
            <a:noAutofit/>
          </a:bodyPr>
          <a:lstStyle>
            <a:lvl1pPr marL="342900" indent="-342900">
              <a:buFont typeface="Arial" panose="020B0604020202020204" pitchFamily="34" charset="0"/>
              <a:buChar char="•"/>
              <a:defRPr sz="2400">
                <a:solidFill>
                  <a:schemeClr val="tx1"/>
                </a:solidFill>
              </a:defRPr>
            </a:lvl1pPr>
            <a:lvl2pPr>
              <a:defRPr sz="2000"/>
            </a:lvl2pPr>
            <a:lvl3pPr>
              <a:defRPr sz="1800"/>
            </a:lvl3pPr>
            <a:lvl4pPr>
              <a:defRPr sz="1800"/>
            </a:lvl4pPr>
            <a:lvl5pPr>
              <a:defRPr sz="1800"/>
            </a:lvl5pPr>
          </a:lstStyle>
          <a:p>
            <a:pPr marL="342900" marR="0" lvl="0" indent="-342900" algn="l" defTabSz="914400" rtl="0" eaLnBrk="1" fontAlgn="auto" latinLnBrk="0" hangingPunct="1">
              <a:lnSpc>
                <a:spcPct val="90000"/>
              </a:lnSpc>
              <a:spcBef>
                <a:spcPts val="1000"/>
              </a:spcBef>
              <a:spcAft>
                <a:spcPts val="0"/>
              </a:spcAft>
              <a:buClrTx/>
              <a:buSzTx/>
              <a:tabLst/>
              <a:defRPr/>
            </a:pPr>
            <a:r>
              <a:rPr lang="sv-SE"/>
              <a:t>Text eller annat innehåll</a:t>
            </a:r>
          </a:p>
        </p:txBody>
      </p:sp>
      <p:sp>
        <p:nvSpPr>
          <p:cNvPr id="10" name="Platshållare för text 10">
            <a:extLst>
              <a:ext uri="{FF2B5EF4-FFF2-40B4-BE49-F238E27FC236}">
                <a16:creationId xmlns:a16="http://schemas.microsoft.com/office/drawing/2014/main" id="{8048DC49-A30F-EE61-6AF9-FEA35BE80354}"/>
              </a:ext>
            </a:extLst>
          </p:cNvPr>
          <p:cNvSpPr>
            <a:spLocks noGrp="1"/>
          </p:cNvSpPr>
          <p:nvPr>
            <p:ph type="body" sz="quarter" idx="15" hasCustomPrompt="1"/>
          </p:nvPr>
        </p:nvSpPr>
        <p:spPr>
          <a:xfrm>
            <a:off x="839789" y="2395569"/>
            <a:ext cx="9269506" cy="720000"/>
          </a:xfrm>
        </p:spPr>
        <p:txBody>
          <a:bodyPr anchor="b">
            <a:noAutofit/>
          </a:bodyPr>
          <a:lstStyle>
            <a:lvl1pPr marL="0" indent="0">
              <a:buNone/>
              <a:defRPr sz="4400" b="1">
                <a:solidFill>
                  <a:schemeClr val="tx1"/>
                </a:solidFill>
                <a:latin typeface="+mj-lt"/>
              </a:defRPr>
            </a:lvl1pPr>
            <a:lvl2pPr marL="457200" indent="0">
              <a:buNone/>
              <a:defRPr/>
            </a:lvl2pPr>
          </a:lstStyle>
          <a:p>
            <a:pPr lvl="0"/>
            <a:r>
              <a:rPr lang="sv-SE"/>
              <a:t>Rubrik</a:t>
            </a:r>
          </a:p>
        </p:txBody>
      </p:sp>
    </p:spTree>
    <p:extLst>
      <p:ext uri="{BB962C8B-B14F-4D97-AF65-F5344CB8AC3E}">
        <p14:creationId xmlns:p14="http://schemas.microsoft.com/office/powerpoint/2010/main" val="2902929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ext, rosa, två spalter">
    <p:bg>
      <p:bgPr>
        <a:solidFill>
          <a:srgbClr val="FFEBE8"/>
        </a:solidFill>
        <a:effectLst/>
      </p:bgPr>
    </p:bg>
    <p:spTree>
      <p:nvGrpSpPr>
        <p:cNvPr id="1" name=""/>
        <p:cNvGrpSpPr/>
        <p:nvPr/>
      </p:nvGrpSpPr>
      <p:grpSpPr>
        <a:xfrm>
          <a:off x="0" y="0"/>
          <a:ext cx="0" cy="0"/>
          <a:chOff x="0" y="0"/>
          <a:chExt cx="0" cy="0"/>
        </a:xfrm>
      </p:grpSpPr>
      <p:sp>
        <p:nvSpPr>
          <p:cNvPr id="10" name="Platshållare för innehåll 14">
            <a:extLst>
              <a:ext uri="{FF2B5EF4-FFF2-40B4-BE49-F238E27FC236}">
                <a16:creationId xmlns:a16="http://schemas.microsoft.com/office/drawing/2014/main" id="{ABD4CD05-1CFE-ED31-5048-A84F2FC1AAD0}"/>
              </a:ext>
            </a:extLst>
          </p:cNvPr>
          <p:cNvSpPr>
            <a:spLocks noGrp="1"/>
          </p:cNvSpPr>
          <p:nvPr>
            <p:ph sz="quarter" idx="18" hasCustomPrompt="1"/>
          </p:nvPr>
        </p:nvSpPr>
        <p:spPr>
          <a:xfrm>
            <a:off x="839788" y="3187286"/>
            <a:ext cx="4482354" cy="3121305"/>
          </a:xfrm>
        </p:spPr>
        <p:txBody>
          <a:bodyPr>
            <a:noAutofit/>
          </a:bodyPr>
          <a:lstStyle>
            <a:lvl1pPr marL="0" indent="0">
              <a:buFont typeface="Arial" panose="020B0604020202020204" pitchFamily="34" charset="0"/>
              <a:buChar char="•"/>
              <a:defRPr sz="2400">
                <a:solidFill>
                  <a:schemeClr val="tx2"/>
                </a:solidFill>
              </a:defRPr>
            </a:lvl1pPr>
            <a:lvl2pPr>
              <a:defRPr sz="2000">
                <a:solidFill>
                  <a:schemeClr val="tx2"/>
                </a:solidFill>
              </a:defRPr>
            </a:lvl2pPr>
            <a:lvl3pPr>
              <a:defRPr sz="1800">
                <a:solidFill>
                  <a:schemeClr val="tx2"/>
                </a:solidFill>
              </a:defRPr>
            </a:lvl3pPr>
            <a:lvl4pPr>
              <a:defRPr sz="1800">
                <a:solidFill>
                  <a:schemeClr val="tx2"/>
                </a:solidFill>
              </a:defRPr>
            </a:lvl4pPr>
            <a:lvl5pPr>
              <a:defRPr sz="1800">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sv-SE"/>
              <a:t>Text eller annat innehåll</a:t>
            </a:r>
          </a:p>
        </p:txBody>
      </p:sp>
      <p:sp>
        <p:nvSpPr>
          <p:cNvPr id="4" name="Platshållare för datum 3">
            <a:extLst>
              <a:ext uri="{FF2B5EF4-FFF2-40B4-BE49-F238E27FC236}">
                <a16:creationId xmlns:a16="http://schemas.microsoft.com/office/drawing/2014/main" id="{D5A6E465-C25D-A7A3-7EF2-615E62A92C49}"/>
              </a:ext>
            </a:extLst>
          </p:cNvPr>
          <p:cNvSpPr>
            <a:spLocks noGrp="1"/>
          </p:cNvSpPr>
          <p:nvPr>
            <p:ph type="dt" sz="half" idx="10"/>
          </p:nvPr>
        </p:nvSpPr>
        <p:spPr/>
        <p:txBody>
          <a:bodyPr/>
          <a:lstStyle>
            <a:lvl1pPr>
              <a:defRPr>
                <a:solidFill>
                  <a:schemeClr val="tx2"/>
                </a:solidFill>
              </a:defRPr>
            </a:lvl1pPr>
          </a:lstStyle>
          <a:p>
            <a:fld id="{8E7D24E2-704C-4D37-BA3F-3A87B7C16133}" type="datetimeFigureOut">
              <a:rPr lang="sv-SE" smtClean="0"/>
              <a:pPr/>
              <a:t>2026-01-27</a:t>
            </a:fld>
            <a:endParaRPr lang="sv-SE"/>
          </a:p>
        </p:txBody>
      </p:sp>
      <p:sp>
        <p:nvSpPr>
          <p:cNvPr id="5" name="Platshållare för sidfot 4">
            <a:extLst>
              <a:ext uri="{FF2B5EF4-FFF2-40B4-BE49-F238E27FC236}">
                <a16:creationId xmlns:a16="http://schemas.microsoft.com/office/drawing/2014/main" id="{45DC0A25-9534-A193-D576-70049C634AD4}"/>
              </a:ext>
            </a:extLst>
          </p:cNvPr>
          <p:cNvSpPr>
            <a:spLocks noGrp="1"/>
          </p:cNvSpPr>
          <p:nvPr>
            <p:ph type="ftr" sz="quarter" idx="11"/>
          </p:nvPr>
        </p:nvSpPr>
        <p:spPr/>
        <p:txBody>
          <a:bodyPr/>
          <a:lstStyle>
            <a:lvl1pPr>
              <a:defRPr>
                <a:solidFill>
                  <a:schemeClr val="tx2"/>
                </a:solidFill>
              </a:defRPr>
            </a:lvl1pPr>
          </a:lstStyle>
          <a:p>
            <a:endParaRPr lang="sv-SE"/>
          </a:p>
        </p:txBody>
      </p:sp>
      <p:sp>
        <p:nvSpPr>
          <p:cNvPr id="6" name="Platshållare för bildnummer 5">
            <a:extLst>
              <a:ext uri="{FF2B5EF4-FFF2-40B4-BE49-F238E27FC236}">
                <a16:creationId xmlns:a16="http://schemas.microsoft.com/office/drawing/2014/main" id="{D8DE994E-6983-C5FA-24CC-9E1F3B1D3709}"/>
              </a:ext>
            </a:extLst>
          </p:cNvPr>
          <p:cNvSpPr>
            <a:spLocks noGrp="1"/>
          </p:cNvSpPr>
          <p:nvPr>
            <p:ph type="sldNum" sz="quarter" idx="12"/>
          </p:nvPr>
        </p:nvSpPr>
        <p:spPr/>
        <p:txBody>
          <a:bodyPr/>
          <a:lstStyle>
            <a:lvl1pPr>
              <a:defRPr>
                <a:solidFill>
                  <a:schemeClr val="tx2"/>
                </a:solidFill>
              </a:defRPr>
            </a:lvl1pPr>
          </a:lstStyle>
          <a:p>
            <a:fld id="{D88021E2-E97B-4976-AF53-1A9B1E45C5FA}" type="slidenum">
              <a:rPr lang="sv-SE" smtClean="0"/>
              <a:pPr/>
              <a:t>‹#›</a:t>
            </a:fld>
            <a:endParaRPr lang="sv-SE"/>
          </a:p>
        </p:txBody>
      </p:sp>
      <p:sp>
        <p:nvSpPr>
          <p:cNvPr id="7" name="Platshållare för text 10">
            <a:extLst>
              <a:ext uri="{FF2B5EF4-FFF2-40B4-BE49-F238E27FC236}">
                <a16:creationId xmlns:a16="http://schemas.microsoft.com/office/drawing/2014/main" id="{02EAFF39-ED2A-2CD7-D4FE-BD5A88348A75}"/>
              </a:ext>
            </a:extLst>
          </p:cNvPr>
          <p:cNvSpPr>
            <a:spLocks noGrp="1"/>
          </p:cNvSpPr>
          <p:nvPr>
            <p:ph type="body" sz="quarter" idx="15" hasCustomPrompt="1"/>
          </p:nvPr>
        </p:nvSpPr>
        <p:spPr>
          <a:xfrm>
            <a:off x="839789" y="2395569"/>
            <a:ext cx="9269506" cy="720000"/>
          </a:xfrm>
        </p:spPr>
        <p:txBody>
          <a:bodyPr anchor="b">
            <a:noAutofit/>
          </a:bodyPr>
          <a:lstStyle>
            <a:lvl1pPr marL="0" indent="0">
              <a:buNone/>
              <a:defRPr sz="4400" b="0">
                <a:solidFill>
                  <a:schemeClr val="tx2"/>
                </a:solidFill>
                <a:latin typeface="+mj-lt"/>
              </a:defRPr>
            </a:lvl1pPr>
            <a:lvl2pPr marL="457200" indent="0">
              <a:buNone/>
              <a:defRPr/>
            </a:lvl2pPr>
          </a:lstStyle>
          <a:p>
            <a:pPr lvl="0"/>
            <a:r>
              <a:rPr lang="sv-SE"/>
              <a:t>Rubrik</a:t>
            </a:r>
          </a:p>
        </p:txBody>
      </p:sp>
      <p:sp>
        <p:nvSpPr>
          <p:cNvPr id="2" name="Platshållare för innehåll 14">
            <a:extLst>
              <a:ext uri="{FF2B5EF4-FFF2-40B4-BE49-F238E27FC236}">
                <a16:creationId xmlns:a16="http://schemas.microsoft.com/office/drawing/2014/main" id="{AE72AB2F-9DEE-FD79-62A2-258FBFD3A088}"/>
              </a:ext>
            </a:extLst>
          </p:cNvPr>
          <p:cNvSpPr>
            <a:spLocks noGrp="1"/>
          </p:cNvSpPr>
          <p:nvPr>
            <p:ph sz="quarter" idx="17" hasCustomPrompt="1"/>
          </p:nvPr>
        </p:nvSpPr>
        <p:spPr>
          <a:xfrm>
            <a:off x="5626941" y="3187285"/>
            <a:ext cx="4482354" cy="3121305"/>
          </a:xfrm>
        </p:spPr>
        <p:txBody>
          <a:bodyPr>
            <a:noAutofit/>
          </a:bodyPr>
          <a:lstStyle>
            <a:lvl1pPr marL="0" indent="0">
              <a:buFont typeface="Arial" panose="020B0604020202020204" pitchFamily="34" charset="0"/>
              <a:buChar char="•"/>
              <a:defRPr sz="2400">
                <a:solidFill>
                  <a:schemeClr val="tx2"/>
                </a:solidFill>
              </a:defRPr>
            </a:lvl1pPr>
            <a:lvl2pPr>
              <a:defRPr sz="2000">
                <a:solidFill>
                  <a:schemeClr val="tx2"/>
                </a:solidFill>
              </a:defRPr>
            </a:lvl2pPr>
            <a:lvl3pPr>
              <a:defRPr sz="1800">
                <a:solidFill>
                  <a:schemeClr val="tx2"/>
                </a:solidFill>
              </a:defRPr>
            </a:lvl3pPr>
            <a:lvl4pPr>
              <a:defRPr sz="1800">
                <a:solidFill>
                  <a:schemeClr val="tx2"/>
                </a:solidFill>
              </a:defRPr>
            </a:lvl4pPr>
            <a:lvl5pPr>
              <a:defRPr sz="1800">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sv-SE"/>
              <a:t>Text eller annat innehåll</a:t>
            </a:r>
          </a:p>
        </p:txBody>
      </p:sp>
    </p:spTree>
    <p:extLst>
      <p:ext uri="{BB962C8B-B14F-4D97-AF65-F5344CB8AC3E}">
        <p14:creationId xmlns:p14="http://schemas.microsoft.com/office/powerpoint/2010/main" val="269648663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Mycket text, grön, två spalter">
    <p:bg>
      <p:bgPr>
        <a:solidFill>
          <a:srgbClr val="DFEFEB"/>
        </a:solidFill>
        <a:effectLst/>
      </p:bgPr>
    </p:bg>
    <p:spTree>
      <p:nvGrpSpPr>
        <p:cNvPr id="1" name=""/>
        <p:cNvGrpSpPr/>
        <p:nvPr/>
      </p:nvGrpSpPr>
      <p:grpSpPr>
        <a:xfrm>
          <a:off x="0" y="0"/>
          <a:ext cx="0" cy="0"/>
          <a:chOff x="0" y="0"/>
          <a:chExt cx="0" cy="0"/>
        </a:xfrm>
      </p:grpSpPr>
      <p:sp>
        <p:nvSpPr>
          <p:cNvPr id="7" name="Platshållare för datum 3">
            <a:extLst>
              <a:ext uri="{FF2B5EF4-FFF2-40B4-BE49-F238E27FC236}">
                <a16:creationId xmlns:a16="http://schemas.microsoft.com/office/drawing/2014/main" id="{E8D30CB8-789E-E4EA-6C90-00D932559B63}"/>
              </a:ext>
            </a:extLst>
          </p:cNvPr>
          <p:cNvSpPr>
            <a:spLocks noGrp="1"/>
          </p:cNvSpPr>
          <p:nvPr>
            <p:ph type="dt" sz="half" idx="10"/>
          </p:nvPr>
        </p:nvSpPr>
        <p:spPr>
          <a:xfrm>
            <a:off x="838200" y="6356350"/>
            <a:ext cx="2743200" cy="365125"/>
          </a:xfrm>
        </p:spPr>
        <p:txBody>
          <a:bodyPr/>
          <a:lstStyle>
            <a:lvl1pPr>
              <a:defRPr>
                <a:solidFill>
                  <a:schemeClr val="accent2"/>
                </a:solidFill>
              </a:defRPr>
            </a:lvl1pPr>
          </a:lstStyle>
          <a:p>
            <a:fld id="{8E7D24E2-704C-4D37-BA3F-3A87B7C16133}" type="datetimeFigureOut">
              <a:rPr lang="sv-SE" smtClean="0"/>
              <a:pPr/>
              <a:t>2026-01-27</a:t>
            </a:fld>
            <a:endParaRPr lang="sv-SE"/>
          </a:p>
        </p:txBody>
      </p:sp>
      <p:sp>
        <p:nvSpPr>
          <p:cNvPr id="8" name="Platshållare för sidfot 4">
            <a:extLst>
              <a:ext uri="{FF2B5EF4-FFF2-40B4-BE49-F238E27FC236}">
                <a16:creationId xmlns:a16="http://schemas.microsoft.com/office/drawing/2014/main" id="{FDFABFDD-E413-3DD7-BDDB-A8B64EDAC9FA}"/>
              </a:ext>
            </a:extLst>
          </p:cNvPr>
          <p:cNvSpPr>
            <a:spLocks noGrp="1"/>
          </p:cNvSpPr>
          <p:nvPr>
            <p:ph type="ftr" sz="quarter" idx="11"/>
          </p:nvPr>
        </p:nvSpPr>
        <p:spPr>
          <a:xfrm>
            <a:off x="4038600" y="6356350"/>
            <a:ext cx="4114800" cy="365125"/>
          </a:xfrm>
        </p:spPr>
        <p:txBody>
          <a:bodyPr/>
          <a:lstStyle>
            <a:lvl1pPr>
              <a:defRPr>
                <a:solidFill>
                  <a:schemeClr val="accent2"/>
                </a:solidFill>
              </a:defRPr>
            </a:lvl1pPr>
          </a:lstStyle>
          <a:p>
            <a:endParaRPr lang="sv-SE"/>
          </a:p>
        </p:txBody>
      </p:sp>
      <p:sp>
        <p:nvSpPr>
          <p:cNvPr id="9" name="Platshållare för bildnummer 5">
            <a:extLst>
              <a:ext uri="{FF2B5EF4-FFF2-40B4-BE49-F238E27FC236}">
                <a16:creationId xmlns:a16="http://schemas.microsoft.com/office/drawing/2014/main" id="{73AE64A3-1937-C4AA-5206-D625D85D9E81}"/>
              </a:ext>
            </a:extLst>
          </p:cNvPr>
          <p:cNvSpPr>
            <a:spLocks noGrp="1"/>
          </p:cNvSpPr>
          <p:nvPr>
            <p:ph type="sldNum" sz="quarter" idx="12"/>
          </p:nvPr>
        </p:nvSpPr>
        <p:spPr>
          <a:xfrm>
            <a:off x="8610600" y="6356350"/>
            <a:ext cx="2743200" cy="365125"/>
          </a:xfrm>
        </p:spPr>
        <p:txBody>
          <a:bodyPr/>
          <a:lstStyle>
            <a:lvl1pPr>
              <a:defRPr>
                <a:solidFill>
                  <a:schemeClr val="accent2"/>
                </a:solidFill>
              </a:defRPr>
            </a:lvl1pPr>
          </a:lstStyle>
          <a:p>
            <a:fld id="{D88021E2-E97B-4976-AF53-1A9B1E45C5FA}" type="slidenum">
              <a:rPr lang="sv-SE" smtClean="0"/>
              <a:pPr/>
              <a:t>‹#›</a:t>
            </a:fld>
            <a:endParaRPr lang="sv-SE"/>
          </a:p>
        </p:txBody>
      </p:sp>
      <p:sp>
        <p:nvSpPr>
          <p:cNvPr id="12" name="Platshållare för text 10">
            <a:extLst>
              <a:ext uri="{FF2B5EF4-FFF2-40B4-BE49-F238E27FC236}">
                <a16:creationId xmlns:a16="http://schemas.microsoft.com/office/drawing/2014/main" id="{F7D0F1BB-9F9C-4070-C35A-8957881BA8BF}"/>
              </a:ext>
            </a:extLst>
          </p:cNvPr>
          <p:cNvSpPr>
            <a:spLocks noGrp="1"/>
          </p:cNvSpPr>
          <p:nvPr>
            <p:ph type="body" sz="quarter" idx="15" hasCustomPrompt="1"/>
          </p:nvPr>
        </p:nvSpPr>
        <p:spPr>
          <a:xfrm>
            <a:off x="839789" y="2395569"/>
            <a:ext cx="9269506" cy="720000"/>
          </a:xfrm>
        </p:spPr>
        <p:txBody>
          <a:bodyPr anchor="b">
            <a:noAutofit/>
          </a:bodyPr>
          <a:lstStyle>
            <a:lvl1pPr marL="0" indent="0">
              <a:buNone/>
              <a:defRPr sz="4400" b="1">
                <a:solidFill>
                  <a:schemeClr val="accent2"/>
                </a:solidFill>
                <a:latin typeface="+mj-lt"/>
              </a:defRPr>
            </a:lvl1pPr>
            <a:lvl2pPr marL="457200" indent="0">
              <a:buNone/>
              <a:defRPr/>
            </a:lvl2pPr>
          </a:lstStyle>
          <a:p>
            <a:pPr lvl="0"/>
            <a:r>
              <a:rPr lang="sv-SE"/>
              <a:t>Rubrik</a:t>
            </a:r>
          </a:p>
        </p:txBody>
      </p:sp>
      <p:sp>
        <p:nvSpPr>
          <p:cNvPr id="3" name="Platshållare för innehåll 14">
            <a:extLst>
              <a:ext uri="{FF2B5EF4-FFF2-40B4-BE49-F238E27FC236}">
                <a16:creationId xmlns:a16="http://schemas.microsoft.com/office/drawing/2014/main" id="{A7B54159-EA31-8122-9F43-9203DC60690F}"/>
              </a:ext>
            </a:extLst>
          </p:cNvPr>
          <p:cNvSpPr>
            <a:spLocks noGrp="1"/>
          </p:cNvSpPr>
          <p:nvPr>
            <p:ph sz="quarter" idx="16" hasCustomPrompt="1"/>
          </p:nvPr>
        </p:nvSpPr>
        <p:spPr>
          <a:xfrm>
            <a:off x="839788" y="3187286"/>
            <a:ext cx="4482354" cy="3121305"/>
          </a:xfrm>
        </p:spPr>
        <p:txBody>
          <a:bodyPr>
            <a:noAutofit/>
          </a:bodyPr>
          <a:lstStyle>
            <a:lvl1pPr marL="0" indent="0">
              <a:buFont typeface="Arial" panose="020B0604020202020204" pitchFamily="34" charset="0"/>
              <a:buChar char="•"/>
              <a:defRPr sz="2400">
                <a:solidFill>
                  <a:schemeClr val="accent2"/>
                </a:solidFill>
              </a:defRPr>
            </a:lvl1pPr>
            <a:lvl2pPr>
              <a:defRPr sz="2000">
                <a:solidFill>
                  <a:schemeClr val="accent2"/>
                </a:solidFill>
              </a:defRPr>
            </a:lvl2pPr>
            <a:lvl3pPr>
              <a:defRPr sz="2000">
                <a:solidFill>
                  <a:schemeClr val="accent2"/>
                </a:solidFill>
              </a:defRPr>
            </a:lvl3pPr>
            <a:lvl4pPr>
              <a:defRPr sz="2000">
                <a:solidFill>
                  <a:schemeClr val="accent2"/>
                </a:solidFill>
              </a:defRPr>
            </a:lvl4pPr>
            <a:lvl5pPr>
              <a:defRPr sz="2000">
                <a:solidFill>
                  <a:schemeClr val="accent2"/>
                </a:solidFill>
              </a:defRPr>
            </a:lvl5pPr>
            <a:lvl6pPr>
              <a:defRPr sz="2000">
                <a:solidFill>
                  <a:schemeClr val="accent2"/>
                </a:solidFill>
              </a:defRPr>
            </a:lvl6pPr>
            <a:lvl7pPr>
              <a:defRPr sz="2000">
                <a:solidFill>
                  <a:schemeClr val="accent2"/>
                </a:solidFill>
              </a:defRPr>
            </a:lvl7pPr>
            <a:lvl8pPr>
              <a:defRPr sz="2000">
                <a:solidFill>
                  <a:schemeClr val="accent2"/>
                </a:solidFill>
              </a:defRPr>
            </a:lvl8pPr>
            <a:lvl9pPr>
              <a:defRPr>
                <a:solidFill>
                  <a:schemeClr val="accent2"/>
                </a:solidFill>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sv-SE"/>
              <a:t>Text eller annat innehåll</a:t>
            </a:r>
          </a:p>
        </p:txBody>
      </p:sp>
      <p:sp>
        <p:nvSpPr>
          <p:cNvPr id="4" name="Platshållare för innehåll 14">
            <a:extLst>
              <a:ext uri="{FF2B5EF4-FFF2-40B4-BE49-F238E27FC236}">
                <a16:creationId xmlns:a16="http://schemas.microsoft.com/office/drawing/2014/main" id="{FF0D07E4-102F-DBC2-3B77-AE3FE523AB8B}"/>
              </a:ext>
            </a:extLst>
          </p:cNvPr>
          <p:cNvSpPr>
            <a:spLocks noGrp="1"/>
          </p:cNvSpPr>
          <p:nvPr>
            <p:ph sz="quarter" idx="18" hasCustomPrompt="1"/>
          </p:nvPr>
        </p:nvSpPr>
        <p:spPr>
          <a:xfrm>
            <a:off x="5626941" y="3187285"/>
            <a:ext cx="4482354" cy="3121305"/>
          </a:xfrm>
        </p:spPr>
        <p:txBody>
          <a:bodyPr>
            <a:noAutofit/>
          </a:bodyPr>
          <a:lstStyle>
            <a:lvl1pPr marL="0" indent="0">
              <a:buFont typeface="Arial" panose="020B0604020202020204" pitchFamily="34" charset="0"/>
              <a:buChar char="•"/>
              <a:defRPr sz="2400">
                <a:solidFill>
                  <a:schemeClr val="accent2"/>
                </a:solidFill>
              </a:defRPr>
            </a:lvl1pPr>
            <a:lvl2pPr>
              <a:defRPr sz="2000">
                <a:solidFill>
                  <a:schemeClr val="accent2"/>
                </a:solidFill>
              </a:defRPr>
            </a:lvl2pPr>
            <a:lvl3pPr>
              <a:defRPr sz="2000">
                <a:solidFill>
                  <a:schemeClr val="accent2"/>
                </a:solidFill>
              </a:defRPr>
            </a:lvl3pPr>
            <a:lvl4pPr>
              <a:defRPr sz="2000">
                <a:solidFill>
                  <a:schemeClr val="accent2"/>
                </a:solidFill>
              </a:defRPr>
            </a:lvl4pPr>
            <a:lvl5pPr>
              <a:defRPr sz="2000">
                <a:solidFill>
                  <a:schemeClr val="accent2"/>
                </a:solidFill>
              </a:defRPr>
            </a:lvl5pPr>
            <a:lvl6pPr>
              <a:defRPr sz="2000">
                <a:solidFill>
                  <a:schemeClr val="accent2"/>
                </a:solidFill>
              </a:defRPr>
            </a:lvl6pPr>
            <a:lvl7pPr>
              <a:defRPr sz="2000">
                <a:solidFill>
                  <a:schemeClr val="accent2"/>
                </a:solidFill>
              </a:defRPr>
            </a:lvl7pPr>
            <a:lvl8pPr>
              <a:defRPr sz="2000">
                <a:solidFill>
                  <a:schemeClr val="accent2"/>
                </a:solidFill>
              </a:defRPr>
            </a:lvl8pPr>
            <a:lvl9pPr>
              <a:defRPr sz="2000">
                <a:solidFill>
                  <a:schemeClr val="accent2"/>
                </a:solidFill>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sv-SE"/>
              <a:t>Text eller annat innehåll</a:t>
            </a:r>
          </a:p>
        </p:txBody>
      </p:sp>
    </p:spTree>
    <p:extLst>
      <p:ext uri="{BB962C8B-B14F-4D97-AF65-F5344CB8AC3E}">
        <p14:creationId xmlns:p14="http://schemas.microsoft.com/office/powerpoint/2010/main" val="139575415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Mycket text, beige, två spalter">
    <p:bg>
      <p:bgPr>
        <a:solidFill>
          <a:srgbClr val="F7F2EB"/>
        </a:solidFill>
        <a:effectLst/>
      </p:bgPr>
    </p:bg>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D5A6E465-C25D-A7A3-7EF2-615E62A92C49}"/>
              </a:ext>
            </a:extLst>
          </p:cNvPr>
          <p:cNvSpPr>
            <a:spLocks noGrp="1"/>
          </p:cNvSpPr>
          <p:nvPr>
            <p:ph type="dt" sz="half" idx="10"/>
          </p:nvPr>
        </p:nvSpPr>
        <p:spPr/>
        <p:txBody>
          <a:bodyPr/>
          <a:lstStyle>
            <a:lvl1pPr>
              <a:defRPr>
                <a:solidFill>
                  <a:schemeClr val="tx1"/>
                </a:solidFill>
              </a:defRPr>
            </a:lvl1pPr>
          </a:lstStyle>
          <a:p>
            <a:fld id="{8E7D24E2-704C-4D37-BA3F-3A87B7C16133}" type="datetimeFigureOut">
              <a:rPr lang="sv-SE" smtClean="0"/>
              <a:pPr/>
              <a:t>2026-01-27</a:t>
            </a:fld>
            <a:endParaRPr lang="sv-SE"/>
          </a:p>
        </p:txBody>
      </p:sp>
      <p:sp>
        <p:nvSpPr>
          <p:cNvPr id="5" name="Platshållare för sidfot 4">
            <a:extLst>
              <a:ext uri="{FF2B5EF4-FFF2-40B4-BE49-F238E27FC236}">
                <a16:creationId xmlns:a16="http://schemas.microsoft.com/office/drawing/2014/main" id="{45DC0A25-9534-A193-D576-70049C634AD4}"/>
              </a:ext>
            </a:extLst>
          </p:cNvPr>
          <p:cNvSpPr>
            <a:spLocks noGrp="1"/>
          </p:cNvSpPr>
          <p:nvPr>
            <p:ph type="ftr" sz="quarter" idx="11"/>
          </p:nvPr>
        </p:nvSpPr>
        <p:spPr/>
        <p:txBody>
          <a:bodyPr/>
          <a:lstStyle>
            <a:lvl1pPr>
              <a:defRPr>
                <a:solidFill>
                  <a:schemeClr val="tx1"/>
                </a:solidFill>
              </a:defRPr>
            </a:lvl1pPr>
          </a:lstStyle>
          <a:p>
            <a:endParaRPr lang="sv-SE"/>
          </a:p>
        </p:txBody>
      </p:sp>
      <p:sp>
        <p:nvSpPr>
          <p:cNvPr id="6" name="Platshållare för bildnummer 5">
            <a:extLst>
              <a:ext uri="{FF2B5EF4-FFF2-40B4-BE49-F238E27FC236}">
                <a16:creationId xmlns:a16="http://schemas.microsoft.com/office/drawing/2014/main" id="{D8DE994E-6983-C5FA-24CC-9E1F3B1D3709}"/>
              </a:ext>
            </a:extLst>
          </p:cNvPr>
          <p:cNvSpPr>
            <a:spLocks noGrp="1"/>
          </p:cNvSpPr>
          <p:nvPr>
            <p:ph type="sldNum" sz="quarter" idx="12"/>
          </p:nvPr>
        </p:nvSpPr>
        <p:spPr/>
        <p:txBody>
          <a:bodyPr/>
          <a:lstStyle>
            <a:lvl1pPr>
              <a:defRPr>
                <a:solidFill>
                  <a:schemeClr val="tx1"/>
                </a:solidFill>
              </a:defRPr>
            </a:lvl1pPr>
          </a:lstStyle>
          <a:p>
            <a:fld id="{D88021E2-E97B-4976-AF53-1A9B1E45C5FA}" type="slidenum">
              <a:rPr lang="sv-SE" smtClean="0"/>
              <a:pPr/>
              <a:t>‹#›</a:t>
            </a:fld>
            <a:endParaRPr lang="sv-SE"/>
          </a:p>
        </p:txBody>
      </p:sp>
      <p:sp>
        <p:nvSpPr>
          <p:cNvPr id="2" name="Platshållare för innehåll 14">
            <a:extLst>
              <a:ext uri="{FF2B5EF4-FFF2-40B4-BE49-F238E27FC236}">
                <a16:creationId xmlns:a16="http://schemas.microsoft.com/office/drawing/2014/main" id="{A980A4F5-CAD2-E194-E860-2EC296544624}"/>
              </a:ext>
            </a:extLst>
          </p:cNvPr>
          <p:cNvSpPr>
            <a:spLocks noGrp="1"/>
          </p:cNvSpPr>
          <p:nvPr>
            <p:ph sz="quarter" idx="17" hasCustomPrompt="1"/>
          </p:nvPr>
        </p:nvSpPr>
        <p:spPr>
          <a:xfrm>
            <a:off x="5626941" y="3187285"/>
            <a:ext cx="4482354" cy="3121305"/>
          </a:xfrm>
        </p:spPr>
        <p:txBody>
          <a:bodyPr>
            <a:noAutofit/>
          </a:bodyPr>
          <a:lstStyle>
            <a:lvl1pPr marL="0" indent="0">
              <a:buFont typeface="Arial" panose="020B0604020202020204" pitchFamily="34" charset="0"/>
              <a:buNone/>
              <a:defRPr sz="2000">
                <a:solidFill>
                  <a:schemeClr val="tx1"/>
                </a:solidFill>
              </a:defRPr>
            </a:lvl1pPr>
            <a:lvl2pPr>
              <a:defRPr sz="2000"/>
            </a:lvl2pPr>
            <a:lvl3pPr>
              <a:defRPr sz="1800"/>
            </a:lvl3pPr>
            <a:lvl4pPr>
              <a:defRPr sz="1800"/>
            </a:lvl4pPr>
            <a:lvl5pPr>
              <a:defRPr sz="1800"/>
            </a:lvl5pPr>
          </a:lstStyle>
          <a:p>
            <a:pPr marL="342900" marR="0" lvl="0" indent="-342900" algn="l" defTabSz="914400" rtl="0" eaLnBrk="1" fontAlgn="auto" latinLnBrk="0" hangingPunct="1">
              <a:lnSpc>
                <a:spcPct val="90000"/>
              </a:lnSpc>
              <a:spcBef>
                <a:spcPts val="1000"/>
              </a:spcBef>
              <a:spcAft>
                <a:spcPts val="0"/>
              </a:spcAft>
              <a:buClrTx/>
              <a:buSzTx/>
              <a:tabLst/>
              <a:defRPr/>
            </a:pPr>
            <a:r>
              <a:rPr lang="sv-SE"/>
              <a:t>Text</a:t>
            </a:r>
          </a:p>
        </p:txBody>
      </p:sp>
      <p:sp>
        <p:nvSpPr>
          <p:cNvPr id="9" name="Platshållare för innehåll 14">
            <a:extLst>
              <a:ext uri="{FF2B5EF4-FFF2-40B4-BE49-F238E27FC236}">
                <a16:creationId xmlns:a16="http://schemas.microsoft.com/office/drawing/2014/main" id="{37D9E664-A355-6B80-FC10-E1AD5C1ABCD1}"/>
              </a:ext>
            </a:extLst>
          </p:cNvPr>
          <p:cNvSpPr>
            <a:spLocks noGrp="1"/>
          </p:cNvSpPr>
          <p:nvPr>
            <p:ph sz="quarter" idx="16" hasCustomPrompt="1"/>
          </p:nvPr>
        </p:nvSpPr>
        <p:spPr>
          <a:xfrm>
            <a:off x="839788" y="3187286"/>
            <a:ext cx="4482354" cy="3121305"/>
          </a:xfrm>
        </p:spPr>
        <p:txBody>
          <a:bodyPr>
            <a:noAutofit/>
          </a:bodyPr>
          <a:lstStyle>
            <a:lvl1pPr marL="0" indent="0">
              <a:buFont typeface="Arial" panose="020B0604020202020204" pitchFamily="34" charset="0"/>
              <a:buNone/>
              <a:defRPr sz="2000">
                <a:solidFill>
                  <a:schemeClr val="tx1"/>
                </a:solidFill>
              </a:defRPr>
            </a:lvl1pPr>
            <a:lvl2pPr>
              <a:defRPr sz="2000"/>
            </a:lvl2pPr>
            <a:lvl3pPr>
              <a:defRPr sz="1800"/>
            </a:lvl3pPr>
            <a:lvl4pPr>
              <a:defRPr sz="1800"/>
            </a:lvl4pPr>
            <a:lvl5pPr>
              <a:defRPr sz="1800"/>
            </a:lvl5pPr>
          </a:lstStyle>
          <a:p>
            <a:pPr marL="342900" marR="0" lvl="0" indent="-342900" algn="l" defTabSz="914400" rtl="0" eaLnBrk="1" fontAlgn="auto" latinLnBrk="0" hangingPunct="1">
              <a:lnSpc>
                <a:spcPct val="90000"/>
              </a:lnSpc>
              <a:spcBef>
                <a:spcPts val="1000"/>
              </a:spcBef>
              <a:spcAft>
                <a:spcPts val="0"/>
              </a:spcAft>
              <a:buClrTx/>
              <a:buSzTx/>
              <a:tabLst/>
              <a:defRPr/>
            </a:pPr>
            <a:r>
              <a:rPr lang="sv-SE"/>
              <a:t>Text</a:t>
            </a:r>
          </a:p>
        </p:txBody>
      </p:sp>
      <p:sp>
        <p:nvSpPr>
          <p:cNvPr id="10" name="Platshållare för text 10">
            <a:extLst>
              <a:ext uri="{FF2B5EF4-FFF2-40B4-BE49-F238E27FC236}">
                <a16:creationId xmlns:a16="http://schemas.microsoft.com/office/drawing/2014/main" id="{33E007DE-A00E-7E46-E58B-F4E76530C42A}"/>
              </a:ext>
            </a:extLst>
          </p:cNvPr>
          <p:cNvSpPr>
            <a:spLocks noGrp="1"/>
          </p:cNvSpPr>
          <p:nvPr>
            <p:ph type="body" sz="quarter" idx="15" hasCustomPrompt="1"/>
          </p:nvPr>
        </p:nvSpPr>
        <p:spPr>
          <a:xfrm>
            <a:off x="839789" y="2395569"/>
            <a:ext cx="9269506" cy="720000"/>
          </a:xfrm>
        </p:spPr>
        <p:txBody>
          <a:bodyPr anchor="b">
            <a:noAutofit/>
          </a:bodyPr>
          <a:lstStyle>
            <a:lvl1pPr marL="0" indent="0">
              <a:buNone/>
              <a:defRPr sz="4400" b="1">
                <a:solidFill>
                  <a:schemeClr val="tx1"/>
                </a:solidFill>
                <a:latin typeface="+mj-lt"/>
              </a:defRPr>
            </a:lvl1pPr>
            <a:lvl2pPr marL="457200" indent="0">
              <a:buNone/>
              <a:defRPr/>
            </a:lvl2pPr>
          </a:lstStyle>
          <a:p>
            <a:pPr lvl="0"/>
            <a:r>
              <a:rPr lang="sv-SE"/>
              <a:t>Rubrik</a:t>
            </a:r>
          </a:p>
        </p:txBody>
      </p:sp>
    </p:spTree>
    <p:extLst>
      <p:ext uri="{BB962C8B-B14F-4D97-AF65-F5344CB8AC3E}">
        <p14:creationId xmlns:p14="http://schemas.microsoft.com/office/powerpoint/2010/main" val="2004341852"/>
      </p:ext>
    </p:extLst>
  </p:cSld>
  <p:clrMapOvr>
    <a:masterClrMapping/>
  </p:clrMapOvr>
  <p:extLst>
    <p:ext uri="{DCECCB84-F9BA-43D5-87BE-67443E8EF086}">
      <p15:sldGuideLst xmlns:p15="http://schemas.microsoft.com/office/powerpoint/2012/main">
        <p15:guide id="1" orient="horz" pos="2183">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Mycket text, rosa, två spalter">
    <p:bg>
      <p:bgPr>
        <a:solidFill>
          <a:srgbClr val="FFEBE8"/>
        </a:solidFill>
        <a:effectLst/>
      </p:bgPr>
    </p:bg>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D5A6E465-C25D-A7A3-7EF2-615E62A92C49}"/>
              </a:ext>
            </a:extLst>
          </p:cNvPr>
          <p:cNvSpPr>
            <a:spLocks noGrp="1"/>
          </p:cNvSpPr>
          <p:nvPr>
            <p:ph type="dt" sz="half" idx="10"/>
          </p:nvPr>
        </p:nvSpPr>
        <p:spPr/>
        <p:txBody>
          <a:bodyPr/>
          <a:lstStyle>
            <a:lvl1pPr>
              <a:defRPr>
                <a:solidFill>
                  <a:schemeClr val="tx2"/>
                </a:solidFill>
              </a:defRPr>
            </a:lvl1pPr>
          </a:lstStyle>
          <a:p>
            <a:fld id="{8E7D24E2-704C-4D37-BA3F-3A87B7C16133}" type="datetimeFigureOut">
              <a:rPr lang="sv-SE" smtClean="0"/>
              <a:pPr/>
              <a:t>2026-01-27</a:t>
            </a:fld>
            <a:endParaRPr lang="sv-SE"/>
          </a:p>
        </p:txBody>
      </p:sp>
      <p:sp>
        <p:nvSpPr>
          <p:cNvPr id="5" name="Platshållare för sidfot 4">
            <a:extLst>
              <a:ext uri="{FF2B5EF4-FFF2-40B4-BE49-F238E27FC236}">
                <a16:creationId xmlns:a16="http://schemas.microsoft.com/office/drawing/2014/main" id="{45DC0A25-9534-A193-D576-70049C634AD4}"/>
              </a:ext>
            </a:extLst>
          </p:cNvPr>
          <p:cNvSpPr>
            <a:spLocks noGrp="1"/>
          </p:cNvSpPr>
          <p:nvPr>
            <p:ph type="ftr" sz="quarter" idx="11"/>
          </p:nvPr>
        </p:nvSpPr>
        <p:spPr/>
        <p:txBody>
          <a:bodyPr/>
          <a:lstStyle>
            <a:lvl1pPr>
              <a:defRPr>
                <a:solidFill>
                  <a:schemeClr val="tx2"/>
                </a:solidFill>
              </a:defRPr>
            </a:lvl1pPr>
          </a:lstStyle>
          <a:p>
            <a:endParaRPr lang="sv-SE"/>
          </a:p>
        </p:txBody>
      </p:sp>
      <p:sp>
        <p:nvSpPr>
          <p:cNvPr id="6" name="Platshållare för bildnummer 5">
            <a:extLst>
              <a:ext uri="{FF2B5EF4-FFF2-40B4-BE49-F238E27FC236}">
                <a16:creationId xmlns:a16="http://schemas.microsoft.com/office/drawing/2014/main" id="{D8DE994E-6983-C5FA-24CC-9E1F3B1D3709}"/>
              </a:ext>
            </a:extLst>
          </p:cNvPr>
          <p:cNvSpPr>
            <a:spLocks noGrp="1"/>
          </p:cNvSpPr>
          <p:nvPr>
            <p:ph type="sldNum" sz="quarter" idx="12"/>
          </p:nvPr>
        </p:nvSpPr>
        <p:spPr/>
        <p:txBody>
          <a:bodyPr/>
          <a:lstStyle>
            <a:lvl1pPr>
              <a:defRPr>
                <a:solidFill>
                  <a:schemeClr val="tx2"/>
                </a:solidFill>
              </a:defRPr>
            </a:lvl1pPr>
          </a:lstStyle>
          <a:p>
            <a:fld id="{D88021E2-E97B-4976-AF53-1A9B1E45C5FA}" type="slidenum">
              <a:rPr lang="sv-SE" smtClean="0"/>
              <a:pPr/>
              <a:t>‹#›</a:t>
            </a:fld>
            <a:endParaRPr lang="sv-SE"/>
          </a:p>
        </p:txBody>
      </p:sp>
      <p:sp>
        <p:nvSpPr>
          <p:cNvPr id="7" name="Platshållare för text 10">
            <a:extLst>
              <a:ext uri="{FF2B5EF4-FFF2-40B4-BE49-F238E27FC236}">
                <a16:creationId xmlns:a16="http://schemas.microsoft.com/office/drawing/2014/main" id="{02EAFF39-ED2A-2CD7-D4FE-BD5A88348A75}"/>
              </a:ext>
            </a:extLst>
          </p:cNvPr>
          <p:cNvSpPr>
            <a:spLocks noGrp="1"/>
          </p:cNvSpPr>
          <p:nvPr>
            <p:ph type="body" sz="quarter" idx="15" hasCustomPrompt="1"/>
          </p:nvPr>
        </p:nvSpPr>
        <p:spPr>
          <a:xfrm>
            <a:off x="839789" y="2395569"/>
            <a:ext cx="9269506" cy="720000"/>
          </a:xfrm>
        </p:spPr>
        <p:txBody>
          <a:bodyPr anchor="b">
            <a:noAutofit/>
          </a:bodyPr>
          <a:lstStyle>
            <a:lvl1pPr marL="0" indent="0">
              <a:buNone/>
              <a:defRPr sz="4400" b="1">
                <a:solidFill>
                  <a:schemeClr val="tx2"/>
                </a:solidFill>
                <a:latin typeface="+mj-lt"/>
              </a:defRPr>
            </a:lvl1pPr>
            <a:lvl2pPr marL="457200" indent="0">
              <a:buNone/>
              <a:defRPr/>
            </a:lvl2pPr>
          </a:lstStyle>
          <a:p>
            <a:pPr lvl="0"/>
            <a:r>
              <a:rPr lang="sv-SE"/>
              <a:t>Rubrik</a:t>
            </a:r>
          </a:p>
        </p:txBody>
      </p:sp>
      <p:sp>
        <p:nvSpPr>
          <p:cNvPr id="3" name="Platshållare för innehåll 14">
            <a:extLst>
              <a:ext uri="{FF2B5EF4-FFF2-40B4-BE49-F238E27FC236}">
                <a16:creationId xmlns:a16="http://schemas.microsoft.com/office/drawing/2014/main" id="{C64A6A59-A5E3-6D38-F888-47F96AD3C430}"/>
              </a:ext>
            </a:extLst>
          </p:cNvPr>
          <p:cNvSpPr>
            <a:spLocks noGrp="1"/>
          </p:cNvSpPr>
          <p:nvPr>
            <p:ph sz="quarter" idx="18" hasCustomPrompt="1"/>
          </p:nvPr>
        </p:nvSpPr>
        <p:spPr>
          <a:xfrm>
            <a:off x="839788" y="3187286"/>
            <a:ext cx="4482354" cy="3121305"/>
          </a:xfrm>
        </p:spPr>
        <p:txBody>
          <a:bodyPr>
            <a:noAutofit/>
          </a:bodyPr>
          <a:lstStyle>
            <a:lvl1pPr marL="0" indent="0">
              <a:buFont typeface="+mj-lt"/>
              <a:buNone/>
              <a:defRPr sz="2000">
                <a:solidFill>
                  <a:schemeClr val="tx2"/>
                </a:solidFill>
              </a:defRPr>
            </a:lvl1pPr>
            <a:lvl2pPr>
              <a:defRPr sz="2000">
                <a:solidFill>
                  <a:schemeClr val="tx2"/>
                </a:solidFill>
              </a:defRPr>
            </a:lvl2pPr>
            <a:lvl3pPr>
              <a:defRPr sz="1800">
                <a:solidFill>
                  <a:schemeClr val="tx2"/>
                </a:solidFill>
              </a:defRPr>
            </a:lvl3pPr>
            <a:lvl4pPr>
              <a:defRPr sz="1800">
                <a:solidFill>
                  <a:schemeClr val="tx2"/>
                </a:solidFill>
              </a:defRPr>
            </a:lvl4pPr>
            <a:lvl5pPr>
              <a:defRPr sz="1800">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sv-SE"/>
              <a:t>Text</a:t>
            </a:r>
          </a:p>
        </p:txBody>
      </p:sp>
      <p:sp>
        <p:nvSpPr>
          <p:cNvPr id="8" name="Platshållare för innehåll 14">
            <a:extLst>
              <a:ext uri="{FF2B5EF4-FFF2-40B4-BE49-F238E27FC236}">
                <a16:creationId xmlns:a16="http://schemas.microsoft.com/office/drawing/2014/main" id="{918977FF-DD0C-0A54-F6DF-0E788DEF252F}"/>
              </a:ext>
            </a:extLst>
          </p:cNvPr>
          <p:cNvSpPr>
            <a:spLocks noGrp="1"/>
          </p:cNvSpPr>
          <p:nvPr>
            <p:ph sz="quarter" idx="17" hasCustomPrompt="1"/>
          </p:nvPr>
        </p:nvSpPr>
        <p:spPr>
          <a:xfrm>
            <a:off x="5626941" y="3187285"/>
            <a:ext cx="4482354" cy="3121305"/>
          </a:xfrm>
        </p:spPr>
        <p:txBody>
          <a:bodyPr>
            <a:noAutofit/>
          </a:bodyPr>
          <a:lstStyle>
            <a:lvl1pPr marL="0" indent="0">
              <a:buFont typeface="+mj-lt"/>
              <a:buNone/>
              <a:defRPr sz="2000">
                <a:solidFill>
                  <a:schemeClr val="tx2"/>
                </a:solidFill>
              </a:defRPr>
            </a:lvl1pPr>
            <a:lvl2pPr>
              <a:defRPr sz="2000">
                <a:solidFill>
                  <a:schemeClr val="tx2"/>
                </a:solidFill>
              </a:defRPr>
            </a:lvl2pPr>
            <a:lvl3pPr>
              <a:defRPr sz="1800">
                <a:solidFill>
                  <a:schemeClr val="tx2"/>
                </a:solidFill>
              </a:defRPr>
            </a:lvl3pPr>
            <a:lvl4pPr>
              <a:defRPr sz="1800">
                <a:solidFill>
                  <a:schemeClr val="tx2"/>
                </a:solidFill>
              </a:defRPr>
            </a:lvl4pPr>
            <a:lvl5pPr>
              <a:defRPr sz="1800">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sv-SE"/>
              <a:t>Text</a:t>
            </a:r>
          </a:p>
        </p:txBody>
      </p:sp>
    </p:spTree>
    <p:extLst>
      <p:ext uri="{BB962C8B-B14F-4D97-AF65-F5344CB8AC3E}">
        <p14:creationId xmlns:p14="http://schemas.microsoft.com/office/powerpoint/2010/main" val="718883377"/>
      </p:ext>
    </p:extLst>
  </p:cSld>
  <p:clrMapOvr>
    <a:masterClrMapping/>
  </p:clrMapOvr>
  <p:extLst>
    <p:ext uri="{DCECCB84-F9BA-43D5-87BE-67443E8EF086}">
      <p15:sldGuideLst xmlns:p15="http://schemas.microsoft.com/office/powerpoint/2012/main">
        <p15:guide id="1" orient="horz" pos="2183">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Mycket text, grön, två spalter">
    <p:bg>
      <p:bgPr>
        <a:solidFill>
          <a:srgbClr val="DFEFEB"/>
        </a:solidFill>
        <a:effectLst/>
      </p:bgPr>
    </p:bg>
    <p:spTree>
      <p:nvGrpSpPr>
        <p:cNvPr id="1" name=""/>
        <p:cNvGrpSpPr/>
        <p:nvPr/>
      </p:nvGrpSpPr>
      <p:grpSpPr>
        <a:xfrm>
          <a:off x="0" y="0"/>
          <a:ext cx="0" cy="0"/>
          <a:chOff x="0" y="0"/>
          <a:chExt cx="0" cy="0"/>
        </a:xfrm>
      </p:grpSpPr>
      <p:sp>
        <p:nvSpPr>
          <p:cNvPr id="7" name="Platshållare för datum 3">
            <a:extLst>
              <a:ext uri="{FF2B5EF4-FFF2-40B4-BE49-F238E27FC236}">
                <a16:creationId xmlns:a16="http://schemas.microsoft.com/office/drawing/2014/main" id="{E8D30CB8-789E-E4EA-6C90-00D932559B63}"/>
              </a:ext>
            </a:extLst>
          </p:cNvPr>
          <p:cNvSpPr>
            <a:spLocks noGrp="1"/>
          </p:cNvSpPr>
          <p:nvPr>
            <p:ph type="dt" sz="half" idx="10"/>
          </p:nvPr>
        </p:nvSpPr>
        <p:spPr>
          <a:xfrm>
            <a:off x="838200" y="6356350"/>
            <a:ext cx="2743200" cy="365125"/>
          </a:xfrm>
        </p:spPr>
        <p:txBody>
          <a:bodyPr/>
          <a:lstStyle>
            <a:lvl1pPr>
              <a:defRPr>
                <a:solidFill>
                  <a:schemeClr val="accent2"/>
                </a:solidFill>
              </a:defRPr>
            </a:lvl1pPr>
          </a:lstStyle>
          <a:p>
            <a:fld id="{8E7D24E2-704C-4D37-BA3F-3A87B7C16133}" type="datetimeFigureOut">
              <a:rPr lang="sv-SE" smtClean="0"/>
              <a:pPr/>
              <a:t>2026-01-27</a:t>
            </a:fld>
            <a:endParaRPr lang="sv-SE"/>
          </a:p>
        </p:txBody>
      </p:sp>
      <p:sp>
        <p:nvSpPr>
          <p:cNvPr id="8" name="Platshållare för sidfot 4">
            <a:extLst>
              <a:ext uri="{FF2B5EF4-FFF2-40B4-BE49-F238E27FC236}">
                <a16:creationId xmlns:a16="http://schemas.microsoft.com/office/drawing/2014/main" id="{FDFABFDD-E413-3DD7-BDDB-A8B64EDAC9FA}"/>
              </a:ext>
            </a:extLst>
          </p:cNvPr>
          <p:cNvSpPr>
            <a:spLocks noGrp="1"/>
          </p:cNvSpPr>
          <p:nvPr>
            <p:ph type="ftr" sz="quarter" idx="11"/>
          </p:nvPr>
        </p:nvSpPr>
        <p:spPr>
          <a:xfrm>
            <a:off x="4038600" y="6356350"/>
            <a:ext cx="4114800" cy="365125"/>
          </a:xfrm>
        </p:spPr>
        <p:txBody>
          <a:bodyPr/>
          <a:lstStyle>
            <a:lvl1pPr>
              <a:defRPr>
                <a:solidFill>
                  <a:schemeClr val="accent2"/>
                </a:solidFill>
              </a:defRPr>
            </a:lvl1pPr>
          </a:lstStyle>
          <a:p>
            <a:endParaRPr lang="sv-SE"/>
          </a:p>
        </p:txBody>
      </p:sp>
      <p:sp>
        <p:nvSpPr>
          <p:cNvPr id="9" name="Platshållare för bildnummer 5">
            <a:extLst>
              <a:ext uri="{FF2B5EF4-FFF2-40B4-BE49-F238E27FC236}">
                <a16:creationId xmlns:a16="http://schemas.microsoft.com/office/drawing/2014/main" id="{73AE64A3-1937-C4AA-5206-D625D85D9E81}"/>
              </a:ext>
            </a:extLst>
          </p:cNvPr>
          <p:cNvSpPr>
            <a:spLocks noGrp="1"/>
          </p:cNvSpPr>
          <p:nvPr>
            <p:ph type="sldNum" sz="quarter" idx="12"/>
          </p:nvPr>
        </p:nvSpPr>
        <p:spPr>
          <a:xfrm>
            <a:off x="8610600" y="6356350"/>
            <a:ext cx="2743200" cy="365125"/>
          </a:xfrm>
        </p:spPr>
        <p:txBody>
          <a:bodyPr/>
          <a:lstStyle>
            <a:lvl1pPr>
              <a:defRPr>
                <a:solidFill>
                  <a:schemeClr val="accent2"/>
                </a:solidFill>
              </a:defRPr>
            </a:lvl1pPr>
          </a:lstStyle>
          <a:p>
            <a:fld id="{D88021E2-E97B-4976-AF53-1A9B1E45C5FA}" type="slidenum">
              <a:rPr lang="sv-SE" smtClean="0"/>
              <a:pPr/>
              <a:t>‹#›</a:t>
            </a:fld>
            <a:endParaRPr lang="sv-SE"/>
          </a:p>
        </p:txBody>
      </p:sp>
      <p:sp>
        <p:nvSpPr>
          <p:cNvPr id="2" name="Platshållare för innehåll 12">
            <a:extLst>
              <a:ext uri="{FF2B5EF4-FFF2-40B4-BE49-F238E27FC236}">
                <a16:creationId xmlns:a16="http://schemas.microsoft.com/office/drawing/2014/main" id="{1D55CA40-7361-81F2-0B05-FECEC4F76930}"/>
              </a:ext>
            </a:extLst>
          </p:cNvPr>
          <p:cNvSpPr>
            <a:spLocks noGrp="1"/>
          </p:cNvSpPr>
          <p:nvPr>
            <p:ph sz="quarter" idx="32"/>
          </p:nvPr>
        </p:nvSpPr>
        <p:spPr>
          <a:xfrm>
            <a:off x="6168215" y="3230151"/>
            <a:ext cx="5184000" cy="2984912"/>
          </a:xfrm>
        </p:spPr>
        <p:txBody>
          <a:bodyPr>
            <a:noAutofit/>
          </a:bodyPr>
          <a:lstStyle>
            <a:lvl1pPr marL="0" indent="0">
              <a:buNone/>
              <a:defRPr sz="2400">
                <a:solidFill>
                  <a:schemeClr val="accent2"/>
                </a:solidFill>
              </a:defRPr>
            </a:lvl1pPr>
            <a:lvl2pPr>
              <a:defRPr sz="2000">
                <a:solidFill>
                  <a:schemeClr val="accent2"/>
                </a:solidFill>
              </a:defRPr>
            </a:lvl2pPr>
            <a:lvl3pPr>
              <a:defRPr sz="1800">
                <a:solidFill>
                  <a:schemeClr val="accent2"/>
                </a:solidFill>
              </a:defRPr>
            </a:lvl3pPr>
            <a:lvl4pPr>
              <a:defRPr sz="1800">
                <a:solidFill>
                  <a:schemeClr val="accent2"/>
                </a:solidFill>
              </a:defRPr>
            </a:lvl4pPr>
            <a:lvl5pPr>
              <a:defRPr sz="1800">
                <a:solidFill>
                  <a:schemeClr val="accent2"/>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12">
            <a:extLst>
              <a:ext uri="{FF2B5EF4-FFF2-40B4-BE49-F238E27FC236}">
                <a16:creationId xmlns:a16="http://schemas.microsoft.com/office/drawing/2014/main" id="{DA37BD29-AA8A-C238-3D28-1D743952FD0B}"/>
              </a:ext>
            </a:extLst>
          </p:cNvPr>
          <p:cNvSpPr>
            <a:spLocks noGrp="1"/>
          </p:cNvSpPr>
          <p:nvPr>
            <p:ph sz="quarter" idx="14"/>
          </p:nvPr>
        </p:nvSpPr>
        <p:spPr>
          <a:xfrm>
            <a:off x="839785" y="3230151"/>
            <a:ext cx="5184000" cy="2984912"/>
          </a:xfrm>
        </p:spPr>
        <p:txBody>
          <a:bodyPr>
            <a:noAutofit/>
          </a:bodyPr>
          <a:lstStyle>
            <a:lvl1pPr marL="0" indent="0">
              <a:buNone/>
              <a:defRPr sz="2400">
                <a:solidFill>
                  <a:schemeClr val="accent2"/>
                </a:solidFill>
              </a:defRPr>
            </a:lvl1pPr>
            <a:lvl2pPr>
              <a:defRPr sz="2000">
                <a:solidFill>
                  <a:schemeClr val="accent2"/>
                </a:solidFill>
              </a:defRPr>
            </a:lvl2pPr>
            <a:lvl3pPr>
              <a:defRPr sz="1800">
                <a:solidFill>
                  <a:schemeClr val="accent2"/>
                </a:solidFill>
              </a:defRPr>
            </a:lvl3pPr>
            <a:lvl4pPr>
              <a:defRPr sz="1800">
                <a:solidFill>
                  <a:schemeClr val="accent2"/>
                </a:solidFill>
              </a:defRPr>
            </a:lvl4pPr>
            <a:lvl5pPr>
              <a:defRPr sz="1800">
                <a:solidFill>
                  <a:schemeClr val="accent2"/>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Rubrik 7">
            <a:extLst>
              <a:ext uri="{FF2B5EF4-FFF2-40B4-BE49-F238E27FC236}">
                <a16:creationId xmlns:a16="http://schemas.microsoft.com/office/drawing/2014/main" id="{4CD932B0-ED03-661A-D301-7C5A9646CD97}"/>
              </a:ext>
            </a:extLst>
          </p:cNvPr>
          <p:cNvSpPr>
            <a:spLocks noGrp="1"/>
          </p:cNvSpPr>
          <p:nvPr>
            <p:ph type="title"/>
          </p:nvPr>
        </p:nvSpPr>
        <p:spPr>
          <a:xfrm>
            <a:off x="839788" y="1790006"/>
            <a:ext cx="10514012" cy="1325563"/>
          </a:xfrm>
        </p:spPr>
        <p:txBody>
          <a:bodyPr/>
          <a:lstStyle>
            <a:lvl1pPr>
              <a:defRPr>
                <a:solidFill>
                  <a:schemeClr val="accent2"/>
                </a:solidFill>
              </a:defRPr>
            </a:lvl1pPr>
          </a:lstStyle>
          <a:p>
            <a:r>
              <a:rPr lang="sv-SE" dirty="0"/>
              <a:t>Klicka här för att ändra mall för rubrikformat</a:t>
            </a:r>
          </a:p>
        </p:txBody>
      </p:sp>
    </p:spTree>
    <p:extLst>
      <p:ext uri="{BB962C8B-B14F-4D97-AF65-F5344CB8AC3E}">
        <p14:creationId xmlns:p14="http://schemas.microsoft.com/office/powerpoint/2010/main" val="427859467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latshållare för innehåll 2"/>
          <p:cNvSpPr>
            <a:spLocks noGrp="1"/>
          </p:cNvSpPr>
          <p:nvPr>
            <p:ph idx="1"/>
          </p:nvPr>
        </p:nvSpPr>
        <p:spPr>
          <a:xfrm>
            <a:off x="410547" y="2439529"/>
            <a:ext cx="11370906" cy="3574439"/>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7" name="Platshållare för datum 6">
            <a:extLst>
              <a:ext uri="{FF2B5EF4-FFF2-40B4-BE49-F238E27FC236}">
                <a16:creationId xmlns:a16="http://schemas.microsoft.com/office/drawing/2014/main" id="{15B6D1AA-23E4-78A9-3D4F-EAA63E52F436}"/>
              </a:ext>
            </a:extLst>
          </p:cNvPr>
          <p:cNvSpPr>
            <a:spLocks noGrp="1"/>
          </p:cNvSpPr>
          <p:nvPr>
            <p:ph type="dt" sz="half" idx="10"/>
          </p:nvPr>
        </p:nvSpPr>
        <p:spPr/>
        <p:txBody>
          <a:bodyPr/>
          <a:lstStyle/>
          <a:p>
            <a:fld id="{9C5C3358-106F-4A3A-8507-6544091CE7EB}" type="datetime1">
              <a:rPr lang="sv-SE" smtClean="0"/>
              <a:t>2026-01-27</a:t>
            </a:fld>
            <a:endParaRPr lang="sv-SE" dirty="0"/>
          </a:p>
        </p:txBody>
      </p:sp>
      <p:sp>
        <p:nvSpPr>
          <p:cNvPr id="10" name="Platshållare för sidfot 9">
            <a:extLst>
              <a:ext uri="{FF2B5EF4-FFF2-40B4-BE49-F238E27FC236}">
                <a16:creationId xmlns:a16="http://schemas.microsoft.com/office/drawing/2014/main" id="{0F70FD8E-AF24-D383-E932-A62BCD6CC861}"/>
              </a:ext>
            </a:extLst>
          </p:cNvPr>
          <p:cNvSpPr>
            <a:spLocks noGrp="1"/>
          </p:cNvSpPr>
          <p:nvPr>
            <p:ph type="ftr" sz="quarter" idx="11"/>
          </p:nvPr>
        </p:nvSpPr>
        <p:spPr/>
        <p:txBody>
          <a:bodyPr/>
          <a:lstStyle/>
          <a:p>
            <a:r>
              <a:rPr lang="sv-SE"/>
              <a:t>Sidfot</a:t>
            </a:r>
            <a:endParaRPr lang="sv-SE" dirty="0"/>
          </a:p>
        </p:txBody>
      </p:sp>
      <p:sp>
        <p:nvSpPr>
          <p:cNvPr id="11" name="Platshållare för bildnummer 10">
            <a:extLst>
              <a:ext uri="{FF2B5EF4-FFF2-40B4-BE49-F238E27FC236}">
                <a16:creationId xmlns:a16="http://schemas.microsoft.com/office/drawing/2014/main" id="{D3089D46-ACE7-DD03-5C3D-19DA2BF32DD9}"/>
              </a:ext>
            </a:extLst>
          </p:cNvPr>
          <p:cNvSpPr>
            <a:spLocks noGrp="1"/>
          </p:cNvSpPr>
          <p:nvPr>
            <p:ph type="sldNum" sz="quarter" idx="12"/>
          </p:nvPr>
        </p:nvSpPr>
        <p:spPr/>
        <p:txBody>
          <a:bodyPr/>
          <a:lstStyle/>
          <a:p>
            <a:fld id="{130DDE8C-17E0-4539-9C15-C1E9D231907F}" type="slidenum">
              <a:rPr lang="sv-SE" smtClean="0"/>
              <a:pPr/>
              <a:t>‹#›</a:t>
            </a:fld>
            <a:endParaRPr lang="sv-SE" dirty="0"/>
          </a:p>
        </p:txBody>
      </p:sp>
      <p:sp>
        <p:nvSpPr>
          <p:cNvPr id="12" name="Rubrik 11">
            <a:extLst>
              <a:ext uri="{FF2B5EF4-FFF2-40B4-BE49-F238E27FC236}">
                <a16:creationId xmlns:a16="http://schemas.microsoft.com/office/drawing/2014/main" id="{F419F65B-B0D5-F0B7-4073-F138499AA0A2}"/>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4030273105"/>
      </p:ext>
    </p:extLst>
  </p:cSld>
  <p:clrMapOvr>
    <a:masterClrMapping/>
  </p:clrMapOvr>
  <p:extLst>
    <p:ext uri="{DCECCB84-F9BA-43D5-87BE-67443E8EF086}">
      <p15:sldGuideLst xmlns:p15="http://schemas.microsoft.com/office/powerpoint/2012/main">
        <p15:guide id="3" pos="25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normAutofit/>
          </a:bodyPr>
          <a:lstStyle>
            <a:lvl1pPr>
              <a:defRPr sz="4400" b="1">
                <a:solidFill>
                  <a:schemeClr val="tx2"/>
                </a:solidFill>
              </a:defRPr>
            </a:lvl1pPr>
          </a:lstStyle>
          <a:p>
            <a:r>
              <a:rPr lang="sv-SE" dirty="0"/>
              <a:t>Klicka här för att ändra format</a:t>
            </a:r>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
        <p:nvSpPr>
          <p:cNvPr id="8" name="Platshållare för datum 7">
            <a:extLst>
              <a:ext uri="{FF2B5EF4-FFF2-40B4-BE49-F238E27FC236}">
                <a16:creationId xmlns:a16="http://schemas.microsoft.com/office/drawing/2014/main" id="{BE6CDBAA-E30D-94B2-B737-9DD6AB549DC0}"/>
              </a:ext>
            </a:extLst>
          </p:cNvPr>
          <p:cNvSpPr>
            <a:spLocks noGrp="1"/>
          </p:cNvSpPr>
          <p:nvPr>
            <p:ph type="dt" sz="half" idx="10"/>
          </p:nvPr>
        </p:nvSpPr>
        <p:spPr/>
        <p:txBody>
          <a:bodyPr/>
          <a:lstStyle/>
          <a:p>
            <a:fld id="{B8A55B58-765D-4E56-A561-1FFBE190F123}" type="datetime1">
              <a:rPr lang="sv-SE" smtClean="0"/>
              <a:t>2026-01-27</a:t>
            </a:fld>
            <a:endParaRPr lang="sv-SE" dirty="0"/>
          </a:p>
        </p:txBody>
      </p:sp>
      <p:sp>
        <p:nvSpPr>
          <p:cNvPr id="9" name="Platshållare för sidfot 8">
            <a:extLst>
              <a:ext uri="{FF2B5EF4-FFF2-40B4-BE49-F238E27FC236}">
                <a16:creationId xmlns:a16="http://schemas.microsoft.com/office/drawing/2014/main" id="{56FFFA48-3C29-D025-07E7-D2E33D4321FE}"/>
              </a:ext>
            </a:extLst>
          </p:cNvPr>
          <p:cNvSpPr>
            <a:spLocks noGrp="1"/>
          </p:cNvSpPr>
          <p:nvPr>
            <p:ph type="ftr" sz="quarter" idx="11"/>
          </p:nvPr>
        </p:nvSpPr>
        <p:spPr/>
        <p:txBody>
          <a:bodyPr/>
          <a:lstStyle/>
          <a:p>
            <a:r>
              <a:rPr lang="sv-SE"/>
              <a:t>Sidfot</a:t>
            </a:r>
            <a:endParaRPr lang="sv-SE" dirty="0"/>
          </a:p>
        </p:txBody>
      </p:sp>
      <p:sp>
        <p:nvSpPr>
          <p:cNvPr id="15" name="Platshållare för bildnummer 14">
            <a:extLst>
              <a:ext uri="{FF2B5EF4-FFF2-40B4-BE49-F238E27FC236}">
                <a16:creationId xmlns:a16="http://schemas.microsoft.com/office/drawing/2014/main" id="{090EB81C-0FAD-6E7A-7970-F630A8E375D1}"/>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3511012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3" name="Platshållare för innehåll 2"/>
          <p:cNvSpPr>
            <a:spLocks noGrp="1"/>
          </p:cNvSpPr>
          <p:nvPr>
            <p:ph sz="half" idx="1"/>
          </p:nvPr>
        </p:nvSpPr>
        <p:spPr>
          <a:xfrm>
            <a:off x="410547" y="2461329"/>
            <a:ext cx="5609253" cy="3652423"/>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innehåll 3"/>
          <p:cNvSpPr>
            <a:spLocks noGrp="1"/>
          </p:cNvSpPr>
          <p:nvPr>
            <p:ph sz="half" idx="2"/>
          </p:nvPr>
        </p:nvSpPr>
        <p:spPr>
          <a:xfrm>
            <a:off x="6172199" y="2461329"/>
            <a:ext cx="5609253" cy="3652423"/>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2CD385D3-0334-4DCD-B861-C542A40B60E9}" type="datetime1">
              <a:rPr lang="sv-SE" smtClean="0"/>
              <a:t>2026-01-27</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Sidfot</a:t>
            </a:r>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6" name="Rubrik 5">
            <a:extLst>
              <a:ext uri="{FF2B5EF4-FFF2-40B4-BE49-F238E27FC236}">
                <a16:creationId xmlns:a16="http://schemas.microsoft.com/office/drawing/2014/main" id="{E092A276-343F-BEA9-5AD9-1D2069A7DFE1}"/>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0435429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410548" y="2477256"/>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4" name="Platshållare för innehåll 3"/>
          <p:cNvSpPr>
            <a:spLocks noGrp="1"/>
          </p:cNvSpPr>
          <p:nvPr>
            <p:ph sz="half" idx="2"/>
          </p:nvPr>
        </p:nvSpPr>
        <p:spPr>
          <a:xfrm>
            <a:off x="410548" y="3291644"/>
            <a:ext cx="5587028" cy="3302872"/>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text 4"/>
          <p:cNvSpPr>
            <a:spLocks noGrp="1"/>
          </p:cNvSpPr>
          <p:nvPr>
            <p:ph type="body" sz="quarter" idx="3"/>
          </p:nvPr>
        </p:nvSpPr>
        <p:spPr>
          <a:xfrm>
            <a:off x="6172200" y="2477256"/>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6" name="Platshållare för innehåll 5"/>
          <p:cNvSpPr>
            <a:spLocks noGrp="1"/>
          </p:cNvSpPr>
          <p:nvPr>
            <p:ph sz="quarter" idx="4"/>
          </p:nvPr>
        </p:nvSpPr>
        <p:spPr>
          <a:xfrm>
            <a:off x="6172199" y="3291644"/>
            <a:ext cx="5609253" cy="3302872"/>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datum 7">
            <a:extLst>
              <a:ext uri="{FF2B5EF4-FFF2-40B4-BE49-F238E27FC236}">
                <a16:creationId xmlns:a16="http://schemas.microsoft.com/office/drawing/2014/main" id="{C42C84FB-F8CC-993B-156B-0021EFF120F3}"/>
              </a:ext>
            </a:extLst>
          </p:cNvPr>
          <p:cNvSpPr>
            <a:spLocks noGrp="1"/>
          </p:cNvSpPr>
          <p:nvPr>
            <p:ph type="dt" sz="half" idx="10"/>
          </p:nvPr>
        </p:nvSpPr>
        <p:spPr/>
        <p:txBody>
          <a:bodyPr/>
          <a:lstStyle/>
          <a:p>
            <a:fld id="{94A5B0F6-8285-49E2-AB66-79E77ABABA64}" type="datetime1">
              <a:rPr lang="sv-SE" smtClean="0"/>
              <a:t>2026-01-27</a:t>
            </a:fld>
            <a:endParaRPr lang="sv-SE" dirty="0"/>
          </a:p>
        </p:txBody>
      </p:sp>
      <p:sp>
        <p:nvSpPr>
          <p:cNvPr id="9" name="Platshållare för sidfot 8">
            <a:extLst>
              <a:ext uri="{FF2B5EF4-FFF2-40B4-BE49-F238E27FC236}">
                <a16:creationId xmlns:a16="http://schemas.microsoft.com/office/drawing/2014/main" id="{F79A1A1A-005D-819F-2C76-7A2B06725B1B}"/>
              </a:ext>
            </a:extLst>
          </p:cNvPr>
          <p:cNvSpPr>
            <a:spLocks noGrp="1"/>
          </p:cNvSpPr>
          <p:nvPr>
            <p:ph type="ftr" sz="quarter" idx="11"/>
          </p:nvPr>
        </p:nvSpPr>
        <p:spPr/>
        <p:txBody>
          <a:bodyPr/>
          <a:lstStyle/>
          <a:p>
            <a:r>
              <a:rPr lang="sv-SE"/>
              <a:t>Sidfot</a:t>
            </a:r>
            <a:endParaRPr lang="sv-SE" dirty="0"/>
          </a:p>
        </p:txBody>
      </p:sp>
      <p:sp>
        <p:nvSpPr>
          <p:cNvPr id="10" name="Platshållare för bildnummer 9">
            <a:extLst>
              <a:ext uri="{FF2B5EF4-FFF2-40B4-BE49-F238E27FC236}">
                <a16:creationId xmlns:a16="http://schemas.microsoft.com/office/drawing/2014/main" id="{4ED45F3E-F9E2-CCD8-C000-907046194F69}"/>
              </a:ext>
            </a:extLst>
          </p:cNvPr>
          <p:cNvSpPr>
            <a:spLocks noGrp="1"/>
          </p:cNvSpPr>
          <p:nvPr>
            <p:ph type="sldNum" sz="quarter" idx="12"/>
          </p:nvPr>
        </p:nvSpPr>
        <p:spPr/>
        <p:txBody>
          <a:bodyPr/>
          <a:lstStyle/>
          <a:p>
            <a:fld id="{130DDE8C-17E0-4539-9C15-C1E9D231907F}" type="slidenum">
              <a:rPr lang="sv-SE" smtClean="0"/>
              <a:pPr/>
              <a:t>‹#›</a:t>
            </a:fld>
            <a:endParaRPr lang="sv-SE" dirty="0"/>
          </a:p>
        </p:txBody>
      </p:sp>
      <p:sp>
        <p:nvSpPr>
          <p:cNvPr id="11" name="Rubrik 10">
            <a:extLst>
              <a:ext uri="{FF2B5EF4-FFF2-40B4-BE49-F238E27FC236}">
                <a16:creationId xmlns:a16="http://schemas.microsoft.com/office/drawing/2014/main" id="{A26AEE01-D8E5-1805-06DC-4A44D9A8329D}"/>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262861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D162A7CE-C08E-413D-9F72-C87D9E61DF64}" type="datetime1">
              <a:rPr lang="sv-SE" smtClean="0"/>
              <a:t>2026-01-27</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Sidfot</a:t>
            </a:r>
            <a:endParaRPr lang="sv-SE" dirty="0"/>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4" name="Rubrik 3">
            <a:extLst>
              <a:ext uri="{FF2B5EF4-FFF2-40B4-BE49-F238E27FC236}">
                <a16:creationId xmlns:a16="http://schemas.microsoft.com/office/drawing/2014/main" id="{6B904F37-D812-20CD-15EB-C11C43BA0E59}"/>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990608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1327900"/>
            <a:ext cx="4361478" cy="971549"/>
          </a:xfrm>
        </p:spPr>
        <p:txBody>
          <a:bodyPr anchor="b"/>
          <a:lstStyle>
            <a:lvl1pPr>
              <a:defRPr sz="3200" b="1">
                <a:solidFill>
                  <a:schemeClr val="tx2"/>
                </a:solidFill>
              </a:defRPr>
            </a:lvl1pPr>
          </a:lstStyle>
          <a:p>
            <a:r>
              <a:rPr lang="sv-SE" dirty="0"/>
              <a:t>Klicka här för att ändra format</a:t>
            </a:r>
          </a:p>
        </p:txBody>
      </p:sp>
      <p:sp>
        <p:nvSpPr>
          <p:cNvPr id="3" name="Platshållare för innehåll 2"/>
          <p:cNvSpPr>
            <a:spLocks noGrp="1"/>
          </p:cNvSpPr>
          <p:nvPr>
            <p:ph idx="1"/>
          </p:nvPr>
        </p:nvSpPr>
        <p:spPr>
          <a:xfrm>
            <a:off x="5183188" y="1327901"/>
            <a:ext cx="5675312" cy="5019674"/>
          </a:xfrm>
        </p:spPr>
        <p:txBody>
          <a:bodyPr/>
          <a:lstStyle>
            <a:lvl1pPr>
              <a:defRPr sz="3200" b="1"/>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text 3"/>
          <p:cNvSpPr>
            <a:spLocks noGrp="1"/>
          </p:cNvSpPr>
          <p:nvPr>
            <p:ph type="body" sz="half" idx="2"/>
          </p:nvPr>
        </p:nvSpPr>
        <p:spPr>
          <a:xfrm>
            <a:off x="410548" y="229945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6" name="Platshållare för datum 5">
            <a:extLst>
              <a:ext uri="{FF2B5EF4-FFF2-40B4-BE49-F238E27FC236}">
                <a16:creationId xmlns:a16="http://schemas.microsoft.com/office/drawing/2014/main" id="{A43788EE-ED9F-ACBC-3781-F3FE49EB5E46}"/>
              </a:ext>
            </a:extLst>
          </p:cNvPr>
          <p:cNvSpPr>
            <a:spLocks noGrp="1"/>
          </p:cNvSpPr>
          <p:nvPr>
            <p:ph type="dt" sz="half" idx="10"/>
          </p:nvPr>
        </p:nvSpPr>
        <p:spPr/>
        <p:txBody>
          <a:bodyPr/>
          <a:lstStyle/>
          <a:p>
            <a:fld id="{B22D0480-2FDB-4026-AAF1-2CD28218587A}" type="datetime1">
              <a:rPr lang="sv-SE" smtClean="0"/>
              <a:t>2026-01-27</a:t>
            </a:fld>
            <a:endParaRPr lang="sv-SE" dirty="0"/>
          </a:p>
        </p:txBody>
      </p:sp>
      <p:sp>
        <p:nvSpPr>
          <p:cNvPr id="7" name="Platshållare för sidfot 6">
            <a:extLst>
              <a:ext uri="{FF2B5EF4-FFF2-40B4-BE49-F238E27FC236}">
                <a16:creationId xmlns:a16="http://schemas.microsoft.com/office/drawing/2014/main" id="{A25724C1-5CDC-151B-FA3D-053880A2481D}"/>
              </a:ext>
            </a:extLst>
          </p:cNvPr>
          <p:cNvSpPr>
            <a:spLocks noGrp="1"/>
          </p:cNvSpPr>
          <p:nvPr>
            <p:ph type="ftr" sz="quarter" idx="11"/>
          </p:nvPr>
        </p:nvSpPr>
        <p:spPr/>
        <p:txBody>
          <a:bodyPr/>
          <a:lstStyle/>
          <a:p>
            <a:r>
              <a:rPr lang="sv-SE"/>
              <a:t>Sidfot</a:t>
            </a:r>
            <a:endParaRPr lang="sv-SE" dirty="0"/>
          </a:p>
        </p:txBody>
      </p:sp>
      <p:sp>
        <p:nvSpPr>
          <p:cNvPr id="8" name="Platshållare för bildnummer 7">
            <a:extLst>
              <a:ext uri="{FF2B5EF4-FFF2-40B4-BE49-F238E27FC236}">
                <a16:creationId xmlns:a16="http://schemas.microsoft.com/office/drawing/2014/main" id="{ABE26CC1-1A85-BEDA-AEC6-67AA043B2FAD}"/>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2702208227"/>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1268987"/>
            <a:ext cx="4361478" cy="971550"/>
          </a:xfrm>
        </p:spPr>
        <p:txBody>
          <a:bodyPr anchor="b"/>
          <a:lstStyle>
            <a:lvl1pPr>
              <a:defRPr sz="3200" b="1">
                <a:solidFill>
                  <a:schemeClr val="tx2"/>
                </a:solidFill>
              </a:defRPr>
            </a:lvl1pPr>
          </a:lstStyle>
          <a:p>
            <a:r>
              <a:rPr lang="sv-SE" dirty="0"/>
              <a:t>Klicka här för att ändra format</a:t>
            </a:r>
          </a:p>
        </p:txBody>
      </p:sp>
      <p:sp>
        <p:nvSpPr>
          <p:cNvPr id="3" name="Platshållare för bild 2"/>
          <p:cNvSpPr>
            <a:spLocks noGrp="1"/>
          </p:cNvSpPr>
          <p:nvPr>
            <p:ph type="pic" idx="1"/>
          </p:nvPr>
        </p:nvSpPr>
        <p:spPr>
          <a:xfrm>
            <a:off x="5183188" y="1268987"/>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Klicka på ikonen för att lägga till en bild</a:t>
            </a:r>
          </a:p>
        </p:txBody>
      </p:sp>
      <p:sp>
        <p:nvSpPr>
          <p:cNvPr id="4" name="Platshållare för text 3"/>
          <p:cNvSpPr>
            <a:spLocks noGrp="1"/>
          </p:cNvSpPr>
          <p:nvPr>
            <p:ph type="body" sz="half" idx="2"/>
          </p:nvPr>
        </p:nvSpPr>
        <p:spPr>
          <a:xfrm>
            <a:off x="410548" y="2240537"/>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6" name="Platshållare för datum 5">
            <a:extLst>
              <a:ext uri="{FF2B5EF4-FFF2-40B4-BE49-F238E27FC236}">
                <a16:creationId xmlns:a16="http://schemas.microsoft.com/office/drawing/2014/main" id="{ED9EDD38-6D32-5CCE-D2CF-097C9365949D}"/>
              </a:ext>
            </a:extLst>
          </p:cNvPr>
          <p:cNvSpPr>
            <a:spLocks noGrp="1"/>
          </p:cNvSpPr>
          <p:nvPr>
            <p:ph type="dt" sz="half" idx="10"/>
          </p:nvPr>
        </p:nvSpPr>
        <p:spPr/>
        <p:txBody>
          <a:bodyPr/>
          <a:lstStyle/>
          <a:p>
            <a:fld id="{A2B67DE4-1FEB-4A51-B747-FA0AC6522CAB}" type="datetime1">
              <a:rPr lang="sv-SE" smtClean="0"/>
              <a:t>2026-01-27</a:t>
            </a:fld>
            <a:endParaRPr lang="sv-SE" dirty="0"/>
          </a:p>
        </p:txBody>
      </p:sp>
      <p:sp>
        <p:nvSpPr>
          <p:cNvPr id="7" name="Platshållare för sidfot 6">
            <a:extLst>
              <a:ext uri="{FF2B5EF4-FFF2-40B4-BE49-F238E27FC236}">
                <a16:creationId xmlns:a16="http://schemas.microsoft.com/office/drawing/2014/main" id="{2A23DF9D-F5C5-18C9-8E67-8B894BA01C7A}"/>
              </a:ext>
            </a:extLst>
          </p:cNvPr>
          <p:cNvSpPr>
            <a:spLocks noGrp="1"/>
          </p:cNvSpPr>
          <p:nvPr>
            <p:ph type="ftr" sz="quarter" idx="11"/>
          </p:nvPr>
        </p:nvSpPr>
        <p:spPr/>
        <p:txBody>
          <a:bodyPr/>
          <a:lstStyle/>
          <a:p>
            <a:r>
              <a:rPr lang="sv-SE"/>
              <a:t>Sidfot</a:t>
            </a:r>
            <a:endParaRPr lang="sv-SE" dirty="0"/>
          </a:p>
        </p:txBody>
      </p:sp>
      <p:sp>
        <p:nvSpPr>
          <p:cNvPr id="8" name="Platshållare för bildnummer 7">
            <a:extLst>
              <a:ext uri="{FF2B5EF4-FFF2-40B4-BE49-F238E27FC236}">
                <a16:creationId xmlns:a16="http://schemas.microsoft.com/office/drawing/2014/main" id="{15FBE14F-8336-7A94-DEB1-AC8C10AE7430}"/>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912633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F864D4-9B3A-353B-4DB0-3B6384DF1E55}"/>
              </a:ext>
            </a:extLst>
          </p:cNvPr>
          <p:cNvSpPr>
            <a:spLocks noGrp="1"/>
          </p:cNvSpPr>
          <p:nvPr>
            <p:ph type="title"/>
          </p:nvPr>
        </p:nvSpPr>
        <p:spPr/>
        <p:txBody>
          <a:bodyPr/>
          <a:lstStyle/>
          <a:p>
            <a:r>
              <a:rPr lang="sv-SE"/>
              <a:t>Klicka här för att ändra mall för rubrikformat</a:t>
            </a:r>
          </a:p>
        </p:txBody>
      </p:sp>
      <p:sp>
        <p:nvSpPr>
          <p:cNvPr id="6" name="Platshållare för datum 5">
            <a:extLst>
              <a:ext uri="{FF2B5EF4-FFF2-40B4-BE49-F238E27FC236}">
                <a16:creationId xmlns:a16="http://schemas.microsoft.com/office/drawing/2014/main" id="{02473A28-85CB-0648-EF10-B3EF6701D38A}"/>
              </a:ext>
            </a:extLst>
          </p:cNvPr>
          <p:cNvSpPr>
            <a:spLocks noGrp="1"/>
          </p:cNvSpPr>
          <p:nvPr>
            <p:ph type="dt" sz="half" idx="10"/>
          </p:nvPr>
        </p:nvSpPr>
        <p:spPr/>
        <p:txBody>
          <a:bodyPr/>
          <a:lstStyle/>
          <a:p>
            <a:fld id="{C4C25BCF-09E0-469F-89EC-64EF756F18B2}" type="datetime1">
              <a:rPr lang="sv-SE" smtClean="0"/>
              <a:t>2026-01-27</a:t>
            </a:fld>
            <a:endParaRPr lang="sv-SE" dirty="0"/>
          </a:p>
        </p:txBody>
      </p:sp>
      <p:sp>
        <p:nvSpPr>
          <p:cNvPr id="7" name="Platshållare för sidfot 6">
            <a:extLst>
              <a:ext uri="{FF2B5EF4-FFF2-40B4-BE49-F238E27FC236}">
                <a16:creationId xmlns:a16="http://schemas.microsoft.com/office/drawing/2014/main" id="{851741FE-02D4-6E59-F70C-FD77128C90B0}"/>
              </a:ext>
            </a:extLst>
          </p:cNvPr>
          <p:cNvSpPr>
            <a:spLocks noGrp="1"/>
          </p:cNvSpPr>
          <p:nvPr>
            <p:ph type="ftr" sz="quarter" idx="11"/>
          </p:nvPr>
        </p:nvSpPr>
        <p:spPr/>
        <p:txBody>
          <a:bodyPr/>
          <a:lstStyle/>
          <a:p>
            <a:r>
              <a:rPr lang="sv-SE"/>
              <a:t>Sidfot</a:t>
            </a:r>
            <a:endParaRPr lang="sv-SE" dirty="0"/>
          </a:p>
        </p:txBody>
      </p:sp>
      <p:sp>
        <p:nvSpPr>
          <p:cNvPr id="8" name="Platshållare för bildnummer 7">
            <a:extLst>
              <a:ext uri="{FF2B5EF4-FFF2-40B4-BE49-F238E27FC236}">
                <a16:creationId xmlns:a16="http://schemas.microsoft.com/office/drawing/2014/main" id="{AD4D4BFF-ECC0-25F7-7F06-4E0B63CC6222}"/>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790122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4.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2C9A3A02-4421-0DC2-B7FB-C23B335A7A52}"/>
              </a:ext>
              <a:ext uri="{C183D7F6-B498-43B3-948B-1728B52AA6E4}">
                <adec:decorative xmlns:adec="http://schemas.microsoft.com/office/drawing/2017/decorative" val="1"/>
              </a:ext>
            </a:extLst>
          </p:cNvPr>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p:cNvSpPr>
            <a:spLocks noGrp="1"/>
          </p:cNvSpPr>
          <p:nvPr>
            <p:ph type="title"/>
          </p:nvPr>
        </p:nvSpPr>
        <p:spPr>
          <a:xfrm>
            <a:off x="410546" y="1204962"/>
            <a:ext cx="10416781" cy="1209600"/>
          </a:xfrm>
          <a:prstGeom prst="rect">
            <a:avLst/>
          </a:prstGeom>
        </p:spPr>
        <p:txBody>
          <a:bodyPr vert="horz" lIns="91440" tIns="45720" rIns="91440" bIns="45720" rtlCol="0" anchor="ctr">
            <a:normAutofit/>
          </a:bodyPr>
          <a:lstStyle/>
          <a:p>
            <a:r>
              <a:rPr lang="sv-SE" dirty="0"/>
              <a:t>Klicka här för att ändra format</a:t>
            </a:r>
          </a:p>
        </p:txBody>
      </p:sp>
      <p:sp>
        <p:nvSpPr>
          <p:cNvPr id="3" name="Platshållare för text 2"/>
          <p:cNvSpPr>
            <a:spLocks noGrp="1"/>
          </p:cNvSpPr>
          <p:nvPr>
            <p:ph type="body" idx="1"/>
          </p:nvPr>
        </p:nvSpPr>
        <p:spPr>
          <a:xfrm>
            <a:off x="410545" y="2447397"/>
            <a:ext cx="11373467" cy="3698393"/>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407988" y="6356350"/>
            <a:ext cx="3173412" cy="501650"/>
          </a:xfrm>
          <a:prstGeom prst="rect">
            <a:avLst/>
          </a:prstGeom>
        </p:spPr>
        <p:txBody>
          <a:bodyPr vert="horz" lIns="91440" tIns="45720" rIns="91440" bIns="45720" rtlCol="0" anchor="ctr"/>
          <a:lstStyle>
            <a:lvl1pPr algn="l">
              <a:defRPr sz="1050">
                <a:solidFill>
                  <a:schemeClr val="bg1"/>
                </a:solidFill>
              </a:defRPr>
            </a:lvl1pPr>
          </a:lstStyle>
          <a:p>
            <a:fld id="{EDBCDBAB-6168-440D-8A70-228BA567EAD3}" type="datetime1">
              <a:rPr lang="sv-SE" smtClean="0"/>
              <a:t>2026-01-27</a:t>
            </a:fld>
            <a:endParaRPr lang="sv-SE" dirty="0"/>
          </a:p>
        </p:txBody>
      </p:sp>
      <p:sp>
        <p:nvSpPr>
          <p:cNvPr id="5" name="Platshållare för sidfot 4"/>
          <p:cNvSpPr>
            <a:spLocks noGrp="1"/>
          </p:cNvSpPr>
          <p:nvPr>
            <p:ph type="ftr" sz="quarter" idx="3"/>
          </p:nvPr>
        </p:nvSpPr>
        <p:spPr>
          <a:xfrm>
            <a:off x="4038600" y="6356350"/>
            <a:ext cx="4114800" cy="501649"/>
          </a:xfrm>
          <a:prstGeom prst="rect">
            <a:avLst/>
          </a:prstGeom>
        </p:spPr>
        <p:txBody>
          <a:bodyPr vert="horz" lIns="91440" tIns="45720" rIns="91440" bIns="45720" rtlCol="0" anchor="ctr"/>
          <a:lstStyle>
            <a:lvl1pPr algn="ctr">
              <a:defRPr sz="1050">
                <a:solidFill>
                  <a:schemeClr val="bg1"/>
                </a:solidFill>
              </a:defRPr>
            </a:lvl1pPr>
          </a:lstStyle>
          <a:p>
            <a:r>
              <a:rPr lang="sv-SE"/>
              <a:t>Sidfot</a:t>
            </a:r>
            <a:endParaRPr lang="sv-SE" dirty="0"/>
          </a:p>
        </p:txBody>
      </p:sp>
      <p:sp>
        <p:nvSpPr>
          <p:cNvPr id="6" name="Platshållare för bildnummer 5"/>
          <p:cNvSpPr>
            <a:spLocks noGrp="1"/>
          </p:cNvSpPr>
          <p:nvPr>
            <p:ph type="sldNum" sz="quarter" idx="4"/>
          </p:nvPr>
        </p:nvSpPr>
        <p:spPr>
          <a:xfrm>
            <a:off x="8610599" y="6356350"/>
            <a:ext cx="3173413" cy="501650"/>
          </a:xfrm>
          <a:prstGeom prst="rect">
            <a:avLst/>
          </a:prstGeom>
        </p:spPr>
        <p:txBody>
          <a:bodyPr vert="horz" lIns="91440" tIns="45720" rIns="91440" bIns="45720" rtlCol="0" anchor="ctr"/>
          <a:lstStyle>
            <a:lvl1pPr algn="r">
              <a:defRPr sz="1050">
                <a:solidFill>
                  <a:schemeClr val="bg1"/>
                </a:solidFill>
              </a:defRPr>
            </a:lvl1pPr>
          </a:lstStyle>
          <a:p>
            <a:fld id="{130DDE8C-17E0-4539-9C15-C1E9D231907F}" type="slidenum">
              <a:rPr lang="sv-SE" smtClean="0"/>
              <a:pPr/>
              <a:t>‹#›</a:t>
            </a:fld>
            <a:endParaRPr lang="sv-SE" dirty="0"/>
          </a:p>
        </p:txBody>
      </p:sp>
      <p:pic>
        <p:nvPicPr>
          <p:cNvPr id="8" name="Bildobjekt 7" descr="RSS Dalarnas ordbild.">
            <a:extLst>
              <a:ext uri="{FF2B5EF4-FFF2-40B4-BE49-F238E27FC236}">
                <a16:creationId xmlns:a16="http://schemas.microsoft.com/office/drawing/2014/main" id="{33652528-37B7-5B59-0F59-98FDB447301D}"/>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410546" y="365125"/>
            <a:ext cx="2101541" cy="512667"/>
          </a:xfrm>
          <a:prstGeom prst="rect">
            <a:avLst/>
          </a:prstGeom>
        </p:spPr>
      </p:pic>
      <p:sp>
        <p:nvSpPr>
          <p:cNvPr id="9" name="Rektangel 8">
            <a:extLst>
              <a:ext uri="{FF2B5EF4-FFF2-40B4-BE49-F238E27FC236}">
                <a16:creationId xmlns:a16="http://schemas.microsoft.com/office/drawing/2014/main" id="{393AFC56-AD4E-DB75-FE14-8FCC9C938EBD}"/>
              </a:ext>
            </a:extLst>
          </p:cNvPr>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0" name="Bildobjekt 9" descr="Region Dalarnas logotyp.">
            <a:extLst>
              <a:ext uri="{FF2B5EF4-FFF2-40B4-BE49-F238E27FC236}">
                <a16:creationId xmlns:a16="http://schemas.microsoft.com/office/drawing/2014/main" id="{3AE19856-4B4E-B9A6-57B8-9CEE10E784A8}"/>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6371587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69" r:id="rId8"/>
    <p:sldLayoutId id="2147483670" r:id="rId9"/>
  </p:sldLayoutIdLst>
  <p:hf hdr="0"/>
  <p:txStyles>
    <p:title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257" userDrawn="1">
          <p15:clr>
            <a:srgbClr val="F26B43"/>
          </p15:clr>
        </p15:guide>
        <p15:guide id="4" pos="742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EBE8"/>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B6ECBF91-2F08-F933-4D1A-F56983B364D7}"/>
              </a:ext>
            </a:extLst>
          </p:cNvPr>
          <p:cNvSpPr>
            <a:spLocks noGrp="1"/>
          </p:cNvSpPr>
          <p:nvPr>
            <p:ph type="title"/>
          </p:nvPr>
        </p:nvSpPr>
        <p:spPr>
          <a:xfrm>
            <a:off x="839788" y="1790006"/>
            <a:ext cx="10515600" cy="1325563"/>
          </a:xfrm>
          <a:prstGeom prst="rect">
            <a:avLst/>
          </a:prstGeom>
        </p:spPr>
        <p:txBody>
          <a:bodyPr vert="horz" lIns="91440" tIns="45720" rIns="91440" bIns="45720" rtlCol="0" anchor="b">
            <a:no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0BAD13D-9B41-3F4D-0042-EEF78B0A1B50}"/>
              </a:ext>
            </a:extLst>
          </p:cNvPr>
          <p:cNvSpPr>
            <a:spLocks noGrp="1"/>
          </p:cNvSpPr>
          <p:nvPr>
            <p:ph type="body" idx="1"/>
          </p:nvPr>
        </p:nvSpPr>
        <p:spPr>
          <a:xfrm>
            <a:off x="838200" y="3187285"/>
            <a:ext cx="10515600" cy="2989678"/>
          </a:xfrm>
          <a:prstGeom prst="rect">
            <a:avLst/>
          </a:prstGeom>
        </p:spPr>
        <p:txBody>
          <a:bodyPr vert="horz" lIns="91440" tIns="45720" rIns="91440" bIns="4572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A869450-1C79-77EB-E2C7-3B855B9CB1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mn-lt"/>
              </a:defRPr>
            </a:lvl1pPr>
          </a:lstStyle>
          <a:p>
            <a:fld id="{8E7D24E2-704C-4D37-BA3F-3A87B7C16133}" type="datetimeFigureOut">
              <a:rPr lang="sv-SE" smtClean="0"/>
              <a:pPr/>
              <a:t>2026-01-27</a:t>
            </a:fld>
            <a:endParaRPr lang="sv-SE"/>
          </a:p>
        </p:txBody>
      </p:sp>
      <p:sp>
        <p:nvSpPr>
          <p:cNvPr id="5" name="Platshållare för sidfot 4">
            <a:extLst>
              <a:ext uri="{FF2B5EF4-FFF2-40B4-BE49-F238E27FC236}">
                <a16:creationId xmlns:a16="http://schemas.microsoft.com/office/drawing/2014/main" id="{5BEC8C24-0538-E5A7-50D1-52A0E60CF2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mn-lt"/>
              </a:defRPr>
            </a:lvl1pPr>
          </a:lstStyle>
          <a:p>
            <a:endParaRPr lang="sv-SE"/>
          </a:p>
        </p:txBody>
      </p:sp>
      <p:sp>
        <p:nvSpPr>
          <p:cNvPr id="6" name="Platshållare för bildnummer 5">
            <a:extLst>
              <a:ext uri="{FF2B5EF4-FFF2-40B4-BE49-F238E27FC236}">
                <a16:creationId xmlns:a16="http://schemas.microsoft.com/office/drawing/2014/main" id="{4E1B03F5-3603-988A-120F-B9F8C6D4E7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mn-lt"/>
              </a:defRPr>
            </a:lvl1pPr>
          </a:lstStyle>
          <a:p>
            <a:fld id="{D88021E2-E97B-4976-AF53-1A9B1E45C5FA}" type="slidenum">
              <a:rPr lang="sv-SE" smtClean="0"/>
              <a:pPr/>
              <a:t>‹#›</a:t>
            </a:fld>
            <a:endParaRPr lang="sv-SE"/>
          </a:p>
        </p:txBody>
      </p:sp>
      <p:sp>
        <p:nvSpPr>
          <p:cNvPr id="8" name="Platshållare för text 7">
            <a:extLst>
              <a:ext uri="{FF2B5EF4-FFF2-40B4-BE49-F238E27FC236}">
                <a16:creationId xmlns:a16="http://schemas.microsoft.com/office/drawing/2014/main" id="{5919F652-9950-207C-5453-056258D9D86D}"/>
              </a:ext>
              <a:ext uri="{C183D7F6-B498-43B3-948B-1728B52AA6E4}">
                <adec:decorative xmlns:adec="http://schemas.microsoft.com/office/drawing/2017/decorative" val="1"/>
              </a:ext>
            </a:extLst>
          </p:cNvPr>
          <p:cNvSpPr txBox="1">
            <a:spLocks/>
          </p:cNvSpPr>
          <p:nvPr/>
        </p:nvSpPr>
        <p:spPr>
          <a:xfrm>
            <a:off x="407892" y="311234"/>
            <a:ext cx="1332000" cy="551506"/>
          </a:xfrm>
          <a:prstGeom prst="rect">
            <a:avLst/>
          </a:prstGeom>
          <a:blipFill>
            <a:blip r:embed="rId11"/>
            <a:stretch>
              <a:fillRect/>
            </a:stretch>
          </a:blipFill>
        </p:spPr>
        <p:txBody>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accent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t> </a:t>
            </a:r>
          </a:p>
        </p:txBody>
      </p:sp>
    </p:spTree>
    <p:extLst>
      <p:ext uri="{BB962C8B-B14F-4D97-AF65-F5344CB8AC3E}">
        <p14:creationId xmlns:p14="http://schemas.microsoft.com/office/powerpoint/2010/main" val="378165320"/>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Lst>
  <p:txStyles>
    <p:titleStyle>
      <a:lvl1pPr algn="l" defTabSz="914400" rtl="0" eaLnBrk="1" latinLnBrk="0" hangingPunct="1">
        <a:lnSpc>
          <a:spcPct val="9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skr.se/pressrum/aktuellt/nyhetsarkiv/fornyadmiljardsatsningpapsykiskhalsaunder2026.9636.html"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ctrTitle"/>
          </p:nvPr>
        </p:nvSpPr>
        <p:spPr/>
        <p:txBody>
          <a:bodyPr>
            <a:normAutofit fontScale="90000"/>
          </a:bodyPr>
          <a:lstStyle/>
          <a:p>
            <a:br>
              <a:rPr lang="sv-SE" sz="3600" dirty="0"/>
            </a:br>
            <a:r>
              <a:rPr lang="sv-SE" sz="3600" dirty="0"/>
              <a:t> </a:t>
            </a:r>
            <a:br>
              <a:rPr lang="sv-SE" sz="3600" dirty="0"/>
            </a:br>
            <a:r>
              <a:rPr lang="sv-SE" sz="3600" dirty="0"/>
              <a:t>Styrgruppens förslag på prioriterade insatser – </a:t>
            </a:r>
            <a:r>
              <a:rPr lang="sv-SE" sz="2000" dirty="0"/>
              <a:t>tilläggsöverenskommelse Psykisk hälsa och suicidprevention </a:t>
            </a:r>
            <a:br>
              <a:rPr lang="sv-SE" sz="2000" dirty="0"/>
            </a:br>
            <a:r>
              <a:rPr lang="sv-SE" sz="2000" dirty="0"/>
              <a:t>2026</a:t>
            </a:r>
            <a:endParaRPr lang="sv-SE" sz="2000" i="1" dirty="0"/>
          </a:p>
        </p:txBody>
      </p:sp>
      <p:sp>
        <p:nvSpPr>
          <p:cNvPr id="6" name="Underrubrik 5"/>
          <p:cNvSpPr>
            <a:spLocks noGrp="1"/>
          </p:cNvSpPr>
          <p:nvPr>
            <p:ph type="subTitle" idx="1"/>
          </p:nvPr>
        </p:nvSpPr>
        <p:spPr>
          <a:xfrm>
            <a:off x="1524000" y="4205911"/>
            <a:ext cx="9144000" cy="1989149"/>
          </a:xfrm>
        </p:spPr>
        <p:txBody>
          <a:bodyPr>
            <a:normAutofit/>
          </a:bodyPr>
          <a:lstStyle/>
          <a:p>
            <a:r>
              <a:rPr lang="sv-SE" b="1" dirty="0"/>
              <a:t>LCHNV 2026-01-29</a:t>
            </a:r>
          </a:p>
          <a:p>
            <a:endParaRPr lang="sv-SE" dirty="0"/>
          </a:p>
          <a:p>
            <a:endParaRPr lang="sv-SE" i="1" dirty="0"/>
          </a:p>
        </p:txBody>
      </p:sp>
      <p:sp>
        <p:nvSpPr>
          <p:cNvPr id="2" name="Platshållare för datum 1"/>
          <p:cNvSpPr>
            <a:spLocks noGrp="1"/>
          </p:cNvSpPr>
          <p:nvPr>
            <p:ph type="dt" sz="half" idx="10"/>
          </p:nvPr>
        </p:nvSpPr>
        <p:spPr/>
        <p:txBody>
          <a:bodyPr/>
          <a:lstStyle/>
          <a:p>
            <a:fld id="{FC457D59-0749-C14A-92CE-8126D374BD4A}" type="datetime1">
              <a:rPr lang="sv-SE" smtClean="0"/>
              <a:t>2026-01-27</a:t>
            </a:fld>
            <a:endParaRPr lang="sv-SE" dirty="0"/>
          </a:p>
        </p:txBody>
      </p:sp>
      <p:sp>
        <p:nvSpPr>
          <p:cNvPr id="3" name="Platshållare för sidfot 2"/>
          <p:cNvSpPr>
            <a:spLocks noGrp="1"/>
          </p:cNvSpPr>
          <p:nvPr>
            <p:ph type="ftr" sz="quarter" idx="11"/>
          </p:nvPr>
        </p:nvSpPr>
        <p:spPr/>
        <p:txBody>
          <a:bodyPr/>
          <a:lstStyle/>
          <a:p>
            <a:r>
              <a:rPr lang="sv-SE"/>
              <a:t>Sidfot</a:t>
            </a:r>
            <a:endParaRPr lang="sv-SE" dirty="0"/>
          </a:p>
        </p:txBody>
      </p:sp>
      <p:sp>
        <p:nvSpPr>
          <p:cNvPr id="4" name="Platshållare för bildnummer 3"/>
          <p:cNvSpPr>
            <a:spLocks noGrp="1"/>
          </p:cNvSpPr>
          <p:nvPr>
            <p:ph type="sldNum" sz="quarter" idx="12"/>
          </p:nvPr>
        </p:nvSpPr>
        <p:spPr/>
        <p:txBody>
          <a:bodyPr/>
          <a:lstStyle/>
          <a:p>
            <a:fld id="{34C9B0E5-37D7-412E-A162-6A236BADC197}" type="slidenum">
              <a:rPr lang="sv-SE" smtClean="0"/>
              <a:t>1</a:t>
            </a:fld>
            <a:endParaRPr lang="sv-SE" dirty="0"/>
          </a:p>
        </p:txBody>
      </p:sp>
    </p:spTree>
    <p:extLst>
      <p:ext uri="{BB962C8B-B14F-4D97-AF65-F5344CB8AC3E}">
        <p14:creationId xmlns:p14="http://schemas.microsoft.com/office/powerpoint/2010/main" val="3989044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231B7-A26B-19A1-DBD1-CA5559317E9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6103468-514A-206B-53CB-3C69BB95792E}"/>
              </a:ext>
            </a:extLst>
          </p:cNvPr>
          <p:cNvSpPr>
            <a:spLocks noGrp="1"/>
          </p:cNvSpPr>
          <p:nvPr>
            <p:ph type="title"/>
          </p:nvPr>
        </p:nvSpPr>
        <p:spPr>
          <a:xfrm>
            <a:off x="2645664" y="252984"/>
            <a:ext cx="8411808" cy="868680"/>
          </a:xfrm>
        </p:spPr>
        <p:txBody>
          <a:bodyPr>
            <a:normAutofit fontScale="90000"/>
          </a:bodyPr>
          <a:lstStyle/>
          <a:p>
            <a:r>
              <a:rPr lang="sv-SE" sz="2000" dirty="0"/>
              <a:t>”Utveckla insatserna för personer med komplexa behov, särskilt inom samsjuklighet, heldygnsvård, tvångsvård och rättspsykiatri</a:t>
            </a:r>
            <a:br>
              <a:rPr lang="sv-SE" sz="2000" dirty="0"/>
            </a:br>
            <a:r>
              <a:rPr lang="sv-SE" sz="2000" dirty="0"/>
              <a:t>Region 10 795 030 kr, länsgemensamt </a:t>
            </a:r>
            <a:r>
              <a:rPr lang="sv-SE" sz="2000" b="0" dirty="0"/>
              <a:t>(</a:t>
            </a:r>
            <a:r>
              <a:rPr lang="sv-SE" sz="2000" dirty="0"/>
              <a:t>5 397 515 kr</a:t>
            </a:r>
            <a:r>
              <a:rPr lang="sv-SE" sz="2000" b="0" dirty="0"/>
              <a:t>)”</a:t>
            </a:r>
          </a:p>
        </p:txBody>
      </p:sp>
      <p:graphicFrame>
        <p:nvGraphicFramePr>
          <p:cNvPr id="3" name="Tabell 2">
            <a:extLst>
              <a:ext uri="{FF2B5EF4-FFF2-40B4-BE49-F238E27FC236}">
                <a16:creationId xmlns:a16="http://schemas.microsoft.com/office/drawing/2014/main" id="{720227C2-2EDF-5A54-BCF3-E0DE0FFC4226}"/>
              </a:ext>
            </a:extLst>
          </p:cNvPr>
          <p:cNvGraphicFramePr>
            <a:graphicFrameLocks noGrp="1"/>
          </p:cNvGraphicFramePr>
          <p:nvPr>
            <p:extLst>
              <p:ext uri="{D42A27DB-BD31-4B8C-83A1-F6EECF244321}">
                <p14:modId xmlns:p14="http://schemas.microsoft.com/office/powerpoint/2010/main" val="1978245990"/>
              </p:ext>
            </p:extLst>
          </p:nvPr>
        </p:nvGraphicFramePr>
        <p:xfrm>
          <a:off x="499872" y="1232587"/>
          <a:ext cx="11551101" cy="5331372"/>
        </p:xfrm>
        <a:graphic>
          <a:graphicData uri="http://schemas.openxmlformats.org/drawingml/2006/table">
            <a:tbl>
              <a:tblPr firstRow="1" bandRow="1">
                <a:tableStyleId>{5C22544A-7EE6-4342-B048-85BDC9FD1C3A}</a:tableStyleId>
              </a:tblPr>
              <a:tblGrid>
                <a:gridCol w="2184061">
                  <a:extLst>
                    <a:ext uri="{9D8B030D-6E8A-4147-A177-3AD203B41FA5}">
                      <a16:colId xmlns:a16="http://schemas.microsoft.com/office/drawing/2014/main" val="127215971"/>
                    </a:ext>
                  </a:extLst>
                </a:gridCol>
                <a:gridCol w="4726801">
                  <a:extLst>
                    <a:ext uri="{9D8B030D-6E8A-4147-A177-3AD203B41FA5}">
                      <a16:colId xmlns:a16="http://schemas.microsoft.com/office/drawing/2014/main" val="3770111905"/>
                    </a:ext>
                  </a:extLst>
                </a:gridCol>
                <a:gridCol w="1241947">
                  <a:extLst>
                    <a:ext uri="{9D8B030D-6E8A-4147-A177-3AD203B41FA5}">
                      <a16:colId xmlns:a16="http://schemas.microsoft.com/office/drawing/2014/main" val="1403520382"/>
                    </a:ext>
                  </a:extLst>
                </a:gridCol>
                <a:gridCol w="1434909">
                  <a:extLst>
                    <a:ext uri="{9D8B030D-6E8A-4147-A177-3AD203B41FA5}">
                      <a16:colId xmlns:a16="http://schemas.microsoft.com/office/drawing/2014/main" val="353859609"/>
                    </a:ext>
                  </a:extLst>
                </a:gridCol>
                <a:gridCol w="1963383">
                  <a:extLst>
                    <a:ext uri="{9D8B030D-6E8A-4147-A177-3AD203B41FA5}">
                      <a16:colId xmlns:a16="http://schemas.microsoft.com/office/drawing/2014/main" val="3179652770"/>
                    </a:ext>
                  </a:extLst>
                </a:gridCol>
              </a:tblGrid>
              <a:tr h="503931">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a:t>
                      </a:r>
                    </a:p>
                  </a:txBody>
                  <a:tcPr/>
                </a:tc>
                <a:tc>
                  <a:txBody>
                    <a:bodyPr/>
                    <a:lstStyle/>
                    <a:p>
                      <a:pPr algn="ctr"/>
                      <a:r>
                        <a:rPr lang="sv-SE" sz="1400" dirty="0"/>
                        <a:t>Belopp</a:t>
                      </a:r>
                    </a:p>
                  </a:txBody>
                  <a:tcPr/>
                </a:tc>
                <a:tc>
                  <a:txBody>
                    <a:bodyPr/>
                    <a:lstStyle/>
                    <a:p>
                      <a:r>
                        <a:rPr lang="sv-SE" sz="1400" dirty="0"/>
                        <a:t>Ansvarig</a:t>
                      </a:r>
                    </a:p>
                  </a:txBody>
                  <a:tcPr/>
                </a:tc>
                <a:extLst>
                  <a:ext uri="{0D108BD9-81ED-4DB2-BD59-A6C34878D82A}">
                    <a16:rowId xmlns:a16="http://schemas.microsoft.com/office/drawing/2014/main" val="843390410"/>
                  </a:ext>
                </a:extLst>
              </a:tr>
              <a:tr h="16896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baseline="0" dirty="0">
                          <a:solidFill>
                            <a:schemeClr val="tx1"/>
                          </a:solidFill>
                        </a:rPr>
                        <a:t>Utvecklingsledare samsjuklighet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Resursförstärkning med regionala utvecklingsledare  samsjuklighet, förberedande och genomförandet av samsjuklighetsreformen, flerårigt. Samverka med befintliga utvecklingsledare RSS samt utvecklingsledare division psykiatri. Resursförstärkning med 3 utvecklingsledare som vardera driver, stödjer och samordnar det gemensamma omställningsarbetet inom psykiatrin, primärvården och inom länets kommuner. Rekrytering av </a:t>
                      </a:r>
                      <a:r>
                        <a:rPr lang="sv-SE" sz="1200" dirty="0" err="1">
                          <a:solidFill>
                            <a:schemeClr val="tx1"/>
                          </a:solidFill>
                        </a:rPr>
                        <a:t>utv.ledare</a:t>
                      </a:r>
                      <a:r>
                        <a:rPr lang="sv-SE" sz="1200" dirty="0">
                          <a:solidFill>
                            <a:schemeClr val="tx1"/>
                          </a:solidFill>
                        </a:rPr>
                        <a:t> till RSS (kommunerna) och primärvård påbörjas omgående. Till psykiatri finns redan resurs.</a:t>
                      </a:r>
                    </a:p>
                  </a:txBody>
                  <a:tcPr/>
                </a:tc>
                <a:tc>
                  <a:txBody>
                    <a:bodyPr/>
                    <a:lstStyle/>
                    <a:p>
                      <a:pPr algn="ctr"/>
                      <a:r>
                        <a:rPr lang="sv-SE" sz="1200" b="0" dirty="0"/>
                        <a:t>NY (långsiktig)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2 400 000 kr </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Psyk. 900 000 kr</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PV 750 000 kr</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RSS 750 000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 (i samarbete med utvecklingsledare psykiatri och primärvård) </a:t>
                      </a:r>
                    </a:p>
                  </a:txBody>
                  <a:tcPr/>
                </a:tc>
                <a:extLst>
                  <a:ext uri="{0D108BD9-81ED-4DB2-BD59-A6C34878D82A}">
                    <a16:rowId xmlns:a16="http://schemas.microsoft.com/office/drawing/2014/main" val="1524314091"/>
                  </a:ext>
                </a:extLst>
              </a:tr>
              <a:tr h="800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Spridningsinsatser i länet för att göra reformens genomförande mer känt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1" baseline="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Utvecklingsledarna för samsjuklighet ansvariga för att planera och genomföra olika former av kommunikations- och spridningsinsatser runt om i länet för att öka kännedomen om reformen och dess genomförande.</a:t>
                      </a:r>
                    </a:p>
                  </a:txBody>
                  <a:tcPr/>
                </a:tc>
                <a:tc>
                  <a:txBody>
                    <a:bodyPr/>
                    <a:lstStyle/>
                    <a:p>
                      <a:pPr algn="ctr"/>
                      <a:r>
                        <a:rPr lang="sv-SE" sz="1200" b="0" dirty="0"/>
                        <a:t>NY (hör samman med ovan)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117 515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 (i samarbete med utvecklingsledare psykiatri och primärvård) </a:t>
                      </a:r>
                    </a:p>
                  </a:txBody>
                  <a:tcPr/>
                </a:tc>
                <a:extLst>
                  <a:ext uri="{0D108BD9-81ED-4DB2-BD59-A6C34878D82A}">
                    <a16:rowId xmlns:a16="http://schemas.microsoft.com/office/drawing/2014/main" val="3011734918"/>
                  </a:ext>
                </a:extLst>
              </a:tr>
              <a:tr h="11560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Pott till lokala initiativ</a:t>
                      </a:r>
                      <a:r>
                        <a:rPr lang="sv-SE" sz="1200" b="1" baseline="0" dirty="0">
                          <a:solidFill>
                            <a:schemeClr val="tx1"/>
                          </a:solidFill>
                        </a:rPr>
                        <a:t> i </a:t>
                      </a:r>
                      <a:r>
                        <a:rPr lang="sv-SE" sz="1200" b="1" dirty="0">
                          <a:solidFill>
                            <a:schemeClr val="tx1"/>
                          </a:solidFill>
                        </a:rPr>
                        <a:t>samverkan mellan kommun och region för att främja och u</a:t>
                      </a:r>
                      <a:r>
                        <a:rPr lang="sv-SE" sz="1200" b="1" dirty="0"/>
                        <a:t>tveckla insatserna för personer med komplexa behov, samsjuklighet.</a:t>
                      </a:r>
                      <a:endParaRPr lang="sv-SE" sz="1200" b="1"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Medlen ska användas till insatser lokalt inom kommun + region för ett stärkt utvecklingsarbete arbete inom samsjuklighet.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1" dirty="0">
                          <a:solidFill>
                            <a:srgbClr val="FF0000"/>
                          </a:solidFill>
                        </a:rPr>
                        <a:t>Utgår - sparas till 2027</a:t>
                      </a:r>
                      <a:endParaRPr lang="sv-SE" sz="1200" i="1" dirty="0">
                        <a:solidFill>
                          <a:srgbClr val="FF0000"/>
                        </a:solidFill>
                      </a:endParaRPr>
                    </a:p>
                  </a:txBody>
                  <a:tcPr/>
                </a:tc>
                <a:tc>
                  <a:txBody>
                    <a:bodyPr/>
                    <a:lstStyle/>
                    <a:p>
                      <a:pPr algn="ctr"/>
                      <a:r>
                        <a:rPr lang="sv-SE" sz="1200" b="0" dirty="0"/>
                        <a:t>NY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 (RD/länets kommuner)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0" dirty="0"/>
                    </a:p>
                  </a:txBody>
                  <a:tcPr/>
                </a:tc>
                <a:extLst>
                  <a:ext uri="{0D108BD9-81ED-4DB2-BD59-A6C34878D82A}">
                    <a16:rowId xmlns:a16="http://schemas.microsoft.com/office/drawing/2014/main" val="2865722562"/>
                  </a:ext>
                </a:extLst>
              </a:tr>
              <a:tr h="1064172">
                <a:tc>
                  <a:txBody>
                    <a:bodyPr/>
                    <a:lstStyle/>
                    <a:p>
                      <a:r>
                        <a:rPr lang="sv-SE" sz="1200" b="1" strike="noStrike" dirty="0"/>
                        <a:t>Kommungeme</a:t>
                      </a:r>
                      <a:r>
                        <a:rPr lang="sv-SE" sz="1200" b="1" strike="noStrike" baseline="0" dirty="0"/>
                        <a:t>nsamt HVB, unga med samsjuklighet, delregionalt</a:t>
                      </a:r>
                      <a:endParaRPr lang="sv-SE" sz="1200" b="1" strike="noStrik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Förberedande arbete inför uppstart i november. Uppstart av verksamhet: behandlingsupplägg, rekrytering och introduktion av samordnare och personal, utveckling av samverkansformer med regionen kring vård och behandling för målgruppen. Kostnad för resurser och kompetensutveckling.</a:t>
                      </a:r>
                    </a:p>
                  </a:txBody>
                  <a:tcPr/>
                </a:tc>
                <a:tc>
                  <a:txBody>
                    <a:bodyPr/>
                    <a:lstStyle/>
                    <a:p>
                      <a:pPr algn="ctr"/>
                      <a:r>
                        <a:rPr lang="sv-SE" sz="1200" b="0" strike="noStrike" baseline="0" dirty="0"/>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200 000 kr</a:t>
                      </a:r>
                    </a:p>
                  </a:txBody>
                  <a:tcPr/>
                </a:tc>
                <a:tc>
                  <a:txBody>
                    <a:bodyPr/>
                    <a:lstStyle/>
                    <a:p>
                      <a:r>
                        <a:rPr lang="sv-SE" sz="1200" b="0" baseline="0" dirty="0"/>
                        <a:t>Borlänge kommun i samverkan med anslutna kommuner</a:t>
                      </a:r>
                    </a:p>
                  </a:txBody>
                  <a:tcPr/>
                </a:tc>
                <a:extLst>
                  <a:ext uri="{0D108BD9-81ED-4DB2-BD59-A6C34878D82A}">
                    <a16:rowId xmlns:a16="http://schemas.microsoft.com/office/drawing/2014/main" val="3205540741"/>
                  </a:ext>
                </a:extLst>
              </a:tr>
            </a:tbl>
          </a:graphicData>
        </a:graphic>
      </p:graphicFrame>
      <p:sp>
        <p:nvSpPr>
          <p:cNvPr id="4" name="Rektangel 3">
            <a:extLst>
              <a:ext uri="{FF2B5EF4-FFF2-40B4-BE49-F238E27FC236}">
                <a16:creationId xmlns:a16="http://schemas.microsoft.com/office/drawing/2014/main" id="{1D643D72-FE9C-0A6B-754C-607D134DE6C4}"/>
              </a:ext>
            </a:extLst>
          </p:cNvPr>
          <p:cNvSpPr/>
          <p:nvPr/>
        </p:nvSpPr>
        <p:spPr>
          <a:xfrm>
            <a:off x="315754" y="1232587"/>
            <a:ext cx="184118" cy="5331372"/>
          </a:xfrm>
          <a:prstGeom prst="rect">
            <a:avLst/>
          </a:prstGeom>
          <a:solidFill>
            <a:srgbClr val="F15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3467566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08352-85D9-F7DD-E783-F68C46388DF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BB79D55-3557-0209-F978-D0662C499612}"/>
              </a:ext>
            </a:extLst>
          </p:cNvPr>
          <p:cNvSpPr>
            <a:spLocks noGrp="1"/>
          </p:cNvSpPr>
          <p:nvPr>
            <p:ph type="title"/>
          </p:nvPr>
        </p:nvSpPr>
        <p:spPr>
          <a:xfrm>
            <a:off x="2645664" y="252984"/>
            <a:ext cx="8411808" cy="868680"/>
          </a:xfrm>
        </p:spPr>
        <p:txBody>
          <a:bodyPr>
            <a:normAutofit fontScale="90000"/>
          </a:bodyPr>
          <a:lstStyle/>
          <a:p>
            <a:r>
              <a:rPr lang="sv-SE" sz="2000" dirty="0"/>
              <a:t>”Utveckla insatserna för personer med komplexa behov, särskilt inom samsjuklighet, heldygnsvård, tvångsvård och rättspsykiatri -forts </a:t>
            </a:r>
            <a:br>
              <a:rPr lang="sv-SE" sz="2000" dirty="0"/>
            </a:br>
            <a:r>
              <a:rPr lang="sv-SE" sz="2000" dirty="0"/>
              <a:t>Region 10 795 030 kr, länsgemensamt </a:t>
            </a:r>
            <a:r>
              <a:rPr lang="sv-SE" sz="2000" b="0" dirty="0"/>
              <a:t>(</a:t>
            </a:r>
            <a:r>
              <a:rPr lang="sv-SE" sz="2000" dirty="0"/>
              <a:t>5 397 515 kr</a:t>
            </a:r>
            <a:r>
              <a:rPr lang="sv-SE" sz="2000" b="0" dirty="0"/>
              <a:t>)” </a:t>
            </a:r>
            <a:endParaRPr lang="sv-SE" sz="2000" b="0" dirty="0">
              <a:highlight>
                <a:srgbClr val="FFFF00"/>
              </a:highlight>
            </a:endParaRPr>
          </a:p>
        </p:txBody>
      </p:sp>
      <p:graphicFrame>
        <p:nvGraphicFramePr>
          <p:cNvPr id="3" name="Tabell 2">
            <a:extLst>
              <a:ext uri="{FF2B5EF4-FFF2-40B4-BE49-F238E27FC236}">
                <a16:creationId xmlns:a16="http://schemas.microsoft.com/office/drawing/2014/main" id="{F50CEAA8-6E4F-DCE6-78B6-299138EDD952}"/>
              </a:ext>
            </a:extLst>
          </p:cNvPr>
          <p:cNvGraphicFramePr>
            <a:graphicFrameLocks noGrp="1"/>
          </p:cNvGraphicFramePr>
          <p:nvPr>
            <p:extLst>
              <p:ext uri="{D42A27DB-BD31-4B8C-83A1-F6EECF244321}">
                <p14:modId xmlns:p14="http://schemas.microsoft.com/office/powerpoint/2010/main" val="789543806"/>
              </p:ext>
            </p:extLst>
          </p:nvPr>
        </p:nvGraphicFramePr>
        <p:xfrm>
          <a:off x="571169" y="1197864"/>
          <a:ext cx="11466156" cy="5221035"/>
        </p:xfrm>
        <a:graphic>
          <a:graphicData uri="http://schemas.openxmlformats.org/drawingml/2006/table">
            <a:tbl>
              <a:tblPr firstRow="1" bandRow="1">
                <a:tableStyleId>{5C22544A-7EE6-4342-B048-85BDC9FD1C3A}</a:tableStyleId>
              </a:tblPr>
              <a:tblGrid>
                <a:gridCol w="2454042">
                  <a:extLst>
                    <a:ext uri="{9D8B030D-6E8A-4147-A177-3AD203B41FA5}">
                      <a16:colId xmlns:a16="http://schemas.microsoft.com/office/drawing/2014/main" val="127215971"/>
                    </a:ext>
                  </a:extLst>
                </a:gridCol>
                <a:gridCol w="4745555">
                  <a:extLst>
                    <a:ext uri="{9D8B030D-6E8A-4147-A177-3AD203B41FA5}">
                      <a16:colId xmlns:a16="http://schemas.microsoft.com/office/drawing/2014/main" val="3770111905"/>
                    </a:ext>
                  </a:extLst>
                </a:gridCol>
                <a:gridCol w="1182239">
                  <a:extLst>
                    <a:ext uri="{9D8B030D-6E8A-4147-A177-3AD203B41FA5}">
                      <a16:colId xmlns:a16="http://schemas.microsoft.com/office/drawing/2014/main" val="1403520382"/>
                    </a:ext>
                  </a:extLst>
                </a:gridCol>
                <a:gridCol w="1203675">
                  <a:extLst>
                    <a:ext uri="{9D8B030D-6E8A-4147-A177-3AD203B41FA5}">
                      <a16:colId xmlns:a16="http://schemas.microsoft.com/office/drawing/2014/main" val="353859609"/>
                    </a:ext>
                  </a:extLst>
                </a:gridCol>
                <a:gridCol w="1880645">
                  <a:extLst>
                    <a:ext uri="{9D8B030D-6E8A-4147-A177-3AD203B41FA5}">
                      <a16:colId xmlns:a16="http://schemas.microsoft.com/office/drawing/2014/main" val="3179652770"/>
                    </a:ext>
                  </a:extLst>
                </a:gridCol>
              </a:tblGrid>
              <a:tr h="557595">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a:t>
                      </a:r>
                    </a:p>
                  </a:txBody>
                  <a:tcPr/>
                </a:tc>
                <a:tc>
                  <a:txBody>
                    <a:bodyPr/>
                    <a:lstStyle/>
                    <a:p>
                      <a:pPr algn="ctr"/>
                      <a:r>
                        <a:rPr lang="sv-SE" sz="1400" dirty="0"/>
                        <a:t>Belopp</a:t>
                      </a:r>
                    </a:p>
                  </a:txBody>
                  <a:tcPr/>
                </a:tc>
                <a:tc>
                  <a:txBody>
                    <a:bodyPr/>
                    <a:lstStyle/>
                    <a:p>
                      <a:r>
                        <a:rPr lang="sv-SE" sz="1400" dirty="0"/>
                        <a:t>Ansvarig</a:t>
                      </a:r>
                    </a:p>
                  </a:txBody>
                  <a:tcPr/>
                </a:tc>
                <a:extLst>
                  <a:ext uri="{0D108BD9-81ED-4DB2-BD59-A6C34878D82A}">
                    <a16:rowId xmlns:a16="http://schemas.microsoft.com/office/drawing/2014/main" val="843390410"/>
                  </a:ext>
                </a:extLst>
              </a:tr>
              <a:tr h="1561628">
                <a:tc>
                  <a:txBody>
                    <a:bodyPr/>
                    <a:lstStyle/>
                    <a:p>
                      <a:r>
                        <a:rPr lang="sv-SE" sz="1200" b="1" strike="noStrike" dirty="0"/>
                        <a:t>Vårdkedja förstärkt utskrivningsprocess efter psykiatrisk slutenvård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00" dirty="0">
                          <a:solidFill>
                            <a:schemeClr val="tx1"/>
                          </a:solidFill>
                          <a:effectLst/>
                          <a:latin typeface="+mn-lt"/>
                        </a:rPr>
                        <a:t>Samverkan mellan slutenvård, rättspsykiatrisk vård, primärvård, Öppenvårdspsykiatri och kommun avseende utskrivningsplanering för patienter med komplexa vårdbehov. </a:t>
                      </a:r>
                      <a:r>
                        <a:rPr lang="sv-SE" sz="1200" kern="1200" dirty="0">
                          <a:solidFill>
                            <a:schemeClr val="dk1"/>
                          </a:solidFill>
                          <a:effectLst/>
                          <a:latin typeface="+mn-lt"/>
                          <a:ea typeface="+mn-ea"/>
                          <a:cs typeface="+mn-cs"/>
                        </a:rPr>
                        <a:t>Insatsen fokuserar på patienter med mycket komplex psykiatrisk problematik, självskadebeteende och behov av sammanhållen vårdkedja mellan region och kommun.</a:t>
                      </a:r>
                      <a:r>
                        <a:rPr lang="sv-SE" sz="1200" dirty="0">
                          <a:effectLst/>
                          <a:latin typeface="+mn-lt"/>
                          <a:ea typeface="MS Mincho" panose="02020609040205080304" pitchFamily="49" charset="-128"/>
                          <a:cs typeface="Times New Roman" panose="02020603050405020304" pitchFamily="18" charset="0"/>
                        </a:rPr>
                        <a:t> Utbildning och handledning till personal i kommunala boenden, utbildningsinsatser till slutenvårdspersonal. </a:t>
                      </a:r>
                      <a:r>
                        <a:rPr lang="sv-SE" sz="1200" kern="1200" dirty="0">
                          <a:solidFill>
                            <a:schemeClr val="dk1"/>
                          </a:solidFill>
                          <a:effectLst/>
                          <a:latin typeface="+mn-lt"/>
                          <a:ea typeface="+mn-ea"/>
                          <a:cs typeface="+mn-cs"/>
                        </a:rPr>
                        <a:t>Utveckling och översyn av riktlinjer, rutiner samverkan vid utskrivning region och kommun.</a:t>
                      </a:r>
                    </a:p>
                  </a:txBody>
                  <a:tcPr/>
                </a:tc>
                <a:tc>
                  <a:txBody>
                    <a:bodyPr/>
                    <a:lstStyle/>
                    <a:p>
                      <a:pPr algn="ctr"/>
                      <a:r>
                        <a:rPr lang="sv-SE" sz="1200" b="0" dirty="0">
                          <a:solidFill>
                            <a:schemeClr val="tx1"/>
                          </a:solidFill>
                        </a:rPr>
                        <a:t>Pågående/ fortsättning (ny 2025)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900 000 kr</a:t>
                      </a:r>
                    </a:p>
                  </a:txBody>
                  <a:tcPr/>
                </a:tc>
                <a:tc>
                  <a:txBody>
                    <a:bodyPr/>
                    <a:lstStyle/>
                    <a:p>
                      <a:r>
                        <a:rPr lang="sv-SE" sz="1200" b="0" baseline="0" dirty="0"/>
                        <a:t>Div. Psykiatri och </a:t>
                      </a:r>
                      <a:r>
                        <a:rPr lang="sv-SE" sz="1200" b="0" baseline="0" dirty="0" err="1"/>
                        <a:t>hab.</a:t>
                      </a:r>
                      <a:r>
                        <a:rPr lang="sv-SE" sz="1200" b="0" baseline="0" dirty="0"/>
                        <a:t> </a:t>
                      </a:r>
                    </a:p>
                  </a:txBody>
                  <a:tcPr/>
                </a:tc>
                <a:extLst>
                  <a:ext uri="{0D108BD9-81ED-4DB2-BD59-A6C34878D82A}">
                    <a16:rowId xmlns:a16="http://schemas.microsoft.com/office/drawing/2014/main" val="1713552675"/>
                  </a:ext>
                </a:extLst>
              </a:tr>
              <a:tr h="6887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Stöd till arbete med kunskapsbaserad vård och omsorg i samverkan mellan RD och i kommunerna</a:t>
                      </a:r>
                    </a:p>
                  </a:txBody>
                  <a:tcPr/>
                </a:tc>
                <a:tc>
                  <a:txBody>
                    <a:bodyPr/>
                    <a:lstStyle/>
                    <a:p>
                      <a:pPr marL="0" indent="0">
                        <a:buFont typeface="Arial" panose="020B0604020202020204" pitchFamily="34" charset="0"/>
                        <a:buNone/>
                      </a:pPr>
                      <a:r>
                        <a:rPr lang="sv-SE" sz="1200" baseline="0" dirty="0">
                          <a:solidFill>
                            <a:schemeClr val="tx1"/>
                          </a:solidFill>
                        </a:rPr>
                        <a:t>Stöd till det regionala kunskapsstyrningsarbetet region och kommuner genom Lokala programområden, 50 % samordnartjänst.</a:t>
                      </a:r>
                      <a:endParaRPr lang="sv-SE" sz="1200" dirty="0">
                        <a:solidFill>
                          <a:schemeClr val="tx1"/>
                        </a:solidFill>
                      </a:endParaRPr>
                    </a:p>
                  </a:txBody>
                  <a:tcPr/>
                </a:tc>
                <a:tc>
                  <a:txBody>
                    <a:bodyPr/>
                    <a:lstStyle/>
                    <a:p>
                      <a:pPr algn="ctr"/>
                      <a:r>
                        <a:rPr lang="sv-SE" sz="1200" b="0" dirty="0">
                          <a:solidFill>
                            <a:schemeClr val="tx1"/>
                          </a:solidFill>
                        </a:rPr>
                        <a:t>Pågående/ fortsättning (långsiktig)</a:t>
                      </a:r>
                    </a:p>
                  </a:txBody>
                  <a:tcPr/>
                </a:tc>
                <a:tc>
                  <a:txBody>
                    <a:bodyPr/>
                    <a:lstStyle/>
                    <a:p>
                      <a:pPr algn="ctr"/>
                      <a:r>
                        <a:rPr lang="sv-SE" sz="1200" dirty="0"/>
                        <a:t>430 000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a:t>
                      </a:r>
                    </a:p>
                  </a:txBody>
                  <a:tcPr/>
                </a:tc>
                <a:extLst>
                  <a:ext uri="{0D108BD9-81ED-4DB2-BD59-A6C34878D82A}">
                    <a16:rowId xmlns:a16="http://schemas.microsoft.com/office/drawing/2014/main" val="2382753723"/>
                  </a:ext>
                </a:extLst>
              </a:tr>
              <a:tr h="688793">
                <a:tc>
                  <a:txBody>
                    <a:bodyPr/>
                    <a:lstStyle/>
                    <a:p>
                      <a:r>
                        <a:rPr lang="sv-SE" sz="1200" b="1" dirty="0">
                          <a:solidFill>
                            <a:schemeClr val="tx1"/>
                          </a:solidFill>
                        </a:rPr>
                        <a:t>Utvecklingsarbete sprutbytesprogrammet</a:t>
                      </a:r>
                    </a:p>
                  </a:txBody>
                  <a:tcPr/>
                </a:tc>
                <a:tc>
                  <a:txBody>
                    <a:bodyPr/>
                    <a:lstStyle/>
                    <a:p>
                      <a:r>
                        <a:rPr lang="sv-SE" sz="1200" b="1" dirty="0">
                          <a:solidFill>
                            <a:schemeClr val="tx1"/>
                          </a:solidFill>
                        </a:rPr>
                        <a:t>Planerade insatser och behov 2026</a:t>
                      </a:r>
                    </a:p>
                    <a:p>
                      <a:pPr marL="171450" indent="-171450">
                        <a:buFont typeface="Arial" panose="020B0604020202020204" pitchFamily="34" charset="0"/>
                        <a:buChar char="•"/>
                      </a:pPr>
                      <a:r>
                        <a:rPr lang="sv-SE" sz="1200" dirty="0">
                          <a:solidFill>
                            <a:schemeClr val="tx1"/>
                          </a:solidFill>
                        </a:rPr>
                        <a:t>Fördjupad föreläsning för bredare målgrupp, med fokus på samsjuklighet och evidensbaserade insatser.</a:t>
                      </a:r>
                    </a:p>
                    <a:p>
                      <a:pPr marL="171450" indent="-171450">
                        <a:buFont typeface="Arial" panose="020B0604020202020204" pitchFamily="34" charset="0"/>
                        <a:buChar char="•"/>
                      </a:pPr>
                      <a:r>
                        <a:rPr lang="sv-SE" sz="1200" dirty="0">
                          <a:solidFill>
                            <a:schemeClr val="tx1"/>
                          </a:solidFill>
                        </a:rPr>
                        <a:t>Workshop i samverkan med psykiatrins utvecklingsfunktion, för att stärka strukturer för samarbete, utveckling och kvalitetsarbete.</a:t>
                      </a:r>
                    </a:p>
                    <a:p>
                      <a:pPr marL="171450" indent="-171450">
                        <a:buFont typeface="Arial" panose="020B0604020202020204" pitchFamily="34" charset="0"/>
                        <a:buChar char="•"/>
                      </a:pPr>
                      <a:r>
                        <a:rPr lang="sv-SE" sz="1200" dirty="0">
                          <a:solidFill>
                            <a:schemeClr val="tx1"/>
                          </a:solidFill>
                        </a:rPr>
                        <a:t>Utbildning i samsjuklighet (7,5 </a:t>
                      </a:r>
                      <a:r>
                        <a:rPr lang="sv-SE" sz="1200" dirty="0" err="1">
                          <a:solidFill>
                            <a:schemeClr val="tx1"/>
                          </a:solidFill>
                        </a:rPr>
                        <a:t>hp</a:t>
                      </a:r>
                      <a:r>
                        <a:rPr lang="sv-SE" sz="1200" dirty="0">
                          <a:solidFill>
                            <a:schemeClr val="tx1"/>
                          </a:solidFill>
                        </a:rPr>
                        <a:t>) via Högskolan Dalarna, riktad till nyckelpersoner.</a:t>
                      </a:r>
                    </a:p>
                    <a:p>
                      <a:pPr marL="171450" indent="-171450">
                        <a:buFont typeface="Arial" panose="020B0604020202020204" pitchFamily="34" charset="0"/>
                        <a:buChar char="•"/>
                      </a:pPr>
                      <a:r>
                        <a:rPr lang="sv-SE" sz="1200" dirty="0">
                          <a:solidFill>
                            <a:schemeClr val="tx1"/>
                          </a:solidFill>
                        </a:rPr>
                        <a:t>Etablering av arbetsgrupp mellan psykiatri och sprututbytesverksamheten</a:t>
                      </a:r>
                    </a:p>
                    <a:p>
                      <a:pPr marL="171450" indent="-171450">
                        <a:buFont typeface="Arial" panose="020B0604020202020204" pitchFamily="34" charset="0"/>
                        <a:buChar char="•"/>
                      </a:pPr>
                      <a:r>
                        <a:rPr lang="sv-SE" sz="1200" dirty="0">
                          <a:solidFill>
                            <a:schemeClr val="tx1"/>
                          </a:solidFill>
                        </a:rPr>
                        <a:t>Utbildning och kompetenshöjning inom Hepatit C</a:t>
                      </a:r>
                    </a:p>
                  </a:txBody>
                  <a:tcPr/>
                </a:tc>
                <a:tc>
                  <a:txBody>
                    <a:bodyPr/>
                    <a:lstStyle/>
                    <a:p>
                      <a:pPr algn="ctr"/>
                      <a:r>
                        <a:rPr lang="sv-SE" sz="1200" dirty="0"/>
                        <a:t>Pågående/ fortsättning</a:t>
                      </a:r>
                    </a:p>
                  </a:txBody>
                  <a:tcPr/>
                </a:tc>
                <a:tc>
                  <a:txBody>
                    <a:bodyPr/>
                    <a:lstStyle/>
                    <a:p>
                      <a:pPr algn="ctr"/>
                      <a:r>
                        <a:rPr lang="sv-SE" sz="1200" dirty="0"/>
                        <a:t>300 000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err="1"/>
                        <a:t>Div</a:t>
                      </a:r>
                      <a:r>
                        <a:rPr lang="sv-SE" sz="1200" b="0" dirty="0"/>
                        <a:t> Psykiatri och </a:t>
                      </a:r>
                      <a:r>
                        <a:rPr lang="sv-SE" sz="1200" b="0" dirty="0" err="1"/>
                        <a:t>hab</a:t>
                      </a:r>
                      <a:r>
                        <a:rPr lang="sv-SE" sz="1200" b="0" dirty="0"/>
                        <a:t> och infektionskliniken</a:t>
                      </a:r>
                    </a:p>
                  </a:txBody>
                  <a:tcPr/>
                </a:tc>
                <a:extLst>
                  <a:ext uri="{0D108BD9-81ED-4DB2-BD59-A6C34878D82A}">
                    <a16:rowId xmlns:a16="http://schemas.microsoft.com/office/drawing/2014/main" val="178646836"/>
                  </a:ext>
                </a:extLst>
              </a:tr>
            </a:tbl>
          </a:graphicData>
        </a:graphic>
      </p:graphicFrame>
      <p:sp>
        <p:nvSpPr>
          <p:cNvPr id="4" name="Rektangel 3">
            <a:extLst>
              <a:ext uri="{FF2B5EF4-FFF2-40B4-BE49-F238E27FC236}">
                <a16:creationId xmlns:a16="http://schemas.microsoft.com/office/drawing/2014/main" id="{E058D692-6673-A12B-F080-2EA456FE357E}"/>
              </a:ext>
            </a:extLst>
          </p:cNvPr>
          <p:cNvSpPr/>
          <p:nvPr/>
        </p:nvSpPr>
        <p:spPr>
          <a:xfrm>
            <a:off x="384902" y="1197863"/>
            <a:ext cx="186267" cy="5221035"/>
          </a:xfrm>
          <a:prstGeom prst="rect">
            <a:avLst/>
          </a:prstGeom>
          <a:solidFill>
            <a:srgbClr val="F15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2272738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DC520-FFC6-C667-EC7B-D679F7C74C1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DF6383A-35BF-66E8-D507-C101C28B2A73}"/>
              </a:ext>
            </a:extLst>
          </p:cNvPr>
          <p:cNvSpPr>
            <a:spLocks noGrp="1"/>
          </p:cNvSpPr>
          <p:nvPr>
            <p:ph type="title"/>
          </p:nvPr>
        </p:nvSpPr>
        <p:spPr>
          <a:xfrm>
            <a:off x="2645664" y="252984"/>
            <a:ext cx="8411808" cy="868680"/>
          </a:xfrm>
        </p:spPr>
        <p:txBody>
          <a:bodyPr>
            <a:normAutofit fontScale="90000"/>
          </a:bodyPr>
          <a:lstStyle/>
          <a:p>
            <a:r>
              <a:rPr lang="sv-SE" sz="2000" dirty="0"/>
              <a:t>”Utveckla insatserna för personer med komplexa behov, särskilt inom samsjuklighet, heldygnsvård, tvångsvård och rättspsykiatri –forts.</a:t>
            </a:r>
            <a:br>
              <a:rPr lang="sv-SE" sz="2000" dirty="0"/>
            </a:br>
            <a:r>
              <a:rPr lang="sv-SE" sz="2000" dirty="0"/>
              <a:t>Region 10 795 030 kr, länsgemensamt </a:t>
            </a:r>
            <a:r>
              <a:rPr lang="sv-SE" sz="2000" b="0" dirty="0"/>
              <a:t>(</a:t>
            </a:r>
            <a:r>
              <a:rPr lang="sv-SE" sz="2000" dirty="0"/>
              <a:t>5 397 515 kr</a:t>
            </a:r>
            <a:r>
              <a:rPr lang="sv-SE" sz="2000" b="0" dirty="0"/>
              <a:t>)” </a:t>
            </a:r>
            <a:endParaRPr lang="sv-SE" sz="2000" b="0" dirty="0">
              <a:highlight>
                <a:srgbClr val="FFFF00"/>
              </a:highlight>
            </a:endParaRPr>
          </a:p>
        </p:txBody>
      </p:sp>
      <p:graphicFrame>
        <p:nvGraphicFramePr>
          <p:cNvPr id="3" name="Tabell 2">
            <a:extLst>
              <a:ext uri="{FF2B5EF4-FFF2-40B4-BE49-F238E27FC236}">
                <a16:creationId xmlns:a16="http://schemas.microsoft.com/office/drawing/2014/main" id="{8026C5F0-2090-E17E-4AED-E8E89DDF268E}"/>
              </a:ext>
            </a:extLst>
          </p:cNvPr>
          <p:cNvGraphicFramePr>
            <a:graphicFrameLocks noGrp="1"/>
          </p:cNvGraphicFramePr>
          <p:nvPr>
            <p:extLst>
              <p:ext uri="{D42A27DB-BD31-4B8C-83A1-F6EECF244321}">
                <p14:modId xmlns:p14="http://schemas.microsoft.com/office/powerpoint/2010/main" val="1289559981"/>
              </p:ext>
            </p:extLst>
          </p:nvPr>
        </p:nvGraphicFramePr>
        <p:xfrm>
          <a:off x="600370" y="1228291"/>
          <a:ext cx="11409658" cy="2529840"/>
        </p:xfrm>
        <a:graphic>
          <a:graphicData uri="http://schemas.openxmlformats.org/drawingml/2006/table">
            <a:tbl>
              <a:tblPr firstRow="1" bandRow="1">
                <a:tableStyleId>{5C22544A-7EE6-4342-B048-85BDC9FD1C3A}</a:tableStyleId>
              </a:tblPr>
              <a:tblGrid>
                <a:gridCol w="2586031">
                  <a:extLst>
                    <a:ext uri="{9D8B030D-6E8A-4147-A177-3AD203B41FA5}">
                      <a16:colId xmlns:a16="http://schemas.microsoft.com/office/drawing/2014/main" val="127215971"/>
                    </a:ext>
                  </a:extLst>
                </a:gridCol>
                <a:gridCol w="4578091">
                  <a:extLst>
                    <a:ext uri="{9D8B030D-6E8A-4147-A177-3AD203B41FA5}">
                      <a16:colId xmlns:a16="http://schemas.microsoft.com/office/drawing/2014/main" val="3770111905"/>
                    </a:ext>
                  </a:extLst>
                </a:gridCol>
                <a:gridCol w="1176414">
                  <a:extLst>
                    <a:ext uri="{9D8B030D-6E8A-4147-A177-3AD203B41FA5}">
                      <a16:colId xmlns:a16="http://schemas.microsoft.com/office/drawing/2014/main" val="1403520382"/>
                    </a:ext>
                  </a:extLst>
                </a:gridCol>
                <a:gridCol w="1197744">
                  <a:extLst>
                    <a:ext uri="{9D8B030D-6E8A-4147-A177-3AD203B41FA5}">
                      <a16:colId xmlns:a16="http://schemas.microsoft.com/office/drawing/2014/main" val="353859609"/>
                    </a:ext>
                  </a:extLst>
                </a:gridCol>
                <a:gridCol w="1871378">
                  <a:extLst>
                    <a:ext uri="{9D8B030D-6E8A-4147-A177-3AD203B41FA5}">
                      <a16:colId xmlns:a16="http://schemas.microsoft.com/office/drawing/2014/main" val="3179652770"/>
                    </a:ext>
                  </a:extLst>
                </a:gridCol>
              </a:tblGrid>
              <a:tr h="505058">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a:t>
                      </a:r>
                    </a:p>
                  </a:txBody>
                  <a:tcPr/>
                </a:tc>
                <a:tc>
                  <a:txBody>
                    <a:bodyPr/>
                    <a:lstStyle/>
                    <a:p>
                      <a:pPr algn="ctr"/>
                      <a:r>
                        <a:rPr lang="sv-SE" sz="1400" dirty="0"/>
                        <a:t>Belopp</a:t>
                      </a:r>
                    </a:p>
                  </a:txBody>
                  <a:tcPr/>
                </a:tc>
                <a:tc>
                  <a:txBody>
                    <a:bodyPr/>
                    <a:lstStyle/>
                    <a:p>
                      <a:r>
                        <a:rPr lang="sv-SE" sz="1400" dirty="0"/>
                        <a:t>Ansvarig</a:t>
                      </a:r>
                    </a:p>
                  </a:txBody>
                  <a:tcPr/>
                </a:tc>
                <a:extLst>
                  <a:ext uri="{0D108BD9-81ED-4DB2-BD59-A6C34878D82A}">
                    <a16:rowId xmlns:a16="http://schemas.microsoft.com/office/drawing/2014/main" val="843390410"/>
                  </a:ext>
                </a:extLst>
              </a:tr>
              <a:tr h="424286">
                <a:tc>
                  <a:txBody>
                    <a:bodyPr/>
                    <a:lstStyle/>
                    <a:p>
                      <a:r>
                        <a:rPr lang="sv-SE" sz="1200" b="1" dirty="0"/>
                        <a:t>Projekt </a:t>
                      </a:r>
                      <a:r>
                        <a:rPr lang="sv-SE" sz="1200" b="1" dirty="0" err="1"/>
                        <a:t>MiniMaria</a:t>
                      </a:r>
                      <a:endParaRPr lang="sv-SE"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Fortsatt stöd inför uppstart. Efter uppstart finansiera kostnader för kompetensutveckling för personal samt gemensamma konferenser vid uppstart av </a:t>
                      </a:r>
                      <a:r>
                        <a:rPr lang="sv-SE" sz="1200" b="0" dirty="0" err="1">
                          <a:solidFill>
                            <a:schemeClr val="tx1"/>
                          </a:solidFill>
                        </a:rPr>
                        <a:t>MiniMaria</a:t>
                      </a:r>
                      <a:r>
                        <a:rPr lang="sv-SE" sz="1200" b="0" dirty="0">
                          <a:solidFill>
                            <a:schemeClr val="tx1"/>
                          </a:solidFill>
                        </a:rPr>
                        <a:t> verksamheter.</a:t>
                      </a:r>
                      <a:endParaRPr lang="sv-SE" sz="1200" kern="1200" dirty="0">
                        <a:solidFill>
                          <a:schemeClr val="tx1"/>
                        </a:solidFill>
                        <a:latin typeface="+mn-lt"/>
                        <a:ea typeface="+mn-ea"/>
                        <a:cs typeface="+mn-cs"/>
                      </a:endParaRPr>
                    </a:p>
                  </a:txBody>
                  <a:tcPr/>
                </a:tc>
                <a:tc>
                  <a:txBody>
                    <a:bodyPr/>
                    <a:lstStyle/>
                    <a:p>
                      <a:pPr algn="ctr"/>
                      <a:r>
                        <a:rPr lang="sv-SE" sz="1200" b="0" strike="noStrike" baseline="0" dirty="0"/>
                        <a:t>Pågående/ fortsättning</a:t>
                      </a:r>
                    </a:p>
                  </a:txBody>
                  <a:tcPr/>
                </a:tc>
                <a:tc>
                  <a:txBody>
                    <a:bodyPr/>
                    <a:lstStyle/>
                    <a:p>
                      <a:pPr algn="ctr"/>
                      <a:r>
                        <a:rPr lang="sv-SE" sz="1200" b="0" dirty="0"/>
                        <a:t>450 000 kr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err="1"/>
                        <a:t>Div</a:t>
                      </a:r>
                      <a:r>
                        <a:rPr lang="sv-SE" sz="1200" b="0" dirty="0"/>
                        <a:t> Psykiatri och </a:t>
                      </a:r>
                      <a:r>
                        <a:rPr lang="sv-SE" sz="1200" b="0" dirty="0" err="1"/>
                        <a:t>hab</a:t>
                      </a:r>
                      <a:r>
                        <a:rPr lang="sv-SE" sz="1200" b="0" dirty="0"/>
                        <a:t> samt värdkommunerna. </a:t>
                      </a:r>
                    </a:p>
                  </a:txBody>
                  <a:tcPr/>
                </a:tc>
                <a:extLst>
                  <a:ext uri="{0D108BD9-81ED-4DB2-BD59-A6C34878D82A}">
                    <a16:rowId xmlns:a16="http://schemas.microsoft.com/office/drawing/2014/main" val="4144785062"/>
                  </a:ext>
                </a:extLst>
              </a:tr>
              <a:tr h="4824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strike="noStrike" baseline="0" dirty="0">
                          <a:solidFill>
                            <a:schemeClr val="tx1"/>
                          </a:solidFill>
                        </a:rPr>
                        <a:t>Utveckling av arbetssätt  avseende patienter med komplexa behov, smärta i kombination med samsjuklighet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strike="noStrike" baseline="0" dirty="0"/>
                        <a:t>Fortsatt arbete med att utveckla nära samverkan kopplat till målgruppen patienter med smärta som har en samsjuklighet. Stort behov att den somatiska vården utvecklar en nära samverkan med psykiatrin och socialtjänsten m.fl. på alla vårdnivåer.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strike="noStrike" baseline="0" dirty="0"/>
                        <a:t>Fortsatt och förstärkt implementeringsprocess smärtavård för målgruppen på nivå 1-3.</a:t>
                      </a:r>
                    </a:p>
                  </a:txBody>
                  <a:tcPr/>
                </a:tc>
                <a:tc>
                  <a:txBody>
                    <a:bodyPr/>
                    <a:lstStyle/>
                    <a:p>
                      <a:pPr algn="ctr"/>
                      <a:r>
                        <a:rPr lang="sv-SE" sz="1200" b="0" strike="noStrike" baseline="0" dirty="0"/>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strike="noStrike" baseline="0" dirty="0">
                          <a:solidFill>
                            <a:schemeClr val="tx1"/>
                          </a:solidFill>
                        </a:rPr>
                        <a:t>600 000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strike="noStrike" baseline="0" dirty="0"/>
                        <a:t>Div. Primärvård</a:t>
                      </a:r>
                    </a:p>
                  </a:txBody>
                  <a:tcPr/>
                </a:tc>
                <a:extLst>
                  <a:ext uri="{0D108BD9-81ED-4DB2-BD59-A6C34878D82A}">
                    <a16:rowId xmlns:a16="http://schemas.microsoft.com/office/drawing/2014/main" val="3411414624"/>
                  </a:ext>
                </a:extLst>
              </a:tr>
            </a:tbl>
          </a:graphicData>
        </a:graphic>
      </p:graphicFrame>
      <p:sp>
        <p:nvSpPr>
          <p:cNvPr id="4" name="Rektangel 3">
            <a:extLst>
              <a:ext uri="{FF2B5EF4-FFF2-40B4-BE49-F238E27FC236}">
                <a16:creationId xmlns:a16="http://schemas.microsoft.com/office/drawing/2014/main" id="{55693863-F796-2BA4-AAE6-DCD88E7A26D9}"/>
              </a:ext>
            </a:extLst>
          </p:cNvPr>
          <p:cNvSpPr/>
          <p:nvPr/>
        </p:nvSpPr>
        <p:spPr>
          <a:xfrm>
            <a:off x="418019" y="1228291"/>
            <a:ext cx="182351" cy="2529840"/>
          </a:xfrm>
          <a:prstGeom prst="rect">
            <a:avLst/>
          </a:prstGeom>
          <a:solidFill>
            <a:srgbClr val="F15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1312554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28FE9-E2BD-CA79-E89E-88BC4DBDA15D}"/>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F74E20CF-44BA-3D57-2827-08A737432F70}"/>
              </a:ext>
            </a:extLst>
          </p:cNvPr>
          <p:cNvSpPr>
            <a:spLocks noGrp="1"/>
          </p:cNvSpPr>
          <p:nvPr>
            <p:ph idx="1"/>
          </p:nvPr>
        </p:nvSpPr>
        <p:spPr>
          <a:xfrm>
            <a:off x="853439" y="2205991"/>
            <a:ext cx="10928013" cy="3807978"/>
          </a:xfrm>
        </p:spPr>
        <p:txBody>
          <a:bodyPr>
            <a:normAutofit fontScale="62500" lnSpcReduction="20000"/>
          </a:bodyPr>
          <a:lstStyle/>
          <a:p>
            <a:pPr marL="0" indent="0">
              <a:buNone/>
            </a:pPr>
            <a:r>
              <a:rPr lang="sv-SE" dirty="0"/>
              <a:t>Regionerna och länen får stöd för att utveckla omhändertagande och uppföljning vid </a:t>
            </a:r>
            <a:r>
              <a:rPr lang="sv-SE" dirty="0" err="1"/>
              <a:t>suicidalitet</a:t>
            </a:r>
            <a:r>
              <a:rPr lang="sv-SE" dirty="0"/>
              <a:t> eller suicidförsök.</a:t>
            </a:r>
          </a:p>
          <a:p>
            <a:pPr marL="0" indent="0">
              <a:buNone/>
            </a:pPr>
            <a:r>
              <a:rPr lang="sv-SE" dirty="0"/>
              <a:t>➢ Samhällets samlade arbete </a:t>
            </a:r>
          </a:p>
          <a:p>
            <a:pPr marL="0" indent="0">
              <a:buNone/>
            </a:pPr>
            <a:r>
              <a:rPr lang="sv-SE" dirty="0"/>
              <a:t>Regionerna och länen ska göra insatser för att: </a:t>
            </a:r>
          </a:p>
          <a:p>
            <a:r>
              <a:rPr lang="sv-SE" dirty="0"/>
              <a:t>Utveckla omhändertagande och systematisk uppföljning inom </a:t>
            </a:r>
            <a:r>
              <a:rPr lang="sv-SE" dirty="0" err="1"/>
              <a:t>hälso-</a:t>
            </a:r>
            <a:r>
              <a:rPr lang="sv-SE" dirty="0"/>
              <a:t> och sjukvården och socialtjänsten vid suicidalitet eller suicidförsök. </a:t>
            </a:r>
          </a:p>
          <a:p>
            <a:r>
              <a:rPr lang="sv-SE" dirty="0"/>
              <a:t>Aktörer som involveras före, under och efter larm om akuta suicidala händelser utvecklar gemensamma arbetssätt. </a:t>
            </a:r>
          </a:p>
          <a:p>
            <a:r>
              <a:rPr lang="sv-SE" dirty="0"/>
              <a:t>Utveckla kvalitets- och patientsäkerhetsarbetet genom att öka kunskap, lärande och uppföljning. </a:t>
            </a:r>
          </a:p>
          <a:p>
            <a:r>
              <a:rPr lang="sv-SE" dirty="0"/>
              <a:t>Stärka det suicidförebyggande arbetet och verka för suicidpreventiva analyser i lokal samverkan. </a:t>
            </a:r>
          </a:p>
          <a:p>
            <a:r>
              <a:rPr lang="sv-SE" dirty="0"/>
              <a:t>Stärka stödet till anhöriga och efterlevande.</a:t>
            </a:r>
            <a:endParaRPr lang="sv-SE" i="1" dirty="0"/>
          </a:p>
        </p:txBody>
      </p:sp>
      <p:sp>
        <p:nvSpPr>
          <p:cNvPr id="3" name="Platshållare för datum 2">
            <a:extLst>
              <a:ext uri="{FF2B5EF4-FFF2-40B4-BE49-F238E27FC236}">
                <a16:creationId xmlns:a16="http://schemas.microsoft.com/office/drawing/2014/main" id="{B80C504C-BECB-65E6-1F35-D9002B13B95F}"/>
              </a:ext>
            </a:extLst>
          </p:cNvPr>
          <p:cNvSpPr>
            <a:spLocks noGrp="1"/>
          </p:cNvSpPr>
          <p:nvPr>
            <p:ph type="dt" sz="half" idx="10"/>
          </p:nvPr>
        </p:nvSpPr>
        <p:spPr/>
        <p:txBody>
          <a:bodyPr/>
          <a:lstStyle/>
          <a:p>
            <a:fld id="{9C5C3358-106F-4A3A-8507-6544091CE7EB}" type="datetime1">
              <a:rPr lang="sv-SE" smtClean="0"/>
              <a:t>2026-01-27</a:t>
            </a:fld>
            <a:endParaRPr lang="sv-SE" dirty="0"/>
          </a:p>
        </p:txBody>
      </p:sp>
      <p:sp>
        <p:nvSpPr>
          <p:cNvPr id="4" name="Platshållare för sidfot 3">
            <a:extLst>
              <a:ext uri="{FF2B5EF4-FFF2-40B4-BE49-F238E27FC236}">
                <a16:creationId xmlns:a16="http://schemas.microsoft.com/office/drawing/2014/main" id="{2CE8E50F-1BC6-090C-3949-6C490A87D59A}"/>
              </a:ext>
            </a:extLst>
          </p:cNvPr>
          <p:cNvSpPr>
            <a:spLocks noGrp="1"/>
          </p:cNvSpPr>
          <p:nvPr>
            <p:ph type="ftr" sz="quarter" idx="11"/>
          </p:nvPr>
        </p:nvSpPr>
        <p:spPr/>
        <p:txBody>
          <a:bodyPr/>
          <a:lstStyle/>
          <a:p>
            <a:r>
              <a:rPr lang="sv-SE" dirty="0"/>
              <a:t>Sidfot</a:t>
            </a:r>
          </a:p>
        </p:txBody>
      </p:sp>
      <p:sp>
        <p:nvSpPr>
          <p:cNvPr id="5" name="Platshållare för bildnummer 4">
            <a:extLst>
              <a:ext uri="{FF2B5EF4-FFF2-40B4-BE49-F238E27FC236}">
                <a16:creationId xmlns:a16="http://schemas.microsoft.com/office/drawing/2014/main" id="{0ADEA28C-9B0B-90F5-6D5C-8A5430F75940}"/>
              </a:ext>
            </a:extLst>
          </p:cNvPr>
          <p:cNvSpPr>
            <a:spLocks noGrp="1"/>
          </p:cNvSpPr>
          <p:nvPr>
            <p:ph type="sldNum" sz="quarter" idx="12"/>
          </p:nvPr>
        </p:nvSpPr>
        <p:spPr/>
        <p:txBody>
          <a:bodyPr/>
          <a:lstStyle/>
          <a:p>
            <a:fld id="{130DDE8C-17E0-4539-9C15-C1E9D231907F}" type="slidenum">
              <a:rPr lang="sv-SE" smtClean="0"/>
              <a:pPr/>
              <a:t>13</a:t>
            </a:fld>
            <a:endParaRPr lang="sv-SE" dirty="0"/>
          </a:p>
        </p:txBody>
      </p:sp>
      <p:sp>
        <p:nvSpPr>
          <p:cNvPr id="6" name="Rubrik 5">
            <a:extLst>
              <a:ext uri="{FF2B5EF4-FFF2-40B4-BE49-F238E27FC236}">
                <a16:creationId xmlns:a16="http://schemas.microsoft.com/office/drawing/2014/main" id="{B66553AB-C9DE-FDE5-3B25-BAEF4C3013D1}"/>
              </a:ext>
            </a:extLst>
          </p:cNvPr>
          <p:cNvSpPr>
            <a:spLocks noGrp="1"/>
          </p:cNvSpPr>
          <p:nvPr>
            <p:ph type="title"/>
          </p:nvPr>
        </p:nvSpPr>
        <p:spPr>
          <a:xfrm>
            <a:off x="755904" y="1352562"/>
            <a:ext cx="10416781" cy="658648"/>
          </a:xfrm>
        </p:spPr>
        <p:txBody>
          <a:bodyPr>
            <a:normAutofit fontScale="90000"/>
          </a:bodyPr>
          <a:lstStyle/>
          <a:p>
            <a:r>
              <a:rPr lang="sv-SE" dirty="0"/>
              <a:t>4. Stärkt suicidpreventivt arbete</a:t>
            </a:r>
            <a:br>
              <a:rPr lang="sv-SE" dirty="0"/>
            </a:br>
            <a:r>
              <a:rPr lang="sv-SE" sz="2700" dirty="0"/>
              <a:t>(Regionen 3 994 161 kr, länsgemensamt 7 563 820 kr)  </a:t>
            </a:r>
          </a:p>
        </p:txBody>
      </p:sp>
      <p:sp>
        <p:nvSpPr>
          <p:cNvPr id="7" name="Rubrik 10">
            <a:extLst>
              <a:ext uri="{FF2B5EF4-FFF2-40B4-BE49-F238E27FC236}">
                <a16:creationId xmlns:a16="http://schemas.microsoft.com/office/drawing/2014/main" id="{2CD0D013-EF25-FF01-F9B6-0A6C8018FF96}"/>
              </a:ext>
            </a:extLst>
          </p:cNvPr>
          <p:cNvSpPr txBox="1">
            <a:spLocks/>
          </p:cNvSpPr>
          <p:nvPr/>
        </p:nvSpPr>
        <p:spPr>
          <a:xfrm>
            <a:off x="3008478" y="46710"/>
            <a:ext cx="8772975" cy="1209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a:lstStyle>
          <a:p>
            <a:r>
              <a:rPr lang="sv-SE" dirty="0"/>
              <a:t>Beskrivning av insatsområdet</a:t>
            </a:r>
            <a:endParaRPr lang="sv-SE" sz="2800" dirty="0"/>
          </a:p>
        </p:txBody>
      </p:sp>
      <p:sp>
        <p:nvSpPr>
          <p:cNvPr id="8" name="Rektangel 7">
            <a:extLst>
              <a:ext uri="{FF2B5EF4-FFF2-40B4-BE49-F238E27FC236}">
                <a16:creationId xmlns:a16="http://schemas.microsoft.com/office/drawing/2014/main" id="{9BAAE691-DDE7-1EBC-3D13-665BB29DA31C}"/>
              </a:ext>
            </a:extLst>
          </p:cNvPr>
          <p:cNvSpPr/>
          <p:nvPr/>
        </p:nvSpPr>
        <p:spPr>
          <a:xfrm>
            <a:off x="268224" y="1352562"/>
            <a:ext cx="487680" cy="4719054"/>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F15060"/>
              </a:highlight>
            </a:endParaRPr>
          </a:p>
        </p:txBody>
      </p:sp>
    </p:spTree>
    <p:extLst>
      <p:ext uri="{BB962C8B-B14F-4D97-AF65-F5344CB8AC3E}">
        <p14:creationId xmlns:p14="http://schemas.microsoft.com/office/powerpoint/2010/main" val="1997224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9DA91-7542-B5FA-3E35-332A9D6103F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6B45742-9768-A903-A0FC-923D1A29C6DF}"/>
              </a:ext>
            </a:extLst>
          </p:cNvPr>
          <p:cNvSpPr>
            <a:spLocks noGrp="1"/>
          </p:cNvSpPr>
          <p:nvPr>
            <p:ph type="title"/>
          </p:nvPr>
        </p:nvSpPr>
        <p:spPr>
          <a:xfrm>
            <a:off x="2645664" y="252984"/>
            <a:ext cx="8411808" cy="868680"/>
          </a:xfrm>
        </p:spPr>
        <p:txBody>
          <a:bodyPr>
            <a:normAutofit/>
          </a:bodyPr>
          <a:lstStyle/>
          <a:p>
            <a:r>
              <a:rPr lang="sv-SE" sz="2000" dirty="0"/>
              <a:t>”Insatser för ett stärkt suicidpreventivt arbete</a:t>
            </a:r>
            <a:br>
              <a:rPr lang="sv-SE" sz="1800" dirty="0"/>
            </a:br>
            <a:r>
              <a:rPr lang="sv-SE" sz="1800" dirty="0"/>
              <a:t>Region 3 994 161 kr, länsgemensamt </a:t>
            </a:r>
            <a:r>
              <a:rPr lang="sv-SE" sz="1800" b="0" dirty="0"/>
              <a:t>(</a:t>
            </a:r>
            <a:r>
              <a:rPr lang="sv-SE" sz="1800" dirty="0"/>
              <a:t>7 563 820</a:t>
            </a:r>
            <a:r>
              <a:rPr lang="sv-SE" sz="1800" b="0" dirty="0"/>
              <a:t> kr)”</a:t>
            </a:r>
            <a:endParaRPr lang="sv-SE" sz="2000" b="0" dirty="0"/>
          </a:p>
        </p:txBody>
      </p:sp>
      <p:graphicFrame>
        <p:nvGraphicFramePr>
          <p:cNvPr id="3" name="Tabell 2">
            <a:extLst>
              <a:ext uri="{FF2B5EF4-FFF2-40B4-BE49-F238E27FC236}">
                <a16:creationId xmlns:a16="http://schemas.microsoft.com/office/drawing/2014/main" id="{5EA4F867-F804-EFAF-E5FC-AE9F729BCF16}"/>
              </a:ext>
            </a:extLst>
          </p:cNvPr>
          <p:cNvGraphicFramePr>
            <a:graphicFrameLocks noGrp="1"/>
          </p:cNvGraphicFramePr>
          <p:nvPr>
            <p:extLst>
              <p:ext uri="{D42A27DB-BD31-4B8C-83A1-F6EECF244321}">
                <p14:modId xmlns:p14="http://schemas.microsoft.com/office/powerpoint/2010/main" val="3807144922"/>
              </p:ext>
            </p:extLst>
          </p:nvPr>
        </p:nvGraphicFramePr>
        <p:xfrm>
          <a:off x="499872" y="1174638"/>
          <a:ext cx="11551101" cy="5153813"/>
        </p:xfrm>
        <a:graphic>
          <a:graphicData uri="http://schemas.openxmlformats.org/drawingml/2006/table">
            <a:tbl>
              <a:tblPr firstRow="1" bandRow="1">
                <a:tableStyleId>{5C22544A-7EE6-4342-B048-85BDC9FD1C3A}</a:tableStyleId>
              </a:tblPr>
              <a:tblGrid>
                <a:gridCol w="2175595">
                  <a:extLst>
                    <a:ext uri="{9D8B030D-6E8A-4147-A177-3AD203B41FA5}">
                      <a16:colId xmlns:a16="http://schemas.microsoft.com/office/drawing/2014/main" val="127215971"/>
                    </a:ext>
                  </a:extLst>
                </a:gridCol>
                <a:gridCol w="5247365">
                  <a:extLst>
                    <a:ext uri="{9D8B030D-6E8A-4147-A177-3AD203B41FA5}">
                      <a16:colId xmlns:a16="http://schemas.microsoft.com/office/drawing/2014/main" val="3770111905"/>
                    </a:ext>
                  </a:extLst>
                </a:gridCol>
                <a:gridCol w="1333411">
                  <a:extLst>
                    <a:ext uri="{9D8B030D-6E8A-4147-A177-3AD203B41FA5}">
                      <a16:colId xmlns:a16="http://schemas.microsoft.com/office/drawing/2014/main" val="1403520382"/>
                    </a:ext>
                  </a:extLst>
                </a:gridCol>
                <a:gridCol w="1325996">
                  <a:extLst>
                    <a:ext uri="{9D8B030D-6E8A-4147-A177-3AD203B41FA5}">
                      <a16:colId xmlns:a16="http://schemas.microsoft.com/office/drawing/2014/main" val="353859609"/>
                    </a:ext>
                  </a:extLst>
                </a:gridCol>
                <a:gridCol w="1468734">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a:t>
                      </a:r>
                    </a:p>
                  </a:txBody>
                  <a:tcPr/>
                </a:tc>
                <a:tc>
                  <a:txBody>
                    <a:bodyPr/>
                    <a:lstStyle/>
                    <a:p>
                      <a:pPr algn="ctr"/>
                      <a:r>
                        <a:rPr lang="sv-SE" sz="1400" dirty="0"/>
                        <a:t>Belopp</a:t>
                      </a:r>
                    </a:p>
                  </a:txBody>
                  <a:tcPr/>
                </a:tc>
                <a:tc>
                  <a:txBody>
                    <a:bodyPr/>
                    <a:lstStyle/>
                    <a:p>
                      <a:r>
                        <a:rPr lang="sv-SE" sz="1400" dirty="0"/>
                        <a:t>Ansvarig</a:t>
                      </a:r>
                    </a:p>
                  </a:txBody>
                  <a:tcPr/>
                </a:tc>
                <a:extLst>
                  <a:ext uri="{0D108BD9-81ED-4DB2-BD59-A6C34878D82A}">
                    <a16:rowId xmlns:a16="http://schemas.microsoft.com/office/drawing/2014/main" val="843390410"/>
                  </a:ext>
                </a:extLst>
              </a:tr>
              <a:tr h="632220">
                <a:tc>
                  <a:txBody>
                    <a:bodyPr/>
                    <a:lstStyle/>
                    <a:p>
                      <a:r>
                        <a:rPr lang="sv-SE" sz="1200" b="1" strike="noStrike" dirty="0"/>
                        <a:t>Suicidpreventions-samordnaren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Suicidpreventionssamordnare</a:t>
                      </a:r>
                      <a:r>
                        <a:rPr lang="sv-SE" sz="1200" baseline="0" dirty="0">
                          <a:solidFill>
                            <a:schemeClr val="tx1"/>
                          </a:solidFill>
                        </a:rPr>
                        <a:t> anställd för att strategiskt arbeta med och stötta regionen och länets kommuner med det suicidpreventiva arbetet.</a:t>
                      </a:r>
                      <a:endParaRPr lang="sv-SE" sz="1200" dirty="0">
                        <a:solidFill>
                          <a:schemeClr val="tx1"/>
                        </a:solidFill>
                      </a:endParaRPr>
                    </a:p>
                  </a:txBody>
                  <a:tcPr/>
                </a:tc>
                <a:tc>
                  <a:txBody>
                    <a:bodyPr/>
                    <a:lstStyle/>
                    <a:p>
                      <a:pPr algn="ctr"/>
                      <a:r>
                        <a:rPr lang="sv-SE" sz="1200" b="0" dirty="0">
                          <a:solidFill>
                            <a:schemeClr val="tx1"/>
                          </a:solidFill>
                        </a:rPr>
                        <a:t>Pågående/ (långsiktig)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850 000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Div. Psykiatri och </a:t>
                      </a:r>
                      <a:r>
                        <a:rPr lang="sv-SE" sz="1200" b="0" baseline="0" dirty="0" err="1"/>
                        <a:t>hab.</a:t>
                      </a:r>
                      <a:endParaRPr lang="sv-SE" sz="1200" b="0" dirty="0"/>
                    </a:p>
                    <a:p>
                      <a:endParaRPr lang="sv-SE" sz="1200" b="0" dirty="0"/>
                    </a:p>
                  </a:txBody>
                  <a:tcPr/>
                </a:tc>
                <a:extLst>
                  <a:ext uri="{0D108BD9-81ED-4DB2-BD59-A6C34878D82A}">
                    <a16:rowId xmlns:a16="http://schemas.microsoft.com/office/drawing/2014/main" val="70507815"/>
                  </a:ext>
                </a:extLst>
              </a:tr>
              <a:tr h="7292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Suicidpreventiva aktiviteter och aktiviteter mot psykisk ohälsa</a:t>
                      </a:r>
                    </a:p>
                  </a:txBody>
                  <a:tcPr/>
                </a:tc>
                <a:tc>
                  <a:txBody>
                    <a:bodyPr/>
                    <a:lstStyle/>
                    <a:p>
                      <a:r>
                        <a:rPr lang="sv-SE" sz="1200" dirty="0">
                          <a:solidFill>
                            <a:schemeClr val="tx1"/>
                          </a:solidFill>
                        </a:rPr>
                        <a:t>Insats för att synliggöra och stödja det suicidpreventiva arbetet i länet i syfte att höja kunskapen. Riktade aktiviteter i länet för att främja suicidprevention. Föreläsningar om suicidprevention till allmänheten.  Kompetenshöjande insatser riktat till kommun/ region samt föreningsrepresentanter.</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t>500 000</a:t>
                      </a:r>
                    </a:p>
                  </a:txBody>
                  <a:tcPr/>
                </a:tc>
                <a:tc>
                  <a:txBody>
                    <a:bodyPr/>
                    <a:lstStyle/>
                    <a:p>
                      <a:r>
                        <a:rPr lang="sv-SE" sz="1200" b="0" baseline="0" dirty="0"/>
                        <a:t>Div. Psykiatri och </a:t>
                      </a:r>
                      <a:r>
                        <a:rPr lang="sv-SE" sz="1200" b="0" baseline="0" dirty="0" err="1"/>
                        <a:t>hab.</a:t>
                      </a:r>
                      <a:endParaRPr lang="sv-SE" sz="1200" b="0" baseline="0" dirty="0"/>
                    </a:p>
                  </a:txBody>
                  <a:tcPr/>
                </a:tc>
                <a:extLst>
                  <a:ext uri="{0D108BD9-81ED-4DB2-BD59-A6C34878D82A}">
                    <a16:rowId xmlns:a16="http://schemas.microsoft.com/office/drawing/2014/main" val="4077883862"/>
                  </a:ext>
                </a:extLst>
              </a:tr>
              <a:tr h="621792">
                <a:tc>
                  <a:txBody>
                    <a:bodyPr/>
                    <a:lstStyle/>
                    <a:p>
                      <a:r>
                        <a:rPr lang="sv-SE" sz="1200" b="1" dirty="0"/>
                        <a:t>Kompetenshöjande insats, MHFA, Mental Health </a:t>
                      </a:r>
                      <a:r>
                        <a:rPr lang="sv-SE" sz="1200" b="1" dirty="0" err="1"/>
                        <a:t>First</a:t>
                      </a:r>
                      <a:r>
                        <a:rPr lang="sv-SE" sz="1200" b="1" dirty="0"/>
                        <a:t> </a:t>
                      </a:r>
                      <a:r>
                        <a:rPr lang="sv-SE" sz="1200" b="1" dirty="0" err="1"/>
                        <a:t>Aid</a:t>
                      </a:r>
                      <a:r>
                        <a:rPr lang="sv-SE" sz="1200" b="1" dirty="0"/>
                        <a:t> (Karolinska institutet), samt stöd till instruktörsnätverk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Utbildning av instruktörer i MHFA för unga, vuxna och äldre. Syfte att öka kunskapen om och främja psykisk hälsa. Målet är att utbildarna sedan utbildar kontinuerligt vidare i sina organisationer. Inkluderar utbildningskostnader, lokal etc. Kostnad: 24500 kr/deltagare.</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Fortsättning men minska till 1 utbildningsomgång samt fortsatt stöd till befintliga instruktörer, instruktörsnätverk.</a:t>
                      </a:r>
                    </a:p>
                  </a:txBody>
                  <a:tcPr/>
                </a:tc>
                <a:tc>
                  <a:txBody>
                    <a:bodyPr/>
                    <a:lstStyle/>
                    <a:p>
                      <a:pPr algn="ctr"/>
                      <a:r>
                        <a:rPr lang="sv-SE" sz="1200" b="0" dirty="0">
                          <a:solidFill>
                            <a:schemeClr val="tx1"/>
                          </a:solidFill>
                        </a:rPr>
                        <a:t>Pågående/ fortsättning</a:t>
                      </a:r>
                    </a:p>
                  </a:txBody>
                  <a:tcPr/>
                </a:tc>
                <a:tc>
                  <a:txBody>
                    <a:bodyPr/>
                    <a:lstStyle/>
                    <a:p>
                      <a:pPr algn="ctr"/>
                      <a:r>
                        <a:rPr lang="sv-SE" sz="1200" b="0" dirty="0"/>
                        <a:t>600 000</a:t>
                      </a:r>
                    </a:p>
                  </a:txBody>
                  <a:tcPr/>
                </a:tc>
                <a:tc>
                  <a:txBody>
                    <a:bodyPr/>
                    <a:lstStyle/>
                    <a:p>
                      <a:r>
                        <a:rPr lang="sv-SE" sz="1200" b="0" baseline="0" dirty="0"/>
                        <a:t>Div. Psykiatri och </a:t>
                      </a:r>
                      <a:r>
                        <a:rPr lang="sv-SE" sz="1200" b="0" baseline="0" dirty="0" err="1"/>
                        <a:t>hab.</a:t>
                      </a:r>
                      <a:endParaRPr lang="sv-SE" sz="1200" b="0" baseline="0" dirty="0"/>
                    </a:p>
                  </a:txBody>
                  <a:tcPr/>
                </a:tc>
                <a:extLst>
                  <a:ext uri="{0D108BD9-81ED-4DB2-BD59-A6C34878D82A}">
                    <a16:rowId xmlns:a16="http://schemas.microsoft.com/office/drawing/2014/main" val="3315881899"/>
                  </a:ext>
                </a:extLst>
              </a:tr>
              <a:tr h="346146">
                <a:tc>
                  <a:txBody>
                    <a:bodyPr/>
                    <a:lstStyle/>
                    <a:p>
                      <a:r>
                        <a:rPr lang="sv-SE" sz="1200" b="1" strike="noStrike" dirty="0"/>
                        <a:t>Uppstart av NSPH Dalarna/</a:t>
                      </a:r>
                      <a:r>
                        <a:rPr lang="sv-SE" sz="1200" b="1" strike="noStrike" dirty="0" err="1"/>
                        <a:t>Hjärnkoll</a:t>
                      </a:r>
                      <a:endParaRPr lang="sv-SE" sz="1200" b="1" strike="noStrik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Uppstart av NSPH i Dalarna, nätverk med egenerfarna ambassadörer. Ingår även att starta upp </a:t>
                      </a:r>
                      <a:r>
                        <a:rPr lang="sv-SE" sz="1200" dirty="0" err="1">
                          <a:solidFill>
                            <a:schemeClr val="tx1"/>
                          </a:solidFill>
                        </a:rPr>
                        <a:t>Hjärnkoll</a:t>
                      </a:r>
                      <a:r>
                        <a:rPr lang="sv-SE" sz="1200" dirty="0">
                          <a:solidFill>
                            <a:schemeClr val="tx1"/>
                          </a:solidFill>
                        </a:rPr>
                        <a:t>. Avsatta medel för samordning syftar till att ge den nystartade föreningen (inklusive </a:t>
                      </a:r>
                      <a:r>
                        <a:rPr lang="sv-SE" sz="1200" dirty="0" err="1">
                          <a:solidFill>
                            <a:schemeClr val="tx1"/>
                          </a:solidFill>
                        </a:rPr>
                        <a:t>Hjärnkoll</a:t>
                      </a:r>
                      <a:r>
                        <a:rPr lang="sv-SE" sz="1200" dirty="0">
                          <a:solidFill>
                            <a:schemeClr val="tx1"/>
                          </a:solidFill>
                        </a:rPr>
                        <a:t>) möjlighet att bygga en stabil grund och på sikt kunna finansiera en egen anställning genom bidrag och uppdrag. Stöd under uppstartsfasen genom projektledare från hösten och under 2027. </a:t>
                      </a:r>
                    </a:p>
                  </a:txBody>
                  <a:tcPr/>
                </a:tc>
                <a:tc>
                  <a:txBody>
                    <a:bodyPr/>
                    <a:lstStyle/>
                    <a:p>
                      <a:pPr algn="ctr"/>
                      <a:r>
                        <a:rPr lang="sv-SE" sz="1200" b="0" dirty="0">
                          <a:solidFill>
                            <a:schemeClr val="tx1"/>
                          </a:solidFill>
                        </a:rPr>
                        <a:t>NY </a:t>
                      </a:r>
                    </a:p>
                    <a:p>
                      <a:pPr algn="ctr"/>
                      <a:r>
                        <a:rPr lang="sv-SE" sz="1200" b="0" dirty="0">
                          <a:solidFill>
                            <a:schemeClr val="tx1"/>
                          </a:solidFill>
                        </a:rPr>
                        <a:t>(långsiktig)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550 000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Div. Psykiatri</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Och </a:t>
                      </a:r>
                      <a:r>
                        <a:rPr lang="sv-SE" sz="1200" b="0" dirty="0" err="1"/>
                        <a:t>hab.</a:t>
                      </a:r>
                      <a:r>
                        <a:rPr lang="sv-SE" sz="1200" b="0" dirty="0"/>
                        <a:t> (Therese)</a:t>
                      </a:r>
                    </a:p>
                  </a:txBody>
                  <a:tcPr/>
                </a:tc>
                <a:extLst>
                  <a:ext uri="{0D108BD9-81ED-4DB2-BD59-A6C34878D82A}">
                    <a16:rowId xmlns:a16="http://schemas.microsoft.com/office/drawing/2014/main" val="1788447572"/>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Suicidanalyser  </a:t>
                      </a:r>
                      <a:endParaRPr lang="sv-SE" sz="1200" b="1" strike="noStrik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Suicidanalyser, kliniker, projektledare. Uppstart under höst 2026.</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Region ansvarig i samverkan med kommunerna. Uppstart under några års sikt.</a:t>
                      </a:r>
                    </a:p>
                  </a:txBody>
                  <a:tcPr/>
                </a:tc>
                <a:tc>
                  <a:txBody>
                    <a:bodyPr/>
                    <a:lstStyle/>
                    <a:p>
                      <a:pPr algn="ctr"/>
                      <a:r>
                        <a:rPr lang="sv-SE" sz="1200" b="0" dirty="0">
                          <a:solidFill>
                            <a:schemeClr val="tx1"/>
                          </a:solidFill>
                        </a:rPr>
                        <a:t>NY</a:t>
                      </a:r>
                    </a:p>
                    <a:p>
                      <a:pPr algn="ctr"/>
                      <a:r>
                        <a:rPr lang="sv-SE" sz="1200" b="0" dirty="0">
                          <a:solidFill>
                            <a:schemeClr val="tx1"/>
                          </a:solidFill>
                        </a:rPr>
                        <a:t>(långsiktig)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450 000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Div. </a:t>
                      </a:r>
                      <a:r>
                        <a:rPr lang="sv-SE" sz="1200" b="0" dirty="0" err="1"/>
                        <a:t>Psykiatrì</a:t>
                      </a:r>
                      <a:r>
                        <a:rPr lang="sv-SE" sz="1200" b="0" dirty="0"/>
                        <a:t> och </a:t>
                      </a:r>
                      <a:r>
                        <a:rPr lang="sv-SE" sz="1200" b="0" dirty="0" err="1"/>
                        <a:t>hab.</a:t>
                      </a:r>
                      <a:r>
                        <a:rPr lang="sv-SE" sz="1200" b="0" dirty="0"/>
                        <a:t> </a:t>
                      </a:r>
                    </a:p>
                  </a:txBody>
                  <a:tcPr/>
                </a:tc>
                <a:extLst>
                  <a:ext uri="{0D108BD9-81ED-4DB2-BD59-A6C34878D82A}">
                    <a16:rowId xmlns:a16="http://schemas.microsoft.com/office/drawing/2014/main" val="3041439077"/>
                  </a:ext>
                </a:extLst>
              </a:tr>
            </a:tbl>
          </a:graphicData>
        </a:graphic>
      </p:graphicFrame>
      <p:sp>
        <p:nvSpPr>
          <p:cNvPr id="4" name="Rektangel 3">
            <a:extLst>
              <a:ext uri="{FF2B5EF4-FFF2-40B4-BE49-F238E27FC236}">
                <a16:creationId xmlns:a16="http://schemas.microsoft.com/office/drawing/2014/main" id="{264A46DB-2341-5757-B462-6DB2B4DFF736}"/>
              </a:ext>
            </a:extLst>
          </p:cNvPr>
          <p:cNvSpPr/>
          <p:nvPr/>
        </p:nvSpPr>
        <p:spPr>
          <a:xfrm>
            <a:off x="338666" y="1174638"/>
            <a:ext cx="167375" cy="5153813"/>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FFFF00"/>
              </a:highlight>
            </a:endParaRPr>
          </a:p>
        </p:txBody>
      </p:sp>
    </p:spTree>
    <p:extLst>
      <p:ext uri="{BB962C8B-B14F-4D97-AF65-F5344CB8AC3E}">
        <p14:creationId xmlns:p14="http://schemas.microsoft.com/office/powerpoint/2010/main" val="4209940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5909B-09FA-7970-62B2-36CD274D74B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EBD289D-B3D6-F891-EFF4-0B00C76901C3}"/>
              </a:ext>
            </a:extLst>
          </p:cNvPr>
          <p:cNvSpPr>
            <a:spLocks noGrp="1"/>
          </p:cNvSpPr>
          <p:nvPr>
            <p:ph type="title"/>
          </p:nvPr>
        </p:nvSpPr>
        <p:spPr>
          <a:xfrm>
            <a:off x="2645664" y="252984"/>
            <a:ext cx="8411808" cy="868680"/>
          </a:xfrm>
        </p:spPr>
        <p:txBody>
          <a:bodyPr>
            <a:normAutofit/>
          </a:bodyPr>
          <a:lstStyle/>
          <a:p>
            <a:r>
              <a:rPr lang="sv-SE" sz="2000" dirty="0"/>
              <a:t>”Insatser för ett stärkt suicidpreventivt arbete – forts </a:t>
            </a:r>
            <a:br>
              <a:rPr lang="sv-SE" sz="1800" dirty="0"/>
            </a:br>
            <a:r>
              <a:rPr lang="sv-SE" sz="1800" dirty="0"/>
              <a:t>Region 3 994 161 kr, länsgemensamt </a:t>
            </a:r>
            <a:r>
              <a:rPr lang="sv-SE" sz="1800" b="0" dirty="0"/>
              <a:t>(</a:t>
            </a:r>
            <a:r>
              <a:rPr lang="sv-SE" sz="1800" dirty="0"/>
              <a:t>7 563 820 </a:t>
            </a:r>
            <a:r>
              <a:rPr lang="sv-SE" sz="1800" b="0" dirty="0"/>
              <a:t>kr)”</a:t>
            </a:r>
            <a:endParaRPr lang="sv-SE" sz="2000" b="0" dirty="0"/>
          </a:p>
        </p:txBody>
      </p:sp>
      <p:graphicFrame>
        <p:nvGraphicFramePr>
          <p:cNvPr id="3" name="Tabell 2">
            <a:extLst>
              <a:ext uri="{FF2B5EF4-FFF2-40B4-BE49-F238E27FC236}">
                <a16:creationId xmlns:a16="http://schemas.microsoft.com/office/drawing/2014/main" id="{54C5426F-CF65-C49B-3570-E5A8FE8DA63C}"/>
              </a:ext>
            </a:extLst>
          </p:cNvPr>
          <p:cNvGraphicFramePr>
            <a:graphicFrameLocks noGrp="1"/>
          </p:cNvGraphicFramePr>
          <p:nvPr>
            <p:extLst>
              <p:ext uri="{D42A27DB-BD31-4B8C-83A1-F6EECF244321}">
                <p14:modId xmlns:p14="http://schemas.microsoft.com/office/powerpoint/2010/main" val="1195907351"/>
              </p:ext>
            </p:extLst>
          </p:nvPr>
        </p:nvGraphicFramePr>
        <p:xfrm>
          <a:off x="499871" y="1189397"/>
          <a:ext cx="11564749" cy="5328349"/>
        </p:xfrm>
        <a:graphic>
          <a:graphicData uri="http://schemas.openxmlformats.org/drawingml/2006/table">
            <a:tbl>
              <a:tblPr firstRow="1" bandRow="1">
                <a:tableStyleId>{5C22544A-7EE6-4342-B048-85BDC9FD1C3A}</a:tableStyleId>
              </a:tblPr>
              <a:tblGrid>
                <a:gridCol w="2439221">
                  <a:extLst>
                    <a:ext uri="{9D8B030D-6E8A-4147-A177-3AD203B41FA5}">
                      <a16:colId xmlns:a16="http://schemas.microsoft.com/office/drawing/2014/main" val="127215971"/>
                    </a:ext>
                  </a:extLst>
                </a:gridCol>
                <a:gridCol w="5283651">
                  <a:extLst>
                    <a:ext uri="{9D8B030D-6E8A-4147-A177-3AD203B41FA5}">
                      <a16:colId xmlns:a16="http://schemas.microsoft.com/office/drawing/2014/main" val="3770111905"/>
                    </a:ext>
                  </a:extLst>
                </a:gridCol>
                <a:gridCol w="1197113">
                  <a:extLst>
                    <a:ext uri="{9D8B030D-6E8A-4147-A177-3AD203B41FA5}">
                      <a16:colId xmlns:a16="http://schemas.microsoft.com/office/drawing/2014/main" val="1403520382"/>
                    </a:ext>
                  </a:extLst>
                </a:gridCol>
                <a:gridCol w="1326921">
                  <a:extLst>
                    <a:ext uri="{9D8B030D-6E8A-4147-A177-3AD203B41FA5}">
                      <a16:colId xmlns:a16="http://schemas.microsoft.com/office/drawing/2014/main" val="353859609"/>
                    </a:ext>
                  </a:extLst>
                </a:gridCol>
                <a:gridCol w="1317843">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a:t>
                      </a:r>
                    </a:p>
                  </a:txBody>
                  <a:tcPr/>
                </a:tc>
                <a:tc>
                  <a:txBody>
                    <a:bodyPr/>
                    <a:lstStyle/>
                    <a:p>
                      <a:pPr algn="ctr"/>
                      <a:r>
                        <a:rPr lang="sv-SE" sz="1400" dirty="0"/>
                        <a:t>Belopp</a:t>
                      </a:r>
                    </a:p>
                  </a:txBody>
                  <a:tcPr/>
                </a:tc>
                <a:tc>
                  <a:txBody>
                    <a:bodyPr/>
                    <a:lstStyle/>
                    <a:p>
                      <a:r>
                        <a:rPr lang="sv-SE" sz="1400" dirty="0"/>
                        <a:t>Ansvarig</a:t>
                      </a:r>
                    </a:p>
                  </a:txBody>
                  <a:tcPr/>
                </a:tc>
                <a:extLst>
                  <a:ext uri="{0D108BD9-81ED-4DB2-BD59-A6C34878D82A}">
                    <a16:rowId xmlns:a16="http://schemas.microsoft.com/office/drawing/2014/main" val="843390410"/>
                  </a:ext>
                </a:extLst>
              </a:tr>
              <a:tr h="729202">
                <a:tc>
                  <a:txBody>
                    <a:bodyPr/>
                    <a:lstStyle/>
                    <a:p>
                      <a:r>
                        <a:rPr lang="sv-SE" sz="1200" b="1" strike="noStrike" dirty="0"/>
                        <a:t>Ytterligare brukarinflytande- aktiviteter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Riktat arbete. Sprida projektet som Säter genomförde 2024 till fler kommuner i länet. Handbok i brukarinflytande och tillhörande webkurs, uppstart av deltagarforum, brukarstyrd brukarrevision mm. Ersättning till brukardeltagare i arbetsgrupper mm.</a:t>
                      </a:r>
                      <a:endParaRPr lang="sv-SE" sz="1200" dirty="0">
                        <a:solidFill>
                          <a:schemeClr val="tx1"/>
                        </a:solidFill>
                      </a:endParaRPr>
                    </a:p>
                  </a:txBody>
                  <a:tcPr/>
                </a:tc>
                <a:tc>
                  <a:txBody>
                    <a:bodyPr/>
                    <a:lstStyle/>
                    <a:p>
                      <a:pPr algn="ctr"/>
                      <a:r>
                        <a:rPr lang="sv-SE" sz="1200" b="0" dirty="0">
                          <a:solidFill>
                            <a:schemeClr val="tx1"/>
                          </a:solidFill>
                        </a:rPr>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513 820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Div. Psykiatri och </a:t>
                      </a:r>
                      <a:r>
                        <a:rPr lang="sv-SE" sz="1200" b="0" baseline="0" dirty="0" err="1"/>
                        <a:t>hab.</a:t>
                      </a:r>
                      <a:endParaRPr lang="sv-SE" sz="1200" b="0" dirty="0"/>
                    </a:p>
                  </a:txBody>
                  <a:tcPr/>
                </a:tc>
                <a:extLst>
                  <a:ext uri="{0D108BD9-81ED-4DB2-BD59-A6C34878D82A}">
                    <a16:rowId xmlns:a16="http://schemas.microsoft.com/office/drawing/2014/main" val="2654801678"/>
                  </a:ext>
                </a:extLst>
              </a:tr>
              <a:tr h="6360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Stöd till kommuner, suicidpreventivt arbete</a:t>
                      </a:r>
                    </a:p>
                    <a:p>
                      <a:endParaRPr lang="sv-SE" sz="1200" b="1" strike="noStrik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Suicidpreventionssamordnare stöd till länets kommuner för att utveckla det lokala suicidpreventiva arbetet. Delfinansiering av projektledare för suicidprevention i varje kommun (100 tkr/kommun). </a:t>
                      </a:r>
                    </a:p>
                  </a:txBody>
                  <a:tcPr/>
                </a:tc>
                <a:tc>
                  <a:txBody>
                    <a:bodyPr/>
                    <a:lstStyle/>
                    <a:p>
                      <a:pPr algn="ctr"/>
                      <a:r>
                        <a:rPr lang="sv-SE" sz="1200" b="0" dirty="0">
                          <a:solidFill>
                            <a:schemeClr val="tx1"/>
                          </a:solidFill>
                        </a:rPr>
                        <a:t>Pågående/ omtag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1 500 000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Div. Psykiatri och </a:t>
                      </a:r>
                      <a:r>
                        <a:rPr lang="sv-SE" sz="1200" b="0" baseline="0" dirty="0" err="1"/>
                        <a:t>hab.</a:t>
                      </a:r>
                      <a:endParaRPr lang="sv-SE" sz="1200" b="0" dirty="0"/>
                    </a:p>
                  </a:txBody>
                  <a:tcPr/>
                </a:tc>
                <a:extLst>
                  <a:ext uri="{0D108BD9-81ED-4DB2-BD59-A6C34878D82A}">
                    <a16:rowId xmlns:a16="http://schemas.microsoft.com/office/drawing/2014/main" val="70507815"/>
                  </a:ext>
                </a:extLst>
              </a:tr>
              <a:tr h="6217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Projektledare Klinisk suicidprevention och behandling vid komplex problematik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Finansiering av projektledare inom regionen.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Insatsen stärker klinisk kompetens och vårdkedja för patienter med suicidrisk och självskadebeteende genom utbildning, handledning och implementering av evidensbaserade metoder.</a:t>
                      </a:r>
                    </a:p>
                  </a:txBody>
                  <a:tcPr/>
                </a:tc>
                <a:tc>
                  <a:txBody>
                    <a:bodyPr/>
                    <a:lstStyle/>
                    <a:p>
                      <a:pPr algn="ctr"/>
                      <a:r>
                        <a:rPr lang="sv-SE" sz="1200" b="0" dirty="0"/>
                        <a:t>Pågående/ fortsättning </a:t>
                      </a:r>
                    </a:p>
                    <a:p>
                      <a:pPr algn="ctr"/>
                      <a:r>
                        <a:rPr lang="sv-SE" sz="1200" b="0" dirty="0"/>
                        <a:t>(ny 2025)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1 000 000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Div. Psykiatri och </a:t>
                      </a:r>
                      <a:r>
                        <a:rPr lang="sv-SE" sz="1200" b="0" baseline="0" dirty="0" err="1"/>
                        <a:t>hab.</a:t>
                      </a:r>
                      <a:endParaRPr lang="sv-SE" sz="1200" b="0"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0" dirty="0"/>
                    </a:p>
                  </a:txBody>
                  <a:tcPr/>
                </a:tc>
                <a:extLst>
                  <a:ext uri="{0D108BD9-81ED-4DB2-BD59-A6C34878D82A}">
                    <a16:rowId xmlns:a16="http://schemas.microsoft.com/office/drawing/2014/main" val="2049985566"/>
                  </a:ext>
                </a:extLst>
              </a:tr>
              <a:tr h="6217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Pott till lokala samverkansinitiativ</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Medlen ska användas till insatser lokalt inom kommun + region för ett stärkt suicidpreventivt arbete</a:t>
                      </a:r>
                      <a:r>
                        <a:rPr lang="sv-SE" sz="1200" b="0" dirty="0"/>
                        <a:t>, </a:t>
                      </a:r>
                      <a:r>
                        <a:rPr lang="sv-SE" sz="1200" b="0" dirty="0">
                          <a:solidFill>
                            <a:schemeClr val="tx1"/>
                          </a:solidFill>
                        </a:rPr>
                        <a:t>främja psykisk hälsa och förebygga psykisk ohälsa.</a:t>
                      </a:r>
                      <a:endParaRPr lang="sv-SE" sz="1200" b="0" dirty="0"/>
                    </a:p>
                  </a:txBody>
                  <a:tcPr/>
                </a:tc>
                <a:tc>
                  <a:txBody>
                    <a:bodyPr/>
                    <a:lstStyle/>
                    <a:p>
                      <a:pPr algn="ctr"/>
                      <a:r>
                        <a:rPr lang="sv-SE" sz="1200" b="0" dirty="0"/>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700 000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 (RD/länets kommuner)</a:t>
                      </a:r>
                    </a:p>
                  </a:txBody>
                  <a:tcPr/>
                </a:tc>
                <a:extLst>
                  <a:ext uri="{0D108BD9-81ED-4DB2-BD59-A6C34878D82A}">
                    <a16:rowId xmlns:a16="http://schemas.microsoft.com/office/drawing/2014/main" val="3315881899"/>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Efterlevandestöd, utveckling av länsgemensam rutin och implementering av denna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00" dirty="0">
                          <a:solidFill>
                            <a:schemeClr val="dk1"/>
                          </a:solidFill>
                          <a:effectLst/>
                          <a:latin typeface="+mn-lt"/>
                          <a:ea typeface="Aptos" panose="020B0004020202020204" pitchFamily="34" charset="0"/>
                          <a:cs typeface="Times New Roman" panose="02020603050405020304" pitchFamily="18" charset="0"/>
                        </a:rPr>
                        <a:t>Utveckling av länsövergripande likvärdigt stöd till efterlevande efter suicid. Förbättrat och likvärdigt stöd, tydligare ansvar och samverkan.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Fortsättning, implementering som nästa steg.</a:t>
                      </a:r>
                    </a:p>
                  </a:txBody>
                  <a:tcPr/>
                </a:tc>
                <a:tc>
                  <a:txBody>
                    <a:bodyPr/>
                    <a:lstStyle/>
                    <a:p>
                      <a:pPr algn="ctr"/>
                      <a:r>
                        <a:rPr lang="sv-SE" sz="1200" dirty="0"/>
                        <a:t>Pågående/ fortsättning </a:t>
                      </a:r>
                    </a:p>
                    <a:p>
                      <a:pPr algn="ctr"/>
                      <a:r>
                        <a:rPr lang="sv-SE" sz="1200" dirty="0"/>
                        <a:t>(ny 2025)</a:t>
                      </a:r>
                    </a:p>
                  </a:txBody>
                  <a:tcPr/>
                </a:tc>
                <a:tc>
                  <a:txBody>
                    <a:bodyPr/>
                    <a:lstStyle/>
                    <a:p>
                      <a:pPr algn="ctr"/>
                      <a:r>
                        <a:rPr lang="sv-SE" sz="1200" dirty="0"/>
                        <a:t>100 000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Div. Psykiatri och </a:t>
                      </a:r>
                      <a:r>
                        <a:rPr lang="sv-SE" sz="1200" b="0" baseline="0" dirty="0" err="1"/>
                        <a:t>hab.</a:t>
                      </a:r>
                      <a:endParaRPr lang="sv-SE" sz="1200" b="0" dirty="0"/>
                    </a:p>
                    <a:p>
                      <a:r>
                        <a:rPr lang="sv-SE" sz="1200" dirty="0"/>
                        <a:t>(Cecilia)</a:t>
                      </a:r>
                    </a:p>
                  </a:txBody>
                  <a:tcPr/>
                </a:tc>
                <a:extLst>
                  <a:ext uri="{0D108BD9-81ED-4DB2-BD59-A6C34878D82A}">
                    <a16:rowId xmlns:a16="http://schemas.microsoft.com/office/drawing/2014/main" val="1788447572"/>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kern="1200" dirty="0">
                          <a:solidFill>
                            <a:schemeClr val="dk1"/>
                          </a:solidFill>
                          <a:effectLst/>
                          <a:latin typeface="+mn-lt"/>
                          <a:ea typeface="+mn-ea"/>
                          <a:cs typeface="+mn-cs"/>
                        </a:rPr>
                        <a:t>ÖRV-team– uppsökande och handledande rättspsykiatrisk samverkan</a:t>
                      </a:r>
                      <a:endParaRPr lang="sv-SE" sz="1200" b="1" strike="sngStrike" baseline="0" dirty="0">
                        <a:solidFill>
                          <a:schemeClr val="tx1"/>
                        </a:solidFill>
                      </a:endParaRPr>
                    </a:p>
                  </a:txBody>
                  <a:tcPr/>
                </a:tc>
                <a:tc>
                  <a:txBody>
                    <a:bodyPr/>
                    <a:lstStyle/>
                    <a:p>
                      <a:pPr>
                        <a:lnSpc>
                          <a:spcPct val="115000"/>
                        </a:lnSpc>
                        <a:spcAft>
                          <a:spcPts val="1000"/>
                        </a:spcAft>
                        <a:buNone/>
                      </a:pPr>
                      <a:r>
                        <a:rPr lang="sv-SE" sz="1200" dirty="0">
                          <a:effectLst/>
                          <a:latin typeface="+mn-lt"/>
                          <a:ea typeface="MS Mincho" panose="02020609040205080304" pitchFamily="49" charset="-128"/>
                          <a:cs typeface="Times New Roman" panose="02020603050405020304" pitchFamily="18" charset="0"/>
                        </a:rPr>
                        <a:t>Syftet är att etablera ett uppsökande och handledande team som stärker övergången mellan rättspsykiatrisk slutenvård, öppenvård och kommunala boenden. Målet är att minska återinskrivningar, främja psykisk hälsa, förebygga suicid samt skapa en sammanhållen vårdkedja för målgruppen. Insatsen genomförs i samverkan mellan RPK Säter, </a:t>
                      </a:r>
                      <a:r>
                        <a:rPr lang="sv-SE" sz="1200" dirty="0" err="1">
                          <a:effectLst/>
                          <a:latin typeface="+mn-lt"/>
                          <a:ea typeface="MS Mincho" panose="02020609040205080304" pitchFamily="49" charset="-128"/>
                          <a:cs typeface="Times New Roman" panose="02020603050405020304" pitchFamily="18" charset="0"/>
                        </a:rPr>
                        <a:t>öppenvårdspsykiatri</a:t>
                      </a:r>
                      <a:r>
                        <a:rPr lang="sv-SE" sz="1200" dirty="0">
                          <a:effectLst/>
                          <a:latin typeface="+mn-lt"/>
                          <a:ea typeface="MS Mincho" panose="02020609040205080304" pitchFamily="49" charset="-128"/>
                          <a:cs typeface="Times New Roman" panose="02020603050405020304" pitchFamily="18" charset="0"/>
                        </a:rPr>
                        <a:t>, kommunal socialpsykiatri, LSS/</a:t>
                      </a:r>
                      <a:r>
                        <a:rPr lang="sv-SE" sz="1200" dirty="0" err="1">
                          <a:effectLst/>
                          <a:latin typeface="+mn-lt"/>
                          <a:ea typeface="MS Mincho" panose="02020609040205080304" pitchFamily="49" charset="-128"/>
                          <a:cs typeface="Times New Roman" panose="02020603050405020304" pitchFamily="18" charset="0"/>
                        </a:rPr>
                        <a:t>SoL</a:t>
                      </a:r>
                      <a:r>
                        <a:rPr lang="sv-SE" sz="1200" dirty="0">
                          <a:effectLst/>
                          <a:latin typeface="+mn-lt"/>
                          <a:ea typeface="MS Mincho" panose="02020609040205080304" pitchFamily="49" charset="-128"/>
                          <a:cs typeface="Times New Roman" panose="02020603050405020304" pitchFamily="18" charset="0"/>
                        </a:rPr>
                        <a:t>-boenden, primärvård och kriminalvård.</a:t>
                      </a:r>
                    </a:p>
                  </a:txBody>
                  <a:tcPr marL="68580" marR="68580" marT="0" marB="0"/>
                </a:tc>
                <a:tc>
                  <a:txBody>
                    <a:bodyPr/>
                    <a:lstStyle/>
                    <a:p>
                      <a:pPr algn="ctr"/>
                      <a:r>
                        <a:rPr lang="sv-SE" sz="1200" b="0" strike="noStrike" dirty="0"/>
                        <a:t>NY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strike="noStrike" dirty="0">
                          <a:solidFill>
                            <a:schemeClr val="tx1"/>
                          </a:solidFill>
                        </a:rPr>
                        <a:t>800 000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strike="noStrike" dirty="0"/>
                        <a:t>RD/Rättspsykiatriska kliniken VC.</a:t>
                      </a:r>
                    </a:p>
                  </a:txBody>
                  <a:tcPr/>
                </a:tc>
                <a:extLst>
                  <a:ext uri="{0D108BD9-81ED-4DB2-BD59-A6C34878D82A}">
                    <a16:rowId xmlns:a16="http://schemas.microsoft.com/office/drawing/2014/main" val="3970324180"/>
                  </a:ext>
                </a:extLst>
              </a:tr>
            </a:tbl>
          </a:graphicData>
        </a:graphic>
      </p:graphicFrame>
      <p:sp>
        <p:nvSpPr>
          <p:cNvPr id="4" name="Rektangel 3">
            <a:extLst>
              <a:ext uri="{FF2B5EF4-FFF2-40B4-BE49-F238E27FC236}">
                <a16:creationId xmlns:a16="http://schemas.microsoft.com/office/drawing/2014/main" id="{F44D7B5C-345F-F904-9AE1-2C683400CB03}"/>
              </a:ext>
            </a:extLst>
          </p:cNvPr>
          <p:cNvSpPr/>
          <p:nvPr/>
        </p:nvSpPr>
        <p:spPr>
          <a:xfrm>
            <a:off x="321546" y="1189397"/>
            <a:ext cx="178325" cy="5328349"/>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FFFF00"/>
              </a:highlight>
            </a:endParaRPr>
          </a:p>
        </p:txBody>
      </p:sp>
    </p:spTree>
    <p:extLst>
      <p:ext uri="{BB962C8B-B14F-4D97-AF65-F5344CB8AC3E}">
        <p14:creationId xmlns:p14="http://schemas.microsoft.com/office/powerpoint/2010/main" val="3688146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76037-F46A-8EC2-5432-AC1563F20FF2}"/>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B7F30A7D-FB5C-8454-3C7A-5C3A9047A1B9}"/>
              </a:ext>
            </a:extLst>
          </p:cNvPr>
          <p:cNvSpPr>
            <a:spLocks noGrp="1"/>
          </p:cNvSpPr>
          <p:nvPr>
            <p:ph idx="1"/>
          </p:nvPr>
        </p:nvSpPr>
        <p:spPr>
          <a:xfrm>
            <a:off x="398356" y="2084832"/>
            <a:ext cx="11370906" cy="4133088"/>
          </a:xfrm>
        </p:spPr>
        <p:txBody>
          <a:bodyPr>
            <a:normAutofit/>
          </a:bodyPr>
          <a:lstStyle/>
          <a:p>
            <a:pPr marL="0" indent="0">
              <a:buNone/>
            </a:pPr>
            <a:r>
              <a:rPr lang="sv-SE" dirty="0"/>
              <a:t>Styrgruppen för Länschefsnätverket föreslår Länschefsnätverket</a:t>
            </a:r>
          </a:p>
          <a:p>
            <a:pPr marL="0" indent="0">
              <a:buNone/>
            </a:pPr>
            <a:r>
              <a:rPr lang="sv-SE" b="1" u="sng" dirty="0"/>
              <a:t>Att</a:t>
            </a:r>
            <a:r>
              <a:rPr lang="sv-SE" dirty="0"/>
              <a:t> anta de prioriterade insatserna samt fördelning av medlen </a:t>
            </a:r>
            <a:r>
              <a:rPr lang="sv-SE"/>
              <a:t>enligt tilläggsöverenskommelse </a:t>
            </a:r>
            <a:r>
              <a:rPr lang="sv-SE" dirty="0"/>
              <a:t>Psykisk hälsa och suicidprevention 2026</a:t>
            </a:r>
          </a:p>
        </p:txBody>
      </p:sp>
      <p:sp>
        <p:nvSpPr>
          <p:cNvPr id="3" name="Platshållare för datum 2">
            <a:extLst>
              <a:ext uri="{FF2B5EF4-FFF2-40B4-BE49-F238E27FC236}">
                <a16:creationId xmlns:a16="http://schemas.microsoft.com/office/drawing/2014/main" id="{1F6AE0B5-1AD8-0E16-C9E9-654B26198EB6}"/>
              </a:ext>
            </a:extLst>
          </p:cNvPr>
          <p:cNvSpPr>
            <a:spLocks noGrp="1"/>
          </p:cNvSpPr>
          <p:nvPr>
            <p:ph type="dt" sz="half" idx="10"/>
          </p:nvPr>
        </p:nvSpPr>
        <p:spPr/>
        <p:txBody>
          <a:bodyPr/>
          <a:lstStyle/>
          <a:p>
            <a:fld id="{9C5C3358-106F-4A3A-8507-6544091CE7EB}" type="datetime1">
              <a:rPr lang="sv-SE" smtClean="0"/>
              <a:t>2026-01-27</a:t>
            </a:fld>
            <a:endParaRPr lang="sv-SE" dirty="0"/>
          </a:p>
        </p:txBody>
      </p:sp>
      <p:sp>
        <p:nvSpPr>
          <p:cNvPr id="4" name="Platshållare för sidfot 3">
            <a:extLst>
              <a:ext uri="{FF2B5EF4-FFF2-40B4-BE49-F238E27FC236}">
                <a16:creationId xmlns:a16="http://schemas.microsoft.com/office/drawing/2014/main" id="{9EB184ED-7C8C-7FB9-D56C-60D0578732AB}"/>
              </a:ext>
            </a:extLst>
          </p:cNvPr>
          <p:cNvSpPr>
            <a:spLocks noGrp="1"/>
          </p:cNvSpPr>
          <p:nvPr>
            <p:ph type="ftr" sz="quarter" idx="11"/>
          </p:nvPr>
        </p:nvSpPr>
        <p:spPr/>
        <p:txBody>
          <a:bodyPr/>
          <a:lstStyle/>
          <a:p>
            <a:r>
              <a:rPr lang="sv-SE"/>
              <a:t>Sidfot</a:t>
            </a:r>
            <a:endParaRPr lang="sv-SE" dirty="0"/>
          </a:p>
        </p:txBody>
      </p:sp>
      <p:sp>
        <p:nvSpPr>
          <p:cNvPr id="5" name="Platshållare för bildnummer 4">
            <a:extLst>
              <a:ext uri="{FF2B5EF4-FFF2-40B4-BE49-F238E27FC236}">
                <a16:creationId xmlns:a16="http://schemas.microsoft.com/office/drawing/2014/main" id="{C54E3285-2CEC-8876-7606-914CCDB3D838}"/>
              </a:ext>
            </a:extLst>
          </p:cNvPr>
          <p:cNvSpPr>
            <a:spLocks noGrp="1"/>
          </p:cNvSpPr>
          <p:nvPr>
            <p:ph type="sldNum" sz="quarter" idx="12"/>
          </p:nvPr>
        </p:nvSpPr>
        <p:spPr/>
        <p:txBody>
          <a:bodyPr/>
          <a:lstStyle/>
          <a:p>
            <a:fld id="{130DDE8C-17E0-4539-9C15-C1E9D231907F}" type="slidenum">
              <a:rPr lang="sv-SE" smtClean="0"/>
              <a:pPr/>
              <a:t>16</a:t>
            </a:fld>
            <a:endParaRPr lang="sv-SE" dirty="0"/>
          </a:p>
        </p:txBody>
      </p:sp>
      <p:sp>
        <p:nvSpPr>
          <p:cNvPr id="6" name="Rubrik 5">
            <a:extLst>
              <a:ext uri="{FF2B5EF4-FFF2-40B4-BE49-F238E27FC236}">
                <a16:creationId xmlns:a16="http://schemas.microsoft.com/office/drawing/2014/main" id="{32CD6559-56CE-7B61-DD27-43B1B204032A}"/>
              </a:ext>
            </a:extLst>
          </p:cNvPr>
          <p:cNvSpPr>
            <a:spLocks noGrp="1"/>
          </p:cNvSpPr>
          <p:nvPr>
            <p:ph type="title"/>
          </p:nvPr>
        </p:nvSpPr>
        <p:spPr>
          <a:xfrm>
            <a:off x="407988" y="1047049"/>
            <a:ext cx="10416781" cy="1209600"/>
          </a:xfrm>
        </p:spPr>
        <p:txBody>
          <a:bodyPr/>
          <a:lstStyle/>
          <a:p>
            <a:r>
              <a:rPr lang="sv-SE" dirty="0"/>
              <a:t>Förslag till beslut:</a:t>
            </a:r>
          </a:p>
        </p:txBody>
      </p:sp>
    </p:spTree>
    <p:extLst>
      <p:ext uri="{BB962C8B-B14F-4D97-AF65-F5344CB8AC3E}">
        <p14:creationId xmlns:p14="http://schemas.microsoft.com/office/powerpoint/2010/main" val="9162649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8AC11-FCC5-A9F6-8E93-A4739D6AA19C}"/>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FBA2D237-ABC2-EAD3-1B24-063C4ADC9A64}"/>
              </a:ext>
            </a:extLst>
          </p:cNvPr>
          <p:cNvSpPr>
            <a:spLocks noGrp="1"/>
          </p:cNvSpPr>
          <p:nvPr>
            <p:ph idx="1"/>
          </p:nvPr>
        </p:nvSpPr>
        <p:spPr>
          <a:xfrm>
            <a:off x="398356" y="2084832"/>
            <a:ext cx="11370906" cy="4133088"/>
          </a:xfrm>
        </p:spPr>
        <p:txBody>
          <a:bodyPr>
            <a:normAutofit/>
          </a:bodyPr>
          <a:lstStyle/>
          <a:p>
            <a:r>
              <a:rPr lang="sv-SE" dirty="0"/>
              <a:t>LCHNV 29/1 beslut om insatser för ÖK 2026</a:t>
            </a:r>
          </a:p>
          <a:p>
            <a:r>
              <a:rPr lang="sv-SE" dirty="0"/>
              <a:t>Upprätta relevanta uppdragsbeskrivningar och anvisningar för beslutade insatser</a:t>
            </a:r>
          </a:p>
          <a:p>
            <a:r>
              <a:rPr lang="sv-SE" dirty="0"/>
              <a:t>Påbörja rekrytering av tjänster för de insatser som avser det</a:t>
            </a:r>
          </a:p>
          <a:p>
            <a:r>
              <a:rPr lang="sv-SE" dirty="0"/>
              <a:t>Kommunicera beslut om insatser till berörda verksamheter för verkställande av insatserna och rekvirering av medel</a:t>
            </a:r>
          </a:p>
          <a:p>
            <a:pPr marL="0" indent="0">
              <a:buNone/>
            </a:pPr>
            <a:endParaRPr lang="sv-SE" dirty="0"/>
          </a:p>
        </p:txBody>
      </p:sp>
      <p:sp>
        <p:nvSpPr>
          <p:cNvPr id="3" name="Platshållare för datum 2">
            <a:extLst>
              <a:ext uri="{FF2B5EF4-FFF2-40B4-BE49-F238E27FC236}">
                <a16:creationId xmlns:a16="http://schemas.microsoft.com/office/drawing/2014/main" id="{E28C6DAB-4398-C549-44F4-43931C8CC1BE}"/>
              </a:ext>
            </a:extLst>
          </p:cNvPr>
          <p:cNvSpPr>
            <a:spLocks noGrp="1"/>
          </p:cNvSpPr>
          <p:nvPr>
            <p:ph type="dt" sz="half" idx="10"/>
          </p:nvPr>
        </p:nvSpPr>
        <p:spPr/>
        <p:txBody>
          <a:bodyPr/>
          <a:lstStyle/>
          <a:p>
            <a:fld id="{9C5C3358-106F-4A3A-8507-6544091CE7EB}" type="datetime1">
              <a:rPr lang="sv-SE" smtClean="0"/>
              <a:t>2026-01-27</a:t>
            </a:fld>
            <a:endParaRPr lang="sv-SE" dirty="0"/>
          </a:p>
        </p:txBody>
      </p:sp>
      <p:sp>
        <p:nvSpPr>
          <p:cNvPr id="4" name="Platshållare för sidfot 3">
            <a:extLst>
              <a:ext uri="{FF2B5EF4-FFF2-40B4-BE49-F238E27FC236}">
                <a16:creationId xmlns:a16="http://schemas.microsoft.com/office/drawing/2014/main" id="{84E9A360-DB40-3D87-10F1-3A141FCB0B50}"/>
              </a:ext>
            </a:extLst>
          </p:cNvPr>
          <p:cNvSpPr>
            <a:spLocks noGrp="1"/>
          </p:cNvSpPr>
          <p:nvPr>
            <p:ph type="ftr" sz="quarter" idx="11"/>
          </p:nvPr>
        </p:nvSpPr>
        <p:spPr/>
        <p:txBody>
          <a:bodyPr/>
          <a:lstStyle/>
          <a:p>
            <a:r>
              <a:rPr lang="sv-SE"/>
              <a:t>Sidfot</a:t>
            </a:r>
            <a:endParaRPr lang="sv-SE" dirty="0"/>
          </a:p>
        </p:txBody>
      </p:sp>
      <p:sp>
        <p:nvSpPr>
          <p:cNvPr id="5" name="Platshållare för bildnummer 4">
            <a:extLst>
              <a:ext uri="{FF2B5EF4-FFF2-40B4-BE49-F238E27FC236}">
                <a16:creationId xmlns:a16="http://schemas.microsoft.com/office/drawing/2014/main" id="{2B4F53C4-8AFA-006F-A459-557D8E414BD5}"/>
              </a:ext>
            </a:extLst>
          </p:cNvPr>
          <p:cNvSpPr>
            <a:spLocks noGrp="1"/>
          </p:cNvSpPr>
          <p:nvPr>
            <p:ph type="sldNum" sz="quarter" idx="12"/>
          </p:nvPr>
        </p:nvSpPr>
        <p:spPr/>
        <p:txBody>
          <a:bodyPr/>
          <a:lstStyle/>
          <a:p>
            <a:fld id="{130DDE8C-17E0-4539-9C15-C1E9D231907F}" type="slidenum">
              <a:rPr lang="sv-SE" smtClean="0"/>
              <a:pPr/>
              <a:t>17</a:t>
            </a:fld>
            <a:endParaRPr lang="sv-SE" dirty="0"/>
          </a:p>
        </p:txBody>
      </p:sp>
      <p:sp>
        <p:nvSpPr>
          <p:cNvPr id="6" name="Rubrik 5">
            <a:extLst>
              <a:ext uri="{FF2B5EF4-FFF2-40B4-BE49-F238E27FC236}">
                <a16:creationId xmlns:a16="http://schemas.microsoft.com/office/drawing/2014/main" id="{A622B759-A9AE-21E2-54BD-656590C10066}"/>
              </a:ext>
            </a:extLst>
          </p:cNvPr>
          <p:cNvSpPr>
            <a:spLocks noGrp="1"/>
          </p:cNvSpPr>
          <p:nvPr>
            <p:ph type="title"/>
          </p:nvPr>
        </p:nvSpPr>
        <p:spPr>
          <a:xfrm>
            <a:off x="407988" y="1047049"/>
            <a:ext cx="10416781" cy="1209600"/>
          </a:xfrm>
        </p:spPr>
        <p:txBody>
          <a:bodyPr/>
          <a:lstStyle/>
          <a:p>
            <a:r>
              <a:rPr lang="sv-SE" dirty="0"/>
              <a:t>Nästa steg</a:t>
            </a:r>
          </a:p>
        </p:txBody>
      </p:sp>
    </p:spTree>
    <p:extLst>
      <p:ext uri="{BB962C8B-B14F-4D97-AF65-F5344CB8AC3E}">
        <p14:creationId xmlns:p14="http://schemas.microsoft.com/office/powerpoint/2010/main" val="3120382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text 4">
            <a:extLst>
              <a:ext uri="{FF2B5EF4-FFF2-40B4-BE49-F238E27FC236}">
                <a16:creationId xmlns:a16="http://schemas.microsoft.com/office/drawing/2014/main" id="{F4E7587C-E575-1DAA-6C39-B3BF2567EFC8}"/>
              </a:ext>
            </a:extLst>
          </p:cNvPr>
          <p:cNvSpPr>
            <a:spLocks noGrp="1"/>
          </p:cNvSpPr>
          <p:nvPr>
            <p:ph type="body" sz="quarter" idx="13"/>
          </p:nvPr>
        </p:nvSpPr>
        <p:spPr>
          <a:xfrm>
            <a:off x="839787" y="921028"/>
            <a:ext cx="9812377" cy="985652"/>
          </a:xfrm>
        </p:spPr>
        <p:txBody>
          <a:bodyPr/>
          <a:lstStyle/>
          <a:p>
            <a:r>
              <a:rPr lang="sv-SE" sz="2800" dirty="0"/>
              <a:t>Förnyad miljardsatsning på psykisk hälsa och suicidprevention 2026</a:t>
            </a:r>
          </a:p>
        </p:txBody>
      </p:sp>
      <p:sp>
        <p:nvSpPr>
          <p:cNvPr id="6" name="Platshållare för innehåll 5">
            <a:extLst>
              <a:ext uri="{FF2B5EF4-FFF2-40B4-BE49-F238E27FC236}">
                <a16:creationId xmlns:a16="http://schemas.microsoft.com/office/drawing/2014/main" id="{5E9AFFBA-4B62-9666-BEF3-FA90700A7EA8}"/>
              </a:ext>
            </a:extLst>
          </p:cNvPr>
          <p:cNvSpPr>
            <a:spLocks noGrp="1"/>
          </p:cNvSpPr>
          <p:nvPr>
            <p:ph sz="quarter" idx="16"/>
          </p:nvPr>
        </p:nvSpPr>
        <p:spPr>
          <a:xfrm>
            <a:off x="839787" y="1906680"/>
            <a:ext cx="10964285" cy="4399117"/>
          </a:xfrm>
        </p:spPr>
        <p:txBody>
          <a:bodyPr/>
          <a:lstStyle/>
          <a:p>
            <a:r>
              <a:rPr lang="sv-SE" i="1" dirty="0"/>
              <a:t>SKR och regeringen förnyar överenskommelsen om strategiska insatser inom området psykisk hälsa och suicidprevention under 2026 </a:t>
            </a:r>
          </a:p>
          <a:p>
            <a:br>
              <a:rPr lang="sv-SE" dirty="0"/>
            </a:br>
            <a:r>
              <a:rPr lang="sv-SE" dirty="0"/>
              <a:t>Överenskommelsen fokuserar på fyra utvecklingsområden som utgår från inriktningen i den nationella strategin för psykisk hälsa och suicidprevention:</a:t>
            </a:r>
          </a:p>
          <a:p>
            <a:r>
              <a:rPr lang="sv-SE" dirty="0"/>
              <a:t>1. genomförande av den nationella strategin,</a:t>
            </a:r>
            <a:br>
              <a:rPr lang="sv-SE" dirty="0"/>
            </a:br>
            <a:br>
              <a:rPr lang="sv-SE" dirty="0"/>
            </a:br>
            <a:r>
              <a:rPr lang="sv-SE" dirty="0"/>
              <a:t>2. insatser som främjar psykisk hälsa och förebygger psykisk ohälsa bland barn och unga,</a:t>
            </a:r>
            <a:br>
              <a:rPr lang="sv-SE" dirty="0"/>
            </a:br>
            <a:br>
              <a:rPr lang="sv-SE" dirty="0"/>
            </a:br>
            <a:r>
              <a:rPr lang="sv-SE" dirty="0"/>
              <a:t>3. utvecklade insatser för personer med komplexa behov med särskilt fokus på samsjuklighet och psykiatrisk heldygnsvård, tvångsvård och rättspsykiatrisk vård, och</a:t>
            </a:r>
            <a:br>
              <a:rPr lang="sv-SE" dirty="0"/>
            </a:br>
            <a:br>
              <a:rPr lang="sv-SE" dirty="0"/>
            </a:br>
            <a:r>
              <a:rPr lang="sv-SE" dirty="0"/>
              <a:t>4. stärkt suicidpreventivt arbete.</a:t>
            </a:r>
          </a:p>
          <a:p>
            <a:r>
              <a:rPr lang="sv-SE" dirty="0">
                <a:hlinkClick r:id="rId2"/>
              </a:rPr>
              <a:t>Förnyad miljardsatsning på psykisk hälsa under 2026 - SKR</a:t>
            </a:r>
            <a:endParaRPr lang="sv-SE" dirty="0"/>
          </a:p>
          <a:p>
            <a:endParaRPr lang="sv-SE" dirty="0">
              <a:hlinkClick r:id="rId2"/>
            </a:endParaRPr>
          </a:p>
          <a:p>
            <a:endParaRPr lang="sv-SE" dirty="0">
              <a:hlinkClick r:id="rId2"/>
            </a:endParaRPr>
          </a:p>
          <a:p>
            <a:endParaRPr lang="sv-SE" dirty="0">
              <a:hlinkClick r:id="rId2"/>
            </a:endParaRPr>
          </a:p>
          <a:p>
            <a:endParaRPr lang="sv-SE" dirty="0">
              <a:hlinkClick r:id="rId2"/>
            </a:endParaRPr>
          </a:p>
          <a:p>
            <a:endParaRPr lang="sv-SE" dirty="0">
              <a:hlinkClick r:id="rId2"/>
            </a:endParaRPr>
          </a:p>
        </p:txBody>
      </p:sp>
    </p:spTree>
    <p:extLst>
      <p:ext uri="{BB962C8B-B14F-4D97-AF65-F5344CB8AC3E}">
        <p14:creationId xmlns:p14="http://schemas.microsoft.com/office/powerpoint/2010/main" val="571405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1641F-2012-1C92-21EE-D220F5BB83EB}"/>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FD0ACF78-9440-299F-6C56-B3981A70F879}"/>
              </a:ext>
            </a:extLst>
          </p:cNvPr>
          <p:cNvSpPr>
            <a:spLocks noGrp="1"/>
          </p:cNvSpPr>
          <p:nvPr>
            <p:ph idx="1"/>
          </p:nvPr>
        </p:nvSpPr>
        <p:spPr>
          <a:xfrm>
            <a:off x="407988" y="1839725"/>
            <a:ext cx="11590445" cy="4516625"/>
          </a:xfrm>
        </p:spPr>
        <p:txBody>
          <a:bodyPr>
            <a:normAutofit fontScale="77500" lnSpcReduction="20000"/>
          </a:bodyPr>
          <a:lstStyle/>
          <a:p>
            <a:r>
              <a:rPr lang="sv-SE" dirty="0"/>
              <a:t>4 december: SKR informerar om att 2026 års överenskommelse blir en </a:t>
            </a:r>
            <a:r>
              <a:rPr lang="sv-SE" dirty="0" err="1"/>
              <a:t>sk</a:t>
            </a:r>
            <a:r>
              <a:rPr lang="sv-SE" dirty="0"/>
              <a:t> tilläggsöverenskommelse till 2025 års ÖK med samma insatsområden och beloppsfördelning av de länsgemensamma medlen.</a:t>
            </a:r>
          </a:p>
          <a:p>
            <a:r>
              <a:rPr lang="sv-SE" dirty="0"/>
              <a:t>11 december: Styrgruppen LCHNV har planeringsdag och får en slutredovisning av 2025 års insatser av de länsgemensamma medlen. Övergripande plan framåt för 2026 presenteras med efterföljande dialog.</a:t>
            </a:r>
          </a:p>
          <a:p>
            <a:r>
              <a:rPr lang="sv-SE" dirty="0"/>
              <a:t>12 december: Utskick av fakturerings- och redovisningsanvisningar görs. Även info om att inkomma med förslag på insatser för 2026 skickas ut.</a:t>
            </a:r>
          </a:p>
          <a:p>
            <a:r>
              <a:rPr lang="sv-SE" dirty="0"/>
              <a:t>Januari v. 2: RSS uppdrar ett förslag på insatser med utgångspunkt från inkomna önskemål/förslag samt redan pågående insatser/projekt som ligger i linje med överenskommelsen.</a:t>
            </a:r>
          </a:p>
          <a:p>
            <a:r>
              <a:rPr lang="sv-SE" dirty="0"/>
              <a:t>12 januari: Styrgruppsmöte i LCHNV. Presentation av förslag på insatser för 2026. Dialog förs och synpunkter på förslaget lyfts och beaktas. </a:t>
            </a:r>
          </a:p>
          <a:p>
            <a:r>
              <a:rPr lang="sv-SE" dirty="0"/>
              <a:t>Januari v. 3-4: Revidering av förslaget på insatser och belopp görs utifrån inkomna synpunkter, beskrivning av insatserna och syfte/mål förtydligas.</a:t>
            </a:r>
          </a:p>
        </p:txBody>
      </p:sp>
      <p:sp>
        <p:nvSpPr>
          <p:cNvPr id="3" name="Platshållare för datum 2">
            <a:extLst>
              <a:ext uri="{FF2B5EF4-FFF2-40B4-BE49-F238E27FC236}">
                <a16:creationId xmlns:a16="http://schemas.microsoft.com/office/drawing/2014/main" id="{161F964E-41D0-35F9-B017-53F4AF78F27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5C3358-106F-4A3A-8507-6544091CE7EB}" type="datetime1">
              <a:rPr kumimoji="0" lang="sv-SE" sz="1050" b="0" i="0" u="none" strike="noStrike" kern="1200" cap="none" spc="0" normalizeH="0" baseline="0" noProof="0" smtClean="0">
                <a:ln>
                  <a:noFill/>
                </a:ln>
                <a:solidFill>
                  <a:srgbClr val="FFFFFF"/>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2026-01-27</a:t>
            </a:fld>
            <a:endParaRPr kumimoji="0" lang="sv-SE" sz="1050" b="0" i="0" u="none" strike="noStrike" kern="1200" cap="none" spc="0" normalizeH="0" baseline="0" noProof="0" dirty="0">
              <a:ln>
                <a:noFill/>
              </a:ln>
              <a:solidFill>
                <a:srgbClr val="FFFFFF"/>
              </a:solidFill>
              <a:effectLst/>
              <a:uLnTx/>
              <a:uFillTx/>
              <a:latin typeface="Arial"/>
              <a:ea typeface="+mn-ea"/>
              <a:cs typeface="+mn-cs"/>
            </a:endParaRPr>
          </a:p>
        </p:txBody>
      </p:sp>
      <p:sp>
        <p:nvSpPr>
          <p:cNvPr id="4" name="Platshållare för sidfot 3">
            <a:extLst>
              <a:ext uri="{FF2B5EF4-FFF2-40B4-BE49-F238E27FC236}">
                <a16:creationId xmlns:a16="http://schemas.microsoft.com/office/drawing/2014/main" id="{C44C8368-273F-4F15-6A68-A404F9B572D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a:ln>
                  <a:noFill/>
                </a:ln>
                <a:solidFill>
                  <a:srgbClr val="FFFFFF"/>
                </a:solidFill>
                <a:effectLst/>
                <a:uLnTx/>
                <a:uFillTx/>
                <a:latin typeface="Arial"/>
                <a:ea typeface="+mn-ea"/>
                <a:cs typeface="+mn-cs"/>
              </a:rPr>
              <a:t>Sidfot</a:t>
            </a:r>
            <a:endParaRPr kumimoji="0" lang="sv-SE" sz="1050" b="0" i="0" u="none" strike="noStrike" kern="1200" cap="none" spc="0" normalizeH="0" baseline="0" noProof="0" dirty="0">
              <a:ln>
                <a:noFill/>
              </a:ln>
              <a:solidFill>
                <a:srgbClr val="FFFFFF"/>
              </a:solidFill>
              <a:effectLst/>
              <a:uLnTx/>
              <a:uFillTx/>
              <a:latin typeface="Arial"/>
              <a:ea typeface="+mn-ea"/>
              <a:cs typeface="+mn-cs"/>
            </a:endParaRPr>
          </a:p>
        </p:txBody>
      </p:sp>
      <p:sp>
        <p:nvSpPr>
          <p:cNvPr id="5" name="Platshållare för bildnummer 4">
            <a:extLst>
              <a:ext uri="{FF2B5EF4-FFF2-40B4-BE49-F238E27FC236}">
                <a16:creationId xmlns:a16="http://schemas.microsoft.com/office/drawing/2014/main" id="{BEB96D55-3D9F-56B3-1386-E17FFBADA80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30DDE8C-17E0-4539-9C15-C1E9D231907F}" type="slidenum">
              <a:rPr kumimoji="0" lang="sv-SE" sz="1050" b="0" i="0" u="none" strike="noStrike" kern="1200" cap="none" spc="0" normalizeH="0" baseline="0" noProof="0" smtClean="0">
                <a:ln>
                  <a:noFill/>
                </a:ln>
                <a:solidFill>
                  <a:srgbClr val="FFFFFF"/>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sv-SE" sz="1050" b="0" i="0" u="none" strike="noStrike" kern="1200" cap="none" spc="0" normalizeH="0" baseline="0" noProof="0" dirty="0">
              <a:ln>
                <a:noFill/>
              </a:ln>
              <a:solidFill>
                <a:srgbClr val="FFFFFF"/>
              </a:solidFill>
              <a:effectLst/>
              <a:uLnTx/>
              <a:uFillTx/>
              <a:latin typeface="Arial"/>
              <a:ea typeface="+mn-ea"/>
              <a:cs typeface="+mn-cs"/>
            </a:endParaRPr>
          </a:p>
        </p:txBody>
      </p:sp>
      <p:sp>
        <p:nvSpPr>
          <p:cNvPr id="6" name="Rubrik 5">
            <a:extLst>
              <a:ext uri="{FF2B5EF4-FFF2-40B4-BE49-F238E27FC236}">
                <a16:creationId xmlns:a16="http://schemas.microsoft.com/office/drawing/2014/main" id="{45E3B939-33C9-6B44-2578-737FB1273272}"/>
              </a:ext>
            </a:extLst>
          </p:cNvPr>
          <p:cNvSpPr>
            <a:spLocks noGrp="1"/>
          </p:cNvSpPr>
          <p:nvPr>
            <p:ph type="title"/>
          </p:nvPr>
        </p:nvSpPr>
        <p:spPr>
          <a:xfrm>
            <a:off x="407988" y="1047049"/>
            <a:ext cx="10416781" cy="756114"/>
          </a:xfrm>
        </p:spPr>
        <p:txBody>
          <a:bodyPr/>
          <a:lstStyle/>
          <a:p>
            <a:r>
              <a:rPr lang="sv-SE" dirty="0"/>
              <a:t>Bakgrund</a:t>
            </a:r>
          </a:p>
        </p:txBody>
      </p:sp>
    </p:spTree>
    <p:extLst>
      <p:ext uri="{BB962C8B-B14F-4D97-AF65-F5344CB8AC3E}">
        <p14:creationId xmlns:p14="http://schemas.microsoft.com/office/powerpoint/2010/main" val="122764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10546" y="989980"/>
            <a:ext cx="10416781" cy="1209600"/>
          </a:xfrm>
        </p:spPr>
        <p:txBody>
          <a:bodyPr>
            <a:normAutofit/>
          </a:bodyPr>
          <a:lstStyle/>
          <a:p>
            <a:r>
              <a:rPr lang="sv-SE" sz="3600" dirty="0"/>
              <a:t>ÖK Psykisk hälsa och suicidprevention 2026</a:t>
            </a:r>
          </a:p>
        </p:txBody>
      </p:sp>
      <p:sp>
        <p:nvSpPr>
          <p:cNvPr id="3" name="Platshållare för innehåll 2"/>
          <p:cNvSpPr>
            <a:spLocks noGrp="1"/>
          </p:cNvSpPr>
          <p:nvPr>
            <p:ph idx="1"/>
          </p:nvPr>
        </p:nvSpPr>
        <p:spPr>
          <a:xfrm>
            <a:off x="555979" y="2199580"/>
            <a:ext cx="10806965" cy="4054915"/>
          </a:xfrm>
        </p:spPr>
        <p:txBody>
          <a:bodyPr>
            <a:normAutofit fontScale="92500" lnSpcReduction="10000"/>
          </a:bodyPr>
          <a:lstStyle/>
          <a:p>
            <a:pPr marL="0" indent="0">
              <a:buNone/>
            </a:pPr>
            <a:r>
              <a:rPr lang="sv-SE" sz="2100" b="1" dirty="0"/>
              <a:t>Totalt ca. 17 mkr i länsgemensamma medel fördelade över dessa 3 insatsområden</a:t>
            </a:r>
          </a:p>
          <a:p>
            <a:pPr marL="457200" indent="-457200">
              <a:buFont typeface="+mj-lt"/>
              <a:buAutoNum type="arabicParenR"/>
            </a:pPr>
            <a:r>
              <a:rPr lang="sv-SE" sz="2100" b="1" i="1" dirty="0">
                <a:highlight>
                  <a:srgbClr val="93CEC1"/>
                </a:highlight>
              </a:rPr>
              <a:t>Genomförande av den nationella strategin</a:t>
            </a:r>
            <a:r>
              <a:rPr lang="sv-SE" sz="2100" b="1" i="1" dirty="0"/>
              <a:t>; </a:t>
            </a:r>
            <a:r>
              <a:rPr lang="sv-SE" sz="2100" dirty="0"/>
              <a:t>4 mkr </a:t>
            </a:r>
          </a:p>
          <a:p>
            <a:pPr marL="914400" lvl="1" indent="-457200">
              <a:buFont typeface="+mj-lt"/>
              <a:buAutoNum type="alphaLcParenR"/>
            </a:pPr>
            <a:r>
              <a:rPr lang="sv-SE" sz="2100" dirty="0"/>
              <a:t>Skapa gemensamma handlingsplaner för att genomföra den nationella strategin. (2 mkr)</a:t>
            </a:r>
          </a:p>
          <a:p>
            <a:pPr marL="914400" lvl="1" indent="-457200">
              <a:buFont typeface="+mj-lt"/>
              <a:buAutoNum type="alphaLcParenR"/>
            </a:pPr>
            <a:r>
              <a:rPr lang="sv-SE" sz="2100" dirty="0"/>
              <a:t>Samverka med patient-, brukar- och anhörigföreningar, professionen med flera i det strategiska utvecklingsarbetet. (1 mkr)</a:t>
            </a:r>
          </a:p>
          <a:p>
            <a:pPr marL="914400" lvl="1" indent="-457200">
              <a:buFont typeface="+mj-lt"/>
              <a:buAutoNum type="alphaLcParenR"/>
            </a:pPr>
            <a:r>
              <a:rPr lang="sv-SE" sz="2100" dirty="0"/>
              <a:t>Stödja implementeringen av vård- och insatsprogram och sammanhållna, personcentrerade vårdförlopp. (1 mkr)</a:t>
            </a:r>
          </a:p>
          <a:p>
            <a:pPr marL="457200" indent="-457200">
              <a:buFont typeface="+mj-lt"/>
              <a:buAutoNum type="arabicParenR" startAt="3"/>
            </a:pPr>
            <a:r>
              <a:rPr lang="sv-SE" sz="2100" b="1" i="1" dirty="0">
                <a:highlight>
                  <a:srgbClr val="F15060"/>
                </a:highlight>
              </a:rPr>
              <a:t>Utveckla insatserna för personer med komplexa behov, särskilt inom samsjuklighet, heldygnsvård, tvångsvård och rättspsykiatri </a:t>
            </a:r>
            <a:r>
              <a:rPr lang="sv-SE" sz="2100" dirty="0"/>
              <a:t>; ca 5,4 mkr</a:t>
            </a:r>
          </a:p>
          <a:p>
            <a:pPr marL="457200" indent="-457200">
              <a:buFont typeface="+mj-lt"/>
              <a:buAutoNum type="arabicParenR" startAt="3"/>
            </a:pPr>
            <a:r>
              <a:rPr lang="sv-SE" sz="2100" b="1" i="1" dirty="0">
                <a:highlight>
                  <a:srgbClr val="FFFF00"/>
                </a:highlight>
              </a:rPr>
              <a:t>Stärkt suicidpreventivt arbete</a:t>
            </a:r>
            <a:r>
              <a:rPr lang="sv-SE" sz="2100" dirty="0"/>
              <a:t>;</a:t>
            </a:r>
            <a:r>
              <a:rPr lang="sv-SE" sz="2100" b="1" i="1" dirty="0"/>
              <a:t> </a:t>
            </a:r>
            <a:r>
              <a:rPr lang="sv-SE" sz="2100" dirty="0"/>
              <a:t>ca</a:t>
            </a:r>
            <a:r>
              <a:rPr lang="sv-SE" sz="2100" b="1" i="1" dirty="0"/>
              <a:t> </a:t>
            </a:r>
            <a:r>
              <a:rPr lang="sv-SE" sz="2100" dirty="0"/>
              <a:t>7,5 mkr</a:t>
            </a:r>
          </a:p>
          <a:p>
            <a:endParaRPr lang="sv-SE" sz="2000" dirty="0"/>
          </a:p>
          <a:p>
            <a:pPr marL="0" indent="0" algn="ctr">
              <a:buNone/>
            </a:pPr>
            <a:endParaRPr lang="sv-SE" sz="3600" dirty="0"/>
          </a:p>
        </p:txBody>
      </p:sp>
    </p:spTree>
    <p:extLst>
      <p:ext uri="{BB962C8B-B14F-4D97-AF65-F5344CB8AC3E}">
        <p14:creationId xmlns:p14="http://schemas.microsoft.com/office/powerpoint/2010/main" val="2440060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tshållare för innehåll 11"/>
          <p:cNvSpPr>
            <a:spLocks noGrp="1"/>
          </p:cNvSpPr>
          <p:nvPr>
            <p:ph idx="1"/>
          </p:nvPr>
        </p:nvSpPr>
        <p:spPr>
          <a:xfrm>
            <a:off x="853439" y="2439529"/>
            <a:ext cx="10928013" cy="3766961"/>
          </a:xfrm>
        </p:spPr>
        <p:txBody>
          <a:bodyPr>
            <a:normAutofit fontScale="92500"/>
          </a:bodyPr>
          <a:lstStyle/>
          <a:p>
            <a:pPr marL="457200" indent="-457200">
              <a:buFont typeface="+mj-lt"/>
              <a:buAutoNum type="alphaLcParenR"/>
            </a:pPr>
            <a:r>
              <a:rPr lang="sv-SE" dirty="0"/>
              <a:t>Genomförande av den nationella strategin (2 mkr)</a:t>
            </a:r>
          </a:p>
          <a:p>
            <a:pPr lvl="1"/>
            <a:r>
              <a:rPr lang="sv-SE" dirty="0"/>
              <a:t>Skapa en gemensam inriktning </a:t>
            </a:r>
          </a:p>
          <a:p>
            <a:pPr lvl="1"/>
            <a:r>
              <a:rPr lang="sv-SE" dirty="0"/>
              <a:t>Långsiktighet. Regioner och kommuner ska länsvis:</a:t>
            </a:r>
          </a:p>
          <a:p>
            <a:pPr marL="457200" lvl="1" indent="0">
              <a:buNone/>
            </a:pPr>
            <a:r>
              <a:rPr lang="sv-SE" dirty="0"/>
              <a:t>	- Skapa gemensamma handlingsplaner för att genomföra den nationella strategin. </a:t>
            </a:r>
          </a:p>
          <a:p>
            <a:pPr marL="457200" indent="-457200">
              <a:buFont typeface="+mj-lt"/>
              <a:buAutoNum type="alphaLcParenR"/>
            </a:pPr>
            <a:r>
              <a:rPr lang="sv-SE" dirty="0"/>
              <a:t>Samverka med patient-, brukar- och anhörigföreningar, professionen med flera i det strategiska utvecklingsarbetet. (1 mkr)</a:t>
            </a:r>
          </a:p>
          <a:p>
            <a:pPr marL="457200" indent="-457200">
              <a:buFont typeface="+mj-lt"/>
              <a:buAutoNum type="alphaLcParenR"/>
            </a:pPr>
            <a:r>
              <a:rPr lang="sv-SE" dirty="0"/>
              <a:t>Stödja implementeringen av vård- och insatsprogram och sammanhållna, personcentrerade vårdförlopp. (1 mkr)</a:t>
            </a:r>
          </a:p>
        </p:txBody>
      </p:sp>
      <p:sp>
        <p:nvSpPr>
          <p:cNvPr id="3" name="Platshållare för datum 2"/>
          <p:cNvSpPr>
            <a:spLocks noGrp="1"/>
          </p:cNvSpPr>
          <p:nvPr>
            <p:ph type="dt" sz="half" idx="10"/>
          </p:nvPr>
        </p:nvSpPr>
        <p:spPr/>
        <p:txBody>
          <a:bodyPr/>
          <a:lstStyle/>
          <a:p>
            <a:fld id="{9C5C3358-106F-4A3A-8507-6544091CE7EB}" type="datetime1">
              <a:rPr lang="sv-SE" smtClean="0"/>
              <a:t>2026-01-27</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5</a:t>
            </a:fld>
            <a:endParaRPr lang="sv-SE" dirty="0"/>
          </a:p>
        </p:txBody>
      </p:sp>
      <p:sp>
        <p:nvSpPr>
          <p:cNvPr id="11" name="Rubrik 10"/>
          <p:cNvSpPr>
            <a:spLocks noGrp="1"/>
          </p:cNvSpPr>
          <p:nvPr>
            <p:ph type="title"/>
          </p:nvPr>
        </p:nvSpPr>
        <p:spPr>
          <a:xfrm>
            <a:off x="853440" y="1204962"/>
            <a:ext cx="9973887" cy="1209600"/>
          </a:xfrm>
        </p:spPr>
        <p:txBody>
          <a:bodyPr/>
          <a:lstStyle/>
          <a:p>
            <a:r>
              <a:rPr lang="sv-SE" dirty="0"/>
              <a:t>1. Genomförande av den nationella strategin</a:t>
            </a:r>
            <a:br>
              <a:rPr lang="sv-SE" dirty="0"/>
            </a:br>
            <a:r>
              <a:rPr lang="sv-SE" sz="2800" dirty="0"/>
              <a:t>(4 mkr)</a:t>
            </a:r>
          </a:p>
        </p:txBody>
      </p:sp>
      <p:sp>
        <p:nvSpPr>
          <p:cNvPr id="6" name="Rubrik 10">
            <a:extLst>
              <a:ext uri="{FF2B5EF4-FFF2-40B4-BE49-F238E27FC236}">
                <a16:creationId xmlns:a16="http://schemas.microsoft.com/office/drawing/2014/main" id="{22FD5724-6E6E-3699-37E5-D04ECC84F03F}"/>
              </a:ext>
            </a:extLst>
          </p:cNvPr>
          <p:cNvSpPr txBox="1">
            <a:spLocks/>
          </p:cNvSpPr>
          <p:nvPr/>
        </p:nvSpPr>
        <p:spPr>
          <a:xfrm>
            <a:off x="3008478" y="46710"/>
            <a:ext cx="8772975" cy="1209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a:lstStyle>
          <a:p>
            <a:r>
              <a:rPr lang="sv-SE" dirty="0"/>
              <a:t>Beskrivning av insatsområdet</a:t>
            </a:r>
            <a:endParaRPr lang="sv-SE" sz="2800" dirty="0"/>
          </a:p>
        </p:txBody>
      </p:sp>
      <p:sp>
        <p:nvSpPr>
          <p:cNvPr id="7" name="Rektangel 6">
            <a:extLst>
              <a:ext uri="{FF2B5EF4-FFF2-40B4-BE49-F238E27FC236}">
                <a16:creationId xmlns:a16="http://schemas.microsoft.com/office/drawing/2014/main" id="{180537B5-F745-F986-030D-90E859571945}"/>
              </a:ext>
            </a:extLst>
          </p:cNvPr>
          <p:cNvSpPr/>
          <p:nvPr/>
        </p:nvSpPr>
        <p:spPr>
          <a:xfrm>
            <a:off x="268224" y="1352562"/>
            <a:ext cx="487680" cy="4719054"/>
          </a:xfrm>
          <a:prstGeom prst="rect">
            <a:avLst/>
          </a:prstGeom>
          <a:solidFill>
            <a:srgbClr val="93CE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2156208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A972D-73CD-6831-6EB7-758A6A6115C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4E79140-46AA-D242-3904-0DFDBF410BF9}"/>
              </a:ext>
            </a:extLst>
          </p:cNvPr>
          <p:cNvSpPr>
            <a:spLocks noGrp="1"/>
          </p:cNvSpPr>
          <p:nvPr>
            <p:ph type="title"/>
          </p:nvPr>
        </p:nvSpPr>
        <p:spPr>
          <a:xfrm>
            <a:off x="2609088" y="347463"/>
            <a:ext cx="8411808" cy="677290"/>
          </a:xfrm>
        </p:spPr>
        <p:txBody>
          <a:bodyPr>
            <a:normAutofit fontScale="90000"/>
          </a:bodyPr>
          <a:lstStyle/>
          <a:p>
            <a:r>
              <a:rPr lang="sv-SE" sz="2000" dirty="0"/>
              <a:t>”Genomföra den nationella strategin ( 4 mkr) </a:t>
            </a:r>
            <a:br>
              <a:rPr lang="sv-SE" sz="2000" dirty="0"/>
            </a:br>
            <a:r>
              <a:rPr lang="sv-SE" sz="2000" b="0" dirty="0"/>
              <a:t>Skapa gemensamma handlingsplaner för att genomföra strategin (2 mkr)”</a:t>
            </a:r>
          </a:p>
        </p:txBody>
      </p:sp>
      <p:graphicFrame>
        <p:nvGraphicFramePr>
          <p:cNvPr id="3" name="Tabell 2">
            <a:extLst>
              <a:ext uri="{FF2B5EF4-FFF2-40B4-BE49-F238E27FC236}">
                <a16:creationId xmlns:a16="http://schemas.microsoft.com/office/drawing/2014/main" id="{B41F7DFA-1045-D118-797D-7BDFED72ED7C}"/>
              </a:ext>
            </a:extLst>
          </p:cNvPr>
          <p:cNvGraphicFramePr>
            <a:graphicFrameLocks noGrp="1"/>
          </p:cNvGraphicFramePr>
          <p:nvPr>
            <p:extLst>
              <p:ext uri="{D42A27DB-BD31-4B8C-83A1-F6EECF244321}">
                <p14:modId xmlns:p14="http://schemas.microsoft.com/office/powerpoint/2010/main" val="4075311416"/>
              </p:ext>
            </p:extLst>
          </p:nvPr>
        </p:nvGraphicFramePr>
        <p:xfrm>
          <a:off x="499871" y="1210733"/>
          <a:ext cx="11551100" cy="5132463"/>
        </p:xfrm>
        <a:graphic>
          <a:graphicData uri="http://schemas.openxmlformats.org/drawingml/2006/table">
            <a:tbl>
              <a:tblPr firstRow="1" bandRow="1">
                <a:tableStyleId>{5C22544A-7EE6-4342-B048-85BDC9FD1C3A}</a:tableStyleId>
              </a:tblPr>
              <a:tblGrid>
                <a:gridCol w="2143557">
                  <a:extLst>
                    <a:ext uri="{9D8B030D-6E8A-4147-A177-3AD203B41FA5}">
                      <a16:colId xmlns:a16="http://schemas.microsoft.com/office/drawing/2014/main" val="127215971"/>
                    </a:ext>
                  </a:extLst>
                </a:gridCol>
                <a:gridCol w="5476990">
                  <a:extLst>
                    <a:ext uri="{9D8B030D-6E8A-4147-A177-3AD203B41FA5}">
                      <a16:colId xmlns:a16="http://schemas.microsoft.com/office/drawing/2014/main" val="3770111905"/>
                    </a:ext>
                  </a:extLst>
                </a:gridCol>
                <a:gridCol w="1169225">
                  <a:extLst>
                    <a:ext uri="{9D8B030D-6E8A-4147-A177-3AD203B41FA5}">
                      <a16:colId xmlns:a16="http://schemas.microsoft.com/office/drawing/2014/main" val="1403520382"/>
                    </a:ext>
                  </a:extLst>
                </a:gridCol>
                <a:gridCol w="1344672">
                  <a:extLst>
                    <a:ext uri="{9D8B030D-6E8A-4147-A177-3AD203B41FA5}">
                      <a16:colId xmlns:a16="http://schemas.microsoft.com/office/drawing/2014/main" val="353859609"/>
                    </a:ext>
                  </a:extLst>
                </a:gridCol>
                <a:gridCol w="1416656">
                  <a:extLst>
                    <a:ext uri="{9D8B030D-6E8A-4147-A177-3AD203B41FA5}">
                      <a16:colId xmlns:a16="http://schemas.microsoft.com/office/drawing/2014/main" val="3179652770"/>
                    </a:ext>
                  </a:extLst>
                </a:gridCol>
              </a:tblGrid>
              <a:tr h="274350">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a:t>
                      </a:r>
                    </a:p>
                  </a:txBody>
                  <a:tcPr/>
                </a:tc>
                <a:tc>
                  <a:txBody>
                    <a:bodyPr/>
                    <a:lstStyle/>
                    <a:p>
                      <a:pPr algn="l"/>
                      <a:r>
                        <a:rPr lang="sv-SE" sz="1400" dirty="0"/>
                        <a:t>Belopp </a:t>
                      </a:r>
                    </a:p>
                  </a:txBody>
                  <a:tcPr/>
                </a:tc>
                <a:tc>
                  <a:txBody>
                    <a:bodyPr/>
                    <a:lstStyle/>
                    <a:p>
                      <a:r>
                        <a:rPr lang="sv-SE" sz="1400" dirty="0"/>
                        <a:t>Ansvarig</a:t>
                      </a:r>
                    </a:p>
                  </a:txBody>
                  <a:tcPr/>
                </a:tc>
                <a:extLst>
                  <a:ext uri="{0D108BD9-81ED-4DB2-BD59-A6C34878D82A}">
                    <a16:rowId xmlns:a16="http://schemas.microsoft.com/office/drawing/2014/main" val="843390410"/>
                  </a:ext>
                </a:extLst>
              </a:tr>
              <a:tr h="1393583">
                <a:tc>
                  <a:txBody>
                    <a:bodyPr/>
                    <a:lstStyle/>
                    <a:p>
                      <a:r>
                        <a:rPr lang="sv-SE" sz="1200" b="1" dirty="0">
                          <a:solidFill>
                            <a:schemeClr val="tx1"/>
                          </a:solidFill>
                        </a:rPr>
                        <a:t>Utvecklingsledare för psykisk hälsa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Utvecklingsledaren leder arbetet med framtagandet</a:t>
                      </a:r>
                      <a:r>
                        <a:rPr lang="sv-SE" sz="1200" baseline="0" dirty="0">
                          <a:solidFill>
                            <a:schemeClr val="tx1"/>
                          </a:solidFill>
                        </a:rPr>
                        <a:t> av gemensamma handlingsplaner, inkl. uppdraget som länssamordnare för ök psykisk hälsa. Ansvarar för det länsövergripande utvecklingsarbetet inom psykisk hälsa samt implementering av strategin. Ansvarar för uppföljning av ÖK och den ekonomiska redovisningen. Nära samverkan med BISAM och suicidpreventionssamordnaren. Långsiktig satsning genom hela strategiperioden av 10 år. Projektanställning 2 år initialt.</a:t>
                      </a:r>
                      <a:endParaRPr lang="sv-SE" sz="1200" dirty="0">
                        <a:solidFill>
                          <a:srgbClr val="00B050"/>
                        </a:solidFill>
                      </a:endParaRPr>
                    </a:p>
                  </a:txBody>
                  <a:tcPr/>
                </a:tc>
                <a:tc>
                  <a:txBody>
                    <a:bodyPr/>
                    <a:lstStyle/>
                    <a:p>
                      <a:pPr algn="ctr"/>
                      <a:r>
                        <a:rPr lang="sv-SE" sz="1200" b="0" dirty="0">
                          <a:solidFill>
                            <a:schemeClr val="tx1"/>
                          </a:solidFill>
                        </a:rPr>
                        <a:t>Långsiktig</a:t>
                      </a:r>
                    </a:p>
                    <a:p>
                      <a:pPr algn="ctr"/>
                      <a:r>
                        <a:rPr lang="sv-SE" sz="1200" b="0" dirty="0">
                          <a:solidFill>
                            <a:schemeClr val="tx1"/>
                          </a:solidFill>
                        </a:rPr>
                        <a:t>(ny 2026)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850 000</a:t>
                      </a:r>
                    </a:p>
                    <a:p>
                      <a:endParaRPr lang="sv-SE" sz="1200" b="0" dirty="0">
                        <a:solidFill>
                          <a:schemeClr val="tx1"/>
                        </a:solidFill>
                      </a:endParaRPr>
                    </a:p>
                  </a:txBody>
                  <a:tcPr/>
                </a:tc>
                <a:tc>
                  <a:txBody>
                    <a:bodyPr/>
                    <a:lstStyle/>
                    <a:p>
                      <a:r>
                        <a:rPr lang="sv-SE" sz="1200" b="0" baseline="0" dirty="0"/>
                        <a:t>RSS Dalarna</a:t>
                      </a:r>
                    </a:p>
                    <a:p>
                      <a:endParaRPr lang="sv-SE" sz="1200" b="0" dirty="0"/>
                    </a:p>
                  </a:txBody>
                  <a:tcPr/>
                </a:tc>
                <a:extLst>
                  <a:ext uri="{0D108BD9-81ED-4DB2-BD59-A6C34878D82A}">
                    <a16:rowId xmlns:a16="http://schemas.microsoft.com/office/drawing/2014/main" val="70507815"/>
                  </a:ext>
                </a:extLst>
              </a:tr>
              <a:tr h="660400">
                <a:tc>
                  <a:txBody>
                    <a:bodyPr/>
                    <a:lstStyle/>
                    <a:p>
                      <a:r>
                        <a:rPr lang="sv-SE" sz="1200" b="1" dirty="0"/>
                        <a:t>Spridningsinsatser i länet för att göra strategin mer känd</a:t>
                      </a:r>
                    </a:p>
                  </a:txBody>
                  <a:tcPr/>
                </a:tc>
                <a:tc>
                  <a:txBody>
                    <a:bodyPr/>
                    <a:lstStyle/>
                    <a:p>
                      <a:pPr algn="l"/>
                      <a:r>
                        <a:rPr lang="sv-SE" sz="1200" b="0" dirty="0">
                          <a:solidFill>
                            <a:schemeClr val="tx1"/>
                          </a:solidFill>
                        </a:rPr>
                        <a:t>Utvecklingsledaren för psykisk hälsa ansvarig för att planera och genomföra olika former av kommunikations- och spridningsinsatser runt om i länet för att öka kännedomen om den nya nationella strategin samt kartläggning av behov.</a:t>
                      </a:r>
                    </a:p>
                  </a:txBody>
                  <a:tcPr/>
                </a:tc>
                <a:tc>
                  <a:txBody>
                    <a:bodyPr/>
                    <a:lstStyle/>
                    <a:p>
                      <a:pPr algn="ctr"/>
                      <a:r>
                        <a:rPr lang="sv-SE" sz="1200" b="0" dirty="0"/>
                        <a:t>Ny (omtag)</a:t>
                      </a:r>
                    </a:p>
                  </a:txBody>
                  <a:tcPr/>
                </a:tc>
                <a:tc>
                  <a:txBody>
                    <a:bodyPr/>
                    <a:lstStyle/>
                    <a:p>
                      <a:pPr algn="ctr"/>
                      <a:r>
                        <a:rPr lang="sv-SE" sz="1200" b="0" dirty="0"/>
                        <a:t>150 000                                                                                                                                      </a:t>
                      </a:r>
                    </a:p>
                  </a:txBody>
                  <a:tcPr/>
                </a:tc>
                <a:tc>
                  <a:txBody>
                    <a:bodyPr/>
                    <a:lstStyle/>
                    <a:p>
                      <a:r>
                        <a:rPr lang="sv-SE" sz="1200" b="0" baseline="0" dirty="0"/>
                        <a:t>RSS Dalarna</a:t>
                      </a:r>
                    </a:p>
                  </a:txBody>
                  <a:tcPr/>
                </a:tc>
                <a:extLst>
                  <a:ext uri="{0D108BD9-81ED-4DB2-BD59-A6C34878D82A}">
                    <a16:rowId xmlns:a16="http://schemas.microsoft.com/office/drawing/2014/main" val="3315881899"/>
                  </a:ext>
                </a:extLst>
              </a:tr>
              <a:tr h="1558573">
                <a:tc>
                  <a:txBody>
                    <a:bodyPr/>
                    <a:lstStyle/>
                    <a:p>
                      <a:r>
                        <a:rPr lang="sv-SE" sz="1200" b="1" dirty="0">
                          <a:solidFill>
                            <a:schemeClr val="tx1"/>
                          </a:solidFill>
                        </a:rPr>
                        <a:t>Egenerfaren utvecklingsledare i division psykiatri och habilitering i samspel med primärvård och kommuner</a:t>
                      </a:r>
                    </a:p>
                  </a:txBody>
                  <a:tcPr/>
                </a:tc>
                <a:tc>
                  <a:txBody>
                    <a:bodyPr/>
                    <a:lstStyle/>
                    <a:p>
                      <a:r>
                        <a:rPr lang="sv-SE" sz="1200" dirty="0">
                          <a:solidFill>
                            <a:schemeClr val="tx1"/>
                          </a:solidFill>
                        </a:rPr>
                        <a:t>Insatsen säkerställer att brukarperspektivet integreras i styrning, ledning och verksamhetsutveckling inom psykiatri och habilitering. Genom egen erfarenhet av psykisk ohälsa bidrar funktionen med kunskap om hur vård- och stödinsatser upplevs i praktiken över huvudmannagränser, vilket stärker samverkan kring patienter med komplexa behov. Ett hållbart och systematiskt brukarinflytande, stärkt kvalitet och patientsäkerhet, ökad delaktighet för personer med komplexa behov samt förbättrat bemötande och minskad stigma. Den egenerfarna utvecklingsledaren utgör en viktig länk mellan regionens psykiatriska verksamheter, primärvård och kommunala aktörer</a:t>
                      </a:r>
                    </a:p>
                  </a:txBody>
                  <a:tcPr/>
                </a:tc>
                <a:tc>
                  <a:txBody>
                    <a:bodyPr/>
                    <a:lstStyle/>
                    <a:p>
                      <a:pPr algn="ctr"/>
                      <a:r>
                        <a:rPr lang="sv-SE" sz="1200" dirty="0"/>
                        <a:t>Pågående/ fortsättning</a:t>
                      </a:r>
                    </a:p>
                  </a:txBody>
                  <a:tcPr/>
                </a:tc>
                <a:tc>
                  <a:txBody>
                    <a:bodyPr/>
                    <a:lstStyle/>
                    <a:p>
                      <a:pPr algn="ctr"/>
                      <a:r>
                        <a:rPr lang="sv-SE" sz="1200" dirty="0"/>
                        <a:t>250 000 (delfinansierad)</a:t>
                      </a:r>
                    </a:p>
                  </a:txBody>
                  <a:tcPr/>
                </a:tc>
                <a:tc>
                  <a:txBody>
                    <a:bodyPr/>
                    <a:lstStyle/>
                    <a:p>
                      <a:r>
                        <a:rPr lang="sv-SE" sz="1200" b="0" baseline="0" dirty="0"/>
                        <a:t>Div. Psykiatri och </a:t>
                      </a:r>
                      <a:r>
                        <a:rPr lang="sv-SE" sz="1200" b="0" baseline="0" dirty="0" err="1"/>
                        <a:t>hab.</a:t>
                      </a:r>
                      <a:endParaRPr lang="sv-SE" sz="1200" b="0" dirty="0"/>
                    </a:p>
                  </a:txBody>
                  <a:tcPr/>
                </a:tc>
                <a:extLst>
                  <a:ext uri="{0D108BD9-81ED-4DB2-BD59-A6C34878D82A}">
                    <a16:rowId xmlns:a16="http://schemas.microsoft.com/office/drawing/2014/main" val="1788447572"/>
                  </a:ext>
                </a:extLst>
              </a:tr>
              <a:tr h="366774">
                <a:tc>
                  <a:txBody>
                    <a:bodyPr/>
                    <a:lstStyle/>
                    <a:p>
                      <a:r>
                        <a:rPr lang="sv-SE" sz="1200" b="1" dirty="0">
                          <a:solidFill>
                            <a:schemeClr val="tx1"/>
                          </a:solidFill>
                        </a:rPr>
                        <a:t>Projektledare Tema-månaden ”Fokus på psykisk hälsa”</a:t>
                      </a:r>
                    </a:p>
                  </a:txBody>
                  <a:tcPr/>
                </a:tc>
                <a:tc>
                  <a:txBody>
                    <a:bodyPr/>
                    <a:lstStyle/>
                    <a:p>
                      <a:r>
                        <a:rPr lang="sv-SE" sz="1200" dirty="0">
                          <a:solidFill>
                            <a:schemeClr val="tx1"/>
                          </a:solidFill>
                        </a:rPr>
                        <a:t>50% Projektledartjänst (ca 400 tkr) + kostnad för aktiviteter kopplade till temamånaden (ca 350 tkr). Driven projektledare som kan ta vid det redan upparbetade arbetssättet kring satsningen.  </a:t>
                      </a:r>
                      <a:r>
                        <a:rPr lang="sv-SE" sz="1200" i="1" dirty="0">
                          <a:solidFill>
                            <a:srgbClr val="00B050"/>
                          </a:solidFill>
                        </a:rPr>
                        <a:t>Tydligare uppdragsbeskrivning behöver tas fram.</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solidFill>
                            <a:schemeClr val="tx1"/>
                          </a:solidFill>
                        </a:rPr>
                        <a:t>750 000</a:t>
                      </a:r>
                    </a:p>
                  </a:txBody>
                  <a:tcPr/>
                </a:tc>
                <a:tc>
                  <a:txBody>
                    <a:bodyPr/>
                    <a:lstStyle/>
                    <a:p>
                      <a:r>
                        <a:rPr lang="sv-SE" sz="1200" b="0" dirty="0"/>
                        <a:t>Div. Psykiatri och </a:t>
                      </a:r>
                      <a:r>
                        <a:rPr lang="sv-SE" sz="1200" b="0" dirty="0" err="1"/>
                        <a:t>hab.</a:t>
                      </a:r>
                      <a:r>
                        <a:rPr lang="sv-SE" sz="1200" b="0" dirty="0"/>
                        <a:t> (Cecilia och Therese)</a:t>
                      </a:r>
                    </a:p>
                  </a:txBody>
                  <a:tcPr/>
                </a:tc>
                <a:extLst>
                  <a:ext uri="{0D108BD9-81ED-4DB2-BD59-A6C34878D82A}">
                    <a16:rowId xmlns:a16="http://schemas.microsoft.com/office/drawing/2014/main" val="2538734040"/>
                  </a:ext>
                </a:extLst>
              </a:tr>
            </a:tbl>
          </a:graphicData>
        </a:graphic>
      </p:graphicFrame>
      <p:sp>
        <p:nvSpPr>
          <p:cNvPr id="4" name="Rektangel 3">
            <a:extLst>
              <a:ext uri="{FF2B5EF4-FFF2-40B4-BE49-F238E27FC236}">
                <a16:creationId xmlns:a16="http://schemas.microsoft.com/office/drawing/2014/main" id="{ECD92CBA-4C52-598B-7612-B465E5C520B0}"/>
              </a:ext>
            </a:extLst>
          </p:cNvPr>
          <p:cNvSpPr/>
          <p:nvPr/>
        </p:nvSpPr>
        <p:spPr>
          <a:xfrm>
            <a:off x="296502" y="1209295"/>
            <a:ext cx="203538" cy="5132463"/>
          </a:xfrm>
          <a:prstGeom prst="rect">
            <a:avLst/>
          </a:prstGeom>
          <a:solidFill>
            <a:srgbClr val="93CE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1178733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5BBD64-00F6-C22C-8565-718322082F5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9C43012-44B5-C742-8C22-70D226AD4869}"/>
              </a:ext>
            </a:extLst>
          </p:cNvPr>
          <p:cNvSpPr>
            <a:spLocks noGrp="1"/>
          </p:cNvSpPr>
          <p:nvPr>
            <p:ph type="title"/>
          </p:nvPr>
        </p:nvSpPr>
        <p:spPr>
          <a:xfrm>
            <a:off x="2609088" y="347463"/>
            <a:ext cx="8411808" cy="677290"/>
          </a:xfrm>
        </p:spPr>
        <p:txBody>
          <a:bodyPr>
            <a:normAutofit fontScale="90000"/>
          </a:bodyPr>
          <a:lstStyle/>
          <a:p>
            <a:r>
              <a:rPr lang="sv-SE" sz="2000" dirty="0"/>
              <a:t>”Genomföra den nationella strategin (4 mkr)</a:t>
            </a:r>
            <a:br>
              <a:rPr lang="sv-SE" sz="2000" dirty="0"/>
            </a:br>
            <a:r>
              <a:rPr lang="sv-SE" sz="2000" b="0" dirty="0"/>
              <a:t>Samverka med patient-, brukar- och anhörigföreningar, i det strategiska utvecklingsarbetet. (1 mkr)”</a:t>
            </a:r>
          </a:p>
        </p:txBody>
      </p:sp>
      <p:graphicFrame>
        <p:nvGraphicFramePr>
          <p:cNvPr id="3" name="Tabell 2">
            <a:extLst>
              <a:ext uri="{FF2B5EF4-FFF2-40B4-BE49-F238E27FC236}">
                <a16:creationId xmlns:a16="http://schemas.microsoft.com/office/drawing/2014/main" id="{F33FADC8-942F-DA6D-5D64-19B2A1838548}"/>
              </a:ext>
            </a:extLst>
          </p:cNvPr>
          <p:cNvGraphicFramePr>
            <a:graphicFrameLocks noGrp="1"/>
          </p:cNvGraphicFramePr>
          <p:nvPr>
            <p:extLst>
              <p:ext uri="{D42A27DB-BD31-4B8C-83A1-F6EECF244321}">
                <p14:modId xmlns:p14="http://schemas.microsoft.com/office/powerpoint/2010/main" val="3085278367"/>
              </p:ext>
            </p:extLst>
          </p:nvPr>
        </p:nvGraphicFramePr>
        <p:xfrm>
          <a:off x="487679" y="1312958"/>
          <a:ext cx="11433014" cy="2595851"/>
        </p:xfrm>
        <a:graphic>
          <a:graphicData uri="http://schemas.openxmlformats.org/drawingml/2006/table">
            <a:tbl>
              <a:tblPr firstRow="1" bandRow="1">
                <a:tableStyleId>{5C22544A-7EE6-4342-B048-85BDC9FD1C3A}</a:tableStyleId>
              </a:tblPr>
              <a:tblGrid>
                <a:gridCol w="2440443">
                  <a:extLst>
                    <a:ext uri="{9D8B030D-6E8A-4147-A177-3AD203B41FA5}">
                      <a16:colId xmlns:a16="http://schemas.microsoft.com/office/drawing/2014/main" val="127215971"/>
                    </a:ext>
                  </a:extLst>
                </a:gridCol>
                <a:gridCol w="5066751">
                  <a:extLst>
                    <a:ext uri="{9D8B030D-6E8A-4147-A177-3AD203B41FA5}">
                      <a16:colId xmlns:a16="http://schemas.microsoft.com/office/drawing/2014/main" val="3770111905"/>
                    </a:ext>
                  </a:extLst>
                </a:gridCol>
                <a:gridCol w="1377283">
                  <a:extLst>
                    <a:ext uri="{9D8B030D-6E8A-4147-A177-3AD203B41FA5}">
                      <a16:colId xmlns:a16="http://schemas.microsoft.com/office/drawing/2014/main" val="1403520382"/>
                    </a:ext>
                  </a:extLst>
                </a:gridCol>
                <a:gridCol w="1200713">
                  <a:extLst>
                    <a:ext uri="{9D8B030D-6E8A-4147-A177-3AD203B41FA5}">
                      <a16:colId xmlns:a16="http://schemas.microsoft.com/office/drawing/2014/main" val="353859609"/>
                    </a:ext>
                  </a:extLst>
                </a:gridCol>
                <a:gridCol w="1347824">
                  <a:extLst>
                    <a:ext uri="{9D8B030D-6E8A-4147-A177-3AD203B41FA5}">
                      <a16:colId xmlns:a16="http://schemas.microsoft.com/office/drawing/2014/main" val="3179652770"/>
                    </a:ext>
                  </a:extLst>
                </a:gridCol>
              </a:tblGrid>
              <a:tr h="535465">
                <a:tc>
                  <a:txBody>
                    <a:bodyPr/>
                    <a:lstStyle/>
                    <a:p>
                      <a:r>
                        <a:rPr lang="sv-SE" sz="1400" dirty="0"/>
                        <a:t>Insats</a:t>
                      </a:r>
                    </a:p>
                  </a:txBody>
                  <a:tcPr/>
                </a:tc>
                <a:tc>
                  <a:txBody>
                    <a:bodyPr/>
                    <a:lstStyle/>
                    <a:p>
                      <a:r>
                        <a:rPr lang="sv-SE" sz="1400" dirty="0"/>
                        <a:t>Beskrivning av insatsen, syfte/mål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srgbClr val="FFFFFF"/>
                          </a:solidFill>
                          <a:effectLst/>
                          <a:uLnTx/>
                          <a:uFillTx/>
                          <a:latin typeface="Arial"/>
                          <a:ea typeface="+mn-ea"/>
                          <a:cs typeface="+mn-cs"/>
                        </a:rPr>
                        <a:t>Typ av insats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srgbClr val="FFFFFF"/>
                          </a:solidFill>
                          <a:effectLst/>
                          <a:uLnTx/>
                          <a:uFillTx/>
                          <a:latin typeface="Arial"/>
                          <a:ea typeface="+mn-ea"/>
                          <a:cs typeface="+mn-cs"/>
                        </a:rPr>
                        <a:t>Belopp</a:t>
                      </a:r>
                    </a:p>
                  </a:txBody>
                  <a:tcPr/>
                </a:tc>
                <a:tc>
                  <a:txBody>
                    <a:bodyPr/>
                    <a:lstStyle/>
                    <a:p>
                      <a:r>
                        <a:rPr lang="sv-SE" sz="1400" dirty="0"/>
                        <a:t>Ansvarig</a:t>
                      </a:r>
                    </a:p>
                  </a:txBody>
                  <a:tcPr/>
                </a:tc>
                <a:extLst>
                  <a:ext uri="{0D108BD9-81ED-4DB2-BD59-A6C34878D82A}">
                    <a16:rowId xmlns:a16="http://schemas.microsoft.com/office/drawing/2014/main" val="843390410"/>
                  </a:ext>
                </a:extLst>
              </a:tr>
              <a:tr h="1039433">
                <a:tc>
                  <a:txBody>
                    <a:bodyPr/>
                    <a:lstStyle/>
                    <a:p>
                      <a:pPr algn="l"/>
                      <a:r>
                        <a:rPr lang="sv-SE" sz="1200" b="1" dirty="0"/>
                        <a:t>Brukarinflytande-</a:t>
                      </a:r>
                      <a:r>
                        <a:rPr lang="sv-SE" sz="1200" b="1" baseline="0" dirty="0"/>
                        <a:t>samordnare, BISAM</a:t>
                      </a:r>
                      <a:endParaRPr lang="sv-SE"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Med en BISAM anställd säkerställs en naturlig kommunikationsväg mellan patienter/brukare/ närstående och </a:t>
                      </a:r>
                      <a:r>
                        <a:rPr lang="sv-SE" sz="1200" b="0" dirty="0" err="1">
                          <a:solidFill>
                            <a:schemeClr val="tx1"/>
                          </a:solidFill>
                        </a:rPr>
                        <a:t>hälso-</a:t>
                      </a:r>
                      <a:r>
                        <a:rPr lang="sv-SE" sz="1200" b="0" dirty="0">
                          <a:solidFill>
                            <a:schemeClr val="tx1"/>
                          </a:solidFill>
                        </a:rPr>
                        <a:t> och sjukvård samt kommunernas verksamheter inom vård och stöd. BISAM verkar på länsnivå men är placerad inom </a:t>
                      </a:r>
                      <a:r>
                        <a:rPr lang="sv-SE" sz="1200" b="0" dirty="0" err="1">
                          <a:solidFill>
                            <a:schemeClr val="tx1"/>
                          </a:solidFill>
                        </a:rPr>
                        <a:t>Div</a:t>
                      </a:r>
                      <a:r>
                        <a:rPr lang="sv-SE" sz="1200" b="0" dirty="0">
                          <a:solidFill>
                            <a:schemeClr val="tx1"/>
                          </a:solidFill>
                        </a:rPr>
                        <a:t> Psykiatri och </a:t>
                      </a:r>
                      <a:r>
                        <a:rPr lang="sv-SE" sz="1200" b="0" dirty="0" err="1">
                          <a:solidFill>
                            <a:schemeClr val="tx1"/>
                          </a:solidFill>
                        </a:rPr>
                        <a:t>hab.</a:t>
                      </a:r>
                      <a:endParaRPr lang="sv-SE" sz="1200" b="0" dirty="0">
                        <a:solidFill>
                          <a:schemeClr val="tx1"/>
                        </a:solidFill>
                      </a:endParaRPr>
                    </a:p>
                  </a:txBody>
                  <a:tcPr/>
                </a:tc>
                <a:tc>
                  <a:txBody>
                    <a:bodyPr/>
                    <a:lstStyle/>
                    <a:p>
                      <a:pPr algn="ctr"/>
                      <a:r>
                        <a:rPr lang="sv-SE" sz="1200" b="0" dirty="0">
                          <a:solidFill>
                            <a:schemeClr val="tx1"/>
                          </a:solidFill>
                        </a:rPr>
                        <a:t>Långsiktig/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t>850 000</a:t>
                      </a:r>
                    </a:p>
                  </a:txBody>
                  <a:tcPr/>
                </a:tc>
                <a:tc>
                  <a:txBody>
                    <a:bodyPr/>
                    <a:lstStyle/>
                    <a:p>
                      <a:r>
                        <a:rPr lang="sv-SE" sz="1200" b="0" baseline="0" dirty="0"/>
                        <a:t>Div. Psykiatri och </a:t>
                      </a:r>
                      <a:r>
                        <a:rPr lang="sv-SE" sz="1200" b="0" baseline="0" dirty="0" err="1"/>
                        <a:t>hab.</a:t>
                      </a:r>
                      <a:endParaRPr lang="sv-SE" sz="1200" b="0" baseline="0" dirty="0"/>
                    </a:p>
                  </a:txBody>
                  <a:tcPr/>
                </a:tc>
                <a:extLst>
                  <a:ext uri="{0D108BD9-81ED-4DB2-BD59-A6C34878D82A}">
                    <a16:rowId xmlns:a16="http://schemas.microsoft.com/office/drawing/2014/main" val="1048340771"/>
                  </a:ext>
                </a:extLst>
              </a:tr>
              <a:tr h="1020953">
                <a:tc>
                  <a:txBody>
                    <a:bodyPr/>
                    <a:lstStyle/>
                    <a:p>
                      <a:r>
                        <a:rPr lang="sv-SE" sz="1200" b="1" dirty="0">
                          <a:solidFill>
                            <a:schemeClr val="tx1"/>
                          </a:solidFill>
                        </a:rPr>
                        <a:t>Olika aktiviteter inom brukardelaktighet</a:t>
                      </a:r>
                    </a:p>
                  </a:txBody>
                  <a:tcPr/>
                </a:tc>
                <a:tc>
                  <a:txBody>
                    <a:bodyPr/>
                    <a:lstStyle/>
                    <a:p>
                      <a:pPr algn="l"/>
                      <a:r>
                        <a:rPr lang="sv-SE" sz="1200" b="0" dirty="0">
                          <a:solidFill>
                            <a:schemeClr val="tx1"/>
                          </a:solidFill>
                        </a:rPr>
                        <a:t>Riktat arbete till kommuner och region samt föreningar. BISAM ansvarig för att leda och driva dessa aktiviteter.</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solidFill>
                            <a:schemeClr val="tx1"/>
                          </a:solidFill>
                        </a:rPr>
                        <a:t>150 000</a:t>
                      </a:r>
                    </a:p>
                  </a:txBody>
                  <a:tcPr/>
                </a:tc>
                <a:tc>
                  <a:txBody>
                    <a:bodyPr/>
                    <a:lstStyle/>
                    <a:p>
                      <a:r>
                        <a:rPr lang="sv-SE" sz="1200" b="0" baseline="0" dirty="0"/>
                        <a:t>Div. Psykiatri och </a:t>
                      </a:r>
                      <a:r>
                        <a:rPr lang="sv-SE" sz="1200" b="0" baseline="0" dirty="0" err="1"/>
                        <a:t>hab.</a:t>
                      </a:r>
                      <a:endParaRPr lang="sv-SE" sz="1200" b="0" dirty="0"/>
                    </a:p>
                  </a:txBody>
                  <a:tcPr/>
                </a:tc>
                <a:extLst>
                  <a:ext uri="{0D108BD9-81ED-4DB2-BD59-A6C34878D82A}">
                    <a16:rowId xmlns:a16="http://schemas.microsoft.com/office/drawing/2014/main" val="70507815"/>
                  </a:ext>
                </a:extLst>
              </a:tr>
            </a:tbl>
          </a:graphicData>
        </a:graphic>
      </p:graphicFrame>
      <p:sp>
        <p:nvSpPr>
          <p:cNvPr id="4" name="Rektangel 3">
            <a:extLst>
              <a:ext uri="{FF2B5EF4-FFF2-40B4-BE49-F238E27FC236}">
                <a16:creationId xmlns:a16="http://schemas.microsoft.com/office/drawing/2014/main" id="{BCE58762-9D6D-AD8F-5D7D-607A9F829238}"/>
              </a:ext>
            </a:extLst>
          </p:cNvPr>
          <p:cNvSpPr/>
          <p:nvPr/>
        </p:nvSpPr>
        <p:spPr>
          <a:xfrm>
            <a:off x="271305" y="1312958"/>
            <a:ext cx="216375" cy="2595851"/>
          </a:xfrm>
          <a:prstGeom prst="rect">
            <a:avLst/>
          </a:prstGeom>
          <a:solidFill>
            <a:srgbClr val="93CE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3987230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09088" y="347463"/>
            <a:ext cx="8411808" cy="677290"/>
          </a:xfrm>
        </p:spPr>
        <p:txBody>
          <a:bodyPr>
            <a:normAutofit fontScale="90000"/>
          </a:bodyPr>
          <a:lstStyle/>
          <a:p>
            <a:r>
              <a:rPr lang="sv-SE" sz="2000" dirty="0"/>
              <a:t>”Genomföra den nationella strategin (4 mkr)</a:t>
            </a:r>
            <a:br>
              <a:rPr lang="sv-SE" sz="2000" dirty="0"/>
            </a:br>
            <a:r>
              <a:rPr lang="sv-SE" sz="2000" b="0" dirty="0"/>
              <a:t>Stödja implementeringen av vård- och insatsprogram och sammanhållna, personcentrerade vårdförlopp. (1 mkr)”</a:t>
            </a:r>
          </a:p>
        </p:txBody>
      </p:sp>
      <p:graphicFrame>
        <p:nvGraphicFramePr>
          <p:cNvPr id="3" name="Tabell 2"/>
          <p:cNvGraphicFramePr>
            <a:graphicFrameLocks noGrp="1"/>
          </p:cNvGraphicFramePr>
          <p:nvPr>
            <p:extLst>
              <p:ext uri="{D42A27DB-BD31-4B8C-83A1-F6EECF244321}">
                <p14:modId xmlns:p14="http://schemas.microsoft.com/office/powerpoint/2010/main" val="1650205673"/>
              </p:ext>
            </p:extLst>
          </p:nvPr>
        </p:nvGraphicFramePr>
        <p:xfrm>
          <a:off x="487680" y="1312958"/>
          <a:ext cx="11563293" cy="1524000"/>
        </p:xfrm>
        <a:graphic>
          <a:graphicData uri="http://schemas.openxmlformats.org/drawingml/2006/table">
            <a:tbl>
              <a:tblPr firstRow="1" bandRow="1">
                <a:tableStyleId>{5C22544A-7EE6-4342-B048-85BDC9FD1C3A}</a:tableStyleId>
              </a:tblPr>
              <a:tblGrid>
                <a:gridCol w="2481998">
                  <a:extLst>
                    <a:ext uri="{9D8B030D-6E8A-4147-A177-3AD203B41FA5}">
                      <a16:colId xmlns:a16="http://schemas.microsoft.com/office/drawing/2014/main" val="127215971"/>
                    </a:ext>
                  </a:extLst>
                </a:gridCol>
                <a:gridCol w="5080086">
                  <a:extLst>
                    <a:ext uri="{9D8B030D-6E8A-4147-A177-3AD203B41FA5}">
                      <a16:colId xmlns:a16="http://schemas.microsoft.com/office/drawing/2014/main" val="3770111905"/>
                    </a:ext>
                  </a:extLst>
                </a:gridCol>
                <a:gridCol w="1194468">
                  <a:extLst>
                    <a:ext uri="{9D8B030D-6E8A-4147-A177-3AD203B41FA5}">
                      <a16:colId xmlns:a16="http://schemas.microsoft.com/office/drawing/2014/main" val="1403520382"/>
                    </a:ext>
                  </a:extLst>
                </a:gridCol>
                <a:gridCol w="1525464">
                  <a:extLst>
                    <a:ext uri="{9D8B030D-6E8A-4147-A177-3AD203B41FA5}">
                      <a16:colId xmlns:a16="http://schemas.microsoft.com/office/drawing/2014/main" val="353859609"/>
                    </a:ext>
                  </a:extLst>
                </a:gridCol>
                <a:gridCol w="1281277">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a:t>
                      </a:r>
                    </a:p>
                  </a:txBody>
                  <a:tcPr/>
                </a:tc>
                <a:tc>
                  <a:txBody>
                    <a:bodyPr/>
                    <a:lstStyle/>
                    <a:p>
                      <a:pPr algn="ctr"/>
                      <a:r>
                        <a:rPr lang="sv-SE" sz="1400" dirty="0"/>
                        <a:t>Belopp</a:t>
                      </a:r>
                    </a:p>
                  </a:txBody>
                  <a:tcPr/>
                </a:tc>
                <a:tc>
                  <a:txBody>
                    <a:bodyPr/>
                    <a:lstStyle/>
                    <a:p>
                      <a:r>
                        <a:rPr lang="sv-SE" sz="1400" dirty="0"/>
                        <a:t>Ansvarig</a:t>
                      </a:r>
                    </a:p>
                  </a:txBody>
                  <a:tcPr/>
                </a:tc>
                <a:extLst>
                  <a:ext uri="{0D108BD9-81ED-4DB2-BD59-A6C34878D82A}">
                    <a16:rowId xmlns:a16="http://schemas.microsoft.com/office/drawing/2014/main" val="843390410"/>
                  </a:ext>
                </a:extLst>
              </a:tr>
              <a:tr h="826738">
                <a:tc>
                  <a:txBody>
                    <a:bodyPr/>
                    <a:lstStyle/>
                    <a:p>
                      <a:r>
                        <a:rPr lang="sv-SE" sz="1200" b="1" dirty="0">
                          <a:solidFill>
                            <a:schemeClr val="tx1"/>
                          </a:solidFill>
                        </a:rPr>
                        <a:t>Stödja implementeringen av vård och insatsprogram (VIP) och personcentrerade och sammanhållna vårdförlopp (PSV). </a:t>
                      </a:r>
                    </a:p>
                  </a:txBody>
                  <a:tcPr/>
                </a:tc>
                <a:tc>
                  <a:txBody>
                    <a:bodyPr/>
                    <a:lstStyle/>
                    <a:p>
                      <a:r>
                        <a:rPr lang="sv-SE" sz="1200" dirty="0">
                          <a:solidFill>
                            <a:schemeClr val="tx1"/>
                          </a:solidFill>
                        </a:rPr>
                        <a:t>Finansiera del av tjänst/tjänster för att stödja implementeringen av vårdförlopp och vård- och insatsprogrammen med syfte att öka kännedom och användandet av dem. Även stödja redan pågående/ uppstartade arbeten inom området. Regionens Avd. för Kunskapsstyrning ansvarig i dialog med RSS.</a:t>
                      </a:r>
                    </a:p>
                  </a:txBody>
                  <a:tcPr/>
                </a:tc>
                <a:tc>
                  <a:txBody>
                    <a:bodyPr/>
                    <a:lstStyle/>
                    <a:p>
                      <a:pPr algn="ctr"/>
                      <a:r>
                        <a:rPr lang="sv-SE" sz="1200" b="0" dirty="0">
                          <a:solidFill>
                            <a:schemeClr val="tx1"/>
                          </a:solidFill>
                        </a:rPr>
                        <a:t>Ny/omtag</a:t>
                      </a:r>
                    </a:p>
                  </a:txBody>
                  <a:tcPr/>
                </a:tc>
                <a:tc>
                  <a:txBody>
                    <a:bodyPr/>
                    <a:lstStyle/>
                    <a:p>
                      <a:pPr algn="ctr"/>
                      <a:r>
                        <a:rPr lang="sv-SE" sz="1200" dirty="0">
                          <a:solidFill>
                            <a:schemeClr val="tx1"/>
                          </a:solidFill>
                        </a:rPr>
                        <a:t>1 000 000</a:t>
                      </a:r>
                    </a:p>
                  </a:txBody>
                  <a:tcPr/>
                </a:tc>
                <a:tc>
                  <a:txBody>
                    <a:bodyPr/>
                    <a:lstStyle/>
                    <a:p>
                      <a:r>
                        <a:rPr lang="sv-SE" sz="1200" b="0" dirty="0"/>
                        <a:t>RD/</a:t>
                      </a:r>
                      <a:r>
                        <a:rPr lang="sv-SE" sz="1200" b="0" dirty="0" err="1"/>
                        <a:t>Avd</a:t>
                      </a:r>
                      <a:r>
                        <a:rPr lang="sv-SE" sz="1200" b="0" dirty="0"/>
                        <a:t> för kunskaps- styrning +RSS</a:t>
                      </a:r>
                    </a:p>
                  </a:txBody>
                  <a:tcPr/>
                </a:tc>
                <a:extLst>
                  <a:ext uri="{0D108BD9-81ED-4DB2-BD59-A6C34878D82A}">
                    <a16:rowId xmlns:a16="http://schemas.microsoft.com/office/drawing/2014/main" val="217741827"/>
                  </a:ext>
                </a:extLst>
              </a:tr>
            </a:tbl>
          </a:graphicData>
        </a:graphic>
      </p:graphicFrame>
      <p:sp>
        <p:nvSpPr>
          <p:cNvPr id="4" name="Rektangel 3">
            <a:extLst>
              <a:ext uri="{FF2B5EF4-FFF2-40B4-BE49-F238E27FC236}">
                <a16:creationId xmlns:a16="http://schemas.microsoft.com/office/drawing/2014/main" id="{534C6B3C-7E32-DCC8-5EEB-E93DF2280788}"/>
              </a:ext>
            </a:extLst>
          </p:cNvPr>
          <p:cNvSpPr/>
          <p:nvPr/>
        </p:nvSpPr>
        <p:spPr>
          <a:xfrm>
            <a:off x="271305" y="1312958"/>
            <a:ext cx="216375" cy="1524000"/>
          </a:xfrm>
          <a:prstGeom prst="rect">
            <a:avLst/>
          </a:prstGeom>
          <a:solidFill>
            <a:srgbClr val="93CE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2650721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DA97D-8D51-E129-2D55-64428D85DC6A}"/>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D7B9FA46-DA11-BAC2-6A3F-F1F397B3B4BB}"/>
              </a:ext>
            </a:extLst>
          </p:cNvPr>
          <p:cNvSpPr>
            <a:spLocks noGrp="1"/>
          </p:cNvSpPr>
          <p:nvPr>
            <p:ph idx="1"/>
          </p:nvPr>
        </p:nvSpPr>
        <p:spPr>
          <a:xfrm>
            <a:off x="829055" y="2439529"/>
            <a:ext cx="10952397" cy="3574439"/>
          </a:xfrm>
        </p:spPr>
        <p:txBody>
          <a:bodyPr>
            <a:normAutofit fontScale="70000" lnSpcReduction="20000"/>
          </a:bodyPr>
          <a:lstStyle/>
          <a:p>
            <a:pPr marL="0" indent="0">
              <a:buNone/>
            </a:pPr>
            <a:r>
              <a:rPr lang="sv-SE" dirty="0"/>
              <a:t>Regionerna och länen ska: </a:t>
            </a:r>
          </a:p>
          <a:p>
            <a:r>
              <a:rPr lang="sv-SE" dirty="0"/>
              <a:t>Göra analyser och insatser för kapacitetsstyrning av vårdplatser. </a:t>
            </a:r>
          </a:p>
          <a:p>
            <a:r>
              <a:rPr lang="sv-SE" dirty="0"/>
              <a:t>Analysera och genomföra insatser för att förebygga och minska behovet av tvångsåtgärder, med beaktande av kompetensutveckling och alternativa metoder. </a:t>
            </a:r>
          </a:p>
          <a:p>
            <a:r>
              <a:rPr lang="sv-SE" dirty="0"/>
              <a:t>Säkerställa samverkansavtal för utskrivning anpassade till tvångsvård och rättspsykiatri, med fokus på kommunala insatser och samverkan. </a:t>
            </a:r>
          </a:p>
          <a:p>
            <a:r>
              <a:rPr lang="sv-SE" dirty="0"/>
              <a:t>Stärka samverkan för heldygnsvårdade personer som behöver stöd från socialtjänst eller </a:t>
            </a:r>
            <a:r>
              <a:rPr lang="sv-SE" dirty="0" err="1"/>
              <a:t>hälso-</a:t>
            </a:r>
            <a:r>
              <a:rPr lang="sv-SE" dirty="0"/>
              <a:t> och sjukvård, särskilt vid utskrivning från rättspsykiatrin. </a:t>
            </a:r>
          </a:p>
          <a:p>
            <a:r>
              <a:rPr lang="sv-SE" dirty="0"/>
              <a:t>Utveckla insatser för komplexa behov, inklusive psykisk eller fysisk ohälsa såsom skadligt bruk och beroende, med integrerade team, verksamheter eller metoder.</a:t>
            </a:r>
          </a:p>
        </p:txBody>
      </p:sp>
      <p:sp>
        <p:nvSpPr>
          <p:cNvPr id="3" name="Platshållare för datum 2">
            <a:extLst>
              <a:ext uri="{FF2B5EF4-FFF2-40B4-BE49-F238E27FC236}">
                <a16:creationId xmlns:a16="http://schemas.microsoft.com/office/drawing/2014/main" id="{912684CF-321D-0CF0-9E78-D81662AEA6B9}"/>
              </a:ext>
            </a:extLst>
          </p:cNvPr>
          <p:cNvSpPr>
            <a:spLocks noGrp="1"/>
          </p:cNvSpPr>
          <p:nvPr>
            <p:ph type="dt" sz="half" idx="10"/>
          </p:nvPr>
        </p:nvSpPr>
        <p:spPr/>
        <p:txBody>
          <a:bodyPr/>
          <a:lstStyle/>
          <a:p>
            <a:fld id="{9C5C3358-106F-4A3A-8507-6544091CE7EB}" type="datetime1">
              <a:rPr lang="sv-SE" smtClean="0"/>
              <a:t>2026-01-27</a:t>
            </a:fld>
            <a:endParaRPr lang="sv-SE" dirty="0"/>
          </a:p>
        </p:txBody>
      </p:sp>
      <p:sp>
        <p:nvSpPr>
          <p:cNvPr id="4" name="Platshållare för sidfot 3">
            <a:extLst>
              <a:ext uri="{FF2B5EF4-FFF2-40B4-BE49-F238E27FC236}">
                <a16:creationId xmlns:a16="http://schemas.microsoft.com/office/drawing/2014/main" id="{CEEE9F5E-04EE-3D77-A96B-A2DC4188196B}"/>
              </a:ext>
            </a:extLst>
          </p:cNvPr>
          <p:cNvSpPr>
            <a:spLocks noGrp="1"/>
          </p:cNvSpPr>
          <p:nvPr>
            <p:ph type="ftr" sz="quarter" idx="11"/>
          </p:nvPr>
        </p:nvSpPr>
        <p:spPr/>
        <p:txBody>
          <a:bodyPr/>
          <a:lstStyle/>
          <a:p>
            <a:r>
              <a:rPr lang="sv-SE"/>
              <a:t>Sidfot</a:t>
            </a:r>
            <a:endParaRPr lang="sv-SE" dirty="0"/>
          </a:p>
        </p:txBody>
      </p:sp>
      <p:sp>
        <p:nvSpPr>
          <p:cNvPr id="5" name="Platshållare för bildnummer 4">
            <a:extLst>
              <a:ext uri="{FF2B5EF4-FFF2-40B4-BE49-F238E27FC236}">
                <a16:creationId xmlns:a16="http://schemas.microsoft.com/office/drawing/2014/main" id="{C97A1CF5-C9FB-8742-508E-F1BC510D791A}"/>
              </a:ext>
            </a:extLst>
          </p:cNvPr>
          <p:cNvSpPr>
            <a:spLocks noGrp="1"/>
          </p:cNvSpPr>
          <p:nvPr>
            <p:ph type="sldNum" sz="quarter" idx="12"/>
          </p:nvPr>
        </p:nvSpPr>
        <p:spPr/>
        <p:txBody>
          <a:bodyPr/>
          <a:lstStyle/>
          <a:p>
            <a:fld id="{130DDE8C-17E0-4539-9C15-C1E9D231907F}" type="slidenum">
              <a:rPr lang="sv-SE" smtClean="0"/>
              <a:pPr/>
              <a:t>9</a:t>
            </a:fld>
            <a:endParaRPr lang="sv-SE" dirty="0"/>
          </a:p>
        </p:txBody>
      </p:sp>
      <p:sp>
        <p:nvSpPr>
          <p:cNvPr id="6" name="Rubrik 5">
            <a:extLst>
              <a:ext uri="{FF2B5EF4-FFF2-40B4-BE49-F238E27FC236}">
                <a16:creationId xmlns:a16="http://schemas.microsoft.com/office/drawing/2014/main" id="{05F46443-9EE9-CEBB-CC08-6156DE9C0EE3}"/>
              </a:ext>
            </a:extLst>
          </p:cNvPr>
          <p:cNvSpPr>
            <a:spLocks noGrp="1"/>
          </p:cNvSpPr>
          <p:nvPr>
            <p:ph type="title"/>
          </p:nvPr>
        </p:nvSpPr>
        <p:spPr>
          <a:xfrm>
            <a:off x="829056" y="1204962"/>
            <a:ext cx="9998271" cy="1209600"/>
          </a:xfrm>
        </p:spPr>
        <p:txBody>
          <a:bodyPr>
            <a:normAutofit fontScale="90000"/>
          </a:bodyPr>
          <a:lstStyle/>
          <a:p>
            <a:r>
              <a:rPr lang="sv-SE" sz="2700" dirty="0"/>
              <a:t>3. Utveckla insatserna för personer med komplexa behov, särskilt inom samsjuklighet, heldygnsvård, tvångsvård och rättspsykiatri (Region </a:t>
            </a:r>
            <a:r>
              <a:rPr lang="sv-SE" sz="2800" dirty="0"/>
              <a:t>10 795 030 kr, länsgemensamt 5 397 515 kr)</a:t>
            </a:r>
            <a:endParaRPr lang="sv-SE" sz="2700" dirty="0"/>
          </a:p>
        </p:txBody>
      </p:sp>
      <p:sp>
        <p:nvSpPr>
          <p:cNvPr id="7" name="Rubrik 10">
            <a:extLst>
              <a:ext uri="{FF2B5EF4-FFF2-40B4-BE49-F238E27FC236}">
                <a16:creationId xmlns:a16="http://schemas.microsoft.com/office/drawing/2014/main" id="{DC7C9CF0-A8AC-C154-8A50-9B69FE093DD2}"/>
              </a:ext>
            </a:extLst>
          </p:cNvPr>
          <p:cNvSpPr txBox="1">
            <a:spLocks/>
          </p:cNvSpPr>
          <p:nvPr/>
        </p:nvSpPr>
        <p:spPr>
          <a:xfrm>
            <a:off x="3008478" y="46710"/>
            <a:ext cx="8772975" cy="1209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a:lstStyle>
          <a:p>
            <a:r>
              <a:rPr lang="sv-SE" dirty="0"/>
              <a:t>Beskrivning av insatsområdet</a:t>
            </a:r>
            <a:endParaRPr lang="sv-SE" sz="2800" dirty="0"/>
          </a:p>
        </p:txBody>
      </p:sp>
      <p:sp>
        <p:nvSpPr>
          <p:cNvPr id="8" name="Rektangel 7">
            <a:extLst>
              <a:ext uri="{FF2B5EF4-FFF2-40B4-BE49-F238E27FC236}">
                <a16:creationId xmlns:a16="http://schemas.microsoft.com/office/drawing/2014/main" id="{97E33CAD-29ED-C734-F45D-FDB2ACBA6623}"/>
              </a:ext>
            </a:extLst>
          </p:cNvPr>
          <p:cNvSpPr/>
          <p:nvPr/>
        </p:nvSpPr>
        <p:spPr>
          <a:xfrm>
            <a:off x="268224" y="1352562"/>
            <a:ext cx="487680" cy="4719054"/>
          </a:xfrm>
          <a:prstGeom prst="rect">
            <a:avLst/>
          </a:prstGeom>
          <a:solidFill>
            <a:srgbClr val="F15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F15060"/>
              </a:highlight>
            </a:endParaRPr>
          </a:p>
        </p:txBody>
      </p:sp>
    </p:spTree>
    <p:extLst>
      <p:ext uri="{BB962C8B-B14F-4D97-AF65-F5344CB8AC3E}">
        <p14:creationId xmlns:p14="http://schemas.microsoft.com/office/powerpoint/2010/main" val="2910932704"/>
      </p:ext>
    </p:extLst>
  </p:cSld>
  <p:clrMapOvr>
    <a:masterClrMapping/>
  </p:clrMapOvr>
</p:sld>
</file>

<file path=ppt/theme/theme1.xml><?xml version="1.0" encoding="utf-8"?>
<a:theme xmlns:a="http://schemas.openxmlformats.org/drawingml/2006/main" name="VCdag">
  <a:themeElements>
    <a:clrScheme name="RSS Dalarna">
      <a:dk1>
        <a:srgbClr val="000000"/>
      </a:dk1>
      <a:lt1>
        <a:srgbClr val="FFFFFF"/>
      </a:lt1>
      <a:dk2>
        <a:srgbClr val="45907A"/>
      </a:dk2>
      <a:lt2>
        <a:srgbClr val="D5EAE6"/>
      </a:lt2>
      <a:accent1>
        <a:srgbClr val="45907A"/>
      </a:accent1>
      <a:accent2>
        <a:srgbClr val="D5EAE6"/>
      </a:accent2>
      <a:accent3>
        <a:srgbClr val="0074A2"/>
      </a:accent3>
      <a:accent4>
        <a:srgbClr val="DEF0F4"/>
      </a:accent4>
      <a:accent5>
        <a:srgbClr val="EDBC2E"/>
      </a:accent5>
      <a:accent6>
        <a:srgbClr val="FFEC9F"/>
      </a:accent6>
      <a:hlink>
        <a:srgbClr val="0074A2"/>
      </a:hlink>
      <a:folHlink>
        <a:srgbClr val="45907A"/>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Text/text och innehåll">
  <a:themeElements>
    <a:clrScheme name="SKR 2024">
      <a:dk1>
        <a:srgbClr val="262422"/>
      </a:dk1>
      <a:lt1>
        <a:srgbClr val="FFFFFF"/>
      </a:lt1>
      <a:dk2>
        <a:srgbClr val="9A3324"/>
      </a:dk2>
      <a:lt2>
        <a:srgbClr val="F7F2EB"/>
      </a:lt2>
      <a:accent1>
        <a:srgbClr val="FF7C5D"/>
      </a:accent1>
      <a:accent2>
        <a:srgbClr val="115E67"/>
      </a:accent2>
      <a:accent3>
        <a:srgbClr val="154F80"/>
      </a:accent3>
      <a:accent4>
        <a:srgbClr val="F0D7BF"/>
      </a:accent4>
      <a:accent5>
        <a:srgbClr val="FFCEC6"/>
      </a:accent5>
      <a:accent6>
        <a:srgbClr val="BDDBD2"/>
      </a:accent6>
      <a:hlink>
        <a:srgbClr val="115E67"/>
      </a:hlink>
      <a:folHlink>
        <a:srgbClr val="9A3324"/>
      </a:folHlink>
    </a:clrScheme>
    <a:fontScheme name="Anpassat 1">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9A285266-5B56-A747-B30C-2916803ECF1B}" vid="{61407B35-B545-C34B-AE30-5BE72F4A2BF0}"/>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4535</TotalTime>
  <Words>5582</Words>
  <Application>Microsoft Office PowerPoint</Application>
  <PresentationFormat>Bredbild</PresentationFormat>
  <Paragraphs>313</Paragraphs>
  <Slides>17</Slides>
  <Notes>15</Notes>
  <HiddenSlides>0</HiddenSlides>
  <MMClips>0</MMClips>
  <ScaleCrop>false</ScaleCrop>
  <HeadingPairs>
    <vt:vector size="6" baseType="variant">
      <vt:variant>
        <vt:lpstr>Använt teckensnitt</vt:lpstr>
      </vt:variant>
      <vt:variant>
        <vt:i4>3</vt:i4>
      </vt:variant>
      <vt:variant>
        <vt:lpstr>Tema</vt:lpstr>
      </vt:variant>
      <vt:variant>
        <vt:i4>2</vt:i4>
      </vt:variant>
      <vt:variant>
        <vt:lpstr>Bildrubriker</vt:lpstr>
      </vt:variant>
      <vt:variant>
        <vt:i4>17</vt:i4>
      </vt:variant>
    </vt:vector>
  </HeadingPairs>
  <TitlesOfParts>
    <vt:vector size="22" baseType="lpstr">
      <vt:lpstr>Arial</vt:lpstr>
      <vt:lpstr>Arial Black</vt:lpstr>
      <vt:lpstr>Calibri</vt:lpstr>
      <vt:lpstr>VCdag</vt:lpstr>
      <vt:lpstr>Text/text och innehåll</vt:lpstr>
      <vt:lpstr>   Styrgruppens förslag på prioriterade insatser – tilläggsöverenskommelse Psykisk hälsa och suicidprevention  2026</vt:lpstr>
      <vt:lpstr>PowerPoint-presentation</vt:lpstr>
      <vt:lpstr>Bakgrund</vt:lpstr>
      <vt:lpstr>ÖK Psykisk hälsa och suicidprevention 2026</vt:lpstr>
      <vt:lpstr>1. Genomförande av den nationella strategin (4 mkr)</vt:lpstr>
      <vt:lpstr>”Genomföra den nationella strategin ( 4 mkr)  Skapa gemensamma handlingsplaner för att genomföra strategin (2 mkr)”</vt:lpstr>
      <vt:lpstr>”Genomföra den nationella strategin (4 mkr) Samverka med patient-, brukar- och anhörigföreningar, i det strategiska utvecklingsarbetet. (1 mkr)”</vt:lpstr>
      <vt:lpstr>”Genomföra den nationella strategin (4 mkr) Stödja implementeringen av vård- och insatsprogram och sammanhållna, personcentrerade vårdförlopp. (1 mkr)”</vt:lpstr>
      <vt:lpstr>3. Utveckla insatserna för personer med komplexa behov, särskilt inom samsjuklighet, heldygnsvård, tvångsvård och rättspsykiatri (Region 10 795 030 kr, länsgemensamt 5 397 515 kr)</vt:lpstr>
      <vt:lpstr>”Utveckla insatserna för personer med komplexa behov, särskilt inom samsjuklighet, heldygnsvård, tvångsvård och rättspsykiatri Region 10 795 030 kr, länsgemensamt (5 397 515 kr)”</vt:lpstr>
      <vt:lpstr>”Utveckla insatserna för personer med komplexa behov, särskilt inom samsjuklighet, heldygnsvård, tvångsvård och rättspsykiatri -forts  Region 10 795 030 kr, länsgemensamt (5 397 515 kr)” </vt:lpstr>
      <vt:lpstr>”Utveckla insatserna för personer med komplexa behov, särskilt inom samsjuklighet, heldygnsvård, tvångsvård och rättspsykiatri –forts. Region 10 795 030 kr, länsgemensamt (5 397 515 kr)” </vt:lpstr>
      <vt:lpstr>4. Stärkt suicidpreventivt arbete (Regionen 3 994 161 kr, länsgemensamt 7 563 820 kr)  </vt:lpstr>
      <vt:lpstr>”Insatser för ett stärkt suicidpreventivt arbete Region 3 994 161 kr, länsgemensamt (7 563 820 kr)”</vt:lpstr>
      <vt:lpstr>”Insatser för ett stärkt suicidpreventivt arbete – forts  Region 3 994 161 kr, länsgemensamt (7 563 820 kr)”</vt:lpstr>
      <vt:lpstr>Förslag till beslut:</vt:lpstr>
      <vt:lpstr>Nästa steg</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Hälsa och välfärd= RSS- regional samverkans- och stödstruktur</dc:title>
  <dc:creator>RSS Dalarna</dc:creator>
  <cp:lastModifiedBy>Nielsen Stefan /Ledningsstöd och strategi Hälso- och sjukvård Dalarna /Falun</cp:lastModifiedBy>
  <cp:revision>244</cp:revision>
  <dcterms:created xsi:type="dcterms:W3CDTF">2023-03-20T05:57:20Z</dcterms:created>
  <dcterms:modified xsi:type="dcterms:W3CDTF">2026-01-27T13:10:41Z</dcterms:modified>
</cp:coreProperties>
</file>